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7" r:id="rId3"/>
    <p:sldId id="259" r:id="rId4"/>
    <p:sldId id="261" r:id="rId5"/>
    <p:sldId id="262" r:id="rId6"/>
    <p:sldId id="263" r:id="rId7"/>
    <p:sldId id="276" r:id="rId8"/>
    <p:sldId id="264" r:id="rId9"/>
    <p:sldId id="266" r:id="rId10"/>
    <p:sldId id="269" r:id="rId11"/>
    <p:sldId id="271" r:id="rId12"/>
    <p:sldId id="273" r:id="rId13"/>
    <p:sldId id="274" r:id="rId14"/>
    <p:sldId id="275" r:id="rId15"/>
  </p:sldIdLst>
  <p:sldSz cx="9144000" cy="5143500" type="screen16x9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660"/>
  </p:normalViewPr>
  <p:slideViewPr>
    <p:cSldViewPr>
      <p:cViewPr varScale="1">
        <p:scale>
          <a:sx n="145" d="100"/>
          <a:sy n="145" d="100"/>
        </p:scale>
        <p:origin x="24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0FE26-672D-4C2E-9EFC-DAC31FA5DE3B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92C0E-6CC0-48D9-9AFF-5FB1401E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218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92C0E-6CC0-48D9-9AFF-5FB1401E20D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706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10" Type="http://schemas.openxmlformats.org/officeDocument/2006/relationships/image" Target="../media/image11.png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4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1" y="2929615"/>
            <a:ext cx="3408416" cy="2213887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endParaRPr sz="1013"/>
          </a:p>
        </p:txBody>
      </p:sp>
      <p:sp>
        <p:nvSpPr>
          <p:cNvPr id="171" name="Квадрат"/>
          <p:cNvSpPr/>
          <p:nvPr/>
        </p:nvSpPr>
        <p:spPr>
          <a:xfrm>
            <a:off x="3408472" y="4445502"/>
            <a:ext cx="5735527" cy="6980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 sz="1500"/>
          </a:p>
        </p:txBody>
      </p:sp>
      <p:sp>
        <p:nvSpPr>
          <p:cNvPr id="172" name="Прямоугольник"/>
          <p:cNvSpPr/>
          <p:nvPr/>
        </p:nvSpPr>
        <p:spPr>
          <a:xfrm>
            <a:off x="3408415" y="2933124"/>
            <a:ext cx="3773432" cy="151213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CAF17"/>
                </a:solidFill>
              </a:defRPr>
            </a:pPr>
            <a:endParaRPr sz="1013"/>
          </a:p>
        </p:txBody>
      </p:sp>
      <p:sp>
        <p:nvSpPr>
          <p:cNvPr id="173" name="Прямоугольник"/>
          <p:cNvSpPr/>
          <p:nvPr/>
        </p:nvSpPr>
        <p:spPr>
          <a:xfrm>
            <a:off x="7181903" y="2929613"/>
            <a:ext cx="1967242" cy="1515887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B5D8E1"/>
                </a:solidFill>
              </a:defRPr>
            </a:pPr>
            <a:endParaRPr sz="1013"/>
          </a:p>
        </p:txBody>
      </p:sp>
      <p:sp>
        <p:nvSpPr>
          <p:cNvPr id="174" name="Квадрат"/>
          <p:cNvSpPr/>
          <p:nvPr/>
        </p:nvSpPr>
        <p:spPr>
          <a:xfrm>
            <a:off x="7181903" y="0"/>
            <a:ext cx="1967242" cy="29296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sz="1013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6863CA9C-F1C4-22E3-A14A-BBCED3104C92}"/>
              </a:ext>
            </a:extLst>
          </p:cNvPr>
          <p:cNvSpPr txBox="1"/>
          <p:nvPr/>
        </p:nvSpPr>
        <p:spPr>
          <a:xfrm>
            <a:off x="3092692" y="1059582"/>
            <a:ext cx="3533958" cy="194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noAutofit/>
          </a:bodyPr>
          <a:lstStyle/>
          <a:p>
            <a:pPr defTabSz="658367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37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966" y="3003798"/>
            <a:ext cx="1429001" cy="1326773"/>
          </a:xfrm>
          <a:prstGeom prst="rect">
            <a:avLst/>
          </a:prstGeom>
        </p:spPr>
      </p:pic>
      <p:sp>
        <p:nvSpPr>
          <p:cNvPr id="11" name="Двойные круглые скобки 10"/>
          <p:cNvSpPr/>
          <p:nvPr/>
        </p:nvSpPr>
        <p:spPr>
          <a:xfrm>
            <a:off x="2794187" y="1137259"/>
            <a:ext cx="4130967" cy="1509880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13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3092692" y="1245270"/>
            <a:ext cx="3152343" cy="1293856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 smtClean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Gilroy-ExtraBold"/>
              </a:rPr>
            </a:br>
            <a:r>
              <a:rPr lang="ru-RU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24457" y="2233078"/>
            <a:ext cx="1279713" cy="394478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92"/>
            <a:ext cx="2537439" cy="137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524" y="0"/>
            <a:ext cx="3783472" cy="735718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Лестница программ </a:t>
            </a:r>
            <a:r>
              <a:rPr lang="ru-RU" sz="2000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Фонда</a:t>
            </a:r>
            <a:endParaRPr lang="ru-RU" sz="20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10"/>
          <p:cNvSpPr/>
          <p:nvPr/>
        </p:nvSpPr>
        <p:spPr>
          <a:xfrm rot="18561875" flipV="1">
            <a:off x="2004837" y="1087228"/>
            <a:ext cx="5678792" cy="3977636"/>
          </a:xfrm>
          <a:prstGeom prst="swooshArrow">
            <a:avLst>
              <a:gd name="adj1" fmla="val 25000"/>
              <a:gd name="adj2" fmla="val 25296"/>
            </a:avLst>
          </a:prstGeom>
          <a:solidFill>
            <a:srgbClr val="ADDAE3"/>
          </a:solidFill>
        </p:spPr>
        <p:style>
          <a:lnRef idx="0">
            <a:schemeClr val="accent5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3" name="Picture 4">
            <a:extLst>
              <a:ext uri="{FF2B5EF4-FFF2-40B4-BE49-F238E27FC236}">
                <a16:creationId xmlns="" xmlns:a16="http://schemas.microsoft.com/office/drawing/2014/main" id="{4A24C1E3-D5C3-6E47-B9E5-693CB837A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731" y="3772184"/>
            <a:ext cx="364180" cy="4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09F73137-5D48-DC4B-BACB-3A03FB0C0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249" y="3752476"/>
            <a:ext cx="401212" cy="481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3533549" y="3445899"/>
            <a:ext cx="456991" cy="547873"/>
            <a:chOff x="6709758" y="3077759"/>
            <a:chExt cx="580142" cy="695515"/>
          </a:xfrm>
        </p:grpSpPr>
        <p:pic>
          <p:nvPicPr>
            <p:cNvPr id="16" name="Picture 2">
              <a:extLst>
                <a:ext uri="{FF2B5EF4-FFF2-40B4-BE49-F238E27FC236}">
                  <a16:creationId xmlns="" xmlns:a16="http://schemas.microsoft.com/office/drawing/2014/main" id="{09F73137-5D48-DC4B-BACB-3A03FB0C0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9758" y="3077759"/>
              <a:ext cx="580142" cy="6955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2301" y="3235516"/>
              <a:ext cx="337501" cy="394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8" name="Picture 5">
            <a:extLst>
              <a:ext uri="{FF2B5EF4-FFF2-40B4-BE49-F238E27FC236}">
                <a16:creationId xmlns="" xmlns:a16="http://schemas.microsoft.com/office/drawing/2014/main" id="{94C40105-FCD8-4342-B16E-C1BC4D8C1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748" y="3028257"/>
            <a:ext cx="486575" cy="583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>
            <a:extLst>
              <a:ext uri="{FF2B5EF4-FFF2-40B4-BE49-F238E27FC236}">
                <a16:creationId xmlns="" xmlns:a16="http://schemas.microsoft.com/office/drawing/2014/main" id="{EA98D5A9-5657-1D49-B5A7-374CE467F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322" y="2578558"/>
            <a:ext cx="541325" cy="648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="" xmlns:a16="http://schemas.microsoft.com/office/drawing/2014/main" id="{979C9D79-6110-0D41-B928-6E6CD3147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400" y="1960772"/>
            <a:ext cx="576173" cy="69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="" xmlns:a16="http://schemas.microsoft.com/office/drawing/2014/main" id="{CE475E4B-0877-F44A-97DD-6C4F617DD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415" y="1314727"/>
            <a:ext cx="635102" cy="76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B8EC5B0-5A66-1D4A-97F5-D2E7EDA43BB6}"/>
              </a:ext>
            </a:extLst>
          </p:cNvPr>
          <p:cNvSpPr txBox="1"/>
          <p:nvPr/>
        </p:nvSpPr>
        <p:spPr>
          <a:xfrm>
            <a:off x="710889" y="3494161"/>
            <a:ext cx="118232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ru-RU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accent4"/>
              </a:buClr>
              <a:buSzPct val="125000"/>
              <a:buFont typeface="Arial" charset="0"/>
              <a:buChar char="▪"/>
              <a:defRPr lang="ru-RU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–"/>
              <a:defRPr lang="ru-RU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▫"/>
              <a:defRPr lang="ru-RU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accent4"/>
              </a:buClr>
              <a:buSzPct val="89000"/>
              <a:buFont typeface="Arial" charset="0"/>
              <a:buChar char="-"/>
              <a:defRPr lang="ru-RU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r" fontAlgn="base">
              <a:spcBef>
                <a:spcPct val="0"/>
              </a:spcBef>
              <a:spcAft>
                <a:spcPts val="675"/>
              </a:spcAft>
              <a:buClr>
                <a:srgbClr val="30454F"/>
              </a:buClr>
            </a:pPr>
            <a:r>
              <a:rPr lang="ru-RU" sz="12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ИнноШкольник</a:t>
            </a:r>
            <a:endParaRPr lang="ru-RU" sz="105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B8EC5B0-5A66-1D4A-97F5-D2E7EDA43BB6}"/>
              </a:ext>
            </a:extLst>
          </p:cNvPr>
          <p:cNvSpPr txBox="1"/>
          <p:nvPr/>
        </p:nvSpPr>
        <p:spPr>
          <a:xfrm>
            <a:off x="2416349" y="3486390"/>
            <a:ext cx="59406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ru-RU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accent4"/>
              </a:buClr>
              <a:buSzPct val="125000"/>
              <a:buFont typeface="Arial" charset="0"/>
              <a:buChar char="▪"/>
              <a:defRPr lang="ru-RU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–"/>
              <a:defRPr lang="ru-RU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▫"/>
              <a:defRPr lang="ru-RU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accent4"/>
              </a:buClr>
              <a:buSzPct val="89000"/>
              <a:buFont typeface="Arial" charset="0"/>
              <a:buChar char="-"/>
              <a:defRPr lang="ru-RU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 fontAlgn="base">
              <a:spcBef>
                <a:spcPct val="0"/>
              </a:spcBef>
              <a:spcAft>
                <a:spcPts val="675"/>
              </a:spcAft>
              <a:buClr>
                <a:srgbClr val="30454F"/>
              </a:buClr>
            </a:pPr>
            <a:r>
              <a:rPr lang="ru-RU" sz="12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УМНИК</a:t>
            </a:r>
          </a:p>
        </p:txBody>
      </p:sp>
      <p:sp>
        <p:nvSpPr>
          <p:cNvPr id="26" name="Стрелка вниз 25"/>
          <p:cNvSpPr/>
          <p:nvPr/>
        </p:nvSpPr>
        <p:spPr>
          <a:xfrm>
            <a:off x="3637930" y="3076044"/>
            <a:ext cx="248226" cy="351380"/>
          </a:xfrm>
          <a:prstGeom prst="downArrow">
            <a:avLst>
              <a:gd name="adj1" fmla="val 32824"/>
              <a:gd name="adj2" fmla="val 56795"/>
            </a:avLst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795684" y="2636916"/>
            <a:ext cx="1418041" cy="449231"/>
          </a:xfrm>
          <a:prstGeom prst="roundRect">
            <a:avLst>
              <a:gd name="adj" fmla="val 35750"/>
            </a:avLst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 Стартап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0B8EC5B0-5A66-1D4A-97F5-D2E7EDA43BB6}"/>
              </a:ext>
            </a:extLst>
          </p:cNvPr>
          <p:cNvSpPr txBox="1"/>
          <p:nvPr/>
        </p:nvSpPr>
        <p:spPr>
          <a:xfrm>
            <a:off x="4293225" y="2743863"/>
            <a:ext cx="715342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ru-RU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accent4"/>
              </a:buClr>
              <a:buSzPct val="125000"/>
              <a:buFont typeface="Arial" charset="0"/>
              <a:buChar char="▪"/>
              <a:defRPr lang="ru-RU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–"/>
              <a:defRPr lang="ru-RU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▫"/>
              <a:defRPr lang="ru-RU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accent4"/>
              </a:buClr>
              <a:buSzPct val="89000"/>
              <a:buFont typeface="Arial" charset="0"/>
              <a:buChar char="-"/>
              <a:defRPr lang="ru-RU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 fontAlgn="base">
              <a:spcBef>
                <a:spcPct val="0"/>
              </a:spcBef>
              <a:spcAft>
                <a:spcPts val="675"/>
              </a:spcAft>
              <a:buClr>
                <a:srgbClr val="30454F"/>
              </a:buClr>
            </a:pPr>
            <a:r>
              <a:rPr lang="ru-RU" sz="12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</a:t>
            </a:r>
            <a:endParaRPr lang="ru-RU" sz="105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3EE8D021-9C67-9249-A541-5E4D23A75F8B}"/>
              </a:ext>
            </a:extLst>
          </p:cNvPr>
          <p:cNvSpPr txBox="1"/>
          <p:nvPr/>
        </p:nvSpPr>
        <p:spPr>
          <a:xfrm>
            <a:off x="4561031" y="2306151"/>
            <a:ext cx="136436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ru-RU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accent4"/>
              </a:buClr>
              <a:buSzPct val="125000"/>
              <a:buFont typeface="Arial" charset="0"/>
              <a:buChar char="▪"/>
              <a:defRPr lang="ru-RU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–"/>
              <a:defRPr lang="ru-RU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▫"/>
              <a:defRPr lang="ru-RU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accent4"/>
              </a:buClr>
              <a:buSzPct val="89000"/>
              <a:buFont typeface="Arial" charset="0"/>
              <a:buChar char="-"/>
              <a:defRPr lang="ru-RU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 fontAlgn="base">
              <a:spcBef>
                <a:spcPct val="0"/>
              </a:spcBef>
              <a:spcAft>
                <a:spcPts val="675"/>
              </a:spcAft>
              <a:buClr>
                <a:srgbClr val="30454F"/>
              </a:buClr>
            </a:pPr>
            <a:r>
              <a:rPr lang="ru-RU" sz="12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</a:t>
            </a:r>
            <a:endParaRPr lang="ru-RU" sz="105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0AD03FEB-AEF4-1347-9E62-9AC6B4206BD6}"/>
              </a:ext>
            </a:extLst>
          </p:cNvPr>
          <p:cNvSpPr txBox="1"/>
          <p:nvPr/>
        </p:nvSpPr>
        <p:spPr>
          <a:xfrm>
            <a:off x="4530454" y="1685815"/>
            <a:ext cx="172299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ru-RU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accent4"/>
              </a:buClr>
              <a:buSzPct val="125000"/>
              <a:buFont typeface="Arial" charset="0"/>
              <a:buChar char="▪"/>
              <a:defRPr lang="ru-RU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–"/>
              <a:defRPr lang="ru-RU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▫"/>
              <a:defRPr lang="ru-RU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accent4"/>
              </a:buClr>
              <a:buSzPct val="89000"/>
              <a:buFont typeface="Arial" charset="0"/>
              <a:buChar char="-"/>
              <a:defRPr lang="ru-RU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r" fontAlgn="base">
              <a:spcBef>
                <a:spcPct val="0"/>
              </a:spcBef>
              <a:spcAft>
                <a:spcPts val="675"/>
              </a:spcAft>
              <a:buClr>
                <a:srgbClr val="30454F"/>
              </a:buClr>
            </a:pPr>
            <a:r>
              <a:rPr lang="ru-RU" sz="12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Интернационализация</a:t>
            </a:r>
            <a:endParaRPr lang="ru-RU" sz="105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F3DE0B56-D665-AD4B-8D9C-4EF1FE66E6AC}"/>
              </a:ext>
            </a:extLst>
          </p:cNvPr>
          <p:cNvSpPr txBox="1"/>
          <p:nvPr/>
        </p:nvSpPr>
        <p:spPr>
          <a:xfrm>
            <a:off x="5343667" y="1039770"/>
            <a:ext cx="1604657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ru-RU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accent4"/>
              </a:buClr>
              <a:buSzPct val="125000"/>
              <a:buFont typeface="Arial" charset="0"/>
              <a:buChar char="▪"/>
              <a:defRPr lang="ru-RU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–"/>
              <a:defRPr lang="ru-RU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accent4"/>
              </a:buClr>
              <a:buSzPct val="120000"/>
              <a:buFont typeface="Arial" charset="0"/>
              <a:buChar char="▫"/>
              <a:defRPr lang="ru-RU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accent4"/>
              </a:buClr>
              <a:buSzPct val="89000"/>
              <a:buFont typeface="Arial" charset="0"/>
              <a:buChar char="-"/>
              <a:defRPr lang="ru-RU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r" fontAlgn="base">
              <a:spcBef>
                <a:spcPct val="0"/>
              </a:spcBef>
              <a:spcAft>
                <a:spcPts val="675"/>
              </a:spcAft>
              <a:buClr>
                <a:srgbClr val="30454F"/>
              </a:buClr>
            </a:pPr>
            <a:r>
              <a:rPr lang="ru-RU" sz="12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Коммерциализация</a:t>
            </a:r>
            <a:endParaRPr lang="ru-RU" sz="1050" b="1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5" y="1518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</p:spPr>
      </p:pic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10800000">
            <a:off x="0" y="735720"/>
            <a:ext cx="3437874" cy="273930"/>
            <a:chOff x="0" y="639874"/>
            <a:chExt cx="3932279" cy="202332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129446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4"/>
              <a:ext cx="1294463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4"/>
              <a:ext cx="2601839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594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амка 18"/>
          <p:cNvSpPr/>
          <p:nvPr/>
        </p:nvSpPr>
        <p:spPr>
          <a:xfrm>
            <a:off x="809230" y="3348381"/>
            <a:ext cx="3442455" cy="1471075"/>
          </a:xfrm>
          <a:prstGeom prst="frame">
            <a:avLst>
              <a:gd name="adj1" fmla="val 7644"/>
            </a:avLst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>
              <a:solidFill>
                <a:schemeClr val="tx1"/>
              </a:solidFill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3413"/>
            <a:ext cx="3561804" cy="357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1763688" y="1137241"/>
            <a:ext cx="5947277" cy="19759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indent="0" algn="just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Программа 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«Студенческий стартап» 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реализуется Фондом в рамках федерального проекта «Платформа Университетского технологического предпринимательства»</a:t>
            </a: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Администратор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федерального проекта: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Минобрнауки России</a:t>
            </a: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реализации программы: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2022-2030 годы</a:t>
            </a: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Количество грантов по программе: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30 тыс. единиц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10800000">
            <a:off x="0" y="735720"/>
            <a:ext cx="3437874" cy="273930"/>
            <a:chOff x="0" y="639874"/>
            <a:chExt cx="3932279" cy="202332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129446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4"/>
              <a:ext cx="1294463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4"/>
              <a:ext cx="2601839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585877" y="1236182"/>
            <a:ext cx="134973" cy="1805468"/>
            <a:chOff x="1607958" y="1280348"/>
            <a:chExt cx="108012" cy="1739589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607958" y="2031690"/>
              <a:ext cx="108012" cy="135015"/>
            </a:xfrm>
            <a:prstGeom prst="rect">
              <a:avLst/>
            </a:prstGeom>
            <a:solidFill>
              <a:srgbClr val="ED38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607958" y="2463738"/>
              <a:ext cx="108012" cy="135015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607958" y="2884922"/>
              <a:ext cx="108012" cy="13501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1607958" y="1280348"/>
              <a:ext cx="108012" cy="13501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/>
            </a:p>
          </p:txBody>
        </p:sp>
      </p:grp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3787" y="2440272"/>
            <a:ext cx="1319612" cy="131961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382090" y="3705876"/>
            <a:ext cx="198002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fasie.ru/</a:t>
            </a:r>
            <a:r>
              <a:rPr lang="en-US" sz="1500" b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studstartup</a:t>
            </a:r>
            <a:endParaRPr lang="ru-RU" sz="1500" b="1" u="sng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65585" y="3633795"/>
            <a:ext cx="3024337" cy="9002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50" i="1" dirty="0">
                <a:latin typeface="Arial" panose="020B0604020202020204" pitchFamily="34" charset="0"/>
                <a:cs typeface="Arial" panose="020B0604020202020204" pitchFamily="34" charset="0"/>
              </a:rPr>
              <a:t>Цель программы – предоставить студенту </a:t>
            </a:r>
            <a:r>
              <a:rPr lang="ru-RU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</a:t>
            </a:r>
            <a:r>
              <a:rPr lang="ru-RU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получить опыт коммерциализации идеи/задела</a:t>
            </a:r>
            <a:r>
              <a:rPr lang="ru-RU" sz="1050" i="1" dirty="0">
                <a:latin typeface="Arial" panose="020B0604020202020204" pitchFamily="34" charset="0"/>
                <a:cs typeface="Arial" panose="020B0604020202020204" pitchFamily="34" charset="0"/>
              </a:rPr>
              <a:t>, а также </a:t>
            </a:r>
            <a:r>
              <a:rPr lang="ru-RU" sz="1050" b="1" i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предпринимательства </a:t>
            </a:r>
            <a:r>
              <a:rPr lang="ru-RU" sz="1050" i="1" dirty="0">
                <a:latin typeface="Arial" panose="020B0604020202020204" pitchFamily="34" charset="0"/>
                <a:cs typeface="Arial" panose="020B0604020202020204" pitchFamily="34" charset="0"/>
              </a:rPr>
              <a:t>путем создания и развития стартапа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5" y="1518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734524" y="0"/>
            <a:ext cx="3783472" cy="735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 стартап</a:t>
            </a:r>
            <a:endParaRPr lang="ru-RU" sz="20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29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2" y="2541316"/>
            <a:ext cx="1780902" cy="1787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488324" y="4659982"/>
            <a:ext cx="432048" cy="432048"/>
          </a:xfrm>
        </p:spPr>
        <p:txBody>
          <a:bodyPr/>
          <a:lstStyle/>
          <a:p>
            <a:fld id="{A92A03AA-6E46-4389-A822-5C399B9CE619}" type="slidenum">
              <a:rPr lang="ru-RU" sz="105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fld>
            <a:endParaRPr lang="ru-RU" sz="10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2223" y="1284098"/>
            <a:ext cx="596158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Размер гранта – до 1 млн рублей</a:t>
            </a:r>
          </a:p>
          <a:p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Количество грантов в 2024 году – 2000</a:t>
            </a:r>
          </a:p>
          <a:p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Срок выполнения проекта – 12 месяцев</a:t>
            </a:r>
          </a:p>
          <a:p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Количество этапов – 2  </a:t>
            </a:r>
          </a:p>
          <a:p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Заявитель – физическое лицо (студент ВУЗа РФ)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3418" y="2573491"/>
            <a:ext cx="48621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Перечисление средств гранта: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средств гранта после подписания Договора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 средств гранта после успешного завершения 1 этапа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5796136" y="-92546"/>
            <a:ext cx="4878542" cy="5236046"/>
            <a:chOff x="6372200" y="-115301"/>
            <a:chExt cx="6480719" cy="6973301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17981">
              <a:off x="6372200" y="551211"/>
              <a:ext cx="2798086" cy="1441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349" y="249202"/>
              <a:ext cx="655080" cy="807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4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670"/>
            <a:stretch/>
          </p:blipFill>
          <p:spPr bwMode="auto">
            <a:xfrm flipH="1">
              <a:off x="7236296" y="-115301"/>
              <a:ext cx="5616623" cy="6973301"/>
            </a:xfrm>
            <a:prstGeom prst="hex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6" descr="H:\ПРОЕКТЫ\2022 01 28 СтудСтартап\Студенческий Стартап v1.1\1-Знак-рубля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401035"/>
              <a:ext cx="2232249" cy="23124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Прямоугольник 17"/>
          <p:cNvSpPr/>
          <p:nvPr/>
        </p:nvSpPr>
        <p:spPr>
          <a:xfrm>
            <a:off x="2011899" y="3507854"/>
            <a:ext cx="37211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заявка подана от лица, успешно завершившего программу «УМНИК», а тематика заявляемого проекта соответствует проекту, поддержанному по программе «УМНИК», оценка по критерию «Технологичность стартап-проекта» будет максимальной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15" y="3124940"/>
            <a:ext cx="547743" cy="62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  <a:effectLst>
            <a:glow rad="101600">
              <a:schemeClr val="bg2">
                <a:alpha val="60000"/>
              </a:schemeClr>
            </a:glow>
          </a:effectLst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52" y="43266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10800000">
            <a:off x="0" y="735720"/>
            <a:ext cx="3437874" cy="273930"/>
            <a:chOff x="0" y="639874"/>
            <a:chExt cx="3932279" cy="202332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129446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4"/>
              <a:ext cx="1294463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4"/>
              <a:ext cx="2601839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41" name="Заголовок 1"/>
          <p:cNvSpPr txBox="1">
            <a:spLocks/>
          </p:cNvSpPr>
          <p:nvPr/>
        </p:nvSpPr>
        <p:spPr>
          <a:xfrm>
            <a:off x="734524" y="0"/>
            <a:ext cx="3783472" cy="735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программе</a:t>
            </a:r>
            <a:br>
              <a:rPr lang="ru-RU" sz="2000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«Студенческий стартап»</a:t>
            </a:r>
            <a:endParaRPr lang="ru-RU" sz="20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54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81" y="-47626"/>
            <a:ext cx="4228070" cy="5191125"/>
          </a:xfrm>
          <a:prstGeom prst="hexagon">
            <a:avLst>
              <a:gd name="adj" fmla="val 24523"/>
              <a:gd name="vf" fmla="val 11547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488324" y="4659982"/>
            <a:ext cx="432048" cy="432048"/>
          </a:xfrm>
        </p:spPr>
        <p:txBody>
          <a:bodyPr/>
          <a:lstStyle/>
          <a:p>
            <a:fld id="{A92A03AA-6E46-4389-A822-5C399B9CE619}" type="slidenum">
              <a:rPr lang="ru-RU" sz="105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fld>
            <a:endParaRPr lang="ru-RU" sz="10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Номер слайда 3"/>
          <p:cNvSpPr txBox="1">
            <a:spLocks/>
          </p:cNvSpPr>
          <p:nvPr/>
        </p:nvSpPr>
        <p:spPr>
          <a:xfrm>
            <a:off x="7488324" y="4659982"/>
            <a:ext cx="432048" cy="43204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2A03AA-6E46-4389-A822-5C399B9CE619}" type="slidenum">
              <a:rPr lang="ru-RU" sz="105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5</a:t>
            </a:fld>
            <a:endParaRPr lang="ru-RU" sz="10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7584" y="971016"/>
            <a:ext cx="5963763" cy="27515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Расходы, связанные с регистрацией юридического лица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том числе взносы в уставный капитал,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заработной платы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вознаграждений физическим лицам по договорам гражданско-правового характера и начислений на такие выплаты,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Приобретение/аренда оборудования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материалов, сырья, ПО, комплектующих, а также регистрация прав на созданную интеллектуальную собственность,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работ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выполняемых сторонними юр. лицами,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индивидуальными предпринимателями и плательщиками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профессиональный доход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Прочие экономически обоснованные затраты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связанные </a:t>
            </a:r>
          </a:p>
          <a:p>
            <a:pPr>
              <a:lnSpc>
                <a:spcPct val="12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с реализацией стартап-проекта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140811" y="623156"/>
            <a:ext cx="2845904" cy="225124"/>
            <a:chOff x="0" y="639874"/>
            <a:chExt cx="2624903" cy="202332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129446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4"/>
              <a:ext cx="1294463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4"/>
              <a:ext cx="1294463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52" y="43266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  <a:effectLst>
            <a:glow rad="101600">
              <a:schemeClr val="bg2">
                <a:alpha val="60000"/>
              </a:schemeClr>
            </a:glow>
          </a:effectLst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734524" y="0"/>
            <a:ext cx="3783472" cy="735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поддержки:</a:t>
            </a:r>
          </a:p>
        </p:txBody>
      </p:sp>
    </p:spTree>
    <p:extLst>
      <p:ext uri="{BB962C8B-B14F-4D97-AF65-F5344CB8AC3E}">
        <p14:creationId xmlns:p14="http://schemas.microsoft.com/office/powerpoint/2010/main" val="377608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омер слайда 3"/>
          <p:cNvSpPr txBox="1">
            <a:spLocks/>
          </p:cNvSpPr>
          <p:nvPr/>
        </p:nvSpPr>
        <p:spPr>
          <a:xfrm>
            <a:off x="7488324" y="4659982"/>
            <a:ext cx="432048" cy="43204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1630832"/>
            <a:ext cx="633670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Н1.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Цифровые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Н2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Медицина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технологии здоровьесбережения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Н3.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 материалы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химические технологии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Н4.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 приборы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интеллектуальные производственные технологии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Н5.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Биотехнологии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Н6.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Ресурсосберегающая энергетика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Н7.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Креативные индустрии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5400000">
            <a:off x="-777696" y="3234283"/>
            <a:ext cx="3525856" cy="292577"/>
            <a:chOff x="0" y="639875"/>
            <a:chExt cx="2624903" cy="20233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5"/>
              <a:ext cx="1294463" cy="20233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5"/>
              <a:ext cx="1294463" cy="202330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5"/>
              <a:ext cx="1294463" cy="202330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5"/>
              <a:ext cx="1294463" cy="202330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5"/>
              <a:ext cx="1294463" cy="20233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28" name="Picture 2" descr="H:\ПРОЕКТЫ\2022 01 28 СтудСтартап\Вся графика\Прозрачные буквы и фигуры\Призмы, фигуры\Angle_A2\Atom_5_-_Icosa00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9430"/>
            <a:ext cx="4463149" cy="444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5" y="1518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Заголовок 1"/>
          <p:cNvSpPr txBox="1">
            <a:spLocks/>
          </p:cNvSpPr>
          <p:nvPr/>
        </p:nvSpPr>
        <p:spPr>
          <a:xfrm>
            <a:off x="734524" y="0"/>
            <a:ext cx="5709684" cy="1275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«Студенческого </a:t>
            </a:r>
            <a:r>
              <a:rPr lang="ru-RU" sz="2000" b="1" dirty="0" err="1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стартапа</a:t>
            </a:r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отбираются проекты по следующим тематическим направлениям (</a:t>
            </a:r>
            <a:r>
              <a:rPr lang="ru-RU" sz="2000" b="1" i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лотам</a:t>
            </a:r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endParaRPr lang="ru-RU" sz="20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73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омер слайда 3"/>
          <p:cNvSpPr txBox="1">
            <a:spLocks/>
          </p:cNvSpPr>
          <p:nvPr/>
        </p:nvSpPr>
        <p:spPr>
          <a:xfrm>
            <a:off x="7488324" y="4659982"/>
            <a:ext cx="432048" cy="43204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19318" y="1157757"/>
            <a:ext cx="5008866" cy="1540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микроэлектроника;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беспилотные летательные аппараты;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станкостроение;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искусственный интеллект;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цифровые технологии;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персонализированная медицина;</a:t>
            </a:r>
          </a:p>
          <a:p>
            <a:pPr marL="214313" indent="-214313">
              <a:buClr>
                <a:srgbClr val="9933FF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агробиотехнологии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Clr>
                <a:srgbClr val="9933FF"/>
              </a:buClr>
              <a:buSzPct val="135000"/>
            </a:pPr>
            <a:endParaRPr lang="ru-RU" sz="1013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5400000">
            <a:off x="-1030988" y="2714005"/>
            <a:ext cx="4137926" cy="225124"/>
            <a:chOff x="0" y="639875"/>
            <a:chExt cx="2624903" cy="20233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5"/>
              <a:ext cx="1294463" cy="20233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5"/>
              <a:ext cx="1294463" cy="202330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5"/>
              <a:ext cx="1294463" cy="202330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5"/>
              <a:ext cx="1294463" cy="202330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5"/>
              <a:ext cx="1294463" cy="20233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28" name="Picture 2" descr="H:\ПРОЕКТЫ\2022 01 28 СтудСтартап\Вся графика\Прозрачные буквы и фигуры\Призмы, фигуры\Angle_A2\Atom_5_-_Icosa00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7" t="12887" r="13089" b="10874"/>
          <a:stretch/>
        </p:blipFill>
        <p:spPr bwMode="auto">
          <a:xfrm rot="5400000">
            <a:off x="5560885" y="1271057"/>
            <a:ext cx="2538282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98144" y="719176"/>
            <a:ext cx="3601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Тематика проекта связана с одним из приоритетных направлений отбора: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68282" y="2754088"/>
            <a:ext cx="505990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треке «Стартап как диплом»</a:t>
            </a:r>
          </a:p>
          <a:p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ü"/>
              <a:tabLst>
                <a:tab pos="198835" algn="l"/>
              </a:tabLst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Дипломы и сертификаты о прохождении</a:t>
            </a:r>
          </a:p>
          <a:p>
            <a:pPr marL="214313" indent="-214313">
              <a:tabLst>
                <a:tab pos="198835" algn="l"/>
              </a:tabLst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образовательных программ в области     предпринимательства</a:t>
            </a:r>
          </a:p>
          <a:p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Портфолио реализованных проектов</a:t>
            </a:r>
          </a:p>
          <a:p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участия в деятельности/работе/мероприятиях Молодежной лаборатории и/или Передовой инженерной школы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734524" y="0"/>
            <a:ext cx="3783472" cy="735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при отборе:</a:t>
            </a:r>
            <a:endParaRPr lang="ru-RU" sz="20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5" y="1518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5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71750"/>
            <a:ext cx="2376264" cy="631830"/>
          </a:xfrm>
          <a:prstGeom prst="roundRect">
            <a:avLst>
              <a:gd name="adj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19523"/>
            <a:ext cx="3366374" cy="1404155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Заявка в системе </a:t>
            </a:r>
            <a:br>
              <a:rPr lang="ru-RU" sz="24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ФОНД-М</a:t>
            </a:r>
          </a:p>
        </p:txBody>
      </p:sp>
      <p:sp>
        <p:nvSpPr>
          <p:cNvPr id="13" name="Квадрат"/>
          <p:cNvSpPr/>
          <p:nvPr/>
        </p:nvSpPr>
        <p:spPr>
          <a:xfrm>
            <a:off x="4560144" y="0"/>
            <a:ext cx="4583856" cy="5143500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/>
            <a:endParaRPr lang="ru-RU" sz="101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342111" y="1986773"/>
            <a:ext cx="1779259" cy="225124"/>
            <a:chOff x="0" y="639874"/>
            <a:chExt cx="1641089" cy="202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96792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8" y="639874"/>
              <a:ext cx="637190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1" y="639874"/>
              <a:ext cx="310648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974" y="4137924"/>
            <a:ext cx="1088393" cy="8576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70983" y="1340574"/>
            <a:ext cx="38665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об участнике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endParaRPr lang="ru-RU" sz="1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о стартап-проекте 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квалификации заявителя</a:t>
            </a:r>
          </a:p>
          <a:p>
            <a:pPr marL="257175" indent="-257175">
              <a:buAutoNum type="arabicPeriod"/>
            </a:pPr>
            <a:endParaRPr lang="ru-RU" sz="1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проекта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57175" indent="-257175">
              <a:buAutoNum type="arabicPeriod"/>
            </a:pP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Аннотация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концепции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Техническая часть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Интеллектуальная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собственность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планируемых работ с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детализацией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Tx/>
              <a:buChar char="-"/>
            </a:pP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Tx/>
              <a:buChar char="-"/>
            </a:pP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Бесшовная поддержка проектов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915566"/>
            <a:ext cx="183287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Разделы заявки</a:t>
            </a: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52" y="43266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37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6578" y="1009650"/>
            <a:ext cx="3429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rgbClr val="8F00FF"/>
                </a:solidFill>
                <a:latin typeface="Arial Black" panose="020B0A04020102020204" pitchFamily="34" charset="0"/>
              </a:rPr>
              <a:t>Заявитель и команда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1387678"/>
            <a:ext cx="62670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Вопрос </a:t>
            </a:r>
            <a:r>
              <a:rPr lang="ru-RU" sz="1200" b="1" dirty="0"/>
              <a:t>№ </a:t>
            </a:r>
            <a:r>
              <a:rPr lang="en-US" sz="1200" b="1" dirty="0"/>
              <a:t>1</a:t>
            </a:r>
            <a:r>
              <a:rPr lang="ru-RU" sz="1200" b="1" dirty="0"/>
              <a:t> –</a:t>
            </a:r>
            <a:r>
              <a:rPr lang="ru-RU" sz="1200" dirty="0"/>
              <a:t> Есть ли какие-либо ограничения по возрасту студента?</a:t>
            </a:r>
          </a:p>
          <a:p>
            <a:r>
              <a:rPr lang="ru-RU" sz="1200" b="1" u="sng" dirty="0"/>
              <a:t>Ответ:</a:t>
            </a:r>
            <a:r>
              <a:rPr lang="ru-RU" sz="1200" dirty="0"/>
              <a:t> Нет, ограничений нет. Главное, чтобы было подтверждение факта прохождения обучения в ВУЗе по программам </a:t>
            </a:r>
            <a:r>
              <a:rPr lang="ru-RU" sz="1200" dirty="0" err="1"/>
              <a:t>бакалавриата</a:t>
            </a:r>
            <a:r>
              <a:rPr lang="ru-RU" sz="1200" dirty="0"/>
              <a:t>, </a:t>
            </a:r>
            <a:r>
              <a:rPr lang="ru-RU" sz="1200" dirty="0" err="1"/>
              <a:t>специалитета</a:t>
            </a:r>
            <a:r>
              <a:rPr lang="ru-RU" sz="1200" dirty="0"/>
              <a:t>, магистратуры или аспирантуры.</a:t>
            </a:r>
          </a:p>
          <a:p>
            <a:endParaRPr lang="ru-RU" sz="1200" dirty="0"/>
          </a:p>
          <a:p>
            <a:r>
              <a:rPr lang="ru-RU" sz="1200" b="1" dirty="0"/>
              <a:t>Вопрос № </a:t>
            </a:r>
            <a:r>
              <a:rPr lang="en-US" sz="1200" b="1" dirty="0"/>
              <a:t>2</a:t>
            </a:r>
            <a:r>
              <a:rPr lang="ru-RU" sz="1200" b="1" dirty="0"/>
              <a:t> </a:t>
            </a:r>
            <a:r>
              <a:rPr lang="ru-RU" sz="1200" dirty="0"/>
              <a:t>– Есть ли какие-либо ограничения по участию студентов, получающих второе и т.д. высшее образование?</a:t>
            </a:r>
          </a:p>
          <a:p>
            <a:r>
              <a:rPr lang="ru-RU" sz="1200" b="1" u="sng" dirty="0"/>
              <a:t>Ответ:</a:t>
            </a:r>
            <a:r>
              <a:rPr lang="ru-RU" sz="1200" dirty="0"/>
              <a:t> Нет, ограничений нет.</a:t>
            </a:r>
          </a:p>
          <a:p>
            <a:endParaRPr lang="ru-RU" sz="1200" dirty="0"/>
          </a:p>
          <a:p>
            <a:r>
              <a:rPr lang="ru-RU" sz="1200" b="1" dirty="0"/>
              <a:t>Вопрос № </a:t>
            </a:r>
            <a:r>
              <a:rPr lang="en-US" sz="1200" b="1" dirty="0"/>
              <a:t>3</a:t>
            </a:r>
            <a:r>
              <a:rPr lang="ru-RU" sz="1200" b="1" dirty="0"/>
              <a:t> </a:t>
            </a:r>
            <a:r>
              <a:rPr lang="ru-RU" sz="1200" dirty="0"/>
              <a:t>– Возможно ли быть </a:t>
            </a:r>
            <a:r>
              <a:rPr lang="ru-RU" sz="1200" dirty="0" err="1"/>
              <a:t>грантополучателем</a:t>
            </a:r>
            <a:r>
              <a:rPr lang="ru-RU" sz="1200" dirty="0"/>
              <a:t> одного проекта, и состоять в команде другого проекта?</a:t>
            </a:r>
          </a:p>
          <a:p>
            <a:r>
              <a:rPr lang="ru-RU" sz="1200" b="1" u="sng" dirty="0"/>
              <a:t>Ответ</a:t>
            </a:r>
            <a:r>
              <a:rPr lang="ru-RU" sz="1200" b="1" u="sng" dirty="0" smtClean="0"/>
              <a:t>:</a:t>
            </a:r>
            <a:r>
              <a:rPr lang="ru-RU" sz="1200" dirty="0" smtClean="0"/>
              <a:t> </a:t>
            </a:r>
            <a:r>
              <a:rPr lang="ru-RU" sz="1200" dirty="0"/>
              <a:t>Таких запретов нет, но насколько это будет эффективно для работы?</a:t>
            </a:r>
            <a:endParaRPr lang="en-US" sz="1200" dirty="0"/>
          </a:p>
          <a:p>
            <a:endParaRPr lang="en-US" sz="1200" dirty="0"/>
          </a:p>
          <a:p>
            <a:r>
              <a:rPr lang="ru-RU" sz="1200" b="1" dirty="0"/>
              <a:t>Вопрос № 4 </a:t>
            </a:r>
            <a:r>
              <a:rPr lang="ru-RU" sz="1200" dirty="0"/>
              <a:t>–  Могут ли участвовать в конкурсе иностранные граждане студенты ВУЗов Российской Федерации?</a:t>
            </a:r>
          </a:p>
          <a:p>
            <a:r>
              <a:rPr lang="ru-RU" sz="1200" b="1" u="sng" dirty="0"/>
              <a:t>Ответ</a:t>
            </a:r>
            <a:r>
              <a:rPr lang="ru-RU" sz="1200" b="1" u="sng" dirty="0" smtClean="0"/>
              <a:t>:</a:t>
            </a:r>
            <a:r>
              <a:rPr lang="ru-RU" sz="1200" dirty="0" smtClean="0"/>
              <a:t> Да</a:t>
            </a:r>
            <a:r>
              <a:rPr lang="ru-RU" sz="1200" dirty="0"/>
              <a:t>, могут.</a:t>
            </a:r>
          </a:p>
          <a:p>
            <a:endParaRPr lang="en-US" sz="1200" dirty="0"/>
          </a:p>
          <a:p>
            <a:endParaRPr lang="en-US" sz="12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10800000">
            <a:off x="0" y="735720"/>
            <a:ext cx="3437874" cy="273930"/>
            <a:chOff x="0" y="639874"/>
            <a:chExt cx="3932279" cy="202332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129446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4"/>
              <a:ext cx="1294463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4"/>
              <a:ext cx="2601839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0" name="Заголовок 1"/>
          <p:cNvSpPr txBox="1">
            <a:spLocks/>
          </p:cNvSpPr>
          <p:nvPr/>
        </p:nvSpPr>
        <p:spPr>
          <a:xfrm>
            <a:off x="734523" y="0"/>
            <a:ext cx="4879779" cy="735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Популярные вопросы и ответы: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</p:spPr>
      </p:pic>
      <p:pic>
        <p:nvPicPr>
          <p:cNvPr id="3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5" y="1518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92265" y="2709232"/>
            <a:ext cx="35923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Arial Black" panose="020B0A04020102020204" pitchFamily="34" charset="0"/>
              </a:rPr>
              <a:t>О создаваемом юридическом лице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27784" y="1009650"/>
            <a:ext cx="3968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8F00FF"/>
                </a:solidFill>
                <a:latin typeface="Arial Black" panose="020B0A04020102020204" pitchFamily="34" charset="0"/>
              </a:rPr>
              <a:t>О создаваемом юридическом лице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85646" y="1412047"/>
            <a:ext cx="743482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Вопрос № 5</a:t>
            </a:r>
            <a:r>
              <a:rPr lang="ru-RU" sz="1200" dirty="0"/>
              <a:t>–  Какая организационная правовая форма</a:t>
            </a:r>
            <a:r>
              <a:rPr lang="en-US" sz="1200" dirty="0"/>
              <a:t> </a:t>
            </a:r>
            <a:r>
              <a:rPr lang="ru-RU" sz="1200" dirty="0" err="1"/>
              <a:t>юр.лица</a:t>
            </a:r>
            <a:r>
              <a:rPr lang="ru-RU" sz="1200" dirty="0"/>
              <a:t> необходима?</a:t>
            </a:r>
          </a:p>
          <a:p>
            <a:r>
              <a:rPr lang="ru-RU" sz="1200" b="1" u="sng" dirty="0"/>
              <a:t>Ответ:</a:t>
            </a:r>
            <a:r>
              <a:rPr lang="ru-RU" sz="1200" dirty="0"/>
              <a:t>  Форма юридического лица определяется с нормами Гражданского кодекса РФ (например, ООО и т.д.).</a:t>
            </a:r>
          </a:p>
          <a:p>
            <a:r>
              <a:rPr lang="ru-RU" sz="1200" dirty="0"/>
              <a:t>Созданное юридическое лицо должно соответствовать критериям отнесения к субъектам малого предпринимательства в соответствии с Федеральным законом от 24.07.2007 г. № 209-ФЗ «О развитии малого и среднего предпринимательства в Российской Федерации». </a:t>
            </a:r>
            <a:endParaRPr lang="en-US" sz="1200" dirty="0"/>
          </a:p>
          <a:p>
            <a:endParaRPr lang="en-US" sz="1200" dirty="0"/>
          </a:p>
          <a:p>
            <a:r>
              <a:rPr lang="ru-RU" sz="1200" b="1" dirty="0"/>
              <a:t>Вопрос № 6</a:t>
            </a:r>
            <a:r>
              <a:rPr lang="ru-RU" sz="1200" dirty="0"/>
              <a:t> –  Можно ли ИП получить грант?</a:t>
            </a:r>
          </a:p>
          <a:p>
            <a:r>
              <a:rPr lang="ru-RU" sz="1200" b="1" u="sng" dirty="0"/>
              <a:t>Ответ:</a:t>
            </a:r>
            <a:r>
              <a:rPr lang="ru-RU" sz="1200" dirty="0"/>
              <a:t>   Грант получает физическое лицо, по итогам первого этапа физическое лицо создает юридическое лицо. Согласно Налоговому кодексу РФ: </a:t>
            </a:r>
          </a:p>
          <a:p>
            <a:r>
              <a:rPr lang="ru-RU" sz="1200" dirty="0"/>
              <a:t>Статья 11: ИП — это физическое лицо, зарегистрированное в налоговом органе в соответствующем статусе и ведущее собственный бизнес без образования </a:t>
            </a:r>
            <a:r>
              <a:rPr lang="ru-RU" sz="1200" dirty="0" err="1"/>
              <a:t>юр.лица</a:t>
            </a:r>
            <a:r>
              <a:rPr lang="ru-RU" sz="1200" dirty="0"/>
              <a:t>.</a:t>
            </a:r>
            <a:endParaRPr lang="en-US" sz="1200" dirty="0"/>
          </a:p>
          <a:p>
            <a:endParaRPr lang="ru-RU" sz="1200" dirty="0"/>
          </a:p>
          <a:p>
            <a:r>
              <a:rPr lang="ru-RU" sz="1200" b="1" dirty="0"/>
              <a:t>Вопрос № 7 </a:t>
            </a:r>
            <a:r>
              <a:rPr lang="ru-RU" sz="1200" dirty="0"/>
              <a:t>–  Может ли в состав учредителей юридического лица войти другое физическое лицо/ организация и т.д.?</a:t>
            </a:r>
          </a:p>
          <a:p>
            <a:r>
              <a:rPr lang="ru-RU" sz="1200" b="1" u="sng" dirty="0"/>
              <a:t>Ответ</a:t>
            </a:r>
            <a:r>
              <a:rPr lang="ru-RU" sz="1200" b="1" u="sng" dirty="0" smtClean="0"/>
              <a:t>:</a:t>
            </a:r>
            <a:r>
              <a:rPr lang="ru-RU" sz="1200" dirty="0" smtClean="0"/>
              <a:t> </a:t>
            </a:r>
            <a:r>
              <a:rPr lang="ru-RU" sz="1200" dirty="0"/>
              <a:t>Да, может, но при соблюдении следующих требований:</a:t>
            </a:r>
          </a:p>
          <a:p>
            <a:r>
              <a:rPr lang="ru-RU" sz="1200" dirty="0"/>
              <a:t>- доля </a:t>
            </a:r>
            <a:r>
              <a:rPr lang="ru-RU" sz="1200" dirty="0" err="1"/>
              <a:t>грантополучателя</a:t>
            </a:r>
            <a:r>
              <a:rPr lang="ru-RU" sz="1200" dirty="0"/>
              <a:t> в уставном капитале должна составлять более 50%; </a:t>
            </a:r>
          </a:p>
          <a:p>
            <a:r>
              <a:rPr lang="ru-RU" sz="1200" dirty="0"/>
              <a:t>- </a:t>
            </a:r>
            <a:r>
              <a:rPr lang="ru-RU" sz="1200" dirty="0" err="1"/>
              <a:t>грантополучатель</a:t>
            </a:r>
            <a:r>
              <a:rPr lang="ru-RU" sz="1200" dirty="0"/>
              <a:t> должен являться генеральным директором</a:t>
            </a:r>
            <a:r>
              <a:rPr lang="en-US" sz="1200" dirty="0"/>
              <a:t>/</a:t>
            </a:r>
            <a:r>
              <a:rPr lang="ru-RU" sz="1200" dirty="0"/>
              <a:t>директором.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10800000">
            <a:off x="0" y="735720"/>
            <a:ext cx="3437874" cy="273930"/>
            <a:chOff x="0" y="639874"/>
            <a:chExt cx="3932279" cy="202332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129446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4"/>
              <a:ext cx="1294463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4"/>
              <a:ext cx="2601839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9" name="Заголовок 1"/>
          <p:cNvSpPr txBox="1">
            <a:spLocks/>
          </p:cNvSpPr>
          <p:nvPr/>
        </p:nvSpPr>
        <p:spPr>
          <a:xfrm>
            <a:off x="734523" y="0"/>
            <a:ext cx="4879779" cy="735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Популярные вопросы и ответы: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</p:spPr>
      </p:pic>
      <p:pic>
        <p:nvPicPr>
          <p:cNvPr id="3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5" y="1518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52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92265" y="2745853"/>
            <a:ext cx="35923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Arial Black" panose="020B0A04020102020204" pitchFamily="34" charset="0"/>
              </a:rPr>
              <a:t>При поступлении заявок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85870" y="1009650"/>
            <a:ext cx="27109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8F00FF"/>
                </a:solidFill>
                <a:latin typeface="Arial Black" panose="020B0A04020102020204" pitchFamily="34" charset="0"/>
              </a:rPr>
              <a:t>При поступлении заявок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5647" y="1707654"/>
            <a:ext cx="6558464" cy="24642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200" b="1" dirty="0"/>
              <a:t>Вопрос № 8 </a:t>
            </a:r>
            <a:r>
              <a:rPr lang="ru-RU" sz="1200" dirty="0"/>
              <a:t>–</a:t>
            </a:r>
            <a:r>
              <a:rPr lang="en-US" sz="1200" dirty="0"/>
              <a:t> </a:t>
            </a:r>
            <a:r>
              <a:rPr lang="ru-RU" sz="1200" dirty="0"/>
              <a:t>Может ли Заявитель использовать существующие и зарегистрированные РИД?</a:t>
            </a:r>
          </a:p>
          <a:p>
            <a:r>
              <a:rPr lang="ru-RU" sz="1200" b="1" u="sng" dirty="0"/>
              <a:t>Ответ</a:t>
            </a:r>
            <a:r>
              <a:rPr lang="ru-RU" sz="1200" dirty="0"/>
              <a:t>:</a:t>
            </a:r>
            <a:r>
              <a:rPr lang="en-US" sz="1200" dirty="0"/>
              <a:t> </a:t>
            </a:r>
            <a:r>
              <a:rPr lang="ru-RU" sz="1200" dirty="0"/>
              <a:t>Да, может, однако необходимо представить в заявке документы, подтверждающие права заявителя на РИД, планируемые к использованию в стартап-проекте, или обоснование возможности использования сторонних РИД.</a:t>
            </a:r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200" b="1" dirty="0"/>
              <a:t>Вопрос № 9 </a:t>
            </a:r>
            <a:r>
              <a:rPr lang="ru-RU" sz="1200" dirty="0"/>
              <a:t>–</a:t>
            </a:r>
            <a:r>
              <a:rPr lang="en-US" sz="1200" dirty="0"/>
              <a:t> </a:t>
            </a:r>
            <a:r>
              <a:rPr lang="ru-RU" sz="1200" dirty="0"/>
              <a:t> Какой должен быть сам проект (образовательный стартап/привлекающий школьников в профессию/ развитие добровольчества и т.д.)?</a:t>
            </a:r>
          </a:p>
          <a:p>
            <a:r>
              <a:rPr lang="ru-RU" sz="1200" b="1" u="sng" dirty="0"/>
              <a:t>Ответ</a:t>
            </a:r>
            <a:r>
              <a:rPr lang="ru-RU" sz="1200" dirty="0"/>
              <a:t>:</a:t>
            </a:r>
            <a:r>
              <a:rPr lang="en-US" sz="1200" dirty="0"/>
              <a:t> </a:t>
            </a:r>
            <a:r>
              <a:rPr lang="ru-RU" sz="1200" dirty="0"/>
              <a:t> Проект, поданный в рамках заявки по программе Студенческий стартап, может быть любой направленности. Главное требование, чтобы проекты были технологическими, так как Федеральный проект звучит как «Платформа университетского </a:t>
            </a:r>
            <a:r>
              <a:rPr lang="ru-RU" sz="1200" b="1" u="sng" dirty="0"/>
              <a:t>технологического </a:t>
            </a:r>
            <a:r>
              <a:rPr lang="ru-RU" sz="1200" dirty="0"/>
              <a:t>предпринимательства».</a:t>
            </a:r>
          </a:p>
          <a:p>
            <a:endParaRPr lang="ru-RU" sz="1013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10800000">
            <a:off x="0" y="735720"/>
            <a:ext cx="3437874" cy="273930"/>
            <a:chOff x="0" y="639874"/>
            <a:chExt cx="3932279" cy="202332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129446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4"/>
              <a:ext cx="1294463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4"/>
              <a:ext cx="2601839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3" name="Заголовок 1"/>
          <p:cNvSpPr txBox="1">
            <a:spLocks/>
          </p:cNvSpPr>
          <p:nvPr/>
        </p:nvSpPr>
        <p:spPr>
          <a:xfrm>
            <a:off x="734523" y="0"/>
            <a:ext cx="4879779" cy="735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Популярные вопросы и ответы:</a:t>
            </a:r>
          </a:p>
        </p:txBody>
      </p:sp>
      <p:pic>
        <p:nvPicPr>
          <p:cNvPr id="2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5" y="1518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5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5646" y="1288864"/>
            <a:ext cx="6229559" cy="34317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ru-RU" sz="100" dirty="0"/>
          </a:p>
          <a:p>
            <a:r>
              <a:rPr lang="ru-RU" sz="1200" b="1" dirty="0"/>
              <a:t>Вопрос № 10</a:t>
            </a:r>
            <a:r>
              <a:rPr lang="ru-RU" sz="1200" dirty="0"/>
              <a:t> –  На что больше направлен проект: на науку или коммерциализацию?</a:t>
            </a:r>
          </a:p>
          <a:p>
            <a:r>
              <a:rPr lang="ru-RU" sz="1200" b="1" u="sng" dirty="0"/>
              <a:t>Ответ:</a:t>
            </a:r>
            <a:r>
              <a:rPr lang="ru-RU" sz="1200" dirty="0"/>
              <a:t>  Программа направлена на реализацию студентами стартап-проектов и на выполнение работ по созданию новых товаров, изделий, технологий или услуг с использованием результатов научно-технических и технологических исследований, имеющих потенциал коммерциализации и находящихся на самой ранней стадии развития.</a:t>
            </a:r>
          </a:p>
          <a:p>
            <a:endParaRPr lang="ru-RU" sz="1200" dirty="0"/>
          </a:p>
          <a:p>
            <a:r>
              <a:rPr lang="ru-RU" sz="1200" b="1" dirty="0"/>
              <a:t>Вопрос № 11 </a:t>
            </a:r>
            <a:r>
              <a:rPr lang="ru-RU" sz="1200" dirty="0"/>
              <a:t>– Каким документом подтвердить участие в программе «Стартап как диплом»?</a:t>
            </a:r>
          </a:p>
          <a:p>
            <a:r>
              <a:rPr lang="ru-RU" sz="1200" b="1" u="sng" dirty="0"/>
              <a:t>Ответ</a:t>
            </a:r>
            <a:r>
              <a:rPr lang="ru-RU" sz="1200" dirty="0"/>
              <a:t>: Строгих требований к формату документа нет. Может быть письмо/справка с печатью организации об участии заявителя в программе «Стартап как диплом», подписанная уполномоченным лицом (например, заведующим кафедрой).</a:t>
            </a:r>
          </a:p>
          <a:p>
            <a:endParaRPr lang="ru-RU" sz="1200" dirty="0"/>
          </a:p>
          <a:p>
            <a:r>
              <a:rPr lang="ru-RU" sz="1200" b="1" dirty="0"/>
              <a:t>Вопрос № 12</a:t>
            </a:r>
            <a:r>
              <a:rPr lang="ru-RU" sz="1200" dirty="0"/>
              <a:t> – Как учитывается прохождение акселератора для принятия решения о поддержке?</a:t>
            </a:r>
          </a:p>
          <a:p>
            <a:r>
              <a:rPr lang="ru-RU" sz="1200" b="1" u="sng" dirty="0"/>
              <a:t>Ответ:</a:t>
            </a:r>
            <a:r>
              <a:rPr lang="ru-RU" sz="1200" dirty="0"/>
              <a:t> Прохождение акселерационной программы или участие в образовательных программах повышения предпринимательской компетентности относится к критерию «Квалификация заявителя». Соответственно, будет оцениваться и учитываться при составлении рейтинга по итогам независимой экспертизы.</a:t>
            </a:r>
            <a:endParaRPr lang="ru-RU" sz="1013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71507" y="1009650"/>
            <a:ext cx="27109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solidFill>
                  <a:srgbClr val="8F00FF"/>
                </a:solidFill>
                <a:latin typeface="Arial Black" panose="020B0A04020102020204" pitchFamily="34" charset="0"/>
              </a:rPr>
              <a:t>При поступлении заявок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10800000">
            <a:off x="0" y="735720"/>
            <a:ext cx="3437874" cy="273930"/>
            <a:chOff x="0" y="639874"/>
            <a:chExt cx="3932279" cy="202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129446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4"/>
              <a:ext cx="1294463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4"/>
              <a:ext cx="2601839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4" name="Заголовок 1"/>
          <p:cNvSpPr txBox="1">
            <a:spLocks/>
          </p:cNvSpPr>
          <p:nvPr/>
        </p:nvSpPr>
        <p:spPr>
          <a:xfrm>
            <a:off x="734523" y="0"/>
            <a:ext cx="4879779" cy="735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Популярные вопросы и ответы: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5" y="1518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90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15816" y="1009650"/>
            <a:ext cx="27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8F00FF"/>
                </a:solidFill>
                <a:latin typeface="Arial Black" panose="020B0A04020102020204" pitchFamily="34" charset="0"/>
              </a:rPr>
              <a:t>Статьи расходов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49642" y="1225674"/>
            <a:ext cx="63727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/>
          </a:p>
          <a:p>
            <a:r>
              <a:rPr lang="ru-RU" sz="1200" b="1" dirty="0"/>
              <a:t>Вопрос № 13</a:t>
            </a:r>
            <a:r>
              <a:rPr lang="ru-RU" sz="1200" dirty="0"/>
              <a:t> – Что понимается под «прочими экономически обоснованными затратами» в части направлений расходов?</a:t>
            </a:r>
          </a:p>
          <a:p>
            <a:endParaRPr lang="ru-RU" sz="1200" dirty="0"/>
          </a:p>
          <a:p>
            <a:r>
              <a:rPr lang="ru-RU" sz="1200" b="1" u="sng" dirty="0"/>
              <a:t>Ответ: </a:t>
            </a:r>
            <a:r>
              <a:rPr lang="ru-RU" sz="1200" dirty="0"/>
              <a:t>Это те затраты, которые не подходят под прямо указанные направления расходов, но связаны с реализацией </a:t>
            </a:r>
            <a:r>
              <a:rPr lang="ru-RU" sz="1200" dirty="0" err="1"/>
              <a:t>стартап</a:t>
            </a:r>
            <a:r>
              <a:rPr lang="ru-RU" sz="1200" dirty="0"/>
              <a:t>-проекта и могут быть отнесены к одной или нескольким работам календарного плана.</a:t>
            </a:r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200" b="1" dirty="0"/>
              <a:t>Вопрос № 14 </a:t>
            </a:r>
            <a:r>
              <a:rPr lang="ru-RU" sz="1200" dirty="0"/>
              <a:t>– Если получатель гранта не сможет на каком-либо этапе достигнуть планируемых результатов, то как Фонд будет поступать?</a:t>
            </a:r>
          </a:p>
          <a:p>
            <a:endParaRPr lang="ru-RU" sz="1200" dirty="0"/>
          </a:p>
          <a:p>
            <a:r>
              <a:rPr lang="ru-RU" sz="1200" b="1" u="sng" dirty="0"/>
              <a:t>Ответ: </a:t>
            </a:r>
            <a:r>
              <a:rPr lang="ru-RU" sz="1200" dirty="0"/>
              <a:t>В договоре есть пункт 5.15, который звучит так: «В случае невыполнения получателем гранта очередного этапа Работ, а также при отсутствии отчетных документов, предусмотренных п. 5.10 и п. 5.11 Положения и календарным планом выполнения Работ, представленных получателем гранта в установленные этим планом сроки, Фонд вправе потребовать от получателя гранта возврата средств гранта в объеме финансирования данного этапа за счет средств гранта или фактически перечисленных средств по Договору.»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 rot="10800000">
            <a:off x="0" y="735720"/>
            <a:ext cx="3437874" cy="273930"/>
            <a:chOff x="0" y="639874"/>
            <a:chExt cx="3932279" cy="202332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39874"/>
              <a:ext cx="1294463" cy="202332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39874"/>
              <a:ext cx="1294463" cy="202332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39874"/>
              <a:ext cx="1294463" cy="202332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39874"/>
              <a:ext cx="1294463" cy="202332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39874"/>
              <a:ext cx="2601839" cy="202332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hangingPunct="0"/>
              <a:endParaRPr lang="ru-RU" sz="1013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5" name="Заголовок 1"/>
          <p:cNvSpPr txBox="1">
            <a:spLocks/>
          </p:cNvSpPr>
          <p:nvPr/>
        </p:nvSpPr>
        <p:spPr>
          <a:xfrm>
            <a:off x="734523" y="0"/>
            <a:ext cx="4879779" cy="735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Популярные вопросы и ответы: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7" y="4083918"/>
            <a:ext cx="1225466" cy="965654"/>
          </a:xfrm>
          <a:prstGeom prst="rect">
            <a:avLst/>
          </a:prstGeom>
        </p:spPr>
      </p:pic>
      <p:pic>
        <p:nvPicPr>
          <p:cNvPr id="3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5" y="151886"/>
            <a:ext cx="1252022" cy="6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638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275857" y="-18984"/>
            <a:ext cx="4725144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013"/>
          </a:p>
        </p:txBody>
      </p:sp>
      <p:sp>
        <p:nvSpPr>
          <p:cNvPr id="7" name="Прямоугольник 9"/>
          <p:cNvSpPr/>
          <p:nvPr/>
        </p:nvSpPr>
        <p:spPr>
          <a:xfrm>
            <a:off x="5292080" y="-18984"/>
            <a:ext cx="3851920" cy="135024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013"/>
          </a:p>
        </p:txBody>
      </p:sp>
      <p:grpSp>
        <p:nvGrpSpPr>
          <p:cNvPr id="3" name="Группа 2"/>
          <p:cNvGrpSpPr/>
          <p:nvPr/>
        </p:nvGrpSpPr>
        <p:grpSpPr>
          <a:xfrm>
            <a:off x="0" y="3579862"/>
            <a:ext cx="9144000" cy="1563638"/>
            <a:chOff x="148680" y="3579862"/>
            <a:chExt cx="8943258" cy="156363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666771" y="3579862"/>
              <a:ext cx="4425167" cy="1563638"/>
            </a:xfrm>
            <a:prstGeom prst="rect">
              <a:avLst/>
            </a:prstGeom>
            <a:solidFill>
              <a:srgbClr val="B5D8E1"/>
            </a:solidFill>
            <a:ln w="12700">
              <a:miter lim="400000"/>
            </a:ln>
          </p:spPr>
          <p:txBody>
            <a:bodyPr lIns="34289" tIns="34289" rIns="34289" bIns="34289" anchor="ctr"/>
            <a:lstStyle/>
            <a:p>
              <a:pPr algn="ctr">
                <a:defRPr>
                  <a:solidFill>
                    <a:srgbClr val="9F00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1013"/>
            </a:p>
          </p:txBody>
        </p:sp>
        <p:sp>
          <p:nvSpPr>
            <p:cNvPr id="10" name="Квадрат"/>
            <p:cNvSpPr/>
            <p:nvPr/>
          </p:nvSpPr>
          <p:spPr>
            <a:xfrm>
              <a:off x="148680" y="3580261"/>
              <a:ext cx="3895979" cy="1563239"/>
            </a:xfrm>
            <a:prstGeom prst="rect">
              <a:avLst/>
            </a:prstGeom>
            <a:solidFill>
              <a:srgbClr val="8F00FF"/>
            </a:solidFill>
            <a:ln w="12700">
              <a:miter lim="400000"/>
            </a:ln>
          </p:spPr>
          <p:txBody>
            <a:bodyPr lIns="34289" tIns="34289" rIns="34289" bIns="34289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sz="1013"/>
            </a:p>
          </p:txBody>
        </p:sp>
        <p:sp>
          <p:nvSpPr>
            <p:cNvPr id="11" name="Прямоугольник 13"/>
            <p:cNvSpPr/>
            <p:nvPr/>
          </p:nvSpPr>
          <p:spPr>
            <a:xfrm>
              <a:off x="3352621" y="3579862"/>
              <a:ext cx="1971960" cy="1563638"/>
            </a:xfrm>
            <a:prstGeom prst="rect">
              <a:avLst/>
            </a:prstGeom>
            <a:solidFill>
              <a:srgbClr val="FBB3C1"/>
            </a:solidFill>
            <a:ln w="12700">
              <a:miter lim="400000"/>
            </a:ln>
          </p:spPr>
          <p:txBody>
            <a:bodyPr lIns="34289" tIns="34289" rIns="34289" bIns="34289" anchor="ctr"/>
            <a:lstStyle/>
            <a:p>
              <a:pPr>
                <a:defRPr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013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5436096" y="210424"/>
            <a:ext cx="1942519" cy="8032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 algn="ctr">
              <a:spcBef>
                <a:spcPct val="20000"/>
              </a:spcBef>
              <a:defRPr/>
            </a:pPr>
            <a:r>
              <a:rPr lang="ru-RU" sz="21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257175" indent="-257175" algn="ctr">
              <a:spcBef>
                <a:spcPct val="20000"/>
              </a:spcBef>
              <a:defRPr/>
            </a:pPr>
            <a:r>
              <a:rPr lang="ru-RU" sz="21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391" y="3720393"/>
            <a:ext cx="1393115" cy="1293454"/>
          </a:xfrm>
          <a:prstGeom prst="rect">
            <a:avLst/>
          </a:prstGeom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013"/>
          </a:p>
        </p:txBody>
      </p:sp>
      <p:grpSp>
        <p:nvGrpSpPr>
          <p:cNvPr id="19" name="Группа 18"/>
          <p:cNvGrpSpPr/>
          <p:nvPr/>
        </p:nvGrpSpPr>
        <p:grpSpPr>
          <a:xfrm>
            <a:off x="1556391" y="1379150"/>
            <a:ext cx="5599582" cy="2071059"/>
            <a:chOff x="-990139" y="1052883"/>
            <a:chExt cx="7506110" cy="2776207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-840508" y="1052884"/>
              <a:ext cx="1576122" cy="9425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algn="ctr" defTabSz="91437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5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Сайт</a:t>
              </a:r>
            </a:p>
            <a:p>
              <a:pPr algn="ctr" defTabSz="91437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5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Фонда:</a:t>
              </a:r>
            </a:p>
            <a:p>
              <a:pPr algn="ctr" defTabSz="91437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50" b="1" dirty="0">
                  <a:solidFill>
                    <a:srgbClr val="6492C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fasie.ru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695030" y="1052883"/>
              <a:ext cx="1916957" cy="9425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algn="ctr" defTabSz="91437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Telegram</a:t>
              </a:r>
            </a:p>
            <a:p>
              <a:pPr algn="ctr" defTabSz="91437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5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канал</a:t>
              </a:r>
            </a:p>
            <a:p>
              <a:pPr algn="ctr" defTabSz="91437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6492C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t.me/</a:t>
              </a:r>
              <a:r>
                <a:rPr lang="en-US" sz="1050" b="1" dirty="0">
                  <a:solidFill>
                    <a:srgbClr val="6492C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fasietalks</a:t>
              </a:r>
              <a:endParaRPr lang="ru-RU" sz="1050" b="1" dirty="0">
                <a:solidFill>
                  <a:srgbClr val="6492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396453" y="1067293"/>
              <a:ext cx="2119518" cy="9425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05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Группа</a:t>
              </a:r>
            </a:p>
            <a:p>
              <a:pPr algn="ctr"/>
              <a:r>
                <a:rPr lang="ru-RU" sz="1050" dirty="0" err="1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Вконтакте</a:t>
              </a:r>
              <a:r>
                <a:rPr lang="ru-RU" sz="105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:</a:t>
              </a:r>
            </a:p>
            <a:p>
              <a:pPr algn="ctr"/>
              <a:r>
                <a:rPr lang="ru-RU" sz="1050" dirty="0">
                  <a:solidFill>
                    <a:srgbClr val="6492C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vk.com/</a:t>
              </a:r>
              <a:r>
                <a:rPr lang="ru-RU" sz="1050" b="1" dirty="0" err="1">
                  <a:solidFill>
                    <a:srgbClr val="6492C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fondfasie</a:t>
              </a:r>
              <a:endParaRPr lang="ru-RU" sz="1050" b="1" dirty="0">
                <a:solidFill>
                  <a:srgbClr val="6492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23" name="Picture 2" descr="H:\Downloads\qr-cod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050" y="1934948"/>
              <a:ext cx="1894141" cy="18941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" descr="H:\Downloads\qr-code (1)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90139" y="1934949"/>
              <a:ext cx="1894141" cy="1894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5" descr="H:\Downloads\qr-code (3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7845" y="1934949"/>
              <a:ext cx="1894143" cy="1894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71" y="-34562"/>
            <a:ext cx="2537439" cy="137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9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9385</TotalTime>
  <Words>1071</Words>
  <Application>Microsoft Office PowerPoint</Application>
  <PresentationFormat>Экран (16:9)</PresentationFormat>
  <Paragraphs>161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Calibri</vt:lpstr>
      <vt:lpstr>Gilroy-ExtraBold</vt:lpstr>
      <vt:lpstr>Helvetica</vt:lpstr>
      <vt:lpstr>Helvetica Neue</vt:lpstr>
      <vt:lpstr>Tahoma</vt:lpstr>
      <vt:lpstr>Wingdings</vt:lpstr>
      <vt:lpstr>Тема Office</vt:lpstr>
      <vt:lpstr>Студенческий  Стартап</vt:lpstr>
      <vt:lpstr>Лестница программ Фонда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Заявка в системе  ФОНД-М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FASIE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Овчинников Александр Александрович</cp:lastModifiedBy>
  <cp:revision>85</cp:revision>
  <dcterms:created xsi:type="dcterms:W3CDTF">2023-02-08T09:03:57Z</dcterms:created>
  <dcterms:modified xsi:type="dcterms:W3CDTF">2024-03-11T13:27:27Z</dcterms:modified>
</cp:coreProperties>
</file>