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7"/>
  </p:notesMasterIdLst>
  <p:sldIdLst>
    <p:sldId id="463" r:id="rId2"/>
    <p:sldId id="405" r:id="rId3"/>
    <p:sldId id="464" r:id="rId4"/>
    <p:sldId id="462" r:id="rId5"/>
    <p:sldId id="473" r:id="rId6"/>
    <p:sldId id="424" r:id="rId7"/>
    <p:sldId id="472" r:id="rId8"/>
    <p:sldId id="444" r:id="rId9"/>
    <p:sldId id="445" r:id="rId10"/>
    <p:sldId id="441" r:id="rId11"/>
    <p:sldId id="446" r:id="rId12"/>
    <p:sldId id="447" r:id="rId13"/>
    <p:sldId id="448" r:id="rId14"/>
    <p:sldId id="449" r:id="rId15"/>
    <p:sldId id="450" r:id="rId16"/>
    <p:sldId id="451" r:id="rId17"/>
    <p:sldId id="452" r:id="rId18"/>
    <p:sldId id="453" r:id="rId19"/>
    <p:sldId id="458" r:id="rId20"/>
    <p:sldId id="455" r:id="rId21"/>
    <p:sldId id="457" r:id="rId22"/>
    <p:sldId id="459" r:id="rId23"/>
    <p:sldId id="425" r:id="rId24"/>
    <p:sldId id="427" r:id="rId25"/>
    <p:sldId id="407" r:id="rId26"/>
    <p:sldId id="460" r:id="rId27"/>
    <p:sldId id="461" r:id="rId28"/>
    <p:sldId id="465" r:id="rId29"/>
    <p:sldId id="466" r:id="rId30"/>
    <p:sldId id="467" r:id="rId31"/>
    <p:sldId id="468" r:id="rId32"/>
    <p:sldId id="469" r:id="rId33"/>
    <p:sldId id="471" r:id="rId34"/>
    <p:sldId id="440" r:id="rId35"/>
    <p:sldId id="470" r:id="rId3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3300"/>
    <a:srgbClr val="920000"/>
    <a:srgbClr val="003192"/>
    <a:srgbClr val="FF6600"/>
    <a:srgbClr val="5050C8"/>
    <a:srgbClr val="003399"/>
    <a:srgbClr val="FF0000"/>
    <a:srgbClr val="9999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 varScale="1">
        <p:scale>
          <a:sx n="91" d="100"/>
          <a:sy n="91" d="100"/>
        </p:scale>
        <p:origin x="1338" y="90"/>
      </p:cViewPr>
      <p:guideLst>
        <p:guide orient="horz" pos="1392"/>
        <p:guide pos="5759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09E0C4F3-1154-4CF0-8066-593D4D178C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7889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B8D2FD-0642-47D9-A800-DB24CFF0FD0D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065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en-US"/>
              <a:t>Впервые в мире созданы биокомпьютерные нано- и микрочастицы, способные реализовывать любую логическую функцию исходя из анализа присутствия/отсутствия в окружающей среде каких-либо двух молекул, а затем взаимодействовать с биологической мишенью в зависимости от результатов вычисления. Реализация логической функции производится за счет специально подобранного по составу внешнего слоя наночастиц, который по-разному трансформируется при воздействии различных комбинаций молекулярных «входов». Эффективность созданных конструкций продемонстрирована на примере мультиплексного иммуноанализа, а также адресной доставки магнитных наночастиц к раковым клеткам. Разработанная биохимическая вычислительная система может быть положена в основу создания медицинских нанороботов, в том числе, умных сенсоров и агентов для тераностики опухолевых заболеваний.</a:t>
            </a:r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09F04AD-129B-4EC4-A613-0B3E2F2A2B28}" type="slidenum">
              <a:rPr lang="ru-RU" altLang="ru-RU">
                <a:solidFill>
                  <a:srgbClr val="000000"/>
                </a:solidFill>
              </a:rPr>
              <a:pPr/>
              <a:t>14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57746-BE49-483D-A0FC-4C41DF2C4E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0A2C-AE5F-4427-BD97-B2D9CBEB83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7E715-12F5-4C83-B147-9558EA8027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C3031-833F-4B5E-823D-AB27A989E5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2949A-6668-4E92-A764-E4E8FD7C63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AB-1C6B-42A5-A4C0-1874E1B8F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0AB1E-0E75-4680-A815-1FFE8A7DCD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C8A43-027B-4DB7-A90A-007494FF84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1C3B5-2973-44B8-9ACC-23DCE012A3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2170-CA8E-43D9-93AD-422DE88E15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A7A7-00E3-48EB-BFBD-2BCB2A921E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64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C760A2-47F5-44F5-9480-EE251E2213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556792"/>
            <a:ext cx="6696744" cy="70767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Cambria" panose="02040503050406030204" pitchFamily="18" charset="0"/>
              </a:rPr>
              <a:t>ПОВЕСТКА ДНЯ ОБЩЕГО СОБРАНИЯ </a:t>
            </a:r>
            <a:br>
              <a:rPr lang="ru-RU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>
                <a:solidFill>
                  <a:srgbClr val="C00000"/>
                </a:solidFill>
                <a:latin typeface="Cambria" panose="02040503050406030204" pitchFamily="18" charset="0"/>
              </a:rPr>
              <a:t>16 март</a:t>
            </a:r>
            <a:r>
              <a:rPr lang="ru-RU">
                <a:solidFill>
                  <a:srgbClr val="C00000"/>
                </a:solidFill>
                <a:latin typeface="Cambria" panose="02040503050406030204" pitchFamily="18" charset="0"/>
              </a:rPr>
              <a:t>а</a:t>
            </a:r>
            <a:r>
              <a:rPr lang="ru-RU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Cambria" panose="02040503050406030204" pitchFamily="18" charset="0"/>
              </a:rPr>
              <a:t>2017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450912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Вступительное слово академика В.Т. Иванова.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Выступление Дмитрия Игоревича Цыганова, </a:t>
            </a:r>
            <a:r>
              <a:rPr lang="ru-RU" sz="18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д.техн.наук</a:t>
            </a: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профессора, начальника отдела по инновациям и интеллектуальной собственности РАН, лауреата Государственной премии РФ (2002), лауреата премии Правительства РФ (2005).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мерах по развитию инфраструктуры Института. Сообщение академика А.Г. </a:t>
            </a:r>
            <a:r>
              <a:rPr lang="ru-RU" sz="18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Габибова</a:t>
            </a: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финансовом состоянии Института и путях преодоления возникших проблем. Сообщение академика В.М. Говоруна.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порядке аттестации сотрудников и создании конкурсной комиссии. Порядок выборов нового состава Ученого совета ИБХ РАН. </a:t>
            </a:r>
            <a:b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 </a:t>
            </a:r>
            <a:r>
              <a:rPr lang="ru-RU" sz="18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д.ф-м.н</a:t>
            </a: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В.А. </a:t>
            </a:r>
            <a:r>
              <a:rPr lang="ru-RU" sz="18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Олейникова</a:t>
            </a: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Представление новых сотрудников администрации. Сообщение А.Г. </a:t>
            </a:r>
            <a:r>
              <a:rPr lang="ru-RU" sz="18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Габибова</a:t>
            </a:r>
            <a:r>
              <a:rPr lang="ru-RU" sz="18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03350" y="188913"/>
            <a:ext cx="7272338" cy="128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 БИООРГАНИЧЕСКОЙ ХИМИИ 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Шемякина и Ю.А. 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Овчинникова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23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n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3076" name="Picture 4" descr="Pushi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132856"/>
            <a:ext cx="4024065" cy="266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tx1"/>
            </a:outerShdw>
          </a:effec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55576" y="5085184"/>
            <a:ext cx="770413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В Институте и его филиале работают свыше </a:t>
            </a:r>
            <a: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1100 человек</a:t>
            </a: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, </a:t>
            </a:r>
            <a:b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в том числе более </a:t>
            </a:r>
            <a: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570 научных сотрудников</a:t>
            </a: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;</a:t>
            </a:r>
            <a:b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из них </a:t>
            </a:r>
            <a: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8 действительных членов РАН, </a:t>
            </a:r>
            <a:b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5 членов-корреспондентов РАН</a:t>
            </a: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, </a:t>
            </a:r>
            <a:b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более </a:t>
            </a:r>
            <a:r>
              <a:rPr lang="ru-RU" sz="2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350 докторов и </a:t>
            </a:r>
            <a:r>
              <a:rPr lang="ru-RU" sz="200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кандидатов наук</a:t>
            </a:r>
            <a:r>
              <a:rPr lang="ru-RU" sz="200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ru-RU" sz="2000" dirty="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 </a:t>
            </a:r>
            <a:endParaRPr lang="ru-RU" altLang="ru-RU" sz="2000" dirty="0">
              <a:solidFill>
                <a:srgbClr val="FF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4" name="Рисунок 33" descr="IBCh_emblem_Maxim (1)"/>
          <p:cNvPicPr>
            <a:picLocks noChangeAspect="1" noChangeArrowheads="1"/>
          </p:cNvPicPr>
          <p:nvPr/>
        </p:nvPicPr>
        <p:blipFill>
          <a:blip r:embed="rId4" cstate="print"/>
          <a:srcRect l="9631" t="6924" r="66774" b="63110"/>
          <a:stretch>
            <a:fillRect/>
          </a:stretch>
        </p:blipFill>
        <p:spPr bwMode="auto">
          <a:xfrm>
            <a:off x="755650" y="260350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403350" y="188913"/>
            <a:ext cx="7272338" cy="128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 БИООРГАНИЧЕСКОЙ ХИМИИ 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Шемякина и Ю.А. 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Овчинникова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 descr="IB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700808"/>
            <a:ext cx="512836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tx1"/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FFCC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46088" y="2636912"/>
            <a:ext cx="8229600" cy="2520280"/>
          </a:xfrm>
        </p:spPr>
        <p:txBody>
          <a:bodyPr/>
          <a:lstStyle/>
          <a:p>
            <a:pPr algn="ctr"/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МЕРАХ ПО РАЗВИТИЮ ИНФРАСТРУКТУРЫ ИНСТИТУТА </a:t>
            </a:r>
            <a:b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 академика А.Г. </a:t>
            </a:r>
            <a:r>
              <a:rPr lang="ru-RU" sz="2400" b="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Габибова</a:t>
            </a:r>
            <a:br>
              <a:rPr lang="ru-RU" sz="2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350" y="188913"/>
            <a:ext cx="7272338" cy="128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 БИООРГАНИЧЕСКОЙ ХИМИИ 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Шемякина и Ю.А. 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Овчинникова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06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755650" y="260350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403350" y="188913"/>
            <a:ext cx="7272338" cy="128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 БИООРГАНИЧЕСКОЙ ХИМИИ 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Шемякина и Ю.А. 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Овчинникова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6" descr="BIRDIB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2952328" cy="484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28398" dir="3806097" algn="ctr" rotWithShape="0">
              <a:srgbClr val="6600CC"/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3968" y="2420888"/>
            <a:ext cx="4464496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"/>
                <a:solidFill>
                  <a:srgbClr val="92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Общая площадь</a:t>
            </a:r>
            <a:br>
              <a:rPr lang="ru-RU" sz="2800" b="1" cap="none" spc="0" dirty="0">
                <a:ln w="1905"/>
                <a:solidFill>
                  <a:srgbClr val="92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</a:br>
            <a:r>
              <a:rPr lang="ru-RU" sz="2800" b="1" cap="none" spc="0" dirty="0">
                <a:ln w="1905"/>
                <a:solidFill>
                  <a:srgbClr val="92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115 264 кв. м</a:t>
            </a:r>
          </a:p>
          <a:p>
            <a:pPr algn="ctr"/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  <a:p>
            <a:pPr algn="ctr"/>
            <a:r>
              <a:rPr lang="ru-RU" sz="2000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В том числе </a:t>
            </a:r>
            <a:br>
              <a:rPr lang="ru-RU" sz="2000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</a:br>
            <a:r>
              <a:rPr lang="ru-RU" sz="2000" b="1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Опытное </a:t>
            </a:r>
            <a:r>
              <a:rPr lang="ru-RU" sz="2000" b="1" cap="none" spc="0" dirty="0" err="1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биотехнологическое</a:t>
            </a:r>
            <a:r>
              <a:rPr lang="ru-RU" sz="2000" b="1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 производство</a:t>
            </a:r>
            <a:br>
              <a:rPr lang="ru-RU" sz="2000" b="1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</a:br>
            <a:r>
              <a:rPr lang="ru-RU" sz="2000" b="1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12 400 кв. м</a:t>
            </a:r>
            <a:br>
              <a:rPr lang="ru-RU" sz="2000" b="1" cap="none" spc="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</a:br>
            <a:r>
              <a:rPr lang="ru-RU" sz="200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(два  автономных </a:t>
            </a:r>
            <a:br>
              <a:rPr lang="ru-RU" sz="200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</a:br>
            <a:r>
              <a:rPr lang="ru-RU" sz="2000" dirty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семиэтажных корпуса) </a:t>
            </a:r>
            <a:endParaRPr lang="ru-RU" sz="2000" cap="none" spc="0" dirty="0">
              <a:ln w="1905"/>
              <a:solidFill>
                <a:srgbClr val="00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  <a:p>
            <a:pPr algn="ctr"/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  <a:p>
            <a:pPr algn="ctr"/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11560" y="537647"/>
            <a:ext cx="67687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МЕЖДУНАРОДНЫЙ КОНСУЛЬТАТИВНЫЙ СОВЕТ ИБХ РАН </a:t>
            </a: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224" name="Text Box 36"/>
          <p:cNvSpPr txBox="1">
            <a:spLocks noChangeArrowheads="1"/>
          </p:cNvSpPr>
          <p:nvPr/>
        </p:nvSpPr>
        <p:spPr bwMode="auto">
          <a:xfrm>
            <a:off x="539552" y="1772816"/>
            <a:ext cx="828092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Sidney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ALTMAN	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Йельский университет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США, 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Michael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BLACKBURN	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Шеффилдский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университет, Великобритания</a:t>
            </a:r>
            <a:endParaRPr kumimoji="0" lang="en-US" altLang="ru-RU" sz="1600" b="1" i="1" u="none" strike="noStrike" kern="1200" cap="none" spc="0" normalizeH="0" baseline="0" noProof="0" dirty="0">
              <a:ln>
                <a:noFill/>
              </a:ln>
              <a:solidFill>
                <a:srgbClr val="003192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Aaron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CIECHANOVE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Израильский  технологический институт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b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  <a:endParaRPr kumimoji="0" lang="en-US" altLang="ru-RU" sz="1600" b="1" i="1" u="none" strike="noStrike" kern="120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Robert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HUBER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Институт биохимии им. Макса Планка, Германия, </a:t>
            </a:r>
            <a:b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Ferdinand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HUCHO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Свободный университет Берлина, Германия </a:t>
            </a:r>
            <a:endParaRPr kumimoji="0" lang="en-US" altLang="ru-RU" sz="1600" b="1" i="1" u="none" strike="noStrike" kern="1200" cap="none" spc="0" normalizeH="0" baseline="0" noProof="0" dirty="0">
              <a:ln>
                <a:noFill/>
              </a:ln>
              <a:solidFill>
                <a:srgbClr val="003192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Kornberg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 ROGER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Стэнфорский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университет, США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  <a:endParaRPr kumimoji="0" lang="en-US" altLang="ru-RU" sz="1600" b="1" i="1" u="none" strike="noStrike" kern="120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Richard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LERNER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Исследовательский институт 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Скриппса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США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003192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Iain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MATTA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J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Европейская лаборатория молекулярной биологии (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EMBL)</a:t>
            </a: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Richard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ROBERTS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Научный центр «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New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England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Biolabs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»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США,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b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  <a:endParaRPr kumimoji="0" lang="en-US" altLang="ru-RU" sz="1600" b="1" i="1" u="none" strike="noStrike" kern="120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Joseph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SCHLESSINGER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Йельский университет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США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003192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Tomas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C. S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Ü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DHOF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</a:t>
            </a:r>
            <a:r>
              <a:rPr kumimoji="0" lang="ru-RU" alt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Стэнфорский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университет, США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  <a:endParaRPr kumimoji="0" lang="en-US" altLang="ru-RU" sz="1600" b="1" i="1" u="none" strike="noStrike" kern="120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7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Kurt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W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Ü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TRICH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Швейцарская высшая техническая школа</a:t>
            </a:r>
            <a:r>
              <a:rPr kumimoji="0" lang="en-US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b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3192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	</a:t>
            </a:r>
            <a:r>
              <a:rPr kumimoji="0" lang="ru-RU" alt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Лауреат Нобелевской премии</a:t>
            </a:r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515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5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476672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/>
          <p:nvPr/>
        </p:nvSpPr>
        <p:spPr>
          <a:xfrm>
            <a:off x="395536" y="1916832"/>
            <a:ext cx="856907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Протеомика</a:t>
            </a: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пептидомика систем врожденного иммунитета, аутоиммунных процессов и гомеостаза.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Пептиды и белки как субстраты и регуляторы биокаталитических систем, определяющих защитные функции организма. Создание биокатализаторов 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novo</a:t>
            </a: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методами комбинаторной химии и биологии.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Пептиды, белки и липиды рецепторных и сигнальных систем организма как основа для  создания фармпрепаратов нового поколения.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Пептиды и белки в системе канцерогенеза и в стимуляции защиты организма при прогрессирующей опухолевой трансформации.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Механизмы регуляции жизнедеятельности растений, создание систем диагностики вредителей растений и разработка инновационных терапевтических препаратов, вакцин на основе культур клеток растений. 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Белок-  и гликан-опосредованные взаимодействия в системе гомеостаза. 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 белков для визуализации процессов в биологических системах </a:t>
            </a:r>
            <a:endParaRPr lang="en-US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404664"/>
            <a:ext cx="66247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Белково-пептидные технологии как инструмент </a:t>
            </a:r>
            <a:b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познания жизнедеятельности высших организмов </a:t>
            </a:r>
            <a:b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создания терапевтических препаратов</a:t>
            </a:r>
          </a:p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БЛОКИ ИССЛЕДОВАТЕЛЬСКИХ ПРОЕКТОВ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3648" y="1556792"/>
            <a:ext cx="746732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Ускорение и оптимизация доклинических испытаний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(LAB ON THE CHIP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Биоинформатические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исследования,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OMICS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технологии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Суперкомпьютерные вычисления в сочетании с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квантовомеханическими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расчетами реакционных путей катализируемых ферментами и антителами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Высокопроизводительный скрининг биоразнообразия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Создание терапевтических препаратов пролонгированного действия.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Создание препаратов направленного действия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Персонифицированная медицина (индивидуальный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профайлинг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лекарств с использованием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биоптатов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Репрограммирование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клеток человека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Создание ДНК-кодируемых химических библиотек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8612" name="Picture 2"/>
          <p:cNvPicPr>
            <a:picLocks noChangeAspect="1" noChangeArrowheads="1"/>
          </p:cNvPicPr>
          <p:nvPr/>
        </p:nvPicPr>
        <p:blipFill>
          <a:blip r:embed="rId3" cstate="print"/>
          <a:srcRect l="19122" r="18491"/>
          <a:stretch>
            <a:fillRect/>
          </a:stretch>
        </p:blipFill>
        <p:spPr bwMode="auto">
          <a:xfrm>
            <a:off x="0" y="0"/>
            <a:ext cx="113030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Изображение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1113" y="1225550"/>
            <a:ext cx="1152526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4" name="Изображение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14575"/>
            <a:ext cx="116205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Изображение 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41838"/>
            <a:ext cx="1174750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6" name="Изображение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" y="5708650"/>
            <a:ext cx="115887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7" name="Изображение 10"/>
          <p:cNvPicPr>
            <a:picLocks noChangeAspect="1"/>
          </p:cNvPicPr>
          <p:nvPr/>
        </p:nvPicPr>
        <p:blipFill>
          <a:blip r:embed="rId8" cstate="print"/>
          <a:srcRect b="8073"/>
          <a:stretch>
            <a:fillRect/>
          </a:stretch>
        </p:blipFill>
        <p:spPr bwMode="auto">
          <a:xfrm>
            <a:off x="0" y="3459163"/>
            <a:ext cx="117316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619672" y="476672"/>
            <a:ext cx="67687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ПРОРЫВНЫЕ НАПРАВЛЕНИЯ </a:t>
            </a:r>
            <a:b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В БИОТЕХНОЛОГИИ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341816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 descr="D:\02-Upcoming Events\IBCh_2017-03-04_Inspection\Драфты\ИБХ РАН 6 марта 2017 г.jpg"/>
          <p:cNvPicPr>
            <a:picLocks noChangeAspect="1" noChangeArrowheads="1"/>
          </p:cNvPicPr>
          <p:nvPr/>
        </p:nvPicPr>
        <p:blipFill>
          <a:blip r:embed="rId3" cstate="print"/>
          <a:srcRect r="776" b="13376"/>
          <a:stretch>
            <a:fillRect/>
          </a:stretch>
        </p:blipFill>
        <p:spPr bwMode="auto">
          <a:xfrm>
            <a:off x="755576" y="2132856"/>
            <a:ext cx="6624736" cy="433762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5536" y="476672"/>
            <a:ext cx="73365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2016 ГОДУ СОТРУДНИКАМИ ИБХ РАН ОПУБЛИКОВАНО БОЛЕЕ 400 СТАТЕЙ </a:t>
            </a:r>
            <a:br>
              <a:rPr lang="ru-RU" sz="2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РЕЙТИНГОВЫХ НАУЧНЫХ ЖУРНАЛАХ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Изображение 4" descr="Снимок экрана 2016-03-15 в 16.47.3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7690122" cy="5444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43" descr="IBCh_emblem_Maxim (1)"/>
          <p:cNvPicPr>
            <a:picLocks noChangeAspect="1" noChangeArrowheads="1"/>
          </p:cNvPicPr>
          <p:nvPr/>
        </p:nvPicPr>
        <p:blipFill>
          <a:blip r:embed="rId3" cstate="print"/>
          <a:srcRect l="9631" t="6924" r="66774" b="63110"/>
          <a:stretch>
            <a:fillRect/>
          </a:stretch>
        </p:blipFill>
        <p:spPr bwMode="auto">
          <a:xfrm>
            <a:off x="8100392" y="404664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11560" y="260648"/>
            <a:ext cx="67687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rgbClr val="920000"/>
                </a:solidFill>
                <a:latin typeface="Cambria" pitchFamily="18" charset="0"/>
              </a:rPr>
              <a:t>НАНОБИОТЕХНОЛОГИИ</a:t>
            </a:r>
            <a:br>
              <a:rPr lang="ru-RU" altLang="ru-RU" sz="2400" b="1" dirty="0">
                <a:solidFill>
                  <a:srgbClr val="920000"/>
                </a:solidFill>
                <a:latin typeface="Cambria" pitchFamily="18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Cambria" pitchFamily="18" charset="0"/>
              </a:rPr>
              <a:t>СОЗДАНЫ СОЕДИНЕНИЯ НАПРАВЛЕННОГО ДЕЙСТВИЯ ДЛЯ ДИАГНОСТИКИ И ТЕРАПИИ </a:t>
            </a:r>
            <a:br>
              <a:rPr lang="ru-RU" altLang="ru-RU" sz="2000" b="1" dirty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Cambria" pitchFamily="18" charset="0"/>
              </a:rPr>
              <a:t>СОЦИАЛЬНО ЗНАЧИМЫХ ЗАБОЛЕВАНИЙ</a:t>
            </a: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864207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251520" y="5877272"/>
            <a:ext cx="85693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Синтезированы </a:t>
            </a:r>
            <a:r>
              <a:rPr lang="ru-RU" altLang="en-US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биосовместимые</a:t>
            </a:r>
            <a:r>
              <a:rPr lang="ru-RU" alt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полимерно-капсулированные реагенты </a:t>
            </a:r>
            <a:br>
              <a:rPr lang="ru-RU" alt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 основе </a:t>
            </a:r>
            <a:r>
              <a:rPr lang="ru-RU" altLang="en-US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наночастиц</a:t>
            </a:r>
            <a:r>
              <a:rPr lang="ru-RU" alt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с антистоксовой фотолюминесценцией</a:t>
            </a:r>
            <a:endParaRPr lang="ru-RU" altLang="en-US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827584" y="404664"/>
            <a:ext cx="6768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rgbClr val="920000"/>
                </a:solidFill>
                <a:latin typeface="Cambria" pitchFamily="18" charset="0"/>
              </a:rPr>
              <a:t>БИОИМИДЖИНГ И БИОИНФОРМАТИКА</a:t>
            </a:r>
            <a:endParaRPr lang="ru-RU" altLang="ru-RU" sz="20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323529" y="2996952"/>
            <a:ext cx="64807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en-US" dirty="0">
                <a:solidFill>
                  <a:srgbClr val="002060"/>
                </a:solidFill>
                <a:latin typeface="Calibri" pitchFamily="34" charset="0"/>
              </a:rPr>
              <a:t>Новые технологии активации и визуализации молекулярных объектов и событий в нервной системе</a:t>
            </a:r>
          </a:p>
        </p:txBody>
      </p:sp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6300192" y="4077072"/>
            <a:ext cx="266466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en-US" dirty="0">
                <a:solidFill>
                  <a:srgbClr val="002060"/>
                </a:solidFill>
                <a:latin typeface="Calibri" pitchFamily="34" charset="0"/>
              </a:rPr>
              <a:t>Глубокий структурно-функциональный анализ влияния аминокислотных замен на фотофизические свойства зеленых флуоресцентных белков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r="146" b="23591"/>
          <a:stretch>
            <a:fillRect/>
          </a:stretch>
        </p:blipFill>
        <p:spPr bwMode="auto">
          <a:xfrm>
            <a:off x="395536" y="1052736"/>
            <a:ext cx="441867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Fig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08720"/>
            <a:ext cx="1872208" cy="187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556792"/>
            <a:ext cx="199649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789040"/>
            <a:ext cx="528953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755576" y="537646"/>
            <a:ext cx="67687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en-US" sz="2000" b="1" dirty="0">
                <a:solidFill>
                  <a:srgbClr val="920000"/>
                </a:solidFill>
                <a:latin typeface="Cambria" pitchFamily="18" charset="0"/>
              </a:rPr>
              <a:t>ИЗУЧЕН МЕХАНИЗМ БИОЛЮМИНЕСЦЕНЦИИ </a:t>
            </a:r>
            <a:br>
              <a:rPr lang="ru-RU" altLang="en-US" sz="2000" b="1" dirty="0">
                <a:solidFill>
                  <a:srgbClr val="920000"/>
                </a:solidFill>
                <a:latin typeface="Cambria" pitchFamily="18" charset="0"/>
              </a:rPr>
            </a:br>
            <a:r>
              <a:rPr lang="ru-RU" altLang="en-US" sz="2000" b="1" dirty="0">
                <a:solidFill>
                  <a:srgbClr val="920000"/>
                </a:solidFill>
                <a:latin typeface="Cambria" pitchFamily="18" charset="0"/>
              </a:rPr>
              <a:t>ВЫСШИХ </a:t>
            </a:r>
            <a:r>
              <a:rPr lang="ru-RU" altLang="en-US" sz="2000" b="1" i="1" dirty="0">
                <a:solidFill>
                  <a:srgbClr val="920000"/>
                </a:solidFill>
                <a:latin typeface="Cambria" pitchFamily="18" charset="0"/>
              </a:rPr>
              <a:t>ГРИБОВ </a:t>
            </a:r>
            <a:r>
              <a:rPr lang="ru-RU" altLang="en-US" sz="2000" b="1" i="1" dirty="0" err="1">
                <a:solidFill>
                  <a:srgbClr val="920000"/>
                </a:solidFill>
                <a:latin typeface="Cambria" pitchFamily="18" charset="0"/>
              </a:rPr>
              <a:t>Panellus</a:t>
            </a:r>
            <a:r>
              <a:rPr lang="ru-RU" altLang="en-US" sz="2000" b="1" i="1" dirty="0">
                <a:solidFill>
                  <a:srgbClr val="920000"/>
                </a:solidFill>
                <a:latin typeface="Cambria" pitchFamily="18" charset="0"/>
              </a:rPr>
              <a:t> </a:t>
            </a:r>
            <a:r>
              <a:rPr lang="ru-RU" altLang="en-US" sz="2000" b="1" i="1" dirty="0" err="1">
                <a:solidFill>
                  <a:srgbClr val="920000"/>
                </a:solidFill>
                <a:latin typeface="Cambria" pitchFamily="18" charset="0"/>
              </a:rPr>
              <a:t>stipticus</a:t>
            </a:r>
            <a:r>
              <a:rPr lang="ru-RU" altLang="en-US" sz="2000" b="1" i="1" dirty="0">
                <a:solidFill>
                  <a:srgbClr val="920000"/>
                </a:solidFill>
                <a:latin typeface="Cambria" pitchFamily="18" charset="0"/>
              </a:rPr>
              <a:t> </a:t>
            </a:r>
            <a:br>
              <a:rPr lang="ru-RU" altLang="en-US" sz="2000" b="1" i="1" dirty="0">
                <a:solidFill>
                  <a:srgbClr val="920000"/>
                </a:solidFill>
                <a:latin typeface="Cambria" pitchFamily="18" charset="0"/>
              </a:rPr>
            </a:br>
            <a:r>
              <a:rPr lang="ru-RU" altLang="en-US" sz="2000" b="1" dirty="0">
                <a:solidFill>
                  <a:srgbClr val="920000"/>
                </a:solidFill>
                <a:latin typeface="Cambria" pitchFamily="18" charset="0"/>
              </a:rPr>
              <a:t>И СИБИРСКИХ ПОЧВЕННЫХ ЧЕРВЕЙ </a:t>
            </a:r>
            <a:r>
              <a:rPr lang="en-US" altLang="en-US" sz="2000" b="1" i="1" dirty="0" err="1">
                <a:solidFill>
                  <a:srgbClr val="920000"/>
                </a:solidFill>
                <a:latin typeface="Cambria" pitchFamily="18" charset="0"/>
              </a:rPr>
              <a:t>Fridericia</a:t>
            </a:r>
            <a:r>
              <a:rPr lang="en-US" altLang="en-US" sz="2000" b="1" i="1" dirty="0">
                <a:solidFill>
                  <a:srgbClr val="920000"/>
                </a:solidFill>
                <a:latin typeface="Cambria" pitchFamily="18" charset="0"/>
              </a:rPr>
              <a:t> </a:t>
            </a:r>
            <a:r>
              <a:rPr lang="en-US" altLang="en-US" sz="2000" b="1" i="1" dirty="0" err="1">
                <a:solidFill>
                  <a:srgbClr val="920000"/>
                </a:solidFill>
                <a:latin typeface="Cambria" pitchFamily="18" charset="0"/>
              </a:rPr>
              <a:t>heliota</a:t>
            </a:r>
            <a:endParaRPr lang="ru-RU" altLang="ru-RU" sz="2000" b="1" i="1" dirty="0">
              <a:solidFill>
                <a:srgbClr val="920000"/>
              </a:solidFill>
              <a:latin typeface="Cambria" pitchFamily="18" charset="0"/>
            </a:endParaRP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Объект 2"/>
          <p:cNvSpPr txBox="1">
            <a:spLocks/>
          </p:cNvSpPr>
          <p:nvPr/>
        </p:nvSpPr>
        <p:spPr>
          <a:xfrm>
            <a:off x="611560" y="5085184"/>
            <a:ext cx="4608512" cy="1512168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ПЕРСПЕКТИВНЫЕ ПРИМЕНЕНИЯ</a:t>
            </a:r>
          </a:p>
          <a:p>
            <a:pPr algn="just" eaLnBrk="1" hangingPunct="1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разработка новых аналитических методов</a:t>
            </a:r>
          </a:p>
          <a:p>
            <a:pPr algn="just" eaLnBrk="1" hangingPunct="1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клинические анализы</a:t>
            </a:r>
          </a:p>
          <a:p>
            <a:pPr algn="just" eaLnBrk="1" hangingPunct="1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скрининг лекарственных препаратов</a:t>
            </a:r>
          </a:p>
          <a:p>
            <a:pPr algn="just" eaLnBrk="1" hangingPunct="1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ü"/>
            </a:pPr>
            <a:r>
              <a:rPr lang="ru-RU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биоимиджинг</a:t>
            </a:r>
            <a:endParaRPr lang="ru-RU" sz="16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7" name="Группа 4"/>
          <p:cNvGrpSpPr>
            <a:grpSpLocks/>
          </p:cNvGrpSpPr>
          <p:nvPr/>
        </p:nvGrpSpPr>
        <p:grpSpPr bwMode="auto">
          <a:xfrm>
            <a:off x="899592" y="1988840"/>
            <a:ext cx="4752528" cy="2952328"/>
            <a:chOff x="4427984" y="1714788"/>
            <a:chExt cx="3627828" cy="1912883"/>
          </a:xfrm>
        </p:grpSpPr>
        <p:pic>
          <p:nvPicPr>
            <p:cNvPr id="18" name="Picture 8" descr="C:\Users\elf\Dropbox\Yampolsky lab\научпоп и дела лабы\кортинки\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984" y="1714788"/>
              <a:ext cx="1554377" cy="1016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5" descr="C:\Users\elf\Dropbox\Yampolsky lab\научпоп и дела лабы\На сайт ИБХ РАН\отчет2015\Fridericia.jpg"/>
            <p:cNvPicPr>
              <a:picLocks noChangeAspect="1" noChangeArrowheads="1"/>
            </p:cNvPicPr>
            <p:nvPr/>
          </p:nvPicPr>
          <p:blipFill>
            <a:blip r:embed="rId4" cstate="print"/>
            <a:srcRect r="68996"/>
            <a:stretch>
              <a:fillRect/>
            </a:stretch>
          </p:blipFill>
          <p:spPr bwMode="auto">
            <a:xfrm>
              <a:off x="5461882" y="2578884"/>
              <a:ext cx="1437443" cy="1048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7" descr="C:\Users\elf\Dropbox\Yampolsky lab\научпоп и дела лабы\кортинки\worm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55184" y="1714788"/>
              <a:ext cx="1500628" cy="1125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" name="Picture 2" descr="C:\Users\elf\Dropbox\Yampolsky lab\статьи\Review paper Sasha\Статья Acc Chem Res\Accounts cov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772816"/>
            <a:ext cx="2093626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1" name="Picture 6" descr="C:\Users\elf\Dropbox\Yampolsky lab\научпоп и дела лабы\На сайт ИБХ РАН\отчет2015\Fungi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3933056"/>
            <a:ext cx="1957710" cy="260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755576" y="445313"/>
            <a:ext cx="67687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  <a:t>СОЗДАНА ПЛАТФОРМА ДЛЯ РАЗРАБОТКИ МНОГОФУНКЦИОНАЛЬНЫХ НАНОСТРУКТУР </a:t>
            </a:r>
            <a:b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</a:br>
            <a: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  <a:t>И ИНСТРУМЕНТАРИЙ ДЛЯ ИХ РЕГИСТРАЦИИ</a:t>
            </a:r>
            <a:endParaRPr lang="ru-RU" altLang="ru-RU" sz="2400" b="1" i="1" dirty="0">
              <a:solidFill>
                <a:srgbClr val="920000"/>
              </a:solidFill>
              <a:latin typeface="Cambria" pitchFamily="18" charset="0"/>
            </a:endParaRP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1" y="1781175"/>
            <a:ext cx="3744094" cy="2483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://www.ibch.ru/downloads/staticpage/126/unu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6" y="1781174"/>
            <a:ext cx="4411657" cy="330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4788024" y="4293096"/>
            <a:ext cx="350043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en-US" sz="14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УНИКАЛЬНАЯ НАУЧНАЯ УСТАНОВКА Система </a:t>
            </a:r>
            <a:r>
              <a:rPr lang="ru-RU" altLang="en-US" sz="1400" b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зондово-оптической</a:t>
            </a:r>
            <a:r>
              <a:rPr lang="ru-RU" altLang="en-US" sz="14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3D корреляционной микроскопии</a:t>
            </a: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219075" y="5445125"/>
            <a:ext cx="86804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Разработка включает </a:t>
            </a:r>
            <a:r>
              <a:rPr lang="ru-RU" alt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наносистемы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адресной доставки агентов для диагностики и терапии на основе нано- и микрочастиц, содержащих распознающие, </a:t>
            </a:r>
            <a:r>
              <a:rPr lang="ru-RU" alt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визуализующие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и лекарственные агенты, и инструментарий для получения 3D распределения и 3D структуры </a:t>
            </a:r>
            <a:r>
              <a:rPr lang="ru-RU" alt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наносистем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и их идентификации с использованием комплекса </a:t>
            </a:r>
            <a:r>
              <a:rPr lang="ru-RU" alt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нанотехнологических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методов, включающих атомно-силовую микроскопию, оптическую </a:t>
            </a:r>
            <a:r>
              <a:rPr lang="ru-RU" alt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микроспектроскопию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и </a:t>
            </a:r>
            <a:r>
              <a:rPr lang="ru-RU" alt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нанотомографию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Прямоугольник 1"/>
          <p:cNvSpPr>
            <a:spLocks noChangeArrowheads="1"/>
          </p:cNvSpPr>
          <p:nvPr/>
        </p:nvSpPr>
        <p:spPr bwMode="auto">
          <a:xfrm>
            <a:off x="358775" y="5805488"/>
            <a:ext cx="84963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en-US" sz="15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Созданы </a:t>
            </a:r>
            <a:r>
              <a:rPr lang="ru-RU" altLang="en-US" sz="15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биокомпьютерные</a:t>
            </a:r>
            <a:r>
              <a:rPr lang="ru-RU" altLang="en-US" sz="15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нано- и микрочастицы, способные реализовывать любую логическую функцию, исходя из анализа присутствия/отсутствия в окружающей среде каких-либо двух молекул, </a:t>
            </a:r>
            <a:br>
              <a:rPr lang="ru-RU" altLang="en-US" sz="15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en-US" sz="15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 затем взаимодействовать с биологической мишенью в зависимости от результатов вычисления.</a:t>
            </a:r>
          </a:p>
        </p:txBody>
      </p:sp>
      <p:sp>
        <p:nvSpPr>
          <p:cNvPr id="92163" name="Прямоугольник 2"/>
          <p:cNvSpPr>
            <a:spLocks noChangeArrowheads="1"/>
          </p:cNvSpPr>
          <p:nvPr/>
        </p:nvSpPr>
        <p:spPr bwMode="auto">
          <a:xfrm>
            <a:off x="395536" y="332656"/>
            <a:ext cx="7416824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en-US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РАЗРАБОТАНА  БИОХИМИЧЕСКАЯ  ВЫЧИСЛИТЕЛЬНАЯ  НАНОСИСТЕМА, </a:t>
            </a:r>
            <a:r>
              <a:rPr lang="ru-RU" alt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СПОСОБНАЯ СТАТЬ ОСНОВОЙ МЕДИЦИНСКИХ НАНОРОБОТОВ, УМНЫХ СЕНСОРОВ И АГЕНТОВ ДЛЯ ТЕРАНОСТИКИ ОПУХОЛЕВЫХ ЗАБОЛЕВАНИЙ</a:t>
            </a:r>
          </a:p>
        </p:txBody>
      </p:sp>
      <p:pic>
        <p:nvPicPr>
          <p:cNvPr id="92164" name="Рисунок 3" descr="Fig1- NNano Rev2-4-sup-fin-white-large-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8137152" cy="409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3" descr="IBCh_emblem_Maxim (1)"/>
          <p:cNvPicPr>
            <a:picLocks noChangeAspect="1" noChangeArrowheads="1"/>
          </p:cNvPicPr>
          <p:nvPr/>
        </p:nvPicPr>
        <p:blipFill>
          <a:blip r:embed="rId4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5148064" y="404664"/>
            <a:ext cx="2808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  <a:t>ГЛИКОБИОЛОГИЯ</a:t>
            </a:r>
            <a:endParaRPr lang="ru-RU" altLang="ru-RU" sz="2400" b="1" i="1" dirty="0">
              <a:solidFill>
                <a:srgbClr val="920000"/>
              </a:solidFill>
              <a:latin typeface="Cambria" pitchFamily="18" charset="0"/>
            </a:endParaRP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95536" y="4581128"/>
            <a:ext cx="8424936" cy="1969770"/>
          </a:xfrm>
          <a:prstGeom prst="rect">
            <a:avLst/>
          </a:prstGeom>
          <a:solidFill>
            <a:srgbClr val="E3F0E0"/>
          </a:solidFill>
          <a:ln w="19050">
            <a:solidFill>
              <a:srgbClr val="9E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 eaLnBrk="1" hangingPunct="1">
              <a:spcAft>
                <a:spcPts val="600"/>
              </a:spcAft>
            </a:pPr>
            <a:r>
              <a:rPr lang="ru-RU" b="1" dirty="0">
                <a:solidFill>
                  <a:srgbClr val="96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НАПРАВЛЕНИЯ  ДАЛЬНЕЙШИХ ИССЛЕДОВАНИЙ</a:t>
            </a:r>
          </a:p>
          <a:p>
            <a:pPr indent="-457200" defTabSz="457200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Генезис врожденного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антительного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иммунитета, с выходом  на диагностику и терапию рака. </a:t>
            </a:r>
          </a:p>
          <a:p>
            <a:pPr indent="-457200" defTabSz="457200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Структурная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гликомика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Гликозилирование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белков и липидов как механизм  управления  	биологической функцией, и как путь умножения разнообразия  жизни.</a:t>
            </a:r>
          </a:p>
          <a:p>
            <a:pPr indent="-457200" defTabSz="457200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Гликокаликс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 Надмолекулярная организация комплексов белков, липидов и 	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гликанов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	мембраны. </a:t>
            </a:r>
          </a:p>
          <a:p>
            <a:pPr indent="-457200" defTabSz="457200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Механизмы передачи сигнала через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гликокаликс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; сигнальные функции 	молекулярных  паттернов 	(МП), в том числе бактериальных и аберрантных;  узнавание МП бактериями  и  вирусами. </a:t>
            </a:r>
          </a:p>
        </p:txBody>
      </p:sp>
      <p:pic>
        <p:nvPicPr>
          <p:cNvPr id="12" name="Picture 2" descr="https://www.agr.nagoya-u.ac.jp/english/img/labo/e4-4-1b.gif"/>
          <p:cNvPicPr>
            <a:picLocks noChangeAspect="1" noChangeArrowheads="1"/>
          </p:cNvPicPr>
          <p:nvPr/>
        </p:nvPicPr>
        <p:blipFill>
          <a:blip r:embed="rId3" cstate="print"/>
          <a:srcRect r="2222" b="2785"/>
          <a:stretch>
            <a:fillRect/>
          </a:stretch>
        </p:blipFill>
        <p:spPr bwMode="auto">
          <a:xfrm>
            <a:off x="5121667" y="1628800"/>
            <a:ext cx="3554789" cy="241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8"/>
          <p:cNvGrpSpPr>
            <a:grpSpLocks/>
          </p:cNvGrpSpPr>
          <p:nvPr/>
        </p:nvGrpSpPr>
        <p:grpSpPr bwMode="auto">
          <a:xfrm>
            <a:off x="251520" y="332656"/>
            <a:ext cx="4752528" cy="4104456"/>
            <a:chOff x="4519450" y="-21020"/>
            <a:chExt cx="4732744" cy="345002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572845" y="-10744"/>
              <a:ext cx="4570133" cy="34294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white"/>
                </a:solidFill>
                <a:latin typeface="Comic Sans MS" pitchFamily="66" charset="0"/>
                <a:cs typeface="Arial" pitchFamily="34" charset="0"/>
              </a:endParaRPr>
            </a:p>
          </p:txBody>
        </p:sp>
        <p:pic>
          <p:nvPicPr>
            <p:cNvPr id="18" name="Picture 2" descr="http://www.volganet.ru/export/sites/volga/news/news/images/agora_history_earth.jpg"/>
            <p:cNvPicPr>
              <a:picLocks noChangeAspect="1" noChangeArrowheads="1"/>
            </p:cNvPicPr>
            <p:nvPr/>
          </p:nvPicPr>
          <p:blipFill>
            <a:blip r:embed="rId4" cstate="print">
              <a:lum bright="-22000" contrast="25000"/>
            </a:blip>
            <a:srcRect l="10375" t="9572" r="11346" b="15708"/>
            <a:stretch>
              <a:fillRect/>
            </a:stretch>
          </p:blipFill>
          <p:spPr bwMode="auto">
            <a:xfrm>
              <a:off x="5286380" y="428604"/>
              <a:ext cx="3143272" cy="30003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4519450" y="-21020"/>
              <a:ext cx="4623528" cy="4983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b="1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Полисахариды растительных клеточных стенок – самые распространенные органические соединения биосферы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22832" y="428537"/>
              <a:ext cx="1220804" cy="349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Целлюлоза</a:t>
              </a:r>
            </a:p>
          </p:txBody>
        </p:sp>
        <p:pic>
          <p:nvPicPr>
            <p:cNvPr id="21" name="Picture 11" descr="https://upload.wikimedia.org/wikipedia/commons/thumb/0/07/Cellulose_Sessel.svg/2000px-Cellulose_Sessel.svg.png"/>
            <p:cNvPicPr>
              <a:picLocks noChangeAspect="1" noChangeArrowheads="1"/>
            </p:cNvPicPr>
            <p:nvPr/>
          </p:nvPicPr>
          <p:blipFill>
            <a:blip r:embed="rId5" cstate="print">
              <a:lum bright="100000" contrast="100000"/>
            </a:blip>
            <a:srcRect/>
            <a:stretch>
              <a:fillRect/>
            </a:stretch>
          </p:blipFill>
          <p:spPr bwMode="auto">
            <a:xfrm>
              <a:off x="4634122" y="586166"/>
              <a:ext cx="1366638" cy="628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" descr="Foto_66"/>
            <p:cNvPicPr>
              <a:picLocks noChangeAspect="1" noChangeArrowheads="1"/>
            </p:cNvPicPr>
            <p:nvPr/>
          </p:nvPicPr>
          <p:blipFill>
            <a:blip r:embed="rId6" cstate="print"/>
            <a:srcRect l="15599" r="6476" b="9532"/>
            <a:stretch>
              <a:fillRect/>
            </a:stretch>
          </p:blipFill>
          <p:spPr bwMode="auto">
            <a:xfrm rot="21040297" flipH="1">
              <a:off x="5802383" y="1069885"/>
              <a:ext cx="1905918" cy="20043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15" descr="http://www1.lsbu.ac.uk/water/images/arabinoxylan_1.gif"/>
            <p:cNvPicPr>
              <a:picLocks noChangeAspect="1" noChangeArrowheads="1"/>
            </p:cNvPicPr>
            <p:nvPr/>
          </p:nvPicPr>
          <p:blipFill>
            <a:blip r:embed="rId7" cstate="print">
              <a:lum bright="100000" contrast="-100000"/>
            </a:blip>
            <a:srcRect/>
            <a:stretch>
              <a:fillRect/>
            </a:stretch>
          </p:blipFill>
          <p:spPr bwMode="auto">
            <a:xfrm>
              <a:off x="4678727" y="1464596"/>
              <a:ext cx="1822099" cy="778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4541294" y="1178652"/>
              <a:ext cx="1764463" cy="349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Гемицеллюлозы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80589" y="2306394"/>
              <a:ext cx="1208670" cy="349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Пектины </a:t>
              </a:r>
            </a:p>
          </p:txBody>
        </p:sp>
        <p:pic>
          <p:nvPicPr>
            <p:cNvPr id="27" name="Picture 17" descr="https://www.megazyme.com/images/default-source/product-profile/pga-and-rg-i-tif.png?sfvrsn=0"/>
            <p:cNvPicPr>
              <a:picLocks noChangeAspect="1" noChangeArrowheads="1"/>
            </p:cNvPicPr>
            <p:nvPr/>
          </p:nvPicPr>
          <p:blipFill>
            <a:blip r:embed="rId8" cstate="print">
              <a:lum bright="100000"/>
            </a:blip>
            <a:srcRect l="56381" b="16092"/>
            <a:stretch>
              <a:fillRect/>
            </a:stretch>
          </p:blipFill>
          <p:spPr bwMode="auto">
            <a:xfrm>
              <a:off x="4540172" y="2162206"/>
              <a:ext cx="1806285" cy="1266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4679635" y="2452822"/>
              <a:ext cx="1126150" cy="349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51760" y="523585"/>
              <a:ext cx="820342" cy="3468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Состав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64876" y="1245444"/>
              <a:ext cx="1050913" cy="349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EEECE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Свойства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128471" y="844697"/>
              <a:ext cx="1046057" cy="3467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Структура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143034" y="2434839"/>
              <a:ext cx="1014506" cy="3468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EEECE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Функции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87211" y="1612794"/>
              <a:ext cx="1150421" cy="3468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EEECE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Биосинтез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43062" y="2005835"/>
              <a:ext cx="1609132" cy="3467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EEECE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Модификации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999837" y="2853569"/>
              <a:ext cx="1143140" cy="349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EEECE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  <a:cs typeface="Arial" pitchFamily="34" charset="0"/>
                </a:rPr>
                <a:t>Конверсия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67544" y="404664"/>
            <a:ext cx="73448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  <a:t>МЕХАНИЗМЫ РЕГУЛЯЦИИ ЖИЗНЕДЕЯТЕЛЬНОСТИ РАСТЕНИЙ</a:t>
            </a:r>
            <a:endParaRPr lang="ru-RU" altLang="ru-RU" sz="2400" b="1" i="1" dirty="0">
              <a:solidFill>
                <a:srgbClr val="920000"/>
              </a:solidFill>
              <a:latin typeface="Cambria" pitchFamily="18" charset="0"/>
            </a:endParaRP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79512" y="1344323"/>
            <a:ext cx="2880320" cy="4985980"/>
          </a:xfrm>
          <a:prstGeom prst="rect">
            <a:avLst/>
          </a:prstGeom>
          <a:solidFill>
            <a:srgbClr val="E3F0E0"/>
          </a:solidFill>
          <a:ln w="19050">
            <a:solidFill>
              <a:srgbClr val="9E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indent="-252000" defTabSz="252000" eaLnBrk="1" hangingPunct="1">
              <a:spcAft>
                <a:spcPts val="60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Изучение структурного разнообразия </a:t>
            </a:r>
            <a:r>
              <a:rPr lang="ru-RU" altLang="en-US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антимикробных</a:t>
            </a: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пептидов - компонентов врожденного иммунитета растений, их филогении в культурных и дикорастущих видах, и возможности практического использования в сельском хозяйстве.</a:t>
            </a:r>
          </a:p>
          <a:p>
            <a:pPr indent="-252000" defTabSz="252000" eaLnBrk="1" hangingPunct="1">
              <a:spcAft>
                <a:spcPts val="60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Исследования по применению широкого спектра </a:t>
            </a:r>
            <a:r>
              <a:rPr lang="ru-RU" altLang="en-US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рекомбинантных</a:t>
            </a: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белков-токсинов для создания высокоэффективных и экологически безопасных средств нового </a:t>
            </a:r>
            <a:r>
              <a:rPr lang="ru-RU" altLang="en-US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околения</a:t>
            </a: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для  защиты растений.</a:t>
            </a:r>
          </a:p>
          <a:p>
            <a:pPr indent="-252000" defTabSz="252000" eaLnBrk="1" hangingPunct="1"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Направленная модификация </a:t>
            </a:r>
            <a:r>
              <a:rPr lang="ru-RU" altLang="en-US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протеома</a:t>
            </a:r>
            <a:r>
              <a:rPr lang="ru-RU" altLang="en-US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растений с целью изучения молекулярных основ их жизнедеятельности, улучшения продуктивности и устойчивости к стрессам.</a:t>
            </a:r>
          </a:p>
        </p:txBody>
      </p:sp>
      <p:pic>
        <p:nvPicPr>
          <p:cNvPr id="40962" name="Picture 2" descr="D:\02-Upcoming Events\IBCh_2017-03-04_Inspection\Драфты\ИБХ РАН 6 марта 2017 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170" y="1556792"/>
            <a:ext cx="5664629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67544" y="404664"/>
            <a:ext cx="734481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  <a:t>ФИТОТРОН</a:t>
            </a:r>
            <a:br>
              <a:rPr lang="ru-RU" altLang="en-US" sz="2400" b="1" dirty="0">
                <a:solidFill>
                  <a:srgbClr val="920000"/>
                </a:solidFill>
                <a:latin typeface="Cambria" pitchFamily="18" charset="0"/>
              </a:rPr>
            </a:br>
            <a:r>
              <a:rPr lang="ru-RU" altLang="en-US" b="1" dirty="0">
                <a:solidFill>
                  <a:srgbClr val="002060"/>
                </a:solidFill>
                <a:latin typeface="Cambria" pitchFamily="18" charset="0"/>
              </a:rPr>
              <a:t>СТАНЦИЯ  ДЛЯ  ОТРАБОТКИ  МЕТОДОВ  ПОЛУЧЕНИЯ ТРАНСГЕННЫХ  РАСТЕНИЙ  И  БАЛЛИСТИЧЕСКОЙ ТРАНСФОРМАЦИИ  РАСТИТЕЛЬНЫХ  ОБЪЕКТОВ</a:t>
            </a: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27" descr="flow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88840"/>
            <a:ext cx="587480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tx1"/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981200"/>
            <a:ext cx="8229600" cy="368004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МИРОВОЙ РЫНОК ПРЕПАРАТОВ НА ОСНОВЕ РЕКОМБИНАНТНЫХ БЕЛКОВ </a:t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</a:b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более 125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млрд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 долларов</a:t>
            </a:r>
            <a:b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Cambria" pitchFamily="18" charset="0"/>
              <a:cs typeface="Calibri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МИРОВОЙ РЫНОК АНТИТЕЛ </a:t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</a:b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более 50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млрд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Cambria" pitchFamily="18" charset="0"/>
                <a:cs typeface="Calibri" pitchFamily="34" charset="0"/>
              </a:rPr>
              <a:t> долларов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0"/>
          <p:cNvSpPr txBox="1">
            <a:spLocks noChangeArrowheads="1"/>
          </p:cNvSpPr>
          <p:nvPr/>
        </p:nvSpPr>
        <p:spPr bwMode="auto">
          <a:xfrm>
            <a:off x="467544" y="404664"/>
            <a:ext cx="70567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КЛИНИЧЕСКИЕ ИСПЫТАНИЯ ПРЕПАРАТА </a:t>
            </a:r>
            <a:r>
              <a:rPr lang="ru-RU" altLang="ru-RU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XEMYS</a:t>
            </a:r>
            <a:r>
              <a:rPr lang="ru-RU" altLang="ru-RU" sz="2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ДЛЯ ЛЕЧЕНИЯ РАССЕЯННОГО СКЛЕРОЗА</a:t>
            </a:r>
            <a:endParaRPr lang="ru-RU" altLang="en-US" sz="1600" b="1" dirty="0">
              <a:solidFill>
                <a:srgbClr val="92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Изображение 1" descr="Graphical abstrac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573016"/>
            <a:ext cx="7068021" cy="287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187624" y="2780928"/>
            <a:ext cx="7056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НАЧАЛАСЬ ТРЕТЬЯ ФАЗА КЛИНИЧЕСКИХ ИСПЫТАНИЙ ПРЕПАРАТА </a:t>
            </a:r>
            <a:r>
              <a:rPr lang="ru-RU" alt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XEMYS</a:t>
            </a:r>
            <a:r>
              <a:rPr lang="ru-RU" alt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ru-RU" alt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ДЛЯ ЛЕЧЕНИЯ РАССЕЯННОГО СКЛЕРОЗА</a:t>
            </a:r>
            <a:endParaRPr lang="ru-RU" altLang="en-US" sz="1600" b="1" dirty="0">
              <a:solidFill>
                <a:srgbClr val="92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67544" y="1412776"/>
            <a:ext cx="813690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1600" dirty="0">
                <a:latin typeface="Calibri" pitchFamily="34" charset="0"/>
                <a:cs typeface="Calibri" pitchFamily="34" charset="0"/>
              </a:rPr>
              <a:t>Завершившаяся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вторая фаза клинических испытаний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показала, что препарат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XEMYS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нормализует уровень сывороточного ФНО</a:t>
            </a:r>
            <a:r>
              <a:rPr lang="el-GR" sz="1600" dirty="0">
                <a:latin typeface="Calibri" pitchFamily="34" charset="0"/>
                <a:cs typeface="Calibri" pitchFamily="34" charset="0"/>
              </a:rPr>
              <a:t>α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и ИЛ-2 и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хемоаттрактантов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CCL2 и CCl4 у пациентов с рассеянным склерозом. Препарат может иметь перспективу использования в случае неудач в применении препаратов первой линии.</a:t>
            </a:r>
            <a:endParaRPr lang="ru-RU" altLang="en-US" sz="1600" b="1" dirty="0">
              <a:solidFill>
                <a:srgbClr val="92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0"/>
          <p:cNvSpPr txBox="1">
            <a:spLocks noChangeArrowheads="1"/>
          </p:cNvSpPr>
          <p:nvPr/>
        </p:nvSpPr>
        <p:spPr bwMode="auto">
          <a:xfrm>
            <a:off x="467544" y="404664"/>
            <a:ext cx="705678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СКОНСТРУИРОВАН НОВЫЙ АДРЕСНЫЙ БИФУНКЦИОНАЛЬНЫЙ РЕКОМБИНАНТНЫЙ БЕЛОК </a:t>
            </a:r>
            <a:b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ДЛЯ СЕЛЕКТИВНОЙ ЭЛИМИНАЦИИ ОПУХОЛЕВЫХ КЛЕТОК </a:t>
            </a:r>
            <a:b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С ПОВЫШЕННОЙ ЭКСПРЕССИЕЙ ОНКОМАРКЕРА </a:t>
            </a:r>
            <a:r>
              <a:rPr lang="en-US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HER2</a:t>
            </a:r>
            <a:endParaRPr lang="ru-RU" altLang="en-US" sz="2000" b="1" dirty="0">
              <a:solidFill>
                <a:srgbClr val="92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352822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653136"/>
            <a:ext cx="3816350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717032"/>
            <a:ext cx="4536504" cy="231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4355976" y="2708920"/>
            <a:ext cx="4572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 экспериментах </a:t>
            </a:r>
            <a:r>
              <a:rPr lang="en-US" alt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 vivo</a:t>
            </a:r>
            <a:r>
              <a:rPr lang="ru-RU" alt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и </a:t>
            </a:r>
            <a:r>
              <a:rPr lang="en-US" alt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 vitro </a:t>
            </a:r>
            <a:r>
              <a:rPr lang="ru-RU" alt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продемонстрирована его высокая эффективность и селективность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0"/>
          <p:cNvSpPr txBox="1">
            <a:spLocks noChangeArrowheads="1"/>
          </p:cNvSpPr>
          <p:nvPr/>
        </p:nvSpPr>
        <p:spPr bwMode="auto">
          <a:xfrm>
            <a:off x="467544" y="404664"/>
            <a:ext cx="734481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hangingPunct="1"/>
            <a:r>
              <a:rPr lang="ru-RU" altLang="en-US" sz="22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СОЗДАНИЕ ЛЕКАРСТВ ПРОЛОНГИРОВАННОГО ДЕЙСТВИЯ.</a:t>
            </a:r>
          </a:p>
          <a:p>
            <a:pPr defTabSz="457200" eaLnBrk="1" hangingPunct="1"/>
            <a:r>
              <a:rPr lang="ru-RU" altLang="en-US" sz="22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АНТИДОТЫ К ОТРАВЛЯЮЩИМ ВЕЩЕСТВАМ</a:t>
            </a:r>
            <a:endParaRPr lang="en-US" altLang="en-US" sz="22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Изображение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75" y="1466850"/>
            <a:ext cx="8542089" cy="487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0"/>
          <p:cNvSpPr txBox="1">
            <a:spLocks noChangeArrowheads="1"/>
          </p:cNvSpPr>
          <p:nvPr/>
        </p:nvSpPr>
        <p:spPr bwMode="auto">
          <a:xfrm>
            <a:off x="323528" y="404664"/>
            <a:ext cx="74888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hangingPunct="1"/>
            <a: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ИЗОБРЕТЕНИЕ НОВЫХ МИКРОФЛЮИДНЫХ ТЕХНОЛОГИЙ </a:t>
            </a:r>
            <a:b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en-US" sz="20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ДЛЯ ПОИСКА АНТИБИОТИЧЕСКИХ СРЕДСТВ НОВОГО ПОКОЛЕНИЯ</a:t>
            </a:r>
          </a:p>
        </p:txBody>
      </p:sp>
      <p:pic>
        <p:nvPicPr>
          <p:cNvPr id="7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Изображение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638" y="1570831"/>
            <a:ext cx="8820472" cy="234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Изображение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654" y="4149080"/>
            <a:ext cx="8532440" cy="255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51520" y="609600"/>
            <a:ext cx="6984776" cy="120032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НАУЧНО-ПРОИЗВОДСТВЕННЫЙ КОМПЛЕКС </a:t>
            </a:r>
            <a:br>
              <a:rPr lang="ru-RU" sz="2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ДЛЯ ДОКЛИНИЧЕСКИХ ИССЛЕДОВАНИЙ МЕДИЦИНСКИХ ПРЕПАРАТОВ </a:t>
            </a:r>
            <a:r>
              <a:rPr lang="ru-RU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БИОЦЕНТР</a:t>
            </a:r>
            <a:endParaRPr lang="ru-RU" altLang="ru-RU" sz="2400" b="1" i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61048"/>
            <a:ext cx="4267200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1447800"/>
            <a:ext cx="9144000" cy="731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kumimoji="1" lang="en-US" altLang="ru-RU" b="1">
              <a:solidFill>
                <a:schemeClr val="bg1"/>
              </a:solidFill>
              <a:cs typeface="Times New Roman" pitchFamily="18" charset="0"/>
            </a:endParaRPr>
          </a:p>
          <a:p>
            <a:endParaRPr kumimoji="1" lang="ru-RU" altLang="ru-RU" sz="2400" b="1">
              <a:solidFill>
                <a:srgbClr val="FFFFFF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1520" y="1916832"/>
            <a:ext cx="583264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180000" defTabSz="180000">
              <a:spcBef>
                <a:spcPct val="500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Проводятся доклинические испытания токсичности препаратов в соответствии с международными требованиями GMP (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Good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Manufacture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Practice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). </a:t>
            </a:r>
          </a:p>
          <a:p>
            <a:pPr indent="-180000" defTabSz="180000">
              <a:spcBef>
                <a:spcPct val="500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Отрабатываются и масштабируются отдельные стадии 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биотехнологических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процессов получения различных лекарственных препаратов, при этом разрабатывается и аппаратурная схема для их получения.</a:t>
            </a:r>
            <a:endParaRPr lang="ru-RU" alt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974725" y="-187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ru-RU" altLang="ru-RU" sz="2400">
              <a:latin typeface="Times New Roman" pitchFamily="18" charset="0"/>
            </a:endParaRPr>
          </a:p>
        </p:txBody>
      </p:sp>
      <p:pic>
        <p:nvPicPr>
          <p:cNvPr id="36" name="Рисунок 43" descr="IBCh_emblem_Maxim (1)"/>
          <p:cNvPicPr>
            <a:picLocks noChangeAspect="1" noChangeArrowheads="1"/>
          </p:cNvPicPr>
          <p:nvPr/>
        </p:nvPicPr>
        <p:blipFill>
          <a:blip r:embed="rId3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6" descr="GLP G-044 20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8437" y="1556792"/>
            <a:ext cx="218976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8" name="Прямоугольник 37"/>
          <p:cNvSpPr/>
          <p:nvPr/>
        </p:nvSpPr>
        <p:spPr>
          <a:xfrm>
            <a:off x="251520" y="4365104"/>
            <a:ext cx="403244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en-US" sz="1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ЛАБОРАТОРИЯ БИОЛОГИЧЕСКИХ ИСПЫТАНИЙ ФИБХ РАН </a:t>
            </a:r>
            <a:r>
              <a:rPr lang="ru-RU" altLang="en-US" sz="1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 ЕДИНСТВЕННОЕ В СТРАНЕ УЧРЕЖДЕНИЕ, ИМЕЮЩЕЕ </a:t>
            </a:r>
            <a:r>
              <a:rPr lang="ru-RU" altLang="en-US" sz="1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СВИДЕТЕЛЬСТВО О МЕЖДУНАРОДНОМ ПРИЗНАНИИ СООТВЕТСТВИЯ ПРИНЦИПАМ НАДЛЕЖАЩЕЙ ЛАБОРАТОРНОЙ ПРАКТИКИ (</a:t>
            </a:r>
            <a:r>
              <a:rPr lang="en-US" altLang="en-US" sz="1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GLP</a:t>
            </a:r>
            <a:r>
              <a:rPr lang="ru-RU" altLang="en-US" sz="14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ru-RU" altLang="en-US" sz="1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ПРИ ВЫПОЛНЕНИИ НЕКЛИНИЧЕСКИХ ИССЛЕДОВАНИЙ.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762000" y="2209800"/>
            <a:ext cx="2133600" cy="1371600"/>
            <a:chOff x="288" y="1200"/>
            <a:chExt cx="1344" cy="864"/>
          </a:xfrm>
        </p:grpSpPr>
        <p:sp>
          <p:nvSpPr>
            <p:cNvPr id="12370" name="Rectangle 1027"/>
            <p:cNvSpPr>
              <a:spLocks noChangeArrowheads="1"/>
            </p:cNvSpPr>
            <p:nvPr/>
          </p:nvSpPr>
          <p:spPr bwMode="auto">
            <a:xfrm>
              <a:off x="288" y="1200"/>
              <a:ext cx="1344" cy="864"/>
            </a:xfrm>
            <a:prstGeom prst="rect">
              <a:avLst/>
            </a:prstGeom>
            <a:gradFill rotWithShape="0">
              <a:gsLst>
                <a:gs pos="0">
                  <a:srgbClr val="390072"/>
                </a:gs>
                <a:gs pos="50000">
                  <a:srgbClr val="6600CC"/>
                </a:gs>
                <a:gs pos="100000">
                  <a:srgbClr val="390072"/>
                </a:gs>
              </a:gsLst>
              <a:lin ang="5400000" scaled="1"/>
            </a:gradFill>
            <a:ln w="28575">
              <a:solidFill>
                <a:srgbClr val="FF66CC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6600CC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2371" name="Rectangle 1028"/>
            <p:cNvSpPr>
              <a:spLocks noChangeArrowheads="1"/>
            </p:cNvSpPr>
            <p:nvPr/>
          </p:nvSpPr>
          <p:spPr bwMode="auto">
            <a:xfrm>
              <a:off x="576" y="1344"/>
              <a:ext cx="667" cy="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400" b="1" i="1" dirty="0">
                  <a:solidFill>
                    <a:schemeClr val="bg1"/>
                  </a:solidFill>
                </a:rPr>
                <a:t>МФТИ</a:t>
              </a:r>
            </a:p>
          </p:txBody>
        </p:sp>
      </p:grpSp>
      <p:sp>
        <p:nvSpPr>
          <p:cNvPr id="242693" name="Line 1029"/>
          <p:cNvSpPr>
            <a:spLocks noChangeShapeType="1"/>
          </p:cNvSpPr>
          <p:nvPr/>
        </p:nvSpPr>
        <p:spPr bwMode="auto">
          <a:xfrm flipH="1">
            <a:off x="2895600" y="2362200"/>
            <a:ext cx="838200" cy="45720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stealth" w="med" len="med"/>
          </a:ln>
          <a:effectLst>
            <a:outerShdw dist="25400" algn="ctr" rotWithShape="0">
              <a:srgbClr val="6600CC"/>
            </a:outerShdw>
          </a:effec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grpSp>
        <p:nvGrpSpPr>
          <p:cNvPr id="3" name="Group 1030"/>
          <p:cNvGrpSpPr>
            <a:grpSpLocks/>
          </p:cNvGrpSpPr>
          <p:nvPr/>
        </p:nvGrpSpPr>
        <p:grpSpPr bwMode="auto">
          <a:xfrm>
            <a:off x="250825" y="3886200"/>
            <a:ext cx="2133600" cy="1397000"/>
            <a:chOff x="144" y="2640"/>
            <a:chExt cx="1344" cy="880"/>
          </a:xfrm>
        </p:grpSpPr>
        <p:sp>
          <p:nvSpPr>
            <p:cNvPr id="12368" name="Rectangle 1031"/>
            <p:cNvSpPr>
              <a:spLocks noChangeArrowheads="1"/>
            </p:cNvSpPr>
            <p:nvPr/>
          </p:nvSpPr>
          <p:spPr bwMode="auto">
            <a:xfrm>
              <a:off x="144" y="2656"/>
              <a:ext cx="1344" cy="864"/>
            </a:xfrm>
            <a:prstGeom prst="rect">
              <a:avLst/>
            </a:prstGeom>
            <a:gradFill rotWithShape="0">
              <a:gsLst>
                <a:gs pos="0">
                  <a:srgbClr val="390072"/>
                </a:gs>
                <a:gs pos="50000">
                  <a:srgbClr val="6600CC"/>
                </a:gs>
                <a:gs pos="100000">
                  <a:srgbClr val="390072"/>
                </a:gs>
              </a:gsLst>
              <a:lin ang="5400000" scaled="1"/>
            </a:gradFill>
            <a:ln w="28575">
              <a:solidFill>
                <a:srgbClr val="FF66CC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6600CC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2369" name="Rectangle 1032"/>
            <p:cNvSpPr>
              <a:spLocks noChangeArrowheads="1"/>
            </p:cNvSpPr>
            <p:nvPr/>
          </p:nvSpPr>
          <p:spPr bwMode="auto">
            <a:xfrm>
              <a:off x="528" y="2640"/>
              <a:ext cx="576" cy="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400" b="1" i="1" dirty="0">
                  <a:solidFill>
                    <a:schemeClr val="bg1"/>
                  </a:solidFill>
                </a:rPr>
                <a:t>ПЕРВЫЙ МГМУ </a:t>
              </a:r>
              <a:br>
                <a:rPr lang="ru-RU" altLang="ru-RU" sz="1400" b="1" i="1" dirty="0">
                  <a:solidFill>
                    <a:schemeClr val="bg1"/>
                  </a:solidFill>
                </a:rPr>
              </a:br>
              <a:r>
                <a:rPr lang="ru-RU" altLang="ru-RU" sz="1400" b="1" i="1" dirty="0">
                  <a:solidFill>
                    <a:schemeClr val="bg1"/>
                  </a:solidFill>
                </a:rPr>
                <a:t>им. И.М. Сеченова</a:t>
              </a:r>
            </a:p>
          </p:txBody>
        </p:sp>
      </p:grpSp>
      <p:sp>
        <p:nvSpPr>
          <p:cNvPr id="242697" name="Line 1033"/>
          <p:cNvSpPr>
            <a:spLocks noChangeShapeType="1"/>
          </p:cNvSpPr>
          <p:nvPr/>
        </p:nvSpPr>
        <p:spPr bwMode="auto">
          <a:xfrm rot="20658989" flipH="1">
            <a:off x="2133600" y="2590800"/>
            <a:ext cx="2286000" cy="163830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stealth" w="med" len="med"/>
          </a:ln>
          <a:effectLst>
            <a:outerShdw dist="25400" algn="ctr" rotWithShape="0">
              <a:srgbClr val="6600CC"/>
            </a:outerShdw>
          </a:effec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grpSp>
        <p:nvGrpSpPr>
          <p:cNvPr id="4" name="Group 1034"/>
          <p:cNvGrpSpPr>
            <a:grpSpLocks/>
          </p:cNvGrpSpPr>
          <p:nvPr/>
        </p:nvGrpSpPr>
        <p:grpSpPr bwMode="auto">
          <a:xfrm>
            <a:off x="2590800" y="4953000"/>
            <a:ext cx="2133600" cy="1371600"/>
            <a:chOff x="1728" y="2688"/>
            <a:chExt cx="1344" cy="864"/>
          </a:xfrm>
        </p:grpSpPr>
        <p:sp>
          <p:nvSpPr>
            <p:cNvPr id="12366" name="Rectangle 1035"/>
            <p:cNvSpPr>
              <a:spLocks noChangeArrowheads="1"/>
            </p:cNvSpPr>
            <p:nvPr/>
          </p:nvSpPr>
          <p:spPr bwMode="auto">
            <a:xfrm>
              <a:off x="1728" y="2688"/>
              <a:ext cx="1344" cy="864"/>
            </a:xfrm>
            <a:prstGeom prst="rect">
              <a:avLst/>
            </a:prstGeom>
            <a:gradFill rotWithShape="0">
              <a:gsLst>
                <a:gs pos="0">
                  <a:srgbClr val="390072"/>
                </a:gs>
                <a:gs pos="50000">
                  <a:srgbClr val="6600CC"/>
                </a:gs>
                <a:gs pos="100000">
                  <a:srgbClr val="390072"/>
                </a:gs>
              </a:gsLst>
              <a:lin ang="5400000" scaled="1"/>
            </a:gradFill>
            <a:ln w="28575">
              <a:solidFill>
                <a:srgbClr val="FF66CC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6600CC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2367" name="Rectangle 1036"/>
            <p:cNvSpPr>
              <a:spLocks noChangeArrowheads="1"/>
            </p:cNvSpPr>
            <p:nvPr/>
          </p:nvSpPr>
          <p:spPr bwMode="auto">
            <a:xfrm>
              <a:off x="2112" y="2688"/>
              <a:ext cx="576" cy="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400" b="1" i="1" dirty="0">
                  <a:solidFill>
                    <a:schemeClr val="bg1"/>
                  </a:solidFill>
                </a:rPr>
                <a:t>МГУ им. Ломоносова</a:t>
              </a:r>
            </a:p>
          </p:txBody>
        </p:sp>
      </p:grpSp>
      <p:sp>
        <p:nvSpPr>
          <p:cNvPr id="242701" name="Line 1037"/>
          <p:cNvSpPr>
            <a:spLocks noChangeShapeType="1"/>
          </p:cNvSpPr>
          <p:nvPr/>
        </p:nvSpPr>
        <p:spPr bwMode="auto">
          <a:xfrm rot="1497331">
            <a:off x="3810000" y="2362200"/>
            <a:ext cx="457200" cy="256540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stealth" w="med" len="med"/>
          </a:ln>
          <a:effectLst>
            <a:outerShdw dist="25400" algn="ctr" rotWithShape="0">
              <a:srgbClr val="6600CC"/>
            </a:outerShdw>
          </a:effec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sp>
        <p:nvSpPr>
          <p:cNvPr id="242702" name="Line 1038"/>
          <p:cNvSpPr>
            <a:spLocks noChangeShapeType="1"/>
          </p:cNvSpPr>
          <p:nvPr/>
        </p:nvSpPr>
        <p:spPr bwMode="auto">
          <a:xfrm rot="649947">
            <a:off x="5105400" y="2286000"/>
            <a:ext cx="1752600" cy="979488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stealth" w="med" len="med"/>
          </a:ln>
          <a:effectLst>
            <a:outerShdw dist="25400" algn="ctr" rotWithShape="0">
              <a:srgbClr val="6600CC"/>
            </a:outerShdw>
          </a:effec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sp>
        <p:nvSpPr>
          <p:cNvPr id="242703" name="Line 1039"/>
          <p:cNvSpPr>
            <a:spLocks noChangeShapeType="1"/>
          </p:cNvSpPr>
          <p:nvPr/>
        </p:nvSpPr>
        <p:spPr bwMode="auto">
          <a:xfrm rot="303456">
            <a:off x="5640619" y="2124868"/>
            <a:ext cx="943472" cy="196127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stealth" w="med" len="med"/>
          </a:ln>
          <a:effectLst>
            <a:outerShdw dist="25400" algn="ctr" rotWithShape="0">
              <a:srgbClr val="6600CC"/>
            </a:outerShdw>
          </a:effec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grpSp>
        <p:nvGrpSpPr>
          <p:cNvPr id="5" name="Group 1040"/>
          <p:cNvGrpSpPr>
            <a:grpSpLocks/>
          </p:cNvGrpSpPr>
          <p:nvPr/>
        </p:nvGrpSpPr>
        <p:grpSpPr bwMode="auto">
          <a:xfrm>
            <a:off x="4876800" y="4953000"/>
            <a:ext cx="2133600" cy="1371600"/>
            <a:chOff x="3264" y="2400"/>
            <a:chExt cx="1344" cy="864"/>
          </a:xfrm>
        </p:grpSpPr>
        <p:sp>
          <p:nvSpPr>
            <p:cNvPr id="12364" name="Rectangle 1041"/>
            <p:cNvSpPr>
              <a:spLocks noChangeArrowheads="1"/>
            </p:cNvSpPr>
            <p:nvPr/>
          </p:nvSpPr>
          <p:spPr bwMode="auto">
            <a:xfrm>
              <a:off x="3264" y="2400"/>
              <a:ext cx="1344" cy="864"/>
            </a:xfrm>
            <a:prstGeom prst="rect">
              <a:avLst/>
            </a:prstGeom>
            <a:gradFill rotWithShape="0">
              <a:gsLst>
                <a:gs pos="0">
                  <a:srgbClr val="390072"/>
                </a:gs>
                <a:gs pos="50000">
                  <a:srgbClr val="6600CC"/>
                </a:gs>
                <a:gs pos="100000">
                  <a:srgbClr val="390072"/>
                </a:gs>
              </a:gsLst>
              <a:lin ang="5400000" scaled="1"/>
            </a:gradFill>
            <a:ln w="28575">
              <a:solidFill>
                <a:srgbClr val="FF66CC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6600CC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2365" name="Rectangle 1042"/>
            <p:cNvSpPr>
              <a:spLocks noChangeArrowheads="1"/>
            </p:cNvSpPr>
            <p:nvPr/>
          </p:nvSpPr>
          <p:spPr bwMode="auto">
            <a:xfrm>
              <a:off x="3504" y="2400"/>
              <a:ext cx="864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400" b="1" i="1" dirty="0">
                  <a:solidFill>
                    <a:schemeClr val="bg1"/>
                  </a:solidFill>
                </a:rPr>
                <a:t>МИТХТ </a:t>
              </a:r>
              <a:br>
                <a:rPr lang="ru-RU" altLang="ru-RU" sz="1400" b="1" i="1" dirty="0">
                  <a:solidFill>
                    <a:schemeClr val="bg1"/>
                  </a:solidFill>
                </a:rPr>
              </a:br>
              <a:r>
                <a:rPr lang="ru-RU" altLang="ru-RU" sz="1400" b="1" i="1" dirty="0">
                  <a:solidFill>
                    <a:schemeClr val="bg1"/>
                  </a:solidFill>
                </a:rPr>
                <a:t>им. Ломоносова</a:t>
              </a:r>
            </a:p>
          </p:txBody>
        </p:sp>
      </p:grpSp>
      <p:grpSp>
        <p:nvGrpSpPr>
          <p:cNvPr id="6" name="Group 1043"/>
          <p:cNvGrpSpPr>
            <a:grpSpLocks/>
          </p:cNvGrpSpPr>
          <p:nvPr/>
        </p:nvGrpSpPr>
        <p:grpSpPr bwMode="auto">
          <a:xfrm>
            <a:off x="6583406" y="1638300"/>
            <a:ext cx="2362200" cy="1533525"/>
            <a:chOff x="4800" y="864"/>
            <a:chExt cx="1344" cy="928"/>
          </a:xfrm>
        </p:grpSpPr>
        <p:sp>
          <p:nvSpPr>
            <p:cNvPr id="12361" name="Rectangle 1044"/>
            <p:cNvSpPr>
              <a:spLocks noChangeArrowheads="1"/>
            </p:cNvSpPr>
            <p:nvPr/>
          </p:nvSpPr>
          <p:spPr bwMode="auto">
            <a:xfrm>
              <a:off x="4800" y="864"/>
              <a:ext cx="1344" cy="864"/>
            </a:xfrm>
            <a:prstGeom prst="rect">
              <a:avLst/>
            </a:prstGeom>
            <a:gradFill rotWithShape="0">
              <a:gsLst>
                <a:gs pos="0">
                  <a:srgbClr val="390072"/>
                </a:gs>
                <a:gs pos="50000">
                  <a:srgbClr val="6600CC"/>
                </a:gs>
                <a:gs pos="100000">
                  <a:srgbClr val="390072"/>
                </a:gs>
              </a:gsLst>
              <a:lin ang="5400000" scaled="1"/>
            </a:gradFill>
            <a:ln w="28575">
              <a:solidFill>
                <a:srgbClr val="FF66CC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6600CC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2362" name="Rectangle 1045"/>
            <p:cNvSpPr>
              <a:spLocks noChangeArrowheads="1"/>
            </p:cNvSpPr>
            <p:nvPr/>
          </p:nvSpPr>
          <p:spPr bwMode="auto">
            <a:xfrm>
              <a:off x="5064" y="121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600" b="1" i="1">
                  <a:solidFill>
                    <a:schemeClr val="bg1"/>
                  </a:solidFill>
                  <a:latin typeface="Times New Roman" pitchFamily="18" charset="0"/>
                </a:rPr>
                <a:t>  </a:t>
              </a:r>
              <a:endParaRPr lang="ru-RU" altLang="ru-RU" sz="160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59" name="Rectangle 1046"/>
            <p:cNvSpPr>
              <a:spLocks noChangeArrowheads="1"/>
            </p:cNvSpPr>
            <p:nvPr/>
          </p:nvSpPr>
          <p:spPr bwMode="auto">
            <a:xfrm>
              <a:off x="5184" y="864"/>
              <a:ext cx="576" cy="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sz="1400" b="1" i="1" dirty="0">
                  <a:solidFill>
                    <a:schemeClr val="bg1"/>
                  </a:solidFill>
                </a:rPr>
                <a:t>Филиал МГУ в Пущино</a:t>
              </a:r>
            </a:p>
          </p:txBody>
        </p:sp>
      </p:grpSp>
      <p:grpSp>
        <p:nvGrpSpPr>
          <p:cNvPr id="7" name="Group 1047"/>
          <p:cNvGrpSpPr>
            <a:grpSpLocks/>
          </p:cNvGrpSpPr>
          <p:nvPr/>
        </p:nvGrpSpPr>
        <p:grpSpPr bwMode="auto">
          <a:xfrm>
            <a:off x="5781893" y="3442795"/>
            <a:ext cx="2133600" cy="1371600"/>
            <a:chOff x="4032" y="2064"/>
            <a:chExt cx="1344" cy="864"/>
          </a:xfrm>
        </p:grpSpPr>
        <p:sp>
          <p:nvSpPr>
            <p:cNvPr id="12359" name="Rectangle 1048"/>
            <p:cNvSpPr>
              <a:spLocks noChangeArrowheads="1"/>
            </p:cNvSpPr>
            <p:nvPr/>
          </p:nvSpPr>
          <p:spPr bwMode="auto">
            <a:xfrm>
              <a:off x="4032" y="2064"/>
              <a:ext cx="1344" cy="864"/>
            </a:xfrm>
            <a:prstGeom prst="rect">
              <a:avLst/>
            </a:prstGeom>
            <a:gradFill rotWithShape="0">
              <a:gsLst>
                <a:gs pos="0">
                  <a:srgbClr val="390072"/>
                </a:gs>
                <a:gs pos="50000">
                  <a:srgbClr val="6600CC"/>
                </a:gs>
                <a:gs pos="100000">
                  <a:srgbClr val="390072"/>
                </a:gs>
              </a:gsLst>
              <a:lin ang="5400000" scaled="1"/>
            </a:gradFill>
            <a:ln w="28575">
              <a:solidFill>
                <a:srgbClr val="FF66CC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6600CC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2360" name="Rectangle 1049"/>
            <p:cNvSpPr>
              <a:spLocks noChangeArrowheads="1"/>
            </p:cNvSpPr>
            <p:nvPr/>
          </p:nvSpPr>
          <p:spPr bwMode="auto">
            <a:xfrm>
              <a:off x="4416" y="2208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400" b="1" i="1" dirty="0">
                  <a:solidFill>
                    <a:schemeClr val="bg1"/>
                  </a:solidFill>
                </a:rPr>
                <a:t>РУДН</a:t>
              </a:r>
            </a:p>
          </p:txBody>
        </p:sp>
      </p:grpSp>
      <p:sp>
        <p:nvSpPr>
          <p:cNvPr id="242714" name="Line 1050"/>
          <p:cNvSpPr>
            <a:spLocks noChangeShapeType="1"/>
          </p:cNvSpPr>
          <p:nvPr/>
        </p:nvSpPr>
        <p:spPr bwMode="auto">
          <a:xfrm rot="-263762">
            <a:off x="5105400" y="2360613"/>
            <a:ext cx="457200" cy="256540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stealth" w="med" len="med"/>
          </a:ln>
          <a:effectLst>
            <a:outerShdw dist="25400" algn="ctr" rotWithShape="0">
              <a:srgbClr val="6600CC"/>
            </a:outerShdw>
          </a:effec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grpSp>
        <p:nvGrpSpPr>
          <p:cNvPr id="8" name="Group 1051"/>
          <p:cNvGrpSpPr>
            <a:grpSpLocks/>
          </p:cNvGrpSpPr>
          <p:nvPr/>
        </p:nvGrpSpPr>
        <p:grpSpPr bwMode="auto">
          <a:xfrm>
            <a:off x="2781300" y="939800"/>
            <a:ext cx="3581400" cy="1524000"/>
            <a:chOff x="1752" y="592"/>
            <a:chExt cx="2256" cy="960"/>
          </a:xfrm>
        </p:grpSpPr>
        <p:sp>
          <p:nvSpPr>
            <p:cNvPr id="16453" name="Oval 1052"/>
            <p:cNvSpPr>
              <a:spLocks noChangeArrowheads="1"/>
            </p:cNvSpPr>
            <p:nvPr/>
          </p:nvSpPr>
          <p:spPr bwMode="auto">
            <a:xfrm>
              <a:off x="1752" y="592"/>
              <a:ext cx="2256" cy="960"/>
            </a:xfrm>
            <a:prstGeom prst="ellipse">
              <a:avLst/>
            </a:prstGeom>
            <a:gradFill rotWithShape="0">
              <a:gsLst>
                <a:gs pos="0">
                  <a:srgbClr val="6600CC"/>
                </a:gs>
                <a:gs pos="100000">
                  <a:srgbClr val="2F005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42717" name="Rectangle 1053"/>
            <p:cNvSpPr>
              <a:spLocks noChangeArrowheads="1"/>
            </p:cNvSpPr>
            <p:nvPr/>
          </p:nvSpPr>
          <p:spPr bwMode="auto">
            <a:xfrm>
              <a:off x="1992" y="672"/>
              <a:ext cx="1776" cy="72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УЧЕБНО-НАУЧНЫЙ ЦЕНТР</a:t>
              </a:r>
              <a:br>
                <a:rPr lang="ru-RU" altLang="ru-RU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ru-RU" altLang="ru-RU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ИБХ РАН</a:t>
              </a:r>
            </a:p>
          </p:txBody>
        </p:sp>
      </p:grpSp>
      <p:pic>
        <p:nvPicPr>
          <p:cNvPr id="8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2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2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oto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32048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tx1"/>
            </a:outerShdw>
          </a:effectLst>
        </p:spPr>
      </p:pic>
      <p:pic>
        <p:nvPicPr>
          <p:cNvPr id="6147" name="Picture 3" descr="foto2"/>
          <p:cNvPicPr>
            <a:picLocks noChangeArrowheads="1"/>
          </p:cNvPicPr>
          <p:nvPr/>
        </p:nvPicPr>
        <p:blipFill>
          <a:blip r:embed="rId3" cstate="print"/>
          <a:srcRect b="2596"/>
          <a:stretch>
            <a:fillRect/>
          </a:stretch>
        </p:blipFill>
        <p:spPr bwMode="auto">
          <a:xfrm>
            <a:off x="4788024" y="2924944"/>
            <a:ext cx="4175497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tx1"/>
            </a:outerShdw>
          </a:effectLst>
        </p:spPr>
      </p:pic>
      <p:pic>
        <p:nvPicPr>
          <p:cNvPr id="6148" name="Picture 4" descr="foto3"/>
          <p:cNvPicPr>
            <a:picLocks noChangeArrowheads="1"/>
          </p:cNvPicPr>
          <p:nvPr/>
        </p:nvPicPr>
        <p:blipFill>
          <a:blip r:embed="rId4" cstate="print"/>
          <a:srcRect t="1018"/>
          <a:stretch>
            <a:fillRect/>
          </a:stretch>
        </p:blipFill>
        <p:spPr bwMode="auto">
          <a:xfrm>
            <a:off x="251520" y="3573016"/>
            <a:ext cx="4320480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tx1"/>
            </a:outerShdw>
          </a:effectLst>
        </p:spPr>
      </p:pic>
      <p:pic>
        <p:nvPicPr>
          <p:cNvPr id="33" name="Рисунок 43" descr="IBCh_emblem_Maxim (1)"/>
          <p:cNvPicPr>
            <a:picLocks noChangeAspect="1" noChangeArrowheads="1"/>
          </p:cNvPicPr>
          <p:nvPr/>
        </p:nvPicPr>
        <p:blipFill>
          <a:blip r:embed="rId5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004048" y="1412776"/>
            <a:ext cx="39604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hangingPunct="1"/>
            <a:r>
              <a:rPr lang="ru-RU" altLang="en-US" sz="28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ОПЫТНОЕ БИОТЕХНОЛОГИЧЕСКОЕ ПРОИЗВОДСТВО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395536" y="332656"/>
            <a:ext cx="56166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hangingPunct="1"/>
            <a:r>
              <a:rPr lang="ru-RU" altLang="en-US" sz="28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ОПЫТНОЕ БИОТЕХНОЛОГИЧЕСКОЕ ПРОИЗВОДСТВО</a:t>
            </a:r>
          </a:p>
        </p:txBody>
      </p:sp>
      <p:pic>
        <p:nvPicPr>
          <p:cNvPr id="41986" name="Picture 2" descr="Картинки по запросу ПУТИН В ИБХ РАН"/>
          <p:cNvPicPr>
            <a:picLocks noChangeAspect="1" noChangeArrowheads="1"/>
          </p:cNvPicPr>
          <p:nvPr/>
        </p:nvPicPr>
        <p:blipFill>
          <a:blip r:embed="rId3" cstate="print"/>
          <a:srcRect l="49839" b="4964"/>
          <a:stretch>
            <a:fillRect/>
          </a:stretch>
        </p:blipFill>
        <p:spPr bwMode="auto">
          <a:xfrm>
            <a:off x="4716016" y="1412776"/>
            <a:ext cx="4300091" cy="3141117"/>
          </a:xfrm>
          <a:prstGeom prst="rect">
            <a:avLst/>
          </a:prstGeom>
          <a:noFill/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8600" y="1412776"/>
            <a:ext cx="434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85000"/>
              </a:spcBef>
            </a:pPr>
            <a:endParaRPr lang="ru-RU" altLang="ru-RU" dirty="0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81000" y="1565176"/>
            <a:ext cx="43434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В ИБХ РАН РАЗРАБОТАНЫ И ВЫВЕДЕНЫ НА ФАРМАЦЕВТИЧЕСКИЙ РЫНОК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Лекарственные формы инсулина человека 	(ИНСУРАН®)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Гормон роста (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Растан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®)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Колоний стимулирующий фактор 	(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Нейпомакс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®)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Ликопид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® (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иммунотропное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средство) </a:t>
            </a:r>
          </a:p>
          <a:p>
            <a:endParaRPr lang="ru-RU" sz="1600" b="1" dirty="0">
              <a:solidFill>
                <a:srgbClr val="92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В ИБХ РАН РАЗРАБОТАНЫ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Неларабин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Флударабин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Кладрибин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Инсулин 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Гларгин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Инсулин </a:t>
            </a:r>
            <a:r>
              <a:rPr lang="ru-RU" sz="1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Аспарт</a:t>
            </a: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Глюкагон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ФСГ (фолликулостимулирующий гормон)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Костный морфогенетический белок 2 </a:t>
            </a:r>
          </a:p>
          <a:p>
            <a:pPr indent="-180000" defTabSz="18000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Костный морфогенетический белок 7 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355976" y="4653136"/>
            <a:ext cx="463143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ВЕДЕТСЯ РАЗРАБОТКА НОВЫХ, </a:t>
            </a:r>
            <a:r>
              <a:rPr lang="ru-RU" sz="1600" b="1" i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НЕ ИМЕЮЩИХ АНАЛОГОВ</a:t>
            </a:r>
            <a:r>
              <a:rPr lang="ru-RU" sz="16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, ЛЕКАРСТВЕННЫХ СРЕДСТВ</a:t>
            </a:r>
          </a:p>
          <a:p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Пунальгин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®;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Анальгитический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пептид 3 из морской анемоны </a:t>
            </a:r>
            <a:r>
              <a:rPr lang="ru-RU" sz="1400" i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Heteractis</a:t>
            </a:r>
            <a:r>
              <a:rPr lang="ru-RU" sz="1400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crispa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Бутирилхолинэстераза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человека (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рчБуХЭ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Миелоксен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®;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Аземиопсин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Кателицидин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; Фрагмент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тумстатина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; Фрагмент PEDF;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Тимозин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бета 4;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Вариегин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Противоаллергенные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вакцины;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Рекомбинантные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одноцепочные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миниантитела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человека к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энтеротоксину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А; </a:t>
            </a:r>
            <a:r>
              <a:rPr lang="ru-RU" sz="1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АнтионкоРАН-М</a:t>
            </a:r>
            <a:r>
              <a:rPr lang="ru-R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®; и др.</a:t>
            </a:r>
            <a:endParaRPr lang="ru-RU" sz="1400" b="1" dirty="0">
              <a:solidFill>
                <a:srgbClr val="92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43" descr="IBCh_emblem_Maxim (1)"/>
          <p:cNvPicPr>
            <a:picLocks noChangeAspect="1" noChangeArrowheads="1"/>
          </p:cNvPicPr>
          <p:nvPr/>
        </p:nvPicPr>
        <p:blipFill>
          <a:blip r:embed="rId3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395536" y="332656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hangingPunct="1"/>
            <a:r>
              <a:rPr lang="ru-RU" altLang="en-US" sz="2800" b="1" dirty="0">
                <a:solidFill>
                  <a:srgbClr val="920000"/>
                </a:solidFill>
                <a:latin typeface="Calibri" pitchFamily="34" charset="0"/>
                <a:cs typeface="Calibri" pitchFamily="34" charset="0"/>
              </a:rPr>
              <a:t>МЕЖДУНАРОДНЫЕ СВЯЗИ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8600" y="1412776"/>
            <a:ext cx="434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85000"/>
              </a:spcBef>
            </a:pPr>
            <a:endParaRPr lang="ru-RU" altLang="ru-RU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758617" y="1052736"/>
          <a:ext cx="5778163" cy="5645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9" name="CorelDRAW" r:id="rId4" imgW="6424920" imgH="6276960" progId="">
                  <p:embed/>
                </p:oleObj>
              </mc:Choice>
              <mc:Fallback>
                <p:oleObj name="CorelDRAW" r:id="rId4" imgW="6424920" imgH="627696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617" y="1052736"/>
                        <a:ext cx="5778163" cy="564564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accent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755650" y="260350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691680" y="240947"/>
            <a:ext cx="692513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НАУЧНО-ИССЛЕДОВАТЕЛЬСКИЕ ПОДРАЗДЕЛЕНИЯ</a:t>
            </a:r>
            <a:br>
              <a:rPr lang="ru-RU" sz="32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32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ИБХ РАН</a:t>
            </a:r>
            <a:endParaRPr lang="ru-RU" sz="3200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2420888"/>
            <a:ext cx="44644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984312"/>
            <a:ext cx="792088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en-US" dirty="0"/>
              <a:t>			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пептидно-белковых технологий (В.Т. Иванов)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иммунологии (Р.В. Петров)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структурной биологии (А.С. Арсеньев)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геномики и пост-геномных технологий (С.А. Лукьянов)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молекулярной </a:t>
            </a:r>
            <a:r>
              <a:rPr lang="ru-RU" sz="2000" dirty="0" err="1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нейробиологии</a:t>
            </a: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(С.К. </a:t>
            </a:r>
            <a:r>
              <a:rPr lang="ru-RU" sz="2000" dirty="0" err="1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Завриев</a:t>
            </a: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молекулярных основ </a:t>
            </a:r>
            <a:r>
              <a:rPr lang="ru-RU" sz="2000" dirty="0" err="1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нейросигнализации</a:t>
            </a: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(В.И. </a:t>
            </a:r>
            <a:r>
              <a:rPr lang="ru-RU" sz="2000" dirty="0" err="1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Цетлин</a:t>
            </a: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биоинженерии (М.П. Кирпичников)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«Учебно-научный центр» (Т.В. Овчинникова)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«Научно-инновационный центр </a:t>
            </a:r>
            <a:r>
              <a:rPr lang="en-US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Технопарк</a:t>
            </a:r>
            <a:r>
              <a:rPr lang="en-US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(С.А. Лукьянов)</a:t>
            </a:r>
          </a:p>
          <a:p>
            <a:endParaRPr lang="ru-RU" sz="20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лабораторий</a:t>
            </a:r>
          </a:p>
          <a:p>
            <a:r>
              <a:rPr lang="ru-RU" sz="20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групп</a:t>
            </a:r>
          </a:p>
        </p:txBody>
      </p:sp>
    </p:spTree>
    <p:extLst>
      <p:ext uri="{BB962C8B-B14F-4D97-AF65-F5344CB8AC3E}">
        <p14:creationId xmlns:p14="http://schemas.microsoft.com/office/powerpoint/2010/main" val="2813314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105526" y="271772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251520" y="903821"/>
            <a:ext cx="504056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НАУЧНО-ТЕХНИЧЕСКИЕ </a:t>
            </a:r>
            <a:b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И НАУЧНО-ВСПОМОГАТЕЛЬНЫЕ ПОДРАЗДЕЛЕНИЯ</a:t>
            </a:r>
            <a:endParaRPr lang="ru-RU" sz="2400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2420888"/>
            <a:ext cx="44644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56168" y="2444269"/>
            <a:ext cx="345638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en-US" dirty="0"/>
              <a:t>			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Опытное производство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Участок охранно-пожарной безопасности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Группа автотранспорта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Группа по измерительным приборам и научному оборудованию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Производственная лаборатория санитарно-химических и биологических факторов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инженерного и экологического обеспечения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оперативной полиграфии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48156" y="1908062"/>
            <a:ext cx="36724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ПРОИЗВОДСТВЕННЫЕ ПОДРАЗДЕЛЕНИЯ</a:t>
            </a:r>
            <a:endParaRPr lang="ru-RU" sz="2400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993350"/>
            <a:ext cx="433480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en-US" dirty="0"/>
              <a:t>			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Генно-инженерный блок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контроля качества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Контрольно-аналитическая лаборатория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Научный совет РАН по биоорганической химии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Научный совет по биологическим мембранам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Национальный комитет российских биохимиков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Группа перспективного научного планирования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Патентный отдел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электронных ресурсов и экономических инициатив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международных связей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Редакция журнала «Биоорганическая химия</a:t>
            </a:r>
          </a:p>
        </p:txBody>
      </p:sp>
    </p:spTree>
    <p:extLst>
      <p:ext uri="{BB962C8B-B14F-4D97-AF65-F5344CB8AC3E}">
        <p14:creationId xmlns:p14="http://schemas.microsoft.com/office/powerpoint/2010/main" val="12472427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467544" y="476672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2875757" y="903821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ПОДРАЗДЕЛЕНИЯ АППАРАТА УПРАВЛЕНИЯ</a:t>
            </a:r>
            <a:endParaRPr lang="ru-RU" sz="2000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2420888"/>
            <a:ext cx="44644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75757" y="1557760"/>
            <a:ext cx="433480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en-US" dirty="0"/>
              <a:t>			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Дирекция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Служба главного инженера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Юридическая служба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Финансово-экономический отдел – бухгалтерия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материально-технического снабжения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кадров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 отдел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Канцелярия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Хозяйственная часть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87824" y="4869160"/>
            <a:ext cx="5040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Младший обслуживающий персонал</a:t>
            </a:r>
          </a:p>
          <a:p>
            <a:pPr>
              <a:lnSpc>
                <a:spcPct val="90000"/>
              </a:lnSpc>
              <a:defRPr/>
            </a:pP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Оздоровительный комплекс</a:t>
            </a:r>
          </a:p>
          <a:p>
            <a:pPr>
              <a:lnSpc>
                <a:spcPct val="90000"/>
              </a:lnSpc>
              <a:defRPr/>
            </a:pP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Комбинат питания</a:t>
            </a:r>
          </a:p>
          <a:p>
            <a:pPr>
              <a:lnSpc>
                <a:spcPct val="90000"/>
              </a:lnSpc>
              <a:defRPr/>
            </a:pPr>
            <a:endParaRPr lang="ru-RU" sz="2000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200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755650" y="260350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691680" y="681823"/>
            <a:ext cx="692513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rgbClr val="C00000"/>
                </a:solidFill>
                <a:latin typeface="Cambria" panose="02040503050406030204" pitchFamily="18" charset="0"/>
                <a:cs typeface="Calibri" pitchFamily="34" charset="0"/>
              </a:rPr>
              <a:t>ФИЛИАЛ ИБХ РАН</a:t>
            </a:r>
            <a:endParaRPr lang="ru-RU" sz="3200" dirty="0">
              <a:solidFill>
                <a:srgbClr val="C00000"/>
              </a:solidFill>
              <a:latin typeface="Cambria" panose="02040503050406030204" pitchFamily="18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2420888"/>
            <a:ext cx="44644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1120" y="1341438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НАУЧНО-ИССЛЕДОВАТЕЛЬСКИЕ ПОДРАЗДЕЛЕНИЯ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биоинженерии (А.И. Мирошников)</a:t>
            </a:r>
          </a:p>
          <a:p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НАУЧНО-ПРОИЗВОДСТВЕННЫЕ ПОДРАЗДЕЛЕНИЯ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Научно-производственное подразделение «Питомник лабораторных животных» (Г.Б. Телегин)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Ветеринарная служба</a:t>
            </a:r>
          </a:p>
          <a:p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НАУЧНО-ТЕХНИЧЕСКИЕ И НАУЧНО-ВСПОМОГАТЕЛЬНЫЕ ПОДРАЗДЕЛЕНИЯ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Изотопный блок (Т.В. Шевчук)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Научно-технический отдел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Учебно-научный центр</a:t>
            </a:r>
          </a:p>
          <a:p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ПРОИЗВОДСТВЕННЫЕ ПОДРАЗДЕЛЕНИЯ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ПОДРАЗДЕЛЕНИЯ АППАРАТА УПРАВЛЕНИЯ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Дирекция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Служба главного инженера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Бухгалтерия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кадров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по охране труда, экологии и промышленной безопасности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Хозяйственный отдел</a:t>
            </a:r>
          </a:p>
          <a:p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ВСПОМОГАТЕЛЬНЫЕ ПОДРАЗДЕЛЕНИЯ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Ведомственная охрана</a:t>
            </a:r>
          </a:p>
          <a:p>
            <a:pPr lvl="1"/>
            <a:r>
              <a:rPr lang="ru-RU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Младший обслуживающий персонал</a:t>
            </a:r>
          </a:p>
        </p:txBody>
      </p:sp>
    </p:spTree>
    <p:extLst>
      <p:ext uri="{BB962C8B-B14F-4D97-AF65-F5344CB8AC3E}">
        <p14:creationId xmlns:p14="http://schemas.microsoft.com/office/powerpoint/2010/main" val="2762602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FFCC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3050"/>
            <a:ext cx="6696744" cy="1427758"/>
          </a:xfrm>
        </p:spPr>
        <p:txBody>
          <a:bodyPr/>
          <a:lstStyle/>
          <a:p>
            <a:pPr algn="ctr"/>
            <a:r>
              <a:rPr lang="ru-RU" sz="3600" spc="300" dirty="0">
                <a:solidFill>
                  <a:srgbClr val="C00000"/>
                </a:solidFill>
                <a:latin typeface="Cambria" panose="02040503050406030204" pitchFamily="18" charset="0"/>
              </a:rPr>
              <a:t>ПЛАНИРУЕМЫЕ НОВЫЕ ОТДЕЛЫ</a:t>
            </a:r>
            <a:endParaRPr lang="ru-RU"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805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00B05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НАУЧНО-ИССЛЕДОВАТЕЛЬСКИЕ ОТДЕЛЫ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ru-RU" sz="2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биомолекулярной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химии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биотехнологии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растительной и сельскохозяйственной биотехнологий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ru-RU" sz="2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нуклео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-белковых взаимодействий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молекулярной онкологии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молекулярной фармакологии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ru-RU" sz="2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нейротехнологий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нейрокоммуникаций</a:t>
            </a:r>
            <a:endParaRPr lang="ru-RU" sz="2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биологии  молекулярного </a:t>
            </a:r>
            <a:r>
              <a:rPr lang="ru-RU" sz="2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сигналинга</a:t>
            </a: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биоматериалов и </a:t>
            </a:r>
            <a:r>
              <a:rPr lang="ru-RU" sz="2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нанобиотехнологий</a:t>
            </a:r>
            <a:endParaRPr lang="ru-RU" sz="2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ru-RU" sz="2400" b="1" dirty="0">
                <a:solidFill>
                  <a:srgbClr val="00B05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АДМИНИСТРАТИВНЫЕ ОТДЕЛЫ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грантовой политики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коммуникаций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791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FFCC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4" name="Object 2"/>
          <p:cNvGraphicFramePr>
            <a:graphicFrameLocks noChangeAspect="1"/>
          </p:cNvGraphicFramePr>
          <p:nvPr/>
        </p:nvGraphicFramePr>
        <p:xfrm>
          <a:off x="2463490" y="122562"/>
          <a:ext cx="4628790" cy="6546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0" name="Acrobat Document" r:id="rId3" imgW="6415981" imgH="9075240" progId="Acrobat.Document.DC">
                  <p:embed/>
                </p:oleObj>
              </mc:Choice>
              <mc:Fallback>
                <p:oleObj name="Acrobat Document" r:id="rId3" imgW="6415981" imgH="9075240" progId="Acrobat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490" y="122562"/>
                        <a:ext cx="4628790" cy="65467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791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11560" y="537647"/>
            <a:ext cx="67687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rgbClr val="002060"/>
                </a:solidFill>
                <a:latin typeface="Cambria" pitchFamily="18" charset="0"/>
              </a:rPr>
              <a:t>ОБЪЕМ СРЕДСТВ, ПОЛУЧЕННЫХ ИБХ РАН </a:t>
            </a:r>
            <a:br>
              <a:rPr lang="ru-RU" altLang="ru-RU" sz="2400" b="1" dirty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altLang="ru-RU" sz="2400" b="1" dirty="0">
                <a:solidFill>
                  <a:srgbClr val="002060"/>
                </a:solidFill>
                <a:latin typeface="Cambria" pitchFamily="18" charset="0"/>
              </a:rPr>
              <a:t>НА ВЫПОЛНЕНИЕ НИОКР В 2015 ГОДУ </a:t>
            </a:r>
          </a:p>
        </p:txBody>
      </p:sp>
      <p:sp>
        <p:nvSpPr>
          <p:cNvPr id="9221" name="Text Box 32"/>
          <p:cNvSpPr txBox="1">
            <a:spLocks noChangeArrowheads="1"/>
          </p:cNvSpPr>
          <p:nvPr/>
        </p:nvSpPr>
        <p:spPr bwMode="auto">
          <a:xfrm>
            <a:off x="735013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2" name="Text Box 33"/>
          <p:cNvSpPr txBox="1">
            <a:spLocks noChangeArrowheads="1"/>
          </p:cNvSpPr>
          <p:nvPr/>
        </p:nvSpPr>
        <p:spPr bwMode="auto">
          <a:xfrm>
            <a:off x="950913" y="2081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9223" name="Text Box 34"/>
          <p:cNvSpPr txBox="1">
            <a:spLocks noChangeArrowheads="1"/>
          </p:cNvSpPr>
          <p:nvPr/>
        </p:nvSpPr>
        <p:spPr bwMode="auto">
          <a:xfrm>
            <a:off x="8080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34" name="Рисунок 4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8028384" y="260648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 descr="D:\02-Upcoming Events\IBCh_2017-03-04_Inspection\Драфты\Финансирование в 2015.jpg"/>
          <p:cNvPicPr>
            <a:picLocks noChangeAspect="1" noChangeArrowheads="1"/>
          </p:cNvPicPr>
          <p:nvPr/>
        </p:nvPicPr>
        <p:blipFill>
          <a:blip r:embed="rId3" cstate="print"/>
          <a:srcRect l="12085" t="7286" r="5080" b="57024"/>
          <a:stretch>
            <a:fillRect/>
          </a:stretch>
        </p:blipFill>
        <p:spPr bwMode="auto">
          <a:xfrm>
            <a:off x="755575" y="1628800"/>
            <a:ext cx="7919521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FFCC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64331" y="2708920"/>
            <a:ext cx="8229600" cy="2520280"/>
          </a:xfrm>
        </p:spPr>
        <p:txBody>
          <a:bodyPr/>
          <a:lstStyle/>
          <a:p>
            <a:pPr algn="ctr"/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ФИНАНСОВОМ СОСТОЯНИИ ИНСТИТУТА </a:t>
            </a:r>
            <a:b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ПУТЯХ ПРЕОДОЛЕНИЯ ВОЗНИКШИХ ПРОБЛЕМ</a:t>
            </a:r>
            <a:b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 академика В.М. Говоруна</a:t>
            </a:r>
            <a:br>
              <a:rPr lang="ru-RU" sz="2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350" y="188913"/>
            <a:ext cx="7272338" cy="128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 БИООРГАНИЧЕСКОЙ ХИМИИ 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Шемякина и Ю.А. 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Овчинникова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430042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7761</TotalTime>
  <Words>937</Words>
  <Application>Microsoft Office PowerPoint</Application>
  <PresentationFormat>Экран (4:3)</PresentationFormat>
  <Paragraphs>223</Paragraphs>
  <Slides>35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Cambria</vt:lpstr>
      <vt:lpstr>Comic Sans MS</vt:lpstr>
      <vt:lpstr>Times New Roman</vt:lpstr>
      <vt:lpstr>Wingdings</vt:lpstr>
      <vt:lpstr>Оформление по умолчанию</vt:lpstr>
      <vt:lpstr>CorelDRAW</vt:lpstr>
      <vt:lpstr>Acrobat Document</vt:lpstr>
      <vt:lpstr>ПОВЕСТКА ДНЯ ОБЩЕГО СОБРАНИЯ  16 марта 2017</vt:lpstr>
      <vt:lpstr>Презентация PowerPoint</vt:lpstr>
      <vt:lpstr>О МЕРАХ ПО РАЗВИТИЮ ИНФРАСТРУКТУРЫ ИНСТИТУТА   Сообщение академика А.Г. Габибова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ПЛАНИРУЕМЫЕ НОВЫЕ ОТДЕЛЫ</vt:lpstr>
      <vt:lpstr>Презентация PowerPoint</vt:lpstr>
      <vt:lpstr>Презентация PowerPoint</vt:lpstr>
      <vt:lpstr>О ФИНАНСОВОМ СОСТОЯНИИ ИНСТИТУТА  И ПУТЯХ ПРЕОДОЛЕНИЯ ВОЗНИКШИХ ПРОБЛЕМ  Сообщение академика В.М. Говоруна </vt:lpstr>
    </vt:vector>
  </TitlesOfParts>
  <Company>IBCH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Marina Tretyak</cp:lastModifiedBy>
  <cp:revision>453</cp:revision>
  <dcterms:created xsi:type="dcterms:W3CDTF">2002-02-01T11:19:27Z</dcterms:created>
  <dcterms:modified xsi:type="dcterms:W3CDTF">2017-03-16T12:19:50Z</dcterms:modified>
</cp:coreProperties>
</file>