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43"/>
  </p:notesMasterIdLst>
  <p:sldIdLst>
    <p:sldId id="256" r:id="rId2"/>
    <p:sldId id="258" r:id="rId3"/>
    <p:sldId id="269" r:id="rId4"/>
    <p:sldId id="26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4" r:id="rId39"/>
    <p:sldId id="305" r:id="rId40"/>
    <p:sldId id="306" r:id="rId41"/>
    <p:sldId id="307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63" autoAdjust="0"/>
    <p:restoredTop sz="94660"/>
  </p:normalViewPr>
  <p:slideViewPr>
    <p:cSldViewPr>
      <p:cViewPr>
        <p:scale>
          <a:sx n="86" d="100"/>
          <a:sy n="86" d="100"/>
        </p:scale>
        <p:origin x="-2340" y="-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0E352-231A-42AD-9BBE-FB120C8491C9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608A01-BE9C-47A5-8EFE-BCC3847052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654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2BD66-BD7B-4F15-A45F-94DCF902FFEE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79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F81A34-617D-4DBF-BCE4-C20F8CFB1FF2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28529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F8BC92-279D-4999-9B78-7D0947941985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858DD6-9399-4574-9F8C-25290C42E6FC}" type="slidenum">
              <a:rPr lang="ru-RU"/>
              <a:pPr/>
              <a:t>24</a:t>
            </a:fld>
            <a:endParaRPr lang="ru-RU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326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56C8F-EB79-4F2B-B802-56F96E28B1B8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283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02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502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8E83E4-3501-4DAA-8CE3-63CD0AC13071}" type="slidenum">
              <a:rPr lang="ru-RU" altLang="ru-RU" smtClean="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36</a:t>
            </a:fld>
            <a:endParaRPr lang="ru-RU" altLang="ru-RU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186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34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44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699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330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60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408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564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31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988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540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493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0348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775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305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033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183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381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72E86A3-C2F8-4C12-BED5-F08E75F87CA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05080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461E49B-51F6-498B-92DD-DB1FCD54F96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17154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8350FC-4C27-4AC7-8BA2-B92013C9AA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8303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81CA2-5710-4202-979C-9184A068707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4770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74F7186-E17B-4D88-B7E8-389CCBB974F4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73B62-3157-41CE-9164-E047C3714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982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  <p:sldLayoutId id="2147483753" r:id="rId19"/>
    <p:sldLayoutId id="2147483754" r:id="rId20"/>
    <p:sldLayoutId id="2147483755" r:id="rId21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4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4.jpeg"/><Relationship Id="rId18" Type="http://schemas.openxmlformats.org/officeDocument/2006/relationships/image" Target="../media/image27.jpeg"/><Relationship Id="rId3" Type="http://schemas.openxmlformats.org/officeDocument/2006/relationships/oleObject" Target="../embeddings/oleObject3.bin"/><Relationship Id="rId7" Type="http://schemas.openxmlformats.org/officeDocument/2006/relationships/image" Target="../media/image22.jpeg"/><Relationship Id="rId12" Type="http://schemas.openxmlformats.org/officeDocument/2006/relationships/image" Target="../media/image20.png"/><Relationship Id="rId1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Microsoft_Word_97_-_2003_Document1.doc"/><Relationship Id="rId15" Type="http://schemas.openxmlformats.org/officeDocument/2006/relationships/image" Target="../media/image26.jpeg"/><Relationship Id="rId10" Type="http://schemas.openxmlformats.org/officeDocument/2006/relationships/image" Target="../media/image19.png"/><Relationship Id="rId4" Type="http://schemas.openxmlformats.org/officeDocument/2006/relationships/image" Target="../media/image17.pn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7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2.jpeg"/><Relationship Id="rId11" Type="http://schemas.openxmlformats.org/officeDocument/2006/relationships/image" Target="../media/image35.jpeg"/><Relationship Id="rId5" Type="http://schemas.openxmlformats.org/officeDocument/2006/relationships/image" Target="../media/image31.jpeg"/><Relationship Id="rId10" Type="http://schemas.openxmlformats.org/officeDocument/2006/relationships/image" Target="../media/image28.png"/><Relationship Id="rId4" Type="http://schemas.openxmlformats.org/officeDocument/2006/relationships/image" Target="../media/image30.jpeg"/><Relationship Id="rId9" Type="http://schemas.openxmlformats.org/officeDocument/2006/relationships/oleObject" Target="../embeddings/oleObject7.bin"/><Relationship Id="rId14" Type="http://schemas.openxmlformats.org/officeDocument/2006/relationships/image" Target="../media/image3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jpeg"/><Relationship Id="rId4" Type="http://schemas.openxmlformats.org/officeDocument/2006/relationships/image" Target="../media/image4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5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63.jpeg"/><Relationship Id="rId7" Type="http://schemas.openxmlformats.org/officeDocument/2006/relationships/image" Target="../media/image61.wmf"/><Relationship Id="rId12" Type="http://schemas.openxmlformats.org/officeDocument/2006/relationships/image" Target="../media/image68.jpe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67.jpeg"/><Relationship Id="rId5" Type="http://schemas.openxmlformats.org/officeDocument/2006/relationships/image" Target="../media/image65.jpeg"/><Relationship Id="rId10" Type="http://schemas.openxmlformats.org/officeDocument/2006/relationships/image" Target="../media/image66.emf"/><Relationship Id="rId4" Type="http://schemas.openxmlformats.org/officeDocument/2006/relationships/image" Target="../media/image64.jpeg"/><Relationship Id="rId9" Type="http://schemas.openxmlformats.org/officeDocument/2006/relationships/image" Target="../media/image62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9.png"/><Relationship Id="rId5" Type="http://schemas.openxmlformats.org/officeDocument/2006/relationships/oleObject" Target="../embeddings/oleObject11.bin"/><Relationship Id="rId4" Type="http://schemas.openxmlformats.org/officeDocument/2006/relationships/image" Target="../media/image9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wmf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6.emf"/><Relationship Id="rId5" Type="http://schemas.openxmlformats.org/officeDocument/2006/relationships/image" Target="../media/image105.emf"/><Relationship Id="rId4" Type="http://schemas.openxmlformats.org/officeDocument/2006/relationships/oleObject" Target="../embeddings/Microsoft_Excel_97-2003_Worksheet2.xls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Relationship Id="rId9" Type="http://schemas.openxmlformats.org/officeDocument/2006/relationships/image" Target="../media/image111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3.xls"/><Relationship Id="rId13" Type="http://schemas.openxmlformats.org/officeDocument/2006/relationships/image" Target="../media/image120.jpeg"/><Relationship Id="rId3" Type="http://schemas.openxmlformats.org/officeDocument/2006/relationships/image" Target="../media/image113.jpeg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19.png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16.jpeg"/><Relationship Id="rId11" Type="http://schemas.openxmlformats.org/officeDocument/2006/relationships/image" Target="../media/image118.jpeg"/><Relationship Id="rId5" Type="http://schemas.openxmlformats.org/officeDocument/2006/relationships/image" Target="../media/image115.jpeg"/><Relationship Id="rId10" Type="http://schemas.openxmlformats.org/officeDocument/2006/relationships/image" Target="../media/image117.png"/><Relationship Id="rId4" Type="http://schemas.openxmlformats.org/officeDocument/2006/relationships/image" Target="../media/image114.jpeg"/><Relationship Id="rId9" Type="http://schemas.openxmlformats.org/officeDocument/2006/relationships/image" Target="../media/image112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image" Target="../media/image122.jpeg"/><Relationship Id="rId7" Type="http://schemas.openxmlformats.org/officeDocument/2006/relationships/image" Target="../media/image126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Relationship Id="rId9" Type="http://schemas.openxmlformats.org/officeDocument/2006/relationships/image" Target="../media/image12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scholar.google.ru/citations?view_op=view_citation&amp;hl=ru&amp;user=kEHVIlcAAAAJ&amp;sortby=pubdate&amp;citation_for_view=kEHVIlcAAAAJ:0EnyYjriUFMC" TargetMode="Externa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500042"/>
            <a:ext cx="828680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ФАНО РОССИИ</a:t>
            </a:r>
          </a:p>
          <a:p>
            <a:pPr algn="ctr"/>
            <a:endParaRPr lang="ru-RU" sz="2000" dirty="0" smtClean="0"/>
          </a:p>
          <a:p>
            <a:pPr algn="ctr"/>
            <a:r>
              <a:rPr lang="ru-RU" sz="2000" dirty="0"/>
              <a:t>Филиал Федерального государственного бюджетного учреждения науки Института биоорганической химии им. академиков М.М. Шемякина и Ю.А. </a:t>
            </a:r>
            <a:r>
              <a:rPr lang="ru-RU" sz="2000" dirty="0" err="1"/>
              <a:t>Овчинникова</a:t>
            </a:r>
            <a:r>
              <a:rPr lang="ru-RU" sz="2000" dirty="0"/>
              <a:t> Российской академии наук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2571744"/>
            <a:ext cx="835824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УНУ 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Станция </a:t>
            </a:r>
            <a:r>
              <a:rPr lang="ru-RU" sz="2400" b="1" dirty="0">
                <a:solidFill>
                  <a:srgbClr val="FFFF00"/>
                </a:solidFill>
              </a:rPr>
              <a:t>для отработки методов получения </a:t>
            </a:r>
            <a:r>
              <a:rPr lang="ru-RU" sz="2400" b="1" dirty="0" err="1">
                <a:solidFill>
                  <a:srgbClr val="FFFF00"/>
                </a:solidFill>
              </a:rPr>
              <a:t>трансгенных</a:t>
            </a:r>
            <a:r>
              <a:rPr lang="ru-RU" sz="2400" b="1" dirty="0">
                <a:solidFill>
                  <a:srgbClr val="FFFF00"/>
                </a:solidFill>
              </a:rPr>
              <a:t> растений и баллистической трансформации растительных </a:t>
            </a:r>
            <a:r>
              <a:rPr lang="ru-RU" sz="2400" b="1" dirty="0" smtClean="0">
                <a:solidFill>
                  <a:srgbClr val="FFFF00"/>
                </a:solidFill>
              </a:rPr>
              <a:t>объектов (ФИТОТРОН) </a:t>
            </a:r>
          </a:p>
          <a:p>
            <a:pPr algn="ctr"/>
            <a:endParaRPr lang="ru-RU" sz="2400" b="1" dirty="0" smtClean="0">
              <a:solidFill>
                <a:srgbClr val="FFFF00"/>
              </a:solidFill>
            </a:endParaRPr>
          </a:p>
          <a:p>
            <a:pPr algn="ctr"/>
            <a:r>
              <a:rPr lang="ru-RU" sz="2400" b="1" dirty="0" err="1" smtClean="0">
                <a:solidFill>
                  <a:srgbClr val="FFFF00"/>
                </a:solidFill>
              </a:rPr>
              <a:t>рег</a:t>
            </a:r>
            <a:r>
              <a:rPr lang="ru-RU" sz="2400" b="1" dirty="0">
                <a:solidFill>
                  <a:srgbClr val="FFFF00"/>
                </a:solidFill>
              </a:rPr>
              <a:t>. №</a:t>
            </a:r>
            <a:r>
              <a:rPr lang="ru-RU" sz="2400" b="1" dirty="0" smtClean="0">
                <a:solidFill>
                  <a:srgbClr val="FFFF00"/>
                </a:solidFill>
              </a:rPr>
              <a:t>2-2.9</a:t>
            </a:r>
            <a:endParaRPr lang="ru-RU" sz="2400" b="1" dirty="0">
              <a:solidFill>
                <a:srgbClr val="FFFF00"/>
              </a:solidFill>
            </a:endParaRPr>
          </a:p>
          <a:p>
            <a:endParaRPr lang="ru-RU" dirty="0"/>
          </a:p>
        </p:txBody>
      </p:sp>
      <p:pic>
        <p:nvPicPr>
          <p:cNvPr id="6" name="Picture 6" descr="biotr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5445125"/>
            <a:ext cx="2808288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572000" y="5445125"/>
            <a:ext cx="4535488" cy="1008063"/>
            <a:chOff x="1461" y="6544"/>
            <a:chExt cx="14640" cy="3434"/>
          </a:xfrm>
        </p:grpSpPr>
        <p:graphicFrame>
          <p:nvGraphicFramePr>
            <p:cNvPr id="8" name="Object 8"/>
            <p:cNvGraphicFramePr>
              <a:graphicFrameLocks noChangeAspect="1"/>
            </p:cNvGraphicFramePr>
            <p:nvPr/>
          </p:nvGraphicFramePr>
          <p:xfrm>
            <a:off x="6141" y="6544"/>
            <a:ext cx="4558" cy="34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3" r:id="rId4" imgW="4877223" imgH="3657917" progId="">
                    <p:embed/>
                  </p:oleObj>
                </mc:Choice>
                <mc:Fallback>
                  <p:oleObj r:id="rId4" imgW="4877223" imgH="3657917" progId="">
                    <p:embed/>
                    <p:pic>
                      <p:nvPicPr>
                        <p:cNvPr id="0" name="Picture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41" y="6544"/>
                          <a:ext cx="4558" cy="34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BBE0E3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9"/>
            <p:cNvGraphicFramePr>
              <a:graphicFrameLocks noChangeAspect="1"/>
            </p:cNvGraphicFramePr>
            <p:nvPr/>
          </p:nvGraphicFramePr>
          <p:xfrm>
            <a:off x="1461" y="6559"/>
            <a:ext cx="4558" cy="34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4" r:id="rId6" imgW="4877223" imgH="3657917" progId="">
                    <p:embed/>
                  </p:oleObj>
                </mc:Choice>
                <mc:Fallback>
                  <p:oleObj r:id="rId6" imgW="4877223" imgH="3657917" progId="">
                    <p:embed/>
                    <p:pic>
                      <p:nvPicPr>
                        <p:cNvPr id="0" name="Picture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1" y="6559"/>
                          <a:ext cx="4558" cy="34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BBE0E3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821" y="6544"/>
              <a:ext cx="5280" cy="3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11" descr="BIBC-Logo-1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950" y="5445125"/>
            <a:ext cx="1547813" cy="1012825"/>
          </a:xfrm>
          <a:prstGeom prst="rect">
            <a:avLst/>
          </a:prstGeom>
          <a:noFill/>
        </p:spPr>
      </p:pic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0" y="53721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-36513" y="6524625"/>
            <a:ext cx="91440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42844" y="71438"/>
            <a:ext cx="8858312" cy="27860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6498" y="87506"/>
            <a:ext cx="878687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УНУ ФИТОТРОН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Внесен в список уникальных установок в 1992г</a:t>
            </a:r>
            <a:endParaRPr lang="ru-RU" sz="2000" b="1" dirty="0">
              <a:solidFill>
                <a:srgbClr val="FF0000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Включает лабораторный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корпус и связанный с ним тепличный комплекс. </a:t>
            </a:r>
            <a:endParaRPr lang="ru-RU" sz="16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Лабораторный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корпус площадью 377 кв.м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. – это стерильная зона, включающая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операционную на 8 посадочных мест, </a:t>
            </a:r>
            <a:endParaRPr lang="ru-RU" sz="16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3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</a:rPr>
              <a:t>культуральные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 для растений </a:t>
            </a:r>
            <a:r>
              <a:rPr lang="ru-RU" sz="1600" b="1" i="1" dirty="0" err="1">
                <a:solidFill>
                  <a:schemeClr val="accent4">
                    <a:lumMod val="50000"/>
                  </a:schemeClr>
                </a:solidFill>
              </a:rPr>
              <a:t>in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4">
                    <a:lumMod val="50000"/>
                  </a:schemeClr>
                </a:solidFill>
              </a:rPr>
              <a:t>vitro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с регулируемыми параметрами температуры и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освещения,</a:t>
            </a:r>
          </a:p>
          <a:p>
            <a:pPr algn="ctr"/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Тепличный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комплекс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8 независимых секций с компьютеризированной системой капельного полива, питания и регулировки климатических параметров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общей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площадью 2000 кв.м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. 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285720" y="2928933"/>
            <a:ext cx="8715404" cy="3822507"/>
            <a:chOff x="285720" y="2928933"/>
            <a:chExt cx="8715404" cy="3822507"/>
          </a:xfrm>
        </p:grpSpPr>
        <p:pic>
          <p:nvPicPr>
            <p:cNvPr id="2049" name="Picture 1" descr="K:\aspushin\база данных март 2012\Биотрон\фото Биотрон\ФИТОТРОНмал разм.jpg"/>
            <p:cNvPicPr>
              <a:picLocks noChangeAspect="1" noChangeArrowheads="1"/>
            </p:cNvPicPr>
            <p:nvPr/>
          </p:nvPicPr>
          <p:blipFill>
            <a:blip r:embed="rId2" cstate="print"/>
            <a:srcRect t="6011"/>
            <a:stretch>
              <a:fillRect/>
            </a:stretch>
          </p:blipFill>
          <p:spPr bwMode="auto">
            <a:xfrm>
              <a:off x="3786181" y="2928933"/>
              <a:ext cx="5214943" cy="3822507"/>
            </a:xfrm>
            <a:prstGeom prst="rect">
              <a:avLst/>
            </a:prstGeom>
            <a:noFill/>
          </p:spPr>
        </p:pic>
        <p:pic>
          <p:nvPicPr>
            <p:cNvPr id="4" name="Рисунок 3" descr="K:\aspushin\база данных март 2012\Биотрон\биотрон\PICT0250.JPG"/>
            <p:cNvPicPr/>
            <p:nvPr/>
          </p:nvPicPr>
          <p:blipFill>
            <a:blip r:embed="rId3" cstate="print"/>
            <a:srcRect t="22500" r="3571" b="4559"/>
            <a:stretch>
              <a:fillRect/>
            </a:stretch>
          </p:blipFill>
          <p:spPr bwMode="auto">
            <a:xfrm>
              <a:off x="3786183" y="2928934"/>
              <a:ext cx="2000264" cy="1214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Рисунок 4"/>
            <p:cNvPicPr/>
            <p:nvPr/>
          </p:nvPicPr>
          <p:blipFill>
            <a:blip r:embed="rId4" cstate="print">
              <a:lum contrast="20000"/>
            </a:blip>
            <a:srcRect l="20540" t="43776" r="55650" b="32158"/>
            <a:stretch>
              <a:fillRect/>
            </a:stretch>
          </p:blipFill>
          <p:spPr bwMode="auto">
            <a:xfrm>
              <a:off x="357159" y="2928934"/>
              <a:ext cx="3357586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" descr="tepl1"/>
            <p:cNvPicPr>
              <a:picLocks noGrp="1" noChangeAspect="1" noChangeArrowheads="1"/>
            </p:cNvPicPr>
            <p:nvPr>
              <p:ph idx="1"/>
            </p:nvPr>
          </p:nvPicPr>
          <p:blipFill>
            <a:blip r:embed="rId5" cstate="print"/>
            <a:srcRect l="14870" t="17759"/>
            <a:stretch>
              <a:fillRect/>
            </a:stretch>
          </p:blipFill>
          <p:spPr>
            <a:xfrm>
              <a:off x="285720" y="4714884"/>
              <a:ext cx="3385289" cy="1998522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4402"/>
            <a:ext cx="7776864" cy="627313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b="1" dirty="0" smtClean="0">
                <a:solidFill>
                  <a:srgbClr val="FFC000"/>
                </a:solidFill>
              </a:rPr>
              <a:t>Восстановление и модернизация лаборатории в </a:t>
            </a:r>
            <a:r>
              <a:rPr lang="ru-RU" altLang="ru-RU" sz="2400" b="1" dirty="0">
                <a:solidFill>
                  <a:srgbClr val="FFC000"/>
                </a:solidFill>
              </a:rPr>
              <a:t>2013-14 </a:t>
            </a:r>
            <a:r>
              <a:rPr lang="ru-RU" altLang="ru-RU" sz="2400" b="1" dirty="0" err="1" smtClean="0">
                <a:solidFill>
                  <a:srgbClr val="FFC000"/>
                </a:solidFill>
              </a:rPr>
              <a:t>гг</a:t>
            </a:r>
            <a:r>
              <a:rPr lang="ru-RU" altLang="ru-RU" sz="2400" b="1" dirty="0" smtClean="0">
                <a:solidFill>
                  <a:srgbClr val="FFC000"/>
                </a:solidFill>
              </a:rPr>
              <a:t>  </a:t>
            </a:r>
            <a:r>
              <a:rPr lang="ru-RU" altLang="ru-RU" sz="1800" b="1" dirty="0" smtClean="0">
                <a:solidFill>
                  <a:srgbClr val="FFC000"/>
                </a:solidFill>
              </a:rPr>
              <a:t>пост. №220 </a:t>
            </a:r>
            <a:r>
              <a:rPr lang="ru-RU" altLang="ru-RU" sz="1800" b="1" dirty="0">
                <a:solidFill>
                  <a:srgbClr val="FFC000"/>
                </a:solidFill>
              </a:rPr>
              <a:t>грант </a:t>
            </a:r>
            <a:r>
              <a:rPr lang="ru-RU" sz="2400" b="1" dirty="0" smtClean="0">
                <a:solidFill>
                  <a:srgbClr val="FFC000"/>
                </a:solidFill>
              </a:rPr>
              <a:t> </a:t>
            </a:r>
            <a:r>
              <a:rPr lang="ru-RU" sz="1800" b="1" dirty="0">
                <a:solidFill>
                  <a:srgbClr val="FFC000"/>
                </a:solidFill>
              </a:rPr>
              <a:t>№14.В25.31.0027 </a:t>
            </a:r>
            <a:r>
              <a:rPr lang="ru-RU" altLang="ru-RU" sz="2400" dirty="0"/>
              <a:t/>
            </a:r>
            <a:br>
              <a:rPr lang="ru-RU" altLang="ru-RU" sz="2400" dirty="0"/>
            </a:br>
            <a:endParaRPr lang="ru-RU" sz="2400" dirty="0"/>
          </a:p>
        </p:txBody>
      </p:sp>
      <p:pic>
        <p:nvPicPr>
          <p:cNvPr id="9" name="Picture 11" descr="teplic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92357" y="3140968"/>
            <a:ext cx="1831371" cy="1413893"/>
          </a:xfrm>
          <a:prstGeom prst="rect">
            <a:avLst/>
          </a:prstGeom>
          <a:noFill/>
          <a:ln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 l="31641" t="15625" r="33203" b="7291"/>
          <a:stretch>
            <a:fillRect/>
          </a:stretch>
        </p:blipFill>
        <p:spPr bwMode="auto">
          <a:xfrm>
            <a:off x="468799" y="956732"/>
            <a:ext cx="1548104" cy="190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print"/>
          <a:srcRect l="28125" t="17708" r="18945" b="10416"/>
          <a:stretch>
            <a:fillRect/>
          </a:stretch>
        </p:blipFill>
        <p:spPr bwMode="auto">
          <a:xfrm>
            <a:off x="3393105" y="3078779"/>
            <a:ext cx="1932441" cy="147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5" cstate="print"/>
          <a:srcRect l="15234" t="9375" r="14453" b="9375"/>
          <a:stretch>
            <a:fillRect/>
          </a:stretch>
        </p:blipFill>
        <p:spPr bwMode="auto">
          <a:xfrm>
            <a:off x="292357" y="4839770"/>
            <a:ext cx="2131823" cy="1385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6" cstate="print"/>
          <a:srcRect l="34180" t="20833" r="38281" b="7291"/>
          <a:stretch>
            <a:fillRect/>
          </a:stretch>
        </p:blipFill>
        <p:spPr bwMode="auto">
          <a:xfrm>
            <a:off x="3635896" y="1016093"/>
            <a:ext cx="1288895" cy="1892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Стрелка вправо с вырезом 7"/>
          <p:cNvSpPr/>
          <p:nvPr/>
        </p:nvSpPr>
        <p:spPr>
          <a:xfrm>
            <a:off x="2304279" y="1768078"/>
            <a:ext cx="1152128" cy="30501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2304279" y="3548391"/>
            <a:ext cx="992629" cy="34662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78074" y="1207707"/>
            <a:ext cx="264213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Arial" charset="0"/>
                <a:cs typeface="Arial" charset="0"/>
              </a:rPr>
              <a:t>Стерилизатор </a:t>
            </a:r>
            <a:r>
              <a:rPr lang="ru-RU" dirty="0" smtClean="0">
                <a:latin typeface="Arial" charset="0"/>
                <a:cs typeface="Arial" charset="0"/>
              </a:rPr>
              <a:t>паровой</a:t>
            </a:r>
          </a:p>
          <a:p>
            <a:pPr algn="ctr"/>
            <a:r>
              <a:rPr lang="ru-RU" dirty="0" smtClean="0">
                <a:latin typeface="Arial" charset="0"/>
                <a:cs typeface="Arial" charset="0"/>
              </a:rPr>
              <a:t> проходной, </a:t>
            </a:r>
            <a:r>
              <a:rPr lang="en-US" dirty="0" smtClean="0">
                <a:latin typeface="Arial" charset="0"/>
                <a:cs typeface="Arial" charset="0"/>
              </a:rPr>
              <a:t>Steris,</a:t>
            </a:r>
            <a:endParaRPr lang="ru-RU" dirty="0" smtClean="0">
              <a:latin typeface="Arial" charset="0"/>
              <a:cs typeface="Arial" charset="0"/>
            </a:endParaRPr>
          </a:p>
          <a:p>
            <a:pPr algn="ctr"/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ru-RU" dirty="0" smtClean="0">
                <a:latin typeface="Arial" charset="0"/>
                <a:cs typeface="Arial" charset="0"/>
              </a:rPr>
              <a:t>3,5 </a:t>
            </a:r>
            <a:r>
              <a:rPr lang="ru-RU" dirty="0" err="1" smtClean="0">
                <a:latin typeface="Arial" charset="0"/>
                <a:cs typeface="Arial" charset="0"/>
              </a:rPr>
              <a:t>млн.руб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10768" y="3061250"/>
            <a:ext cx="29282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dirty="0">
                <a:latin typeface="Arial" charset="0"/>
                <a:cs typeface="Arial" charset="0"/>
              </a:rPr>
              <a:t>Система управления </a:t>
            </a:r>
            <a:endParaRPr lang="ru-RU" dirty="0" smtClean="0">
              <a:latin typeface="Arial" charset="0"/>
              <a:cs typeface="Arial" charset="0"/>
            </a:endParaRPr>
          </a:p>
          <a:p>
            <a:pPr lvl="0" algn="ctr" fontAlgn="base">
              <a:spcAft>
                <a:spcPct val="0"/>
              </a:spcAft>
            </a:pPr>
            <a:r>
              <a:rPr lang="ru-RU" dirty="0" smtClean="0">
                <a:latin typeface="Arial" charset="0"/>
                <a:cs typeface="Arial" charset="0"/>
              </a:rPr>
              <a:t>климатом </a:t>
            </a:r>
            <a:r>
              <a:rPr lang="ru-RU" dirty="0">
                <a:latin typeface="Arial" charset="0"/>
                <a:cs typeface="Arial" charset="0"/>
              </a:rPr>
              <a:t>зимних </a:t>
            </a:r>
            <a:r>
              <a:rPr lang="ru-RU" dirty="0" smtClean="0">
                <a:latin typeface="Arial" charset="0"/>
                <a:cs typeface="Arial" charset="0"/>
              </a:rPr>
              <a:t>теплиц</a:t>
            </a:r>
          </a:p>
          <a:p>
            <a:pPr lvl="0" algn="ctr" fontAlgn="base">
              <a:spcAft>
                <a:spcPct val="0"/>
              </a:spcAft>
            </a:pPr>
            <a:r>
              <a:rPr lang="ru-RU" dirty="0" smtClean="0"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cs typeface="Arial" charset="0"/>
              </a:rPr>
              <a:t>Sercom</a:t>
            </a:r>
            <a:r>
              <a:rPr lang="ru-RU" dirty="0" smtClean="0">
                <a:latin typeface="Arial" charset="0"/>
                <a:cs typeface="Arial" charset="0"/>
              </a:rPr>
              <a:t>, 3,5 </a:t>
            </a:r>
            <a:r>
              <a:rPr lang="ru-RU" dirty="0" err="1" smtClean="0">
                <a:latin typeface="Arial" charset="0"/>
                <a:cs typeface="Arial" charset="0"/>
              </a:rPr>
              <a:t>млн.руб</a:t>
            </a:r>
            <a:r>
              <a:rPr lang="ru-RU" dirty="0" smtClean="0">
                <a:latin typeface="Arial" charset="0"/>
                <a:cs typeface="Arial" charset="0"/>
              </a:rPr>
              <a:t> </a:t>
            </a:r>
            <a:endParaRPr lang="ru-RU" dirty="0">
              <a:latin typeface="Arial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0534" y="4927779"/>
            <a:ext cx="3261990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1600" dirty="0">
                <a:latin typeface="Arial" charset="0"/>
                <a:cs typeface="Arial" charset="0"/>
              </a:rPr>
              <a:t>Замена системы охлаждения </a:t>
            </a:r>
            <a:endParaRPr lang="ru-RU" sz="1600" dirty="0" smtClean="0">
              <a:latin typeface="Arial" charset="0"/>
              <a:cs typeface="Arial" charset="0"/>
            </a:endParaRP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1600" dirty="0">
                <a:latin typeface="Arial" charset="0"/>
                <a:cs typeface="Arial" charset="0"/>
              </a:rPr>
              <a:t>в</a:t>
            </a:r>
            <a:r>
              <a:rPr lang="ru-RU" sz="1600" dirty="0" smtClean="0">
                <a:latin typeface="Arial" charset="0"/>
                <a:cs typeface="Arial" charset="0"/>
              </a:rPr>
              <a:t>оды для кондиционеров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1600" dirty="0" smtClean="0">
                <a:latin typeface="Arial" charset="0"/>
                <a:cs typeface="Arial" charset="0"/>
              </a:rPr>
              <a:t> теплицы, 3.</a:t>
            </a:r>
            <a:r>
              <a:rPr lang="en-US" sz="1600" dirty="0" smtClean="0">
                <a:latin typeface="Arial" charset="0"/>
                <a:cs typeface="Arial" charset="0"/>
              </a:rPr>
              <a:t>9</a:t>
            </a:r>
            <a:r>
              <a:rPr lang="ru-RU" sz="1600" dirty="0" smtClean="0">
                <a:latin typeface="Arial" charset="0"/>
                <a:cs typeface="Arial" charset="0"/>
              </a:rPr>
              <a:t> млн. </a:t>
            </a:r>
            <a:r>
              <a:rPr lang="ru-RU" sz="1600" dirty="0" err="1" smtClean="0">
                <a:latin typeface="Arial" charset="0"/>
                <a:cs typeface="Arial" charset="0"/>
              </a:rPr>
              <a:t>руб</a:t>
            </a:r>
            <a:endParaRPr lang="ru-RU" sz="1600" dirty="0">
              <a:latin typeface="Arial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4308" y="6350843"/>
            <a:ext cx="8613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dirty="0">
                <a:latin typeface="Arial" charset="0"/>
                <a:cs typeface="Arial" charset="0"/>
              </a:rPr>
              <a:t>Замена </a:t>
            </a:r>
            <a:r>
              <a:rPr lang="ru-RU" dirty="0" smtClean="0">
                <a:latin typeface="Arial" charset="0"/>
                <a:cs typeface="Arial" charset="0"/>
              </a:rPr>
              <a:t>системы вентиляции и зашторивания, 1.0 </a:t>
            </a:r>
            <a:r>
              <a:rPr lang="ru-RU" dirty="0" err="1" smtClean="0">
                <a:latin typeface="Arial" charset="0"/>
                <a:cs typeface="Arial" charset="0"/>
              </a:rPr>
              <a:t>млн.руб</a:t>
            </a:r>
            <a:r>
              <a:rPr lang="ru-RU" dirty="0" smtClean="0">
                <a:latin typeface="Arial" charset="0"/>
                <a:cs typeface="Arial" charset="0"/>
              </a:rPr>
              <a:t> </a:t>
            </a:r>
            <a:endParaRPr lang="ru-RU" dirty="0">
              <a:latin typeface="Arial" charset="0"/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80112" y="5722812"/>
            <a:ext cx="30912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1600" dirty="0" smtClean="0">
                <a:latin typeface="Arial" charset="0"/>
                <a:cs typeface="Arial" charset="0"/>
              </a:rPr>
              <a:t>Микроскоп</a:t>
            </a:r>
            <a:r>
              <a:rPr lang="ru-RU" sz="1600" dirty="0">
                <a:latin typeface="Arial" charset="0"/>
                <a:cs typeface="Arial" charset="0"/>
              </a:rPr>
              <a:t> </a:t>
            </a:r>
            <a:r>
              <a:rPr lang="en-US" sz="1600" dirty="0" smtClean="0">
                <a:latin typeface="Arial" charset="0"/>
                <a:cs typeface="Arial" charset="0"/>
              </a:rPr>
              <a:t>Zeiss </a:t>
            </a:r>
            <a:r>
              <a:rPr lang="en-US" sz="1600" dirty="0">
                <a:latin typeface="Arial" charset="0"/>
                <a:cs typeface="Arial" charset="0"/>
              </a:rPr>
              <a:t>Stereo Discovery</a:t>
            </a:r>
            <a:r>
              <a:rPr lang="ru-RU" sz="1600" dirty="0">
                <a:latin typeface="Arial" charset="0"/>
                <a:cs typeface="Arial" charset="0"/>
              </a:rPr>
              <a:t>.</a:t>
            </a:r>
            <a:r>
              <a:rPr lang="en-US" sz="1600" dirty="0">
                <a:latin typeface="Arial" charset="0"/>
                <a:cs typeface="Arial" charset="0"/>
              </a:rPr>
              <a:t>V</a:t>
            </a:r>
            <a:r>
              <a:rPr lang="ru-RU" sz="1600" dirty="0" smtClean="0">
                <a:latin typeface="Arial" charset="0"/>
                <a:cs typeface="Arial" charset="0"/>
              </a:rPr>
              <a:t>12, 2.0 </a:t>
            </a:r>
            <a:r>
              <a:rPr lang="ru-RU" sz="1600" dirty="0" err="1" smtClean="0">
                <a:latin typeface="Arial" charset="0"/>
                <a:cs typeface="Arial" charset="0"/>
              </a:rPr>
              <a:t>млн.руб</a:t>
            </a:r>
            <a:r>
              <a:rPr lang="ru-RU" sz="1600" dirty="0" smtClean="0">
                <a:latin typeface="Arial" charset="0"/>
                <a:cs typeface="Arial" charset="0"/>
              </a:rPr>
              <a:t> </a:t>
            </a:r>
            <a:endParaRPr lang="ru-RU" sz="1600" dirty="0">
              <a:latin typeface="Arial" charset="0"/>
              <a:cs typeface="Arial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983" y="4143889"/>
            <a:ext cx="2303502" cy="1535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42844" y="4618068"/>
            <a:ext cx="8786874" cy="173989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42844" y="142852"/>
            <a:ext cx="8786874" cy="11683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85720" y="147229"/>
            <a:ext cx="8643998" cy="621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Основные направления научных исследований, проводимых с использованием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УНУ ФИТОТРОН: </a:t>
            </a:r>
          </a:p>
          <a:p>
            <a:pPr lvl="0" algn="ctr"/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sz="2000" b="1" dirty="0"/>
              <a:t>- получение растительных систем синтеза </a:t>
            </a:r>
            <a:r>
              <a:rPr lang="ru-RU" sz="2000" b="1" dirty="0" err="1"/>
              <a:t>рекомбинантных</a:t>
            </a:r>
            <a:r>
              <a:rPr lang="ru-RU" sz="2000" b="1" dirty="0"/>
              <a:t> белков (</a:t>
            </a:r>
            <a:r>
              <a:rPr lang="ru-RU" sz="2000" b="1" dirty="0" err="1"/>
              <a:t>биофарминг</a:t>
            </a:r>
            <a:r>
              <a:rPr lang="ru-RU" sz="2000" b="1" dirty="0"/>
              <a:t>);</a:t>
            </a:r>
          </a:p>
          <a:p>
            <a:pPr algn="ctr"/>
            <a:r>
              <a:rPr lang="ru-RU" sz="2000" b="1" dirty="0"/>
              <a:t>- разработка методов и получение растений с/</a:t>
            </a:r>
            <a:r>
              <a:rPr lang="ru-RU" sz="2000" b="1" dirty="0" err="1"/>
              <a:t>х</a:t>
            </a:r>
            <a:r>
              <a:rPr lang="ru-RU" sz="2000" b="1" dirty="0"/>
              <a:t> культур устойчивых к биотическим и абиотическим стрессам и улучшенными потребительскими свойствами;</a:t>
            </a:r>
          </a:p>
          <a:p>
            <a:pPr algn="ctr"/>
            <a:r>
              <a:rPr lang="ru-RU" sz="2000" b="1" dirty="0"/>
              <a:t>- исследования </a:t>
            </a:r>
            <a:r>
              <a:rPr lang="ru-RU" sz="2000" b="1" dirty="0" err="1"/>
              <a:t>гомеотических</a:t>
            </a:r>
            <a:r>
              <a:rPr lang="ru-RU" sz="2000" b="1" dirty="0"/>
              <a:t> генов, влияющих на морфологию соцветия сложноцветных;</a:t>
            </a:r>
          </a:p>
          <a:p>
            <a:pPr algn="ctr"/>
            <a:r>
              <a:rPr lang="ru-RU" sz="2000" b="1" dirty="0"/>
              <a:t>- вопросы </a:t>
            </a:r>
            <a:r>
              <a:rPr lang="ru-RU" sz="2000" b="1" dirty="0" err="1"/>
              <a:t>биобезопасности</a:t>
            </a:r>
            <a:r>
              <a:rPr lang="ru-RU" sz="2000" b="1" dirty="0"/>
              <a:t> </a:t>
            </a:r>
            <a:r>
              <a:rPr lang="ru-RU" sz="2000" b="1" dirty="0" err="1"/>
              <a:t>трансгенных</a:t>
            </a:r>
            <a:r>
              <a:rPr lang="ru-RU" sz="2000" b="1" dirty="0"/>
              <a:t> растений, </a:t>
            </a:r>
          </a:p>
          <a:p>
            <a:pPr algn="ctr"/>
            <a:r>
              <a:rPr lang="ru-RU" sz="2000" b="1" dirty="0"/>
              <a:t>- разработка технологии </a:t>
            </a:r>
            <a:r>
              <a:rPr lang="ru-RU" sz="2000" b="1" dirty="0" err="1"/>
              <a:t>клонального</a:t>
            </a:r>
            <a:r>
              <a:rPr lang="ru-RU" sz="2000" b="1" dirty="0"/>
              <a:t> </a:t>
            </a:r>
            <a:r>
              <a:rPr lang="ru-RU" sz="2000" b="1" dirty="0" err="1"/>
              <a:t>микроразмножения</a:t>
            </a:r>
            <a:r>
              <a:rPr lang="ru-RU" sz="2000" b="1" dirty="0"/>
              <a:t> ценных сельскохозяйственных </a:t>
            </a:r>
            <a:r>
              <a:rPr lang="ru-RU" sz="2000" b="1" dirty="0" smtClean="0"/>
              <a:t>культур</a:t>
            </a:r>
            <a:endParaRPr lang="ru-RU" sz="2000" b="1" dirty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Работы проводимые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а УНУ ФИТОТРОН соответствуют приоритетному направления развития науки, технологий и техники в Российской Федерации: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НАУКИ О ЖИЗНИ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(критические технологии, к которым относятся результаты научных исследований: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геномные,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протеомные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постгеномные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технологии, клеточные технологии, технологии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биоинженерии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7" name="Group 69"/>
          <p:cNvGrpSpPr>
            <a:grpSpLocks/>
          </p:cNvGrpSpPr>
          <p:nvPr/>
        </p:nvGrpSpPr>
        <p:grpSpPr bwMode="auto">
          <a:xfrm>
            <a:off x="250825" y="692150"/>
            <a:ext cx="8747125" cy="6186488"/>
            <a:chOff x="158" y="436"/>
            <a:chExt cx="5510" cy="3897"/>
          </a:xfrm>
        </p:grpSpPr>
        <p:sp>
          <p:nvSpPr>
            <p:cNvPr id="2077" name="Rectangle 29"/>
            <p:cNvSpPr>
              <a:spLocks noChangeArrowheads="1"/>
            </p:cNvSpPr>
            <p:nvPr/>
          </p:nvSpPr>
          <p:spPr bwMode="auto">
            <a:xfrm>
              <a:off x="4468" y="3214"/>
              <a:ext cx="1179" cy="10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ru-RU" altLang="ru-RU"/>
            </a:p>
          </p:txBody>
        </p:sp>
        <p:sp>
          <p:nvSpPr>
            <p:cNvPr id="2078" name="Rectangle 30"/>
            <p:cNvSpPr>
              <a:spLocks noChangeArrowheads="1"/>
            </p:cNvSpPr>
            <p:nvPr/>
          </p:nvSpPr>
          <p:spPr bwMode="auto">
            <a:xfrm>
              <a:off x="2925" y="3214"/>
              <a:ext cx="1543" cy="10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ru-RU" altLang="ru-RU"/>
            </a:p>
          </p:txBody>
        </p:sp>
        <p:sp>
          <p:nvSpPr>
            <p:cNvPr id="2079" name="Rectangle 31"/>
            <p:cNvSpPr>
              <a:spLocks noChangeArrowheads="1"/>
            </p:cNvSpPr>
            <p:nvPr/>
          </p:nvSpPr>
          <p:spPr bwMode="auto">
            <a:xfrm>
              <a:off x="158" y="3214"/>
              <a:ext cx="2767" cy="10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ru-RU" altLang="ru-RU" sz="1800"/>
            </a:p>
            <a:p>
              <a:pPr>
                <a:buFont typeface="Wingdings" panose="05000000000000000000" pitchFamily="2" charset="2"/>
                <a:buNone/>
              </a:pPr>
              <a:r>
                <a:rPr lang="ru-RU" altLang="ru-RU" sz="1800" b="1"/>
                <a:t>Методика трансформации и устойчивая к гербицидам пшеница. (полевые испытания с 2004г.)</a:t>
              </a:r>
            </a:p>
            <a:p>
              <a:pPr>
                <a:buFont typeface="Wingdings" panose="05000000000000000000" pitchFamily="2" charset="2"/>
                <a:buNone/>
              </a:pPr>
              <a:endParaRPr lang="ru-RU" altLang="ru-RU" sz="1800" b="1"/>
            </a:p>
          </p:txBody>
        </p:sp>
        <p:sp>
          <p:nvSpPr>
            <p:cNvPr id="2080" name="Rectangle 32"/>
            <p:cNvSpPr>
              <a:spLocks noChangeArrowheads="1"/>
            </p:cNvSpPr>
            <p:nvPr/>
          </p:nvSpPr>
          <p:spPr bwMode="auto">
            <a:xfrm>
              <a:off x="4468" y="2334"/>
              <a:ext cx="1179" cy="8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ru-RU" altLang="ru-RU"/>
            </a:p>
          </p:txBody>
        </p:sp>
        <p:sp>
          <p:nvSpPr>
            <p:cNvPr id="2081" name="Rectangle 33"/>
            <p:cNvSpPr>
              <a:spLocks noChangeArrowheads="1"/>
            </p:cNvSpPr>
            <p:nvPr/>
          </p:nvSpPr>
          <p:spPr bwMode="auto">
            <a:xfrm>
              <a:off x="2925" y="2334"/>
              <a:ext cx="1543" cy="8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ru-RU" altLang="ru-RU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158" y="2334"/>
              <a:ext cx="2767" cy="8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r>
                <a:rPr lang="ru-RU" altLang="ru-RU" sz="1800" b="1"/>
                <a:t>Земляника с измененным вкусом и повышенной устойчивостью к серой гнили (ген тауматина).</a:t>
              </a:r>
            </a:p>
            <a:p>
              <a:pPr>
                <a:buFont typeface="Wingdings" panose="05000000000000000000" pitchFamily="2" charset="2"/>
                <a:buNone/>
              </a:pPr>
              <a:r>
                <a:rPr lang="ru-RU" altLang="ru-RU" sz="1800" b="1"/>
                <a:t>(полевые испытания с 2001г.)</a:t>
              </a:r>
            </a:p>
          </p:txBody>
        </p:sp>
        <p:sp>
          <p:nvSpPr>
            <p:cNvPr id="2083" name="Rectangle 35"/>
            <p:cNvSpPr>
              <a:spLocks noChangeArrowheads="1"/>
            </p:cNvSpPr>
            <p:nvPr/>
          </p:nvSpPr>
          <p:spPr bwMode="auto">
            <a:xfrm>
              <a:off x="4468" y="1378"/>
              <a:ext cx="1179" cy="9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ru-RU" altLang="ru-RU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2925" y="1378"/>
              <a:ext cx="1543" cy="9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ru-RU" altLang="ru-RU"/>
            </a:p>
          </p:txBody>
        </p:sp>
        <p:sp>
          <p:nvSpPr>
            <p:cNvPr id="2085" name="Rectangle 37"/>
            <p:cNvSpPr>
              <a:spLocks noChangeArrowheads="1"/>
            </p:cNvSpPr>
            <p:nvPr/>
          </p:nvSpPr>
          <p:spPr bwMode="auto">
            <a:xfrm>
              <a:off x="158" y="1378"/>
              <a:ext cx="2767" cy="9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ru-RU" altLang="ru-RU" sz="1800"/>
            </a:p>
            <a:p>
              <a:pPr>
                <a:buFont typeface="Wingdings" panose="05000000000000000000" pitchFamily="2" charset="2"/>
                <a:buNone/>
              </a:pPr>
              <a:r>
                <a:rPr lang="ru-RU" altLang="ru-RU" sz="1800" b="1"/>
                <a:t>Гербицидоустойчивые клоновые подвои яблони и груши</a:t>
              </a:r>
              <a:r>
                <a:rPr lang="en-US" altLang="ru-RU" sz="1800" b="1"/>
                <a:t>.</a:t>
              </a:r>
              <a:endParaRPr lang="ru-RU" altLang="ru-RU" sz="1800" b="1"/>
            </a:p>
            <a:p>
              <a:pPr>
                <a:buFont typeface="Wingdings" panose="05000000000000000000" pitchFamily="2" charset="2"/>
                <a:buNone/>
              </a:pPr>
              <a:r>
                <a:rPr lang="ru-RU" altLang="ru-RU" sz="1800" b="1"/>
                <a:t>(полевые испытания с 2000г.)</a:t>
              </a:r>
            </a:p>
          </p:txBody>
        </p:sp>
        <p:sp>
          <p:nvSpPr>
            <p:cNvPr id="2086" name="Rectangle 38"/>
            <p:cNvSpPr>
              <a:spLocks noChangeArrowheads="1"/>
            </p:cNvSpPr>
            <p:nvPr/>
          </p:nvSpPr>
          <p:spPr bwMode="auto">
            <a:xfrm>
              <a:off x="4468" y="436"/>
              <a:ext cx="1179" cy="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ru-RU" altLang="ru-RU"/>
            </a:p>
          </p:txBody>
        </p:sp>
        <p:sp>
          <p:nvSpPr>
            <p:cNvPr id="2087" name="Rectangle 39"/>
            <p:cNvSpPr>
              <a:spLocks noChangeArrowheads="1"/>
            </p:cNvSpPr>
            <p:nvPr/>
          </p:nvSpPr>
          <p:spPr bwMode="auto">
            <a:xfrm>
              <a:off x="2925" y="436"/>
              <a:ext cx="1543" cy="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ru-RU" altLang="ru-RU"/>
            </a:p>
          </p:txBody>
        </p:sp>
        <p:sp>
          <p:nvSpPr>
            <p:cNvPr id="2088" name="Rectangle 40"/>
            <p:cNvSpPr>
              <a:spLocks noChangeArrowheads="1"/>
            </p:cNvSpPr>
            <p:nvPr/>
          </p:nvSpPr>
          <p:spPr bwMode="auto">
            <a:xfrm>
              <a:off x="158" y="436"/>
              <a:ext cx="2767" cy="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r>
                <a:rPr lang="ru-RU" altLang="ru-RU" sz="1800" b="1"/>
                <a:t>Трансгенные хризантемы</a:t>
              </a:r>
            </a:p>
            <a:p>
              <a:pPr>
                <a:buFont typeface="Wingdings" panose="05000000000000000000" pitchFamily="2" charset="2"/>
                <a:buNone/>
              </a:pPr>
              <a:r>
                <a:rPr lang="ru-RU" altLang="ru-RU" sz="1800" b="1"/>
                <a:t>с  генами эндотоксина,</a:t>
              </a:r>
            </a:p>
            <a:p>
              <a:pPr>
                <a:buFont typeface="Wingdings" panose="05000000000000000000" pitchFamily="2" charset="2"/>
                <a:buNone/>
              </a:pPr>
              <a:r>
                <a:rPr lang="ru-RU" altLang="ru-RU" sz="1800" b="1"/>
                <a:t> </a:t>
              </a:r>
              <a:r>
                <a:rPr lang="en-US" altLang="ru-RU" sz="1800" b="1"/>
                <a:t>RolC </a:t>
              </a:r>
              <a:r>
                <a:rPr lang="ru-RU" altLang="ru-RU" sz="1800" b="1"/>
                <a:t>и халконсинтазы.</a:t>
              </a:r>
            </a:p>
            <a:p>
              <a:pPr>
                <a:buFont typeface="Wingdings" panose="05000000000000000000" pitchFamily="2" charset="2"/>
                <a:buNone/>
              </a:pPr>
              <a:r>
                <a:rPr lang="ru-RU" altLang="ru-RU" sz="1600" b="1"/>
                <a:t>(испыт. в теплице, Голландия)</a:t>
              </a:r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158" y="436"/>
              <a:ext cx="27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0" name="Line 42"/>
            <p:cNvSpPr>
              <a:spLocks noChangeShapeType="1"/>
            </p:cNvSpPr>
            <p:nvPr/>
          </p:nvSpPr>
          <p:spPr bwMode="auto">
            <a:xfrm>
              <a:off x="158" y="1378"/>
              <a:ext cx="548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1" name="Line 43"/>
            <p:cNvSpPr>
              <a:spLocks noChangeShapeType="1"/>
            </p:cNvSpPr>
            <p:nvPr/>
          </p:nvSpPr>
          <p:spPr bwMode="auto">
            <a:xfrm>
              <a:off x="158" y="2334"/>
              <a:ext cx="548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2" name="Line 44"/>
            <p:cNvSpPr>
              <a:spLocks noChangeShapeType="1"/>
            </p:cNvSpPr>
            <p:nvPr/>
          </p:nvSpPr>
          <p:spPr bwMode="auto">
            <a:xfrm>
              <a:off x="158" y="3214"/>
              <a:ext cx="548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3" name="Line 45"/>
            <p:cNvSpPr>
              <a:spLocks noChangeShapeType="1"/>
            </p:cNvSpPr>
            <p:nvPr/>
          </p:nvSpPr>
          <p:spPr bwMode="auto">
            <a:xfrm>
              <a:off x="158" y="4206"/>
              <a:ext cx="276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4" name="Line 46"/>
            <p:cNvSpPr>
              <a:spLocks noChangeShapeType="1"/>
            </p:cNvSpPr>
            <p:nvPr/>
          </p:nvSpPr>
          <p:spPr bwMode="auto">
            <a:xfrm>
              <a:off x="158" y="436"/>
              <a:ext cx="1" cy="381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5" name="Line 47"/>
            <p:cNvSpPr>
              <a:spLocks noChangeShapeType="1"/>
            </p:cNvSpPr>
            <p:nvPr/>
          </p:nvSpPr>
          <p:spPr bwMode="auto">
            <a:xfrm>
              <a:off x="4468" y="436"/>
              <a:ext cx="1" cy="381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6" name="Line 48"/>
            <p:cNvSpPr>
              <a:spLocks noChangeShapeType="1"/>
            </p:cNvSpPr>
            <p:nvPr/>
          </p:nvSpPr>
          <p:spPr bwMode="auto">
            <a:xfrm>
              <a:off x="5647" y="436"/>
              <a:ext cx="1" cy="381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7" name="Line 49"/>
            <p:cNvSpPr>
              <a:spLocks noChangeShapeType="1"/>
            </p:cNvSpPr>
            <p:nvPr/>
          </p:nvSpPr>
          <p:spPr bwMode="auto">
            <a:xfrm>
              <a:off x="2925" y="436"/>
              <a:ext cx="272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8" name="Line 50"/>
            <p:cNvSpPr>
              <a:spLocks noChangeShapeType="1"/>
            </p:cNvSpPr>
            <p:nvPr/>
          </p:nvSpPr>
          <p:spPr bwMode="auto">
            <a:xfrm>
              <a:off x="2925" y="4206"/>
              <a:ext cx="272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2099" name="Object 51"/>
            <p:cNvGraphicFramePr>
              <a:graphicFrameLocks noChangeAspect="1"/>
            </p:cNvGraphicFramePr>
            <p:nvPr/>
          </p:nvGraphicFramePr>
          <p:xfrm>
            <a:off x="4286" y="1344"/>
            <a:ext cx="1377" cy="10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7" name="Image" r:id="rId3" imgW="3814024" imgH="2679878" progId="">
                    <p:embed/>
                  </p:oleObj>
                </mc:Choice>
                <mc:Fallback>
                  <p:oleObj name="Image" r:id="rId3" imgW="3814024" imgH="2679878" progId="">
                    <p:embed/>
                    <p:pic>
                      <p:nvPicPr>
                        <p:cNvPr id="0" name="Picture 9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6" y="1344"/>
                          <a:ext cx="1377" cy="10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00" name="Object 52"/>
            <p:cNvGraphicFramePr>
              <a:graphicFrameLocks noChangeAspect="1"/>
            </p:cNvGraphicFramePr>
            <p:nvPr/>
          </p:nvGraphicFramePr>
          <p:xfrm>
            <a:off x="2880" y="1253"/>
            <a:ext cx="1743" cy="14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8" name="Документ" r:id="rId5" imgW="5540161" imgH="4417855" progId="Word.Document.8">
                    <p:embed/>
                  </p:oleObj>
                </mc:Choice>
                <mc:Fallback>
                  <p:oleObj name="Документ" r:id="rId5" imgW="5540161" imgH="4417855" progId="Word.Document.8">
                    <p:embed/>
                    <p:pic>
                      <p:nvPicPr>
                        <p:cNvPr id="0" name="Picture 9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1253"/>
                          <a:ext cx="1743" cy="14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101" name="Picture 53" descr="PICT0004c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7" y="2341"/>
              <a:ext cx="1285" cy="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2" name="Picture 54" descr="PICT0004d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7" y="2341"/>
              <a:ext cx="1286" cy="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2103" name="Object 55"/>
            <p:cNvGraphicFramePr>
              <a:graphicFrameLocks noChangeAspect="1"/>
            </p:cNvGraphicFramePr>
            <p:nvPr/>
          </p:nvGraphicFramePr>
          <p:xfrm>
            <a:off x="3651" y="3203"/>
            <a:ext cx="827" cy="5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9" name="Фотография Photo Editor" r:id="rId9" imgW="7552075" imgH="4808637" progId="">
                    <p:embed/>
                  </p:oleObj>
                </mc:Choice>
                <mc:Fallback>
                  <p:oleObj name="Фотография Photo Editor" r:id="rId9" imgW="7552075" imgH="4808637" progId="">
                    <p:embed/>
                    <p:pic>
                      <p:nvPicPr>
                        <p:cNvPr id="0" name="Picture 9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51" y="3203"/>
                          <a:ext cx="827" cy="5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04" name="Object 56"/>
            <p:cNvGraphicFramePr>
              <a:graphicFrameLocks noChangeAspect="1"/>
            </p:cNvGraphicFramePr>
            <p:nvPr/>
          </p:nvGraphicFramePr>
          <p:xfrm>
            <a:off x="3652" y="3697"/>
            <a:ext cx="776" cy="5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30" name="Фотография Photo Editor" r:id="rId11" imgW="7597798" imgH="4869602" progId="">
                    <p:embed/>
                  </p:oleObj>
                </mc:Choice>
                <mc:Fallback>
                  <p:oleObj name="Фотография Photo Editor" r:id="rId11" imgW="7597798" imgH="4869602" progId="">
                    <p:embed/>
                    <p:pic>
                      <p:nvPicPr>
                        <p:cNvPr id="0" name="Picture 10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52" y="3697"/>
                          <a:ext cx="776" cy="5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05" name="Rectangle 57"/>
            <p:cNvSpPr>
              <a:spLocks noChangeArrowheads="1"/>
            </p:cNvSpPr>
            <p:nvPr/>
          </p:nvSpPr>
          <p:spPr bwMode="auto">
            <a:xfrm>
              <a:off x="4044" y="3952"/>
              <a:ext cx="45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ru-RU" sz="1400" b="1">
                  <a:solidFill>
                    <a:schemeClr val="bg1"/>
                  </a:solidFill>
                  <a:latin typeface="Times New Roman" panose="02020603050405020304" pitchFamily="18" charset="0"/>
                </a:rPr>
                <a:t>control</a:t>
              </a:r>
              <a:endParaRPr lang="ru-RU" altLang="ru-RU" sz="1400" b="1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06" name="Rectangle 58"/>
            <p:cNvSpPr>
              <a:spLocks noChangeArrowheads="1"/>
            </p:cNvSpPr>
            <p:nvPr/>
          </p:nvSpPr>
          <p:spPr bwMode="auto">
            <a:xfrm>
              <a:off x="3128" y="3222"/>
              <a:ext cx="990" cy="1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2107" name="Picture 59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1" y="3203"/>
              <a:ext cx="616" cy="1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09" name="Picture 61" descr="Рисунок1"/>
            <p:cNvPicPr>
              <a:picLocks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2" y="3203"/>
              <a:ext cx="1246" cy="10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10" name="Text Box 62"/>
            <p:cNvSpPr txBox="1">
              <a:spLocks noChangeArrowheads="1"/>
            </p:cNvSpPr>
            <p:nvPr/>
          </p:nvSpPr>
          <p:spPr bwMode="auto">
            <a:xfrm>
              <a:off x="4519" y="3316"/>
              <a:ext cx="4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endParaRPr lang="ru-RU" altLang="ru-RU">
                <a:solidFill>
                  <a:srgbClr val="FF0000"/>
                </a:solidFill>
              </a:endParaRPr>
            </a:p>
          </p:txBody>
        </p:sp>
        <p:sp>
          <p:nvSpPr>
            <p:cNvPr id="2111" name="Text Box 63"/>
            <p:cNvSpPr txBox="1">
              <a:spLocks noChangeArrowheads="1"/>
            </p:cNvSpPr>
            <p:nvPr/>
          </p:nvSpPr>
          <p:spPr bwMode="auto">
            <a:xfrm>
              <a:off x="4377" y="3882"/>
              <a:ext cx="42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endParaRPr lang="ru-RU" altLang="ru-RU">
                <a:solidFill>
                  <a:srgbClr val="FF0000"/>
                </a:solidFill>
              </a:endParaRPr>
            </a:p>
          </p:txBody>
        </p:sp>
        <p:pic>
          <p:nvPicPr>
            <p:cNvPr id="2112" name="Picture 64" descr="BT insect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" y="436"/>
              <a:ext cx="1514" cy="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113" name="Object 65"/>
            <p:cNvGraphicFramePr>
              <a:graphicFrameLocks noChangeAspect="1"/>
            </p:cNvGraphicFramePr>
            <p:nvPr/>
          </p:nvGraphicFramePr>
          <p:xfrm>
            <a:off x="3878" y="436"/>
            <a:ext cx="646" cy="9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31" name="Фотография Photo Editor" r:id="rId16" imgW="3680779" imgH="5174428" progId="">
                    <p:embed/>
                  </p:oleObj>
                </mc:Choice>
                <mc:Fallback>
                  <p:oleObj name="Фотография Photo Editor" r:id="rId16" imgW="3680779" imgH="5174428" progId="">
                    <p:embed/>
                    <p:pic>
                      <p:nvPicPr>
                        <p:cNvPr id="0" name="Picture 10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436"/>
                          <a:ext cx="646" cy="9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114" name="Picture 66" descr="chs 9 copi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3" y="436"/>
              <a:ext cx="1140" cy="9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15" name="Rectangle 67"/>
          <p:cNvSpPr>
            <a:spLocks noRot="1" noChangeArrowheads="1"/>
          </p:cNvSpPr>
          <p:nvPr/>
        </p:nvSpPr>
        <p:spPr bwMode="auto">
          <a:xfrm>
            <a:off x="395288" y="188913"/>
            <a:ext cx="83534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9pPr>
          </a:lstStyle>
          <a:p>
            <a:r>
              <a:rPr lang="ru-RU" altLang="ru-RU" sz="1800" b="0" dirty="0">
                <a:solidFill>
                  <a:srgbClr val="FFFF00"/>
                </a:solidFill>
              </a:rPr>
              <a:t>ОСНОВНЫЕ ДОСТИЖЕНИЯ (</a:t>
            </a:r>
            <a:r>
              <a:rPr lang="ru-RU" altLang="ru-RU" sz="1600" b="0" dirty="0">
                <a:solidFill>
                  <a:srgbClr val="FFFF00"/>
                </a:solidFill>
              </a:rPr>
              <a:t>ИБХ, ВНИИСБ, ВНИИССОК, ВНИИСПК</a:t>
            </a:r>
            <a:r>
              <a:rPr lang="ru-RU" altLang="ru-RU" sz="1600" b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8272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1" name="Rectangle 41"/>
          <p:cNvSpPr>
            <a:spLocks noRot="1" noChangeArrowheads="1"/>
          </p:cNvSpPr>
          <p:nvPr/>
        </p:nvSpPr>
        <p:spPr bwMode="auto">
          <a:xfrm>
            <a:off x="468313" y="188913"/>
            <a:ext cx="83724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defRPr>
            </a:lvl9pPr>
          </a:lstStyle>
          <a:p>
            <a:r>
              <a:rPr lang="ru-RU" altLang="ru-RU" sz="1800" b="0" dirty="0">
                <a:solidFill>
                  <a:srgbClr val="FFFF00"/>
                </a:solidFill>
              </a:rPr>
              <a:t>ОСНОВНЫЕ ДОСТИЖЕНИЯ (</a:t>
            </a:r>
            <a:r>
              <a:rPr lang="ru-RU" altLang="ru-RU" sz="1600" b="0" dirty="0">
                <a:solidFill>
                  <a:srgbClr val="FFFF00"/>
                </a:solidFill>
              </a:rPr>
              <a:t>ИБХ, ВНИИСБ, ВНИИССОК, ВНИИСПК)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7092950" y="5102225"/>
            <a:ext cx="1871663" cy="157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4643438" y="5102225"/>
            <a:ext cx="2449513" cy="157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50825" y="5102225"/>
            <a:ext cx="4897438" cy="157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u-RU" altLang="ru-RU" sz="1800" b="1"/>
              <a:t>Методика позитивной селекции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1600" b="1"/>
              <a:t>(трансгенные растения без генов устойчивости к антибиотикам и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1600" b="1"/>
              <a:t>гербицидам, слива с геном фосфоманнозизомеразы)</a:t>
            </a:r>
            <a:endParaRPr lang="ru-RU" altLang="ru-RU" sz="1800" b="1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7092950" y="3705225"/>
            <a:ext cx="1871663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643438" y="3705225"/>
            <a:ext cx="2449513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250825" y="3705225"/>
            <a:ext cx="4392613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u-RU" altLang="ru-RU" sz="1800" b="1"/>
              <a:t>Трансформация  косточковых,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1800" b="1"/>
              <a:t>слива с генами устойчивости к гербицидам и вирусу Шарки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1600" b="1"/>
              <a:t>(на основе</a:t>
            </a:r>
            <a:r>
              <a:rPr lang="ru-RU" altLang="ru-RU" sz="1800" b="1"/>
              <a:t> </a:t>
            </a:r>
            <a:r>
              <a:rPr lang="ru-RU" altLang="ru-RU" sz="1600" b="1"/>
              <a:t>РНК интерференции )</a:t>
            </a:r>
            <a:endParaRPr lang="ru-RU" altLang="ru-RU" sz="1800" b="1"/>
          </a:p>
          <a:p>
            <a:pPr>
              <a:buFont typeface="Wingdings" panose="05000000000000000000" pitchFamily="2" charset="2"/>
              <a:buNone/>
            </a:pPr>
            <a:endParaRPr lang="ru-RU" altLang="ru-RU" sz="1800" b="1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7092950" y="2187575"/>
            <a:ext cx="1871663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4643438" y="2187575"/>
            <a:ext cx="2449513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250825" y="2187575"/>
            <a:ext cx="4392613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u-RU" altLang="ru-RU" sz="1800" b="1"/>
              <a:t>Томаты с пролонгированным сроком хранения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1600"/>
              <a:t>(</a:t>
            </a:r>
            <a:r>
              <a:rPr lang="ru-RU" altLang="ru-RU" sz="1600" b="1"/>
              <a:t>выключение синтеза этилена методом РНК интерференции</a:t>
            </a:r>
            <a:r>
              <a:rPr lang="ru-RU" altLang="ru-RU" sz="1800" b="1"/>
              <a:t>)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1800" b="1"/>
              <a:t>(в теплице с 2006г.)</a:t>
            </a: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7092950" y="692150"/>
            <a:ext cx="1871663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4643438" y="692150"/>
            <a:ext cx="2449513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250825" y="692150"/>
            <a:ext cx="4392613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u-RU" altLang="ru-RU" sz="1800" b="1"/>
              <a:t>Морковь устойчивая к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1800" b="1"/>
              <a:t>гербицидам и фитопатогенам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1600" b="1"/>
              <a:t>(фузариоз, антракноз - ген </a:t>
            </a:r>
            <a:r>
              <a:rPr lang="en-US" altLang="ru-RU" sz="1600" i="1"/>
              <a:t>thauII</a:t>
            </a:r>
            <a:r>
              <a:rPr lang="ru-RU" altLang="ru-RU" sz="1600" b="1"/>
              <a:t>)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1800" b="1"/>
              <a:t> (полевые испытания с 2005г.)</a:t>
            </a:r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250825" y="692150"/>
            <a:ext cx="43926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>
            <a:off x="250825" y="2187575"/>
            <a:ext cx="87137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7" name="Line 17"/>
          <p:cNvSpPr>
            <a:spLocks noChangeShapeType="1"/>
          </p:cNvSpPr>
          <p:nvPr/>
        </p:nvSpPr>
        <p:spPr bwMode="auto">
          <a:xfrm>
            <a:off x="250825" y="3705225"/>
            <a:ext cx="87137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250825" y="5102225"/>
            <a:ext cx="87137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>
            <a:off x="250825" y="6677025"/>
            <a:ext cx="43926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>
            <a:off x="250825" y="692150"/>
            <a:ext cx="0" cy="5984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>
            <a:off x="7092950" y="692150"/>
            <a:ext cx="0" cy="5984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62" name="Line 22"/>
          <p:cNvSpPr>
            <a:spLocks noChangeShapeType="1"/>
          </p:cNvSpPr>
          <p:nvPr/>
        </p:nvSpPr>
        <p:spPr bwMode="auto">
          <a:xfrm>
            <a:off x="8964613" y="692150"/>
            <a:ext cx="0" cy="5984875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63" name="Line 23"/>
          <p:cNvSpPr>
            <a:spLocks noChangeShapeType="1"/>
          </p:cNvSpPr>
          <p:nvPr/>
        </p:nvSpPr>
        <p:spPr bwMode="auto">
          <a:xfrm>
            <a:off x="4643438" y="692150"/>
            <a:ext cx="4321175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64" name="Line 24"/>
          <p:cNvSpPr>
            <a:spLocks noChangeShapeType="1"/>
          </p:cNvSpPr>
          <p:nvPr/>
        </p:nvSpPr>
        <p:spPr bwMode="auto">
          <a:xfrm>
            <a:off x="4643438" y="6677025"/>
            <a:ext cx="4321175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4965700" y="5114925"/>
            <a:ext cx="157162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7173913" y="5262563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endParaRPr lang="ru-RU" altLang="ru-RU">
              <a:solidFill>
                <a:srgbClr val="FF0000"/>
              </a:solidFill>
            </a:endParaRPr>
          </a:p>
        </p:txBody>
      </p:sp>
      <p:sp>
        <p:nvSpPr>
          <p:cNvPr id="10277" name="Text Box 37"/>
          <p:cNvSpPr txBox="1">
            <a:spLocks noChangeArrowheads="1"/>
          </p:cNvSpPr>
          <p:nvPr/>
        </p:nvSpPr>
        <p:spPr bwMode="auto">
          <a:xfrm>
            <a:off x="6948488" y="6149975"/>
            <a:ext cx="676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endParaRPr lang="ru-RU" altLang="ru-RU">
              <a:solidFill>
                <a:srgbClr val="FF0000"/>
              </a:solidFill>
            </a:endParaRPr>
          </a:p>
        </p:txBody>
      </p:sp>
      <p:pic>
        <p:nvPicPr>
          <p:cNvPr id="10282" name="Picture 42" descr="carrot-alternaria-ro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692150"/>
            <a:ext cx="950913" cy="151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3" name="Picture 43" descr="Рисунок5-edi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92150"/>
            <a:ext cx="1873250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4" name="Picture 54" descr="carot-4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692150"/>
            <a:ext cx="2233613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5" name="Picture 55" descr="Изображение 05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187575"/>
            <a:ext cx="2016125" cy="151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6" name="Picture 56" descr="PICT046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205038"/>
            <a:ext cx="1225550" cy="151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7" name="Picture 57" descr="PICT046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2205038"/>
            <a:ext cx="1133475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310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7770233"/>
              </p:ext>
            </p:extLst>
          </p:nvPr>
        </p:nvGraphicFramePr>
        <p:xfrm>
          <a:off x="5564188" y="3723892"/>
          <a:ext cx="1235075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CorelPhotoPaint.Image.11" r:id="rId9" imgW="14349206" imgH="15784127" progId="CorelPhotoPaint.Image.11">
                  <p:embed/>
                </p:oleObj>
              </mc:Choice>
              <mc:Fallback>
                <p:oleObj name="CorelPhotoPaint.Image.11" r:id="rId9" imgW="14349206" imgH="15784127" progId="CorelPhotoPaint.Image.11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4188" y="3723892"/>
                        <a:ext cx="1235075" cy="135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11" name="Picture 71" descr="PICT0016"/>
          <p:cNvPicPr>
            <a:picLocks noChangeAspect="1" noChangeArrowheads="1"/>
          </p:cNvPicPr>
          <p:nvPr/>
        </p:nvPicPr>
        <p:blipFill>
          <a:blip r:embed="rId11" cstate="print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5084763"/>
            <a:ext cx="2089150" cy="156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2" name="Picture 72" descr="ST-Plant-L-22 Vert"/>
          <p:cNvPicPr>
            <a:picLocks noChangeAspect="1" noChangeArrowheads="1"/>
          </p:cNvPicPr>
          <p:nvPr/>
        </p:nvPicPr>
        <p:blipFill>
          <a:blip r:embed="rId12" cstate="print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084763"/>
            <a:ext cx="12557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6" name="Picture 76" descr="ST-Plant 2-UFa Vert"/>
          <p:cNvPicPr>
            <a:picLocks noChangeAspect="1" noChangeArrowheads="1"/>
          </p:cNvPicPr>
          <p:nvPr/>
        </p:nvPicPr>
        <p:blipFill>
          <a:blip r:embed="rId13" cstate="print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084763"/>
            <a:ext cx="1254125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" name="Group 10"/>
          <p:cNvGrpSpPr>
            <a:grpSpLocks/>
          </p:cNvGrpSpPr>
          <p:nvPr/>
        </p:nvGrpSpPr>
        <p:grpSpPr bwMode="auto">
          <a:xfrm>
            <a:off x="6763544" y="3700462"/>
            <a:ext cx="2197100" cy="1369843"/>
            <a:chOff x="113" y="2659"/>
            <a:chExt cx="1815" cy="1396"/>
          </a:xfrm>
        </p:grpSpPr>
        <p:pic>
          <p:nvPicPr>
            <p:cNvPr id="41" name="Picture 11" descr="склеен + трансген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13" y="2659"/>
              <a:ext cx="1815" cy="1396"/>
            </a:xfrm>
            <a:prstGeom prst="rect">
              <a:avLst/>
            </a:prstGeom>
            <a:noFill/>
          </p:spPr>
        </p:pic>
        <p:sp>
          <p:nvSpPr>
            <p:cNvPr id="42" name="Text Box 12"/>
            <p:cNvSpPr txBox="1">
              <a:spLocks noChangeArrowheads="1"/>
            </p:cNvSpPr>
            <p:nvPr/>
          </p:nvSpPr>
          <p:spPr bwMode="auto">
            <a:xfrm>
              <a:off x="113" y="3702"/>
              <a:ext cx="274" cy="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Times New Roman" pitchFamily="18" charset="0"/>
                </a:rPr>
                <a:t>A</a:t>
              </a:r>
              <a:endParaRPr lang="ru-RU" sz="1600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3" name="Text Box 13"/>
            <p:cNvSpPr txBox="1">
              <a:spLocks noChangeArrowheads="1"/>
            </p:cNvSpPr>
            <p:nvPr/>
          </p:nvSpPr>
          <p:spPr bwMode="auto">
            <a:xfrm>
              <a:off x="1053" y="3699"/>
              <a:ext cx="251" cy="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633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969963" y="44450"/>
            <a:ext cx="6265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000" b="1" dirty="0">
                <a:solidFill>
                  <a:srgbClr val="FFFF00"/>
                </a:solidFill>
                <a:latin typeface="Verdana" pitchFamily="34" charset="0"/>
              </a:rPr>
              <a:t>ПРОВЕДЕНИЕ ШИРОКОМАШТАБНЫХ ЭКСПЕРИМЕНТОВ В РЕГУЛИРУЕМЫХ КЛИМАТИЧЕСКИХ УСЛОВИЯХ</a:t>
            </a:r>
          </a:p>
        </p:txBody>
      </p:sp>
      <p:pic>
        <p:nvPicPr>
          <p:cNvPr id="14339" name="Picture 3" descr="tepl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86363" y="3879850"/>
            <a:ext cx="3816350" cy="2862263"/>
          </a:xfrm>
          <a:noFill/>
          <a:ln w="3175">
            <a:solidFill>
              <a:schemeClr val="tx1"/>
            </a:solidFill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186363" y="1125538"/>
            <a:ext cx="3849687" cy="2663825"/>
            <a:chOff x="113" y="799"/>
            <a:chExt cx="2223" cy="1679"/>
          </a:xfrm>
        </p:grpSpPr>
        <p:pic>
          <p:nvPicPr>
            <p:cNvPr id="14349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3" y="799"/>
              <a:ext cx="2222" cy="1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0" name="Rectangle 6"/>
            <p:cNvSpPr>
              <a:spLocks noChangeArrowheads="1"/>
            </p:cNvSpPr>
            <p:nvPr/>
          </p:nvSpPr>
          <p:spPr bwMode="auto">
            <a:xfrm>
              <a:off x="113" y="799"/>
              <a:ext cx="2223" cy="16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4341" name="Picture 7" descr="PICT065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809875" y="2278063"/>
            <a:ext cx="2297113" cy="3384550"/>
          </a:xfrm>
          <a:noFill/>
        </p:spPr>
      </p:pic>
      <p:sp>
        <p:nvSpPr>
          <p:cNvPr id="14342" name="AutoShape 8"/>
          <p:cNvSpPr>
            <a:spLocks noChangeArrowheads="1"/>
          </p:cNvSpPr>
          <p:nvPr/>
        </p:nvSpPr>
        <p:spPr bwMode="auto">
          <a:xfrm>
            <a:off x="144463" y="6184900"/>
            <a:ext cx="539750" cy="485775"/>
          </a:xfrm>
          <a:prstGeom prst="rightArrow">
            <a:avLst>
              <a:gd name="adj1" fmla="val 50000"/>
              <a:gd name="adj2" fmla="val 277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AutoShape 9"/>
          <p:cNvSpPr>
            <a:spLocks noChangeArrowheads="1"/>
          </p:cNvSpPr>
          <p:nvPr/>
        </p:nvSpPr>
        <p:spPr bwMode="auto">
          <a:xfrm>
            <a:off x="144463" y="3659188"/>
            <a:ext cx="504825" cy="485775"/>
          </a:xfrm>
          <a:prstGeom prst="rightArrow">
            <a:avLst>
              <a:gd name="adj1" fmla="val 50000"/>
              <a:gd name="adj2" fmla="val 2598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4" name="AutoShape 10"/>
          <p:cNvSpPr>
            <a:spLocks noChangeArrowheads="1"/>
          </p:cNvSpPr>
          <p:nvPr/>
        </p:nvSpPr>
        <p:spPr bwMode="auto">
          <a:xfrm>
            <a:off x="144463" y="1125538"/>
            <a:ext cx="576262" cy="485775"/>
          </a:xfrm>
          <a:prstGeom prst="rightArrow">
            <a:avLst>
              <a:gd name="adj1" fmla="val 50000"/>
              <a:gd name="adj2" fmla="val 2965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345" name="Picture 11" descr="teplica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7775575" y="79375"/>
            <a:ext cx="1260475" cy="973138"/>
          </a:xfrm>
          <a:noFill/>
        </p:spPr>
      </p:pic>
      <p:sp>
        <p:nvSpPr>
          <p:cNvPr id="14346" name="Text Box 12"/>
          <p:cNvSpPr txBox="1">
            <a:spLocks noChangeArrowheads="1"/>
          </p:cNvSpPr>
          <p:nvPr/>
        </p:nvSpPr>
        <p:spPr bwMode="auto">
          <a:xfrm>
            <a:off x="720725" y="1125538"/>
            <a:ext cx="439261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1400" b="1" dirty="0">
                <a:solidFill>
                  <a:srgbClr val="FFC000"/>
                </a:solidFill>
              </a:rPr>
              <a:t>ВЛИЯНИЕ ЗАМАЛЧИВАНИЯ ГЕНОВ ОТВЕТСТВЕННЫХ ЗА ФОРМИРОВАНИЕ ЦВЕТКА НА ПРИМЕРЕ ХРИЗАНТЕМ СОВМЕСТНО С </a:t>
            </a:r>
            <a:r>
              <a:rPr lang="ru-RU" sz="1400" b="1" dirty="0">
                <a:solidFill>
                  <a:srgbClr val="CC3300"/>
                </a:solidFill>
              </a:rPr>
              <a:t>ЦЕНТРОМ «БИОИНЖЕНЕРИЯ»</a:t>
            </a:r>
            <a:endParaRPr lang="ru-RU" sz="1400" dirty="0"/>
          </a:p>
        </p:txBody>
      </p:sp>
      <p:sp>
        <p:nvSpPr>
          <p:cNvPr id="14347" name="Text Box 13"/>
          <p:cNvSpPr txBox="1">
            <a:spLocks noChangeArrowheads="1"/>
          </p:cNvSpPr>
          <p:nvPr/>
        </p:nvSpPr>
        <p:spPr bwMode="auto">
          <a:xfrm>
            <a:off x="649288" y="3076575"/>
            <a:ext cx="216058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FFC000"/>
                </a:solidFill>
              </a:rPr>
              <a:t>ПОИСК НОВЫХ РЕГУЛЯТОРНЫХ ЭЛЕМЕНТОВ АППАРАТА ТРАНСКРИПЦИИ РАСТЕНИЙ НА ПРИМЕРЕ ТАБАКА (СОВМЕСТНО С </a:t>
            </a:r>
            <a:r>
              <a:rPr lang="ru-RU" sz="1400" b="1" dirty="0">
                <a:solidFill>
                  <a:srgbClr val="CC3300"/>
                </a:solidFill>
              </a:rPr>
              <a:t>ИБГ</a:t>
            </a:r>
            <a:r>
              <a:rPr lang="ru-RU" sz="1400" b="1" dirty="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14348" name="Rectangle 14"/>
          <p:cNvSpPr>
            <a:spLocks noChangeArrowheads="1"/>
          </p:cNvSpPr>
          <p:nvPr/>
        </p:nvSpPr>
        <p:spPr bwMode="auto">
          <a:xfrm>
            <a:off x="793750" y="6011863"/>
            <a:ext cx="42481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FFC000"/>
                </a:solidFill>
              </a:rPr>
              <a:t>ВЛИЯНИЕ ЗАМАЛЧИВАНИЯ АСО-СИНТАЗЫ НА СКОРОСТЬ СОЗРЕВАНИЯ ПЛОДОВ НА ПРИМЕРЕ ТОМАТА (СОВМЕСТНО С </a:t>
            </a:r>
            <a:r>
              <a:rPr lang="ru-RU" sz="1400" b="1" dirty="0">
                <a:solidFill>
                  <a:srgbClr val="CC3300"/>
                </a:solidFill>
              </a:rPr>
              <a:t>ВНИИСБ</a:t>
            </a:r>
            <a:r>
              <a:rPr lang="ru-RU" sz="1400" b="1" dirty="0">
                <a:solidFill>
                  <a:schemeClr val="accent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1702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6958724" cy="64807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Strategies to develop marker-free </a:t>
            </a:r>
            <a:r>
              <a:rPr lang="en-US" sz="2800" b="1" dirty="0" err="1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transgenics</a:t>
            </a:r>
            <a:endParaRPr lang="ru-RU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en-US" sz="2200" b="1" dirty="0" smtClean="0">
                <a:latin typeface="Cambria" panose="02040503050406030204" pitchFamily="18" charset="0"/>
              </a:rPr>
              <a:t>1</a:t>
            </a: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 Avoiding 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the use of selectable marker </a:t>
            </a: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genes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2. Positive 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selection </a:t>
            </a: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system, negative 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selection </a:t>
            </a: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system, abiotic 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stress related genes as selection </a:t>
            </a: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markers </a:t>
            </a:r>
          </a:p>
          <a:p>
            <a:pPr marL="0" indent="0" algn="just">
              <a:buNone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 Co-transformation 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of two </a:t>
            </a: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transgenes</a:t>
            </a:r>
          </a:p>
          <a:p>
            <a:pPr marL="0" indent="0" algn="just">
              <a:buNone/>
            </a:pP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4. Transposon-based 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marker excision </a:t>
            </a: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methods</a:t>
            </a:r>
          </a:p>
          <a:p>
            <a:pPr marL="0" indent="0" algn="just">
              <a:buNone/>
            </a:pP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5. Site 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specific recombination systems </a:t>
            </a:r>
            <a:endParaRPr lang="en-US" sz="2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2438" indent="-285750" algn="just">
              <a:lnSpc>
                <a:spcPct val="120000"/>
              </a:lnSpc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CRE/</a:t>
            </a:r>
            <a:r>
              <a:rPr lang="en-US" sz="2200" b="1" i="1" dirty="0">
                <a:latin typeface="Calibri" panose="020F0502020204030204" pitchFamily="34" charset="0"/>
                <a:cs typeface="Calibri" panose="020F0502020204030204" pitchFamily="34" charset="0"/>
              </a:rPr>
              <a:t>lox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system from bacteriophage P1</a:t>
            </a:r>
            <a:endParaRPr lang="ru-RU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2438" indent="-285750" algn="just">
              <a:lnSpc>
                <a:spcPct val="120000"/>
              </a:lnSpc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FLP/</a:t>
            </a:r>
            <a:r>
              <a:rPr lang="en-US" sz="22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frt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 system from </a:t>
            </a:r>
            <a:r>
              <a:rPr lang="en-US" sz="22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Saccharomyces</a:t>
            </a:r>
            <a:r>
              <a:rPr lang="ru-RU" sz="22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cerevisiae</a:t>
            </a:r>
            <a:r>
              <a:rPr lang="en-US" sz="22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2438" indent="-285750" algn="just">
              <a:lnSpc>
                <a:spcPct val="120000"/>
              </a:lnSpc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R/</a:t>
            </a:r>
            <a:r>
              <a:rPr lang="en-US" sz="2200" b="1" i="1" dirty="0">
                <a:latin typeface="Calibri" panose="020F0502020204030204" pitchFamily="34" charset="0"/>
                <a:cs typeface="Calibri" panose="020F0502020204030204" pitchFamily="34" charset="0"/>
              </a:rPr>
              <a:t>RS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 system from </a:t>
            </a:r>
            <a:r>
              <a:rPr lang="en-US" sz="2200" b="1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Zygosaccharomyces</a:t>
            </a:r>
            <a:r>
              <a:rPr lang="en-US" sz="22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rouxii</a:t>
            </a:r>
            <a:endParaRPr lang="en-US" sz="2200" b="1" i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6688" indent="0" algn="just">
              <a:lnSpc>
                <a:spcPct val="120000"/>
              </a:lnSpc>
              <a:buNone/>
            </a:pPr>
            <a:r>
              <a:rPr lang="en-US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6. Gene editing (CRISPR/Cas9, TALEN, ZF)</a:t>
            </a:r>
            <a:endParaRPr lang="ru-RU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sz="2200" dirty="0"/>
          </a:p>
          <a:p>
            <a:pPr marL="0" indent="0" algn="just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64389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78" name="Text Box 12"/>
          <p:cNvSpPr txBox="1">
            <a:spLocks noChangeArrowheads="1"/>
          </p:cNvSpPr>
          <p:nvPr/>
        </p:nvSpPr>
        <p:spPr bwMode="auto">
          <a:xfrm>
            <a:off x="571472" y="428604"/>
            <a:ext cx="69294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C000"/>
                </a:solidFill>
                <a:latin typeface="Century Gothic" pitchFamily="34" charset="0"/>
              </a:rPr>
              <a:t>Позитивная селекция на </a:t>
            </a:r>
            <a:r>
              <a:rPr lang="ru-RU" sz="2400" b="1" dirty="0" err="1">
                <a:solidFill>
                  <a:srgbClr val="FFC000"/>
                </a:solidFill>
                <a:latin typeface="Century Gothic" pitchFamily="34" charset="0"/>
              </a:rPr>
              <a:t>маннозе</a:t>
            </a:r>
            <a:r>
              <a:rPr lang="en-US" sz="2400" b="1" dirty="0">
                <a:solidFill>
                  <a:srgbClr val="FFC000"/>
                </a:solidFill>
                <a:latin typeface="Century Gothic" pitchFamily="34" charset="0"/>
              </a:rPr>
              <a:t>, </a:t>
            </a:r>
            <a:r>
              <a:rPr lang="ru-RU" sz="2400" b="1" dirty="0">
                <a:solidFill>
                  <a:srgbClr val="FFC000"/>
                </a:solidFill>
                <a:latin typeface="Century Gothic" pitchFamily="34" charset="0"/>
              </a:rPr>
              <a:t>ген </a:t>
            </a:r>
            <a:r>
              <a:rPr lang="en-US" sz="2400" b="1" i="1" dirty="0" err="1">
                <a:solidFill>
                  <a:srgbClr val="FFC000"/>
                </a:solidFill>
                <a:latin typeface="Century Gothic" pitchFamily="34" charset="0"/>
              </a:rPr>
              <a:t>pmi</a:t>
            </a:r>
            <a:endParaRPr lang="ru-RU" sz="2400" b="1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pic>
        <p:nvPicPr>
          <p:cNvPr id="41" name="Рисунок 40" descr="Описание: Figure 2 PCR-blot-vecto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571612"/>
            <a:ext cx="7429552" cy="417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97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69" name="Rectangle 17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2771" name="Rectangle 19"/>
          <p:cNvSpPr>
            <a:spLocks noChangeArrowheads="1"/>
          </p:cNvSpPr>
          <p:nvPr/>
        </p:nvSpPr>
        <p:spPr bwMode="auto">
          <a:xfrm>
            <a:off x="0" y="4572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2772" name="Rectangle 20"/>
          <p:cNvSpPr>
            <a:spLocks noChangeArrowheads="1"/>
          </p:cNvSpPr>
          <p:nvPr/>
        </p:nvSpPr>
        <p:spPr bwMode="auto">
          <a:xfrm>
            <a:off x="0" y="9144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2774" name="Rectangle 22"/>
          <p:cNvSpPr>
            <a:spLocks noChangeArrowheads="1"/>
          </p:cNvSpPr>
          <p:nvPr/>
        </p:nvSpPr>
        <p:spPr bwMode="auto">
          <a:xfrm>
            <a:off x="0" y="13716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2782" name="Rectangle 30"/>
          <p:cNvSpPr>
            <a:spLocks noChangeArrowheads="1"/>
          </p:cNvSpPr>
          <p:nvPr/>
        </p:nvSpPr>
        <p:spPr bwMode="auto">
          <a:xfrm>
            <a:off x="0" y="1828800"/>
            <a:ext cx="184731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2783" name="Rectangle 31"/>
          <p:cNvSpPr>
            <a:spLocks noChangeArrowheads="1"/>
          </p:cNvSpPr>
          <p:nvPr/>
        </p:nvSpPr>
        <p:spPr bwMode="auto">
          <a:xfrm>
            <a:off x="67866" y="22860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2786" name="Rectangle 34"/>
          <p:cNvSpPr>
            <a:spLocks noChangeArrowheads="1"/>
          </p:cNvSpPr>
          <p:nvPr/>
        </p:nvSpPr>
        <p:spPr bwMode="auto">
          <a:xfrm>
            <a:off x="0" y="27432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34"/>
          <p:cNvGrpSpPr/>
          <p:nvPr/>
        </p:nvGrpSpPr>
        <p:grpSpPr>
          <a:xfrm>
            <a:off x="428596" y="1071547"/>
            <a:ext cx="7286676" cy="5500725"/>
            <a:chOff x="1080379" y="462580"/>
            <a:chExt cx="5341937" cy="4716759"/>
          </a:xfrm>
        </p:grpSpPr>
        <p:pic>
          <p:nvPicPr>
            <p:cNvPr id="202763" name="Рисунок 12" descr="Рисунок5-edit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90407" y="2110628"/>
              <a:ext cx="2771775" cy="2081213"/>
            </a:xfrm>
            <a:prstGeom prst="rect">
              <a:avLst/>
            </a:prstGeom>
            <a:noFill/>
          </p:spPr>
        </p:pic>
        <p:pic>
          <p:nvPicPr>
            <p:cNvPr id="202767" name="Рисунок 3" descr="корни 2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84103" y="466818"/>
              <a:ext cx="938212" cy="1181100"/>
            </a:xfrm>
            <a:prstGeom prst="rect">
              <a:avLst/>
            </a:prstGeom>
            <a:noFill/>
          </p:spPr>
        </p:pic>
        <p:pic>
          <p:nvPicPr>
            <p:cNvPr id="202755" name="Рисунок 4" descr="цветки-small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80379" y="4179214"/>
              <a:ext cx="5341937" cy="1000125"/>
            </a:xfrm>
            <a:prstGeom prst="rect">
              <a:avLst/>
            </a:prstGeom>
            <a:noFill/>
          </p:spPr>
        </p:pic>
        <p:pic>
          <p:nvPicPr>
            <p:cNvPr id="30" name="Рисунок 29" descr="Описание: Рисунок4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96235" y="462580"/>
              <a:ext cx="2008496" cy="1645370"/>
            </a:xfrm>
            <a:prstGeom prst="rect">
              <a:avLst/>
            </a:prstGeom>
            <a:noFill/>
          </p:spPr>
        </p:pic>
        <p:pic>
          <p:nvPicPr>
            <p:cNvPr id="31" name="Рисунок 30" descr="Описание: Рисунок3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82846" y="473336"/>
              <a:ext cx="1324147" cy="1634613"/>
            </a:xfrm>
            <a:prstGeom prst="rect">
              <a:avLst/>
            </a:prstGeom>
            <a:noFill/>
          </p:spPr>
        </p:pic>
        <p:pic>
          <p:nvPicPr>
            <p:cNvPr id="32" name="Рисунок 31" descr="Описание: Рисунок2"/>
            <p:cNvPicPr/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97281" y="484094"/>
              <a:ext cx="1108700" cy="1602339"/>
            </a:xfrm>
            <a:prstGeom prst="rect">
              <a:avLst/>
            </a:prstGeom>
            <a:noFill/>
          </p:spPr>
        </p:pic>
        <p:pic>
          <p:nvPicPr>
            <p:cNvPr id="33" name="Рисунок 32" descr="корни 1.jpg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77509" y="1238214"/>
              <a:ext cx="935766" cy="1197308"/>
            </a:xfrm>
            <a:prstGeom prst="rect">
              <a:avLst/>
            </a:prstGeom>
          </p:spPr>
        </p:pic>
        <p:pic>
          <p:nvPicPr>
            <p:cNvPr id="34" name="Рисунок 9" descr="почка2 copy-small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866440" y="2121386"/>
              <a:ext cx="2555875" cy="2081213"/>
            </a:xfrm>
            <a:prstGeom prst="rect">
              <a:avLst/>
            </a:prstGeom>
            <a:noFill/>
          </p:spPr>
        </p:pic>
      </p:grp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6067495" y="5492476"/>
            <a:ext cx="775097" cy="26193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non-transformed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2922446" y="5863768"/>
            <a:ext cx="567928" cy="26193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transgenic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 Box 16"/>
          <p:cNvSpPr txBox="1">
            <a:spLocks noChangeArrowheads="1"/>
          </p:cNvSpPr>
          <p:nvPr/>
        </p:nvSpPr>
        <p:spPr bwMode="auto">
          <a:xfrm>
            <a:off x="5136516" y="2644579"/>
            <a:ext cx="567928" cy="26193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transgenic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6651912" y="2623152"/>
            <a:ext cx="800100" cy="26193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non-transformed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6773172" y="2038644"/>
            <a:ext cx="567929" cy="26193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transgenic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 Box 1"/>
          <p:cNvSpPr txBox="1">
            <a:spLocks noChangeArrowheads="1"/>
          </p:cNvSpPr>
          <p:nvPr/>
        </p:nvSpPr>
        <p:spPr bwMode="auto">
          <a:xfrm>
            <a:off x="7000892" y="4929198"/>
            <a:ext cx="775097" cy="26193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non-transformed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 Box 2"/>
          <p:cNvSpPr txBox="1">
            <a:spLocks noChangeArrowheads="1"/>
          </p:cNvSpPr>
          <p:nvPr/>
        </p:nvSpPr>
        <p:spPr bwMode="auto">
          <a:xfrm>
            <a:off x="1428728" y="5072074"/>
            <a:ext cx="567928" cy="26193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transgenic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 Box 14"/>
          <p:cNvSpPr txBox="1">
            <a:spLocks noChangeArrowheads="1"/>
          </p:cNvSpPr>
          <p:nvPr/>
        </p:nvSpPr>
        <p:spPr bwMode="auto">
          <a:xfrm>
            <a:off x="6512526" y="878434"/>
            <a:ext cx="787003" cy="26193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non-transformed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678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441683" y="2389140"/>
            <a:ext cx="8012563" cy="2868412"/>
            <a:chOff x="591885" y="2064187"/>
            <a:chExt cx="8012563" cy="2868412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79" t="10253" r="29944" b="13272"/>
            <a:stretch/>
          </p:blipFill>
          <p:spPr bwMode="auto">
            <a:xfrm>
              <a:off x="591885" y="2064187"/>
              <a:ext cx="3764091" cy="285685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grpSp>
          <p:nvGrpSpPr>
            <p:cNvPr id="9" name="Группа 8"/>
            <p:cNvGrpSpPr/>
            <p:nvPr/>
          </p:nvGrpSpPr>
          <p:grpSpPr>
            <a:xfrm>
              <a:off x="4644008" y="2068995"/>
              <a:ext cx="3960440" cy="2863604"/>
              <a:chOff x="24720502" y="5623941"/>
              <a:chExt cx="6574154" cy="4608104"/>
            </a:xfrm>
          </p:grpSpPr>
          <p:pic>
            <p:nvPicPr>
              <p:cNvPr id="10" name="Picture 5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016" t="10351" r="21493" b="8011"/>
              <a:stretch/>
            </p:blipFill>
            <p:spPr bwMode="auto">
              <a:xfrm>
                <a:off x="24720502" y="5623941"/>
                <a:ext cx="6574154" cy="460810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1" name="Рисунок 10"/>
              <p:cNvPicPr>
                <a:picLocks noChangeAspect="1"/>
              </p:cNvPicPr>
              <p:nvPr/>
            </p:nvPicPr>
            <p:blipFill rotWithShape="1">
              <a:blip r:embed="rId4" cstate="print"/>
              <a:srcRect l="71825" t="61392" r="19391" b="32437"/>
              <a:stretch/>
            </p:blipFill>
            <p:spPr bwMode="auto">
              <a:xfrm>
                <a:off x="30003498" y="8974800"/>
                <a:ext cx="456111" cy="18000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43" y="4221088"/>
            <a:ext cx="7999413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539552" y="67868"/>
            <a:ext cx="6841763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Schematic</a:t>
            </a:r>
            <a:r>
              <a:rPr lang="en-US" sz="2400" b="1" dirty="0" smtClean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representation</a:t>
            </a:r>
            <a:r>
              <a:rPr lang="en-US" sz="2400" b="1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400" b="1" dirty="0">
                <a:solidFill>
                  <a:srgbClr val="9900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binary vectors and the T-DNA before and after Recombinase R-mediated removal of the DNA-sequences</a:t>
            </a:r>
            <a:endParaRPr lang="ru-RU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98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85057E-7 L -0.00278 -0.1357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-6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022304"/>
            <a:ext cx="8229600" cy="1143000"/>
          </a:xfrm>
        </p:spPr>
        <p:txBody>
          <a:bodyPr>
            <a:noAutofit/>
          </a:bodyPr>
          <a:lstStyle/>
          <a:p>
            <a:r>
              <a:rPr lang="en-US"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RS 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recombination site, RB, LB – right and left border of T-DNA respectively, 35S – CaMV35S promoter, </a:t>
            </a:r>
            <a:r>
              <a:rPr lang="en-US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CodA-nptII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translational fusion gene for positive (</a:t>
            </a:r>
            <a:r>
              <a:rPr lang="en-US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nptII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and negative (</a:t>
            </a:r>
            <a:r>
              <a:rPr lang="en-US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codA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selection, </a:t>
            </a:r>
            <a:r>
              <a:rPr lang="en-US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nopaline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synthase terminator, Rec-LBD – translational fusion of Recombinase R-LBD, E8 prom – E8 promoter, </a:t>
            </a:r>
            <a:r>
              <a:rPr lang="en-US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Thau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thaumatin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II, rbcS3A – rbcS3A </a:t>
            </a:r>
            <a:r>
              <a:rPr lang="en-US"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terminator.</a:t>
            </a:r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C:\Users\Vadim\Desktop\pMF-E8 primer positions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t="1313" r="430" b="1641"/>
          <a:stretch/>
        </p:blipFill>
        <p:spPr bwMode="auto">
          <a:xfrm>
            <a:off x="1915597" y="3624457"/>
            <a:ext cx="5477510" cy="121323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071539" y="986950"/>
          <a:ext cx="6560802" cy="1512169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1670729"/>
                <a:gridCol w="1466392"/>
                <a:gridCol w="1533046"/>
                <a:gridCol w="1890635"/>
              </a:tblGrid>
              <a:tr h="76442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Transformation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Number</a:t>
                      </a:r>
                      <a:r>
                        <a:rPr lang="en-US" sz="1400" baseline="0" dirty="0" smtClean="0"/>
                        <a:t> of explants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Number</a:t>
                      </a:r>
                      <a:r>
                        <a:rPr lang="en-US" sz="1400" baseline="0" dirty="0" smtClean="0"/>
                        <a:t> of Km resistant </a:t>
                      </a:r>
                      <a:r>
                        <a:rPr lang="en-US" sz="1400" baseline="0" dirty="0" err="1" smtClean="0"/>
                        <a:t>regenerants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Transformation efficiency, %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729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160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1.25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</a:tr>
              <a:tr h="3704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85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1.17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67479" y="2701814"/>
            <a:ext cx="64087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Schematic representation of the </a:t>
            </a:r>
            <a:r>
              <a:rPr lang="en-US" sz="20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pMF-E8</a:t>
            </a:r>
            <a:r>
              <a:rPr lang="en-US" sz="20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vector T-DNA region with primer set </a:t>
            </a:r>
            <a:r>
              <a:rPr lang="en-US" sz="2000" b="1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positions</a:t>
            </a:r>
            <a:r>
              <a:rPr lang="en-US" sz="1600" b="1" dirty="0">
                <a:solidFill>
                  <a:srgbClr val="FFC000"/>
                </a:solidFill>
                <a:latin typeface="Cambria" panose="02040503050406030204" pitchFamily="18" charset="0"/>
              </a:rPr>
              <a:t/>
            </a:r>
            <a:br>
              <a:rPr lang="en-US" sz="1600" b="1" dirty="0">
                <a:solidFill>
                  <a:srgbClr val="FFC000"/>
                </a:solidFill>
                <a:latin typeface="Cambria" panose="02040503050406030204" pitchFamily="18" charset="0"/>
              </a:rPr>
            </a:br>
            <a:endParaRPr lang="ru-RU" sz="1600" b="1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640" y="384145"/>
            <a:ext cx="633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Agrobacterium-mediated transformation  of apple plants</a:t>
            </a:r>
            <a:endParaRPr lang="ru-RU" sz="20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48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31640" y="332656"/>
            <a:ext cx="62540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PCR analysis </a:t>
            </a: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US" sz="2400" b="1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putative transgenic </a:t>
            </a: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apple plants</a:t>
            </a:r>
            <a:endParaRPr lang="ru-RU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 descr="C:\Users\Ксю\Saved Games\Desktop\Крым 2016\со стола 23.09.16\PCR apple Z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5080000" cy="39179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6076812" y="1268760"/>
            <a:ext cx="2342854" cy="4549657"/>
            <a:chOff x="6300192" y="1052736"/>
            <a:chExt cx="2342854" cy="4549657"/>
          </a:xfrm>
        </p:grpSpPr>
        <p:pic>
          <p:nvPicPr>
            <p:cNvPr id="10" name="Picture 53" descr="apple-reg-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1052736"/>
              <a:ext cx="2342854" cy="2096005"/>
            </a:xfrm>
            <a:prstGeom prst="rect">
              <a:avLst/>
            </a:prstGeom>
            <a:ln w="38100">
              <a:noFill/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11" name="Object 54"/>
            <p:cNvGraphicFramePr>
              <a:graphicFrameLocks noChangeAspect="1"/>
            </p:cNvGraphicFramePr>
            <p:nvPr>
              <p:extLst/>
            </p:nvPr>
          </p:nvGraphicFramePr>
          <p:xfrm>
            <a:off x="6300192" y="3162726"/>
            <a:ext cx="2342854" cy="24396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0" name="Photo Editor Photo" r:id="rId5" imgW="2876190" imgH="3123810" progId="">
                    <p:embed/>
                  </p:oleObj>
                </mc:Choice>
                <mc:Fallback>
                  <p:oleObj name="Photo Editor Photo" r:id="rId5" imgW="2876190" imgH="312381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00192" y="3162726"/>
                          <a:ext cx="2342854" cy="24396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242088"/>
              </p:ext>
            </p:extLst>
          </p:nvPr>
        </p:nvGraphicFramePr>
        <p:xfrm>
          <a:off x="1043608" y="4437112"/>
          <a:ext cx="5904653" cy="1944217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632006"/>
                <a:gridCol w="658306"/>
                <a:gridCol w="657533"/>
                <a:gridCol w="658306"/>
                <a:gridCol w="767381"/>
                <a:gridCol w="767381"/>
                <a:gridCol w="881870"/>
                <a:gridCol w="881870"/>
              </a:tblGrid>
              <a:tr h="619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200" dirty="0">
                          <a:effectLst/>
                        </a:rPr>
                        <a:t>Line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200" dirty="0">
                          <a:effectLst/>
                        </a:rPr>
                        <a:t>RS site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200" dirty="0" err="1">
                          <a:effectLst/>
                        </a:rPr>
                        <a:t>CodA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200" dirty="0" err="1">
                          <a:effectLst/>
                        </a:rPr>
                        <a:t>nptII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200" dirty="0" err="1">
                          <a:effectLst/>
                        </a:rPr>
                        <a:t>RecR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200" dirty="0" err="1">
                          <a:effectLst/>
                        </a:rPr>
                        <a:t>35S</a:t>
                      </a:r>
                      <a:r>
                        <a:rPr lang="en-US" sz="1200" dirty="0">
                          <a:effectLst/>
                        </a:rPr>
                        <a:t> prom.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200" dirty="0" err="1">
                          <a:effectLst/>
                        </a:rPr>
                        <a:t>ThauII</a:t>
                      </a:r>
                      <a:r>
                        <a:rPr lang="en-US" sz="1200" dirty="0">
                          <a:effectLst/>
                        </a:rPr>
                        <a:t> (coding)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200" dirty="0" err="1">
                          <a:effectLst/>
                        </a:rPr>
                        <a:t>Thau-RBCSter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5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−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23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 b="1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−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>
                          <a:effectLst/>
                        </a:rPr>
                        <a:t>+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5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ru-RU" sz="1600" dirty="0">
                          <a:effectLst/>
                        </a:rPr>
                        <a:t>6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+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63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err="1">
                <a:solidFill>
                  <a:srgbClr val="FFC000"/>
                </a:solidFill>
              </a:rPr>
              <a:t>Саузерн</a:t>
            </a:r>
            <a:r>
              <a:rPr lang="ru-RU" sz="2000" b="1" dirty="0">
                <a:solidFill>
                  <a:srgbClr val="FFC000"/>
                </a:solidFill>
              </a:rPr>
              <a:t> </a:t>
            </a:r>
            <a:r>
              <a:rPr lang="ru-RU" sz="2000" b="1" dirty="0" err="1">
                <a:solidFill>
                  <a:srgbClr val="FFC000"/>
                </a:solidFill>
              </a:rPr>
              <a:t>блот</a:t>
            </a:r>
            <a:r>
              <a:rPr lang="ru-RU" sz="2000" b="1" dirty="0">
                <a:solidFill>
                  <a:srgbClr val="FFC000"/>
                </a:solidFill>
              </a:rPr>
              <a:t>-анализ исходных (родительских) и </a:t>
            </a:r>
            <a:r>
              <a:rPr lang="ru-RU" sz="2000" b="1" dirty="0" err="1">
                <a:solidFill>
                  <a:srgbClr val="FFC000"/>
                </a:solidFill>
              </a:rPr>
              <a:t>безмаркерных</a:t>
            </a:r>
            <a:r>
              <a:rPr lang="ru-RU" sz="2000" b="1" dirty="0">
                <a:solidFill>
                  <a:srgbClr val="FFC000"/>
                </a:solidFill>
              </a:rPr>
              <a:t> растений яблони. </a:t>
            </a:r>
            <a:r>
              <a:rPr lang="en-US" sz="2000" b="1" dirty="0" smtClean="0">
                <a:solidFill>
                  <a:srgbClr val="FFC000"/>
                </a:solidFill>
              </a:rPr>
              <a:t>NT</a:t>
            </a:r>
            <a:r>
              <a:rPr lang="ru-RU" sz="2000" b="1" dirty="0" smtClean="0">
                <a:solidFill>
                  <a:srgbClr val="FFC000"/>
                </a:solidFill>
              </a:rPr>
              <a:t> </a:t>
            </a:r>
            <a:r>
              <a:rPr lang="ru-RU" sz="2000" b="1" dirty="0">
                <a:solidFill>
                  <a:srgbClr val="FFC000"/>
                </a:solidFill>
              </a:rPr>
              <a:t>– </a:t>
            </a:r>
            <a:r>
              <a:rPr lang="en-US" sz="2000" b="1" dirty="0" err="1">
                <a:solidFill>
                  <a:srgbClr val="FFC000"/>
                </a:solidFill>
              </a:rPr>
              <a:t>nontransgenic</a:t>
            </a:r>
            <a:r>
              <a:rPr lang="en-US" sz="2000" b="1" dirty="0">
                <a:solidFill>
                  <a:srgbClr val="FFC000"/>
                </a:solidFill>
              </a:rPr>
              <a:t> control</a:t>
            </a:r>
            <a:r>
              <a:rPr lang="ru-RU" sz="2000" b="1" dirty="0">
                <a:solidFill>
                  <a:srgbClr val="FFC000"/>
                </a:solidFill>
              </a:rPr>
              <a:t>.</a:t>
            </a:r>
          </a:p>
        </p:txBody>
      </p:sp>
      <p:pic>
        <p:nvPicPr>
          <p:cNvPr id="4" name="Объект 3" descr="C:\Users\Vadim\Desktop\Apple 2017\SB appte для отчета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72" y="1556792"/>
            <a:ext cx="8531656" cy="407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576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76" y="425004"/>
            <a:ext cx="7992888" cy="65824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 of PCR analysis of putative marker-free apple plants</a:t>
            </a:r>
            <a:endParaRPr lang="ru-RU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2289598" y="2564904"/>
            <a:ext cx="4640319" cy="3649761"/>
            <a:chOff x="2232248" y="537821"/>
            <a:chExt cx="4464053" cy="3649761"/>
          </a:xfrm>
        </p:grpSpPr>
        <p:pic>
          <p:nvPicPr>
            <p:cNvPr id="10" name="Рисунок 9" descr="C:\Users\Vadim\Desktop\PCR-3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2248" y="537821"/>
              <a:ext cx="4464053" cy="28985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11" name="Прямоугольник 10"/>
            <p:cNvSpPr/>
            <p:nvPr/>
          </p:nvSpPr>
          <p:spPr>
            <a:xfrm>
              <a:off x="2232248" y="3418141"/>
              <a:ext cx="44640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100" b="1" dirty="0" smtClean="0">
                  <a:solidFill>
                    <a:srgbClr val="002060"/>
                  </a:solidFill>
                </a:rPr>
                <a:t>Example of polymerase </a:t>
              </a:r>
              <a:r>
                <a:rPr lang="en-US" sz="1100" b="1" dirty="0">
                  <a:solidFill>
                    <a:srgbClr val="002060"/>
                  </a:solidFill>
                </a:rPr>
                <a:t>chain reaction analysis using primers specific primers for </a:t>
              </a:r>
              <a:r>
                <a:rPr lang="en-US" sz="1100" b="1" i="1" dirty="0" err="1">
                  <a:solidFill>
                    <a:srgbClr val="002060"/>
                  </a:solidFill>
                </a:rPr>
                <a:t>codA</a:t>
              </a:r>
              <a:r>
                <a:rPr lang="en-US" sz="1100" b="1" dirty="0">
                  <a:solidFill>
                    <a:srgbClr val="002060"/>
                  </a:solidFill>
                </a:rPr>
                <a:t> (upper panel), </a:t>
              </a:r>
              <a:r>
                <a:rPr lang="en-US" sz="1100" b="1" i="1" dirty="0" err="1">
                  <a:solidFill>
                    <a:srgbClr val="002060"/>
                  </a:solidFill>
                </a:rPr>
                <a:t>nptII</a:t>
              </a:r>
              <a:r>
                <a:rPr lang="en-US" sz="1100" b="1" dirty="0">
                  <a:solidFill>
                    <a:srgbClr val="002060"/>
                  </a:solidFill>
                </a:rPr>
                <a:t> (middle panel) and </a:t>
              </a:r>
              <a:r>
                <a:rPr lang="en-US" sz="1100" b="1" i="1" dirty="0" err="1">
                  <a:solidFill>
                    <a:srgbClr val="002060"/>
                  </a:solidFill>
                </a:rPr>
                <a:t>thauII</a:t>
              </a:r>
              <a:r>
                <a:rPr lang="en-US" sz="1100" b="1" dirty="0">
                  <a:solidFill>
                    <a:srgbClr val="002060"/>
                  </a:solidFill>
                </a:rPr>
                <a:t> (bottom panel). H</a:t>
              </a:r>
              <a:r>
                <a:rPr lang="en-US" sz="1100" b="1" baseline="-25000" dirty="0">
                  <a:solidFill>
                    <a:srgbClr val="002060"/>
                  </a:solidFill>
                </a:rPr>
                <a:t>2</a:t>
              </a:r>
              <a:r>
                <a:rPr lang="en-US" sz="1100" b="1" dirty="0">
                  <a:solidFill>
                    <a:srgbClr val="002060"/>
                  </a:solidFill>
                </a:rPr>
                <a:t>O – water, P – plasmid pMF-E8, NT- </a:t>
              </a:r>
              <a:r>
                <a:rPr lang="en-US" sz="1100" b="1" dirty="0" err="1">
                  <a:solidFill>
                    <a:srgbClr val="002060"/>
                  </a:solidFill>
                </a:rPr>
                <a:t>nontransgenic</a:t>
              </a:r>
              <a:r>
                <a:rPr lang="en-US" sz="1100" b="1" dirty="0">
                  <a:solidFill>
                    <a:srgbClr val="002060"/>
                  </a:solidFill>
                </a:rPr>
                <a:t> plant, L1, L6 – parent transgenic lines, 1-12 – putative marker-free plants, M – size marker</a:t>
              </a:r>
              <a:r>
                <a:rPr lang="en-US" sz="1100" dirty="0"/>
                <a:t>.</a:t>
              </a:r>
              <a:endParaRPr lang="ru-RU" sz="1100" dirty="0"/>
            </a:p>
          </p:txBody>
        </p:sp>
      </p:grp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539552" y="2852936"/>
          <a:ext cx="8229600" cy="3501005"/>
        </p:xfrm>
        <a:graphic>
          <a:graphicData uri="http://schemas.openxmlformats.org/drawingml/2006/table">
            <a:tbl>
              <a:tblPr/>
              <a:tblGrid>
                <a:gridCol w="1036919"/>
                <a:gridCol w="948402"/>
                <a:gridCol w="804245"/>
                <a:gridCol w="781483"/>
                <a:gridCol w="773896"/>
                <a:gridCol w="758722"/>
                <a:gridCol w="773896"/>
                <a:gridCol w="789070"/>
                <a:gridCol w="758722"/>
                <a:gridCol w="804245"/>
              </a:tblGrid>
              <a:tr h="243179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Variant/line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PCR positive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06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CodA-35S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npt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coding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npt-nos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RecR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CaMV35S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E8-Thau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Thau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coding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Thau-RBCSter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9"/>
                    </a:solidFill>
                  </a:tcPr>
                </a:tc>
              </a:tr>
              <a:tr h="257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0-2 1H</a:t>
                      </a: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57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0-2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0-2 6L</a:t>
                      </a: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250-0 6H</a:t>
                      </a: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614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250-0 6L</a:t>
                      </a: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250-2 1L</a:t>
                      </a: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57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250-2 1H</a:t>
                      </a: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57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250-2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783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250-2 6L</a:t>
                      </a: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250-0 6 II</a:t>
                      </a: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250-2 6 II</a:t>
                      </a: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" name="Рисунок 11" descr="C:\Users\Vadim\Desktop\pMF-E8 primer positions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t="1313" r="430" b="1641"/>
          <a:stretch/>
        </p:blipFill>
        <p:spPr bwMode="auto">
          <a:xfrm>
            <a:off x="1871002" y="1083244"/>
            <a:ext cx="5477510" cy="131127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6370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3" name="Rectangle 80"/>
          <p:cNvSpPr>
            <a:spLocks noChangeArrowheads="1"/>
          </p:cNvSpPr>
          <p:nvPr/>
        </p:nvSpPr>
        <p:spPr bwMode="auto">
          <a:xfrm>
            <a:off x="1142976" y="0"/>
            <a:ext cx="6858000" cy="55245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800" b="0">
              <a:solidFill>
                <a:srgbClr val="000000"/>
              </a:solidFill>
            </a:endParaRPr>
          </a:p>
        </p:txBody>
      </p:sp>
      <p:sp>
        <p:nvSpPr>
          <p:cNvPr id="19574" name="Text Box 3"/>
          <p:cNvSpPr txBox="1">
            <a:spLocks noChangeArrowheads="1"/>
          </p:cNvSpPr>
          <p:nvPr/>
        </p:nvSpPr>
        <p:spPr bwMode="auto">
          <a:xfrm>
            <a:off x="1331119" y="79377"/>
            <a:ext cx="52196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rgbClr val="FFC000"/>
                </a:solidFill>
                <a:latin typeface="Century Gothic" pitchFamily="34" charset="0"/>
              </a:rPr>
              <a:t>Трансформация косточковых культур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929249" y="2428877"/>
            <a:ext cx="3786154" cy="1063625"/>
            <a:chOff x="3197" y="1461"/>
            <a:chExt cx="2404" cy="670"/>
          </a:xfrm>
        </p:grpSpPr>
        <p:pic>
          <p:nvPicPr>
            <p:cNvPr id="19677" name="Picture 5" descr="PICT0084mod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1706"/>
              <a:ext cx="1315" cy="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678" name="Text Box 6"/>
            <p:cNvSpPr txBox="1">
              <a:spLocks noChangeArrowheads="1"/>
            </p:cNvSpPr>
            <p:nvPr/>
          </p:nvSpPr>
          <p:spPr bwMode="auto">
            <a:xfrm>
              <a:off x="3197" y="1461"/>
              <a:ext cx="1089" cy="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3903" tIns="51952" rIns="103903" bIns="51952">
              <a:spAutoFit/>
            </a:bodyPr>
            <a:lstStyle>
              <a:lvl1pPr defTabSz="1039813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039813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039813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039813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039813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039813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039813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039813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039813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dirty="0">
                  <a:solidFill>
                    <a:srgbClr val="FFC000"/>
                  </a:solidFill>
                </a:rPr>
                <a:t>Амплификация фрагмента гена </a:t>
              </a:r>
              <a:r>
                <a:rPr lang="en-US" altLang="ru-RU" sz="1000" i="1" dirty="0">
                  <a:solidFill>
                    <a:srgbClr val="FFC000"/>
                  </a:solidFill>
                </a:rPr>
                <a:t>bar</a:t>
              </a:r>
              <a:r>
                <a:rPr lang="en-US" altLang="ru-RU" sz="1000" dirty="0">
                  <a:solidFill>
                    <a:srgbClr val="FFC000"/>
                  </a:solidFill>
                </a:rPr>
                <a:t> 310 </a:t>
              </a:r>
              <a:r>
                <a:rPr lang="en-US" altLang="ru-RU" sz="1000" dirty="0" err="1">
                  <a:solidFill>
                    <a:srgbClr val="FFC000"/>
                  </a:solidFill>
                </a:rPr>
                <a:t>bp</a:t>
              </a:r>
              <a:endParaRPr lang="ru-RU" altLang="ru-RU" sz="1000" dirty="0">
                <a:solidFill>
                  <a:srgbClr val="FFC000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800" dirty="0">
                  <a:solidFill>
                    <a:srgbClr val="000066"/>
                  </a:solidFill>
                </a:rPr>
                <a:t> </a:t>
              </a:r>
              <a:r>
                <a:rPr lang="ru-RU" altLang="ru-RU" sz="800" dirty="0">
                  <a:solidFill>
                    <a:schemeClr val="tx1"/>
                  </a:solidFill>
                </a:rPr>
                <a:t>М</a:t>
              </a:r>
              <a:r>
                <a:rPr lang="en-US" altLang="ru-RU" sz="800" dirty="0">
                  <a:solidFill>
                    <a:schemeClr val="tx1"/>
                  </a:solidFill>
                </a:rPr>
                <a:t>-</a:t>
              </a:r>
              <a:r>
                <a:rPr lang="ru-RU" altLang="ru-RU" sz="800" dirty="0">
                  <a:solidFill>
                    <a:schemeClr val="tx1"/>
                  </a:solidFill>
                </a:rPr>
                <a:t>молекулярный маркер</a:t>
              </a:r>
              <a:r>
                <a:rPr lang="en-US" altLang="ru-RU" sz="800" dirty="0">
                  <a:solidFill>
                    <a:schemeClr val="tx1"/>
                  </a:solidFill>
                </a:rPr>
                <a:t>; </a:t>
              </a:r>
              <a:endParaRPr lang="ru-RU" altLang="ru-RU" sz="800" dirty="0">
                <a:solidFill>
                  <a:schemeClr val="tx1"/>
                </a:solidFill>
              </a:endParaRP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800" dirty="0" smtClean="0">
                  <a:solidFill>
                    <a:schemeClr val="tx1"/>
                  </a:solidFill>
                </a:rPr>
                <a:t>12–</a:t>
              </a:r>
              <a:r>
                <a:rPr lang="ru-RU" altLang="ru-RU" sz="800" dirty="0">
                  <a:solidFill>
                    <a:schemeClr val="tx1"/>
                  </a:solidFill>
                </a:rPr>
                <a:t>слива «Стартовая»</a:t>
              </a:r>
              <a:r>
                <a:rPr lang="en-US" altLang="ru-RU" sz="800" dirty="0">
                  <a:solidFill>
                    <a:schemeClr val="tx1"/>
                  </a:solidFill>
                </a:rPr>
                <a:t>; </a:t>
              </a:r>
              <a:endParaRPr lang="ru-RU" altLang="ru-RU" sz="800" dirty="0">
                <a:solidFill>
                  <a:schemeClr val="tx1"/>
                </a:solidFill>
              </a:endParaRP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800" dirty="0" smtClean="0">
                  <a:solidFill>
                    <a:schemeClr val="tx1"/>
                  </a:solidFill>
                </a:rPr>
                <a:t>1-10-pCamGFP</a:t>
              </a:r>
              <a:r>
                <a:rPr lang="ru-RU" altLang="ru-RU" sz="800" dirty="0" smtClean="0">
                  <a:solidFill>
                    <a:schemeClr val="tx1"/>
                  </a:solidFill>
                </a:rPr>
                <a:t> </a:t>
              </a:r>
              <a:r>
                <a:rPr lang="ru-RU" altLang="ru-RU" sz="800" dirty="0" err="1">
                  <a:solidFill>
                    <a:schemeClr val="tx1"/>
                  </a:solidFill>
                </a:rPr>
                <a:t>трансгены</a:t>
              </a:r>
              <a:r>
                <a:rPr lang="ru-RU" altLang="ru-RU" sz="800" dirty="0">
                  <a:solidFill>
                    <a:schemeClr val="tx1"/>
                  </a:solidFill>
                </a:rPr>
                <a:t> </a:t>
              </a:r>
              <a:r>
                <a:rPr lang="en-US" altLang="ru-RU" sz="800" dirty="0">
                  <a:solidFill>
                    <a:schemeClr val="tx1"/>
                  </a:solidFill>
                </a:rPr>
                <a:t>; </a:t>
              </a:r>
              <a:endParaRPr lang="ru-RU" altLang="ru-RU" sz="800" dirty="0">
                <a:solidFill>
                  <a:schemeClr val="tx1"/>
                </a:solidFill>
              </a:endParaRP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800" dirty="0">
                  <a:solidFill>
                    <a:schemeClr val="tx1"/>
                  </a:solidFill>
                </a:rPr>
                <a:t>11 – pCam35SGFP, 13 – H2O</a:t>
              </a:r>
              <a:r>
                <a:rPr lang="en-US" altLang="ru-RU" sz="800" dirty="0">
                  <a:solidFill>
                    <a:srgbClr val="000066"/>
                  </a:solidFill>
                </a:rPr>
                <a:t>.</a:t>
              </a:r>
              <a:endParaRPr lang="ru-RU" altLang="ru-RU" sz="8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715008" y="3627436"/>
            <a:ext cx="3655248" cy="3076575"/>
            <a:chOff x="3470" y="2251"/>
            <a:chExt cx="2358" cy="1938"/>
          </a:xfrm>
        </p:grpSpPr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3742" y="2251"/>
              <a:ext cx="1747" cy="1779"/>
              <a:chOff x="3833" y="2305"/>
              <a:chExt cx="1747" cy="1779"/>
            </a:xfrm>
          </p:grpSpPr>
          <p:pic>
            <p:nvPicPr>
              <p:cNvPr id="19673" name="Picture 9" descr="До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3" y="2305"/>
                <a:ext cx="1747" cy="8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74" name="Picture 10" descr="После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3" y="3158"/>
                <a:ext cx="1747" cy="8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675" name="Text Box 11"/>
              <p:cNvSpPr txBox="1">
                <a:spLocks noChangeArrowheads="1"/>
              </p:cNvSpPr>
              <p:nvPr/>
            </p:nvSpPr>
            <p:spPr bwMode="auto">
              <a:xfrm>
                <a:off x="3879" y="3793"/>
                <a:ext cx="492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ru-RU" sz="1200">
                    <a:solidFill>
                      <a:srgbClr val="FFFFFF"/>
                    </a:solidFill>
                  </a:rPr>
                  <a:t>Control</a:t>
                </a:r>
                <a:endParaRPr lang="ru-RU" altLang="ru-RU" sz="1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676" name="Text Box 12"/>
              <p:cNvSpPr txBox="1">
                <a:spLocks noChangeArrowheads="1"/>
              </p:cNvSpPr>
              <p:nvPr/>
            </p:nvSpPr>
            <p:spPr bwMode="auto">
              <a:xfrm>
                <a:off x="3879" y="2977"/>
                <a:ext cx="492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ru-RU" sz="1200">
                    <a:solidFill>
                      <a:srgbClr val="FFFFFF"/>
                    </a:solidFill>
                  </a:rPr>
                  <a:t>Control</a:t>
                </a:r>
                <a:endParaRPr lang="ru-RU" altLang="ru-RU" sz="12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9672" name="Text Box 13"/>
            <p:cNvSpPr txBox="1">
              <a:spLocks noChangeArrowheads="1"/>
            </p:cNvSpPr>
            <p:nvPr/>
          </p:nvSpPr>
          <p:spPr bwMode="auto">
            <a:xfrm>
              <a:off x="3470" y="3929"/>
              <a:ext cx="2358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3903" tIns="51952" rIns="103903" bIns="51952">
              <a:spAutoFit/>
            </a:bodyPr>
            <a:lstStyle>
              <a:lvl1pPr defTabSz="1039813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039813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039813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039813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039813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039813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039813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039813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039813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dirty="0" err="1">
                  <a:solidFill>
                    <a:schemeClr val="tx1"/>
                  </a:solidFill>
                </a:rPr>
                <a:t>Трансгенные</a:t>
              </a:r>
              <a:r>
                <a:rPr lang="ru-RU" altLang="ru-RU" sz="1000" dirty="0">
                  <a:solidFill>
                    <a:schemeClr val="tx1"/>
                  </a:solidFill>
                </a:rPr>
                <a:t> растения сливы «Стартовая»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dirty="0">
                  <a:solidFill>
                    <a:schemeClr val="tx1"/>
                  </a:solidFill>
                </a:rPr>
                <a:t>после обработки гербицидом «Либерти»</a:t>
              </a:r>
            </a:p>
          </p:txBody>
        </p:sp>
      </p:grpSp>
      <p:sp>
        <p:nvSpPr>
          <p:cNvPr id="19577" name="Text Box 14"/>
          <p:cNvSpPr txBox="1">
            <a:spLocks noChangeArrowheads="1"/>
          </p:cNvSpPr>
          <p:nvPr/>
        </p:nvSpPr>
        <p:spPr bwMode="auto">
          <a:xfrm>
            <a:off x="0" y="549277"/>
            <a:ext cx="55006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Эффективность генов различных селективных маркеров при трансформации косточковых культур</a:t>
            </a: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142844" y="1071546"/>
            <a:ext cx="4857784" cy="2806719"/>
            <a:chOff x="113" y="789"/>
            <a:chExt cx="2948" cy="1689"/>
          </a:xfrm>
        </p:grpSpPr>
        <p:grpSp>
          <p:nvGrpSpPr>
            <p:cNvPr id="6" name="Group 16"/>
            <p:cNvGrpSpPr>
              <a:grpSpLocks/>
            </p:cNvGrpSpPr>
            <p:nvPr/>
          </p:nvGrpSpPr>
          <p:grpSpPr bwMode="auto">
            <a:xfrm>
              <a:off x="113" y="981"/>
              <a:ext cx="2948" cy="1497"/>
              <a:chOff x="113" y="981"/>
              <a:chExt cx="2948" cy="1497"/>
            </a:xfrm>
          </p:grpSpPr>
          <p:sp>
            <p:nvSpPr>
              <p:cNvPr id="19614" name="Rectangle 17"/>
              <p:cNvSpPr>
                <a:spLocks noChangeArrowheads="1"/>
              </p:cNvSpPr>
              <p:nvPr/>
            </p:nvSpPr>
            <p:spPr bwMode="auto">
              <a:xfrm>
                <a:off x="2708" y="2094"/>
                <a:ext cx="353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</a:rPr>
                  <a:t>1 (+)</a:t>
                </a:r>
                <a:endParaRPr lang="ru-RU" altLang="ru-RU" sz="12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15" name="Rectangle 18"/>
              <p:cNvSpPr>
                <a:spLocks noChangeArrowheads="1"/>
              </p:cNvSpPr>
              <p:nvPr/>
            </p:nvSpPr>
            <p:spPr bwMode="auto">
              <a:xfrm>
                <a:off x="2169" y="2094"/>
                <a:ext cx="539" cy="19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1 </a:t>
                </a:r>
                <a:r>
                  <a:rPr lang="en-US" altLang="ru-RU" sz="12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(0,23%)</a:t>
                </a:r>
                <a:endParaRPr lang="ru-RU" altLang="ru-RU" sz="12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19616" name="Rectangle 19"/>
              <p:cNvSpPr>
                <a:spLocks noChangeArrowheads="1"/>
              </p:cNvSpPr>
              <p:nvPr/>
            </p:nvSpPr>
            <p:spPr bwMode="auto">
              <a:xfrm>
                <a:off x="1752" y="2094"/>
                <a:ext cx="417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</a:rPr>
                  <a:t>434</a:t>
                </a:r>
                <a:endParaRPr lang="ru-RU" altLang="ru-RU" sz="12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17" name="Rectangle 20"/>
              <p:cNvSpPr>
                <a:spLocks noChangeArrowheads="1"/>
              </p:cNvSpPr>
              <p:nvPr/>
            </p:nvSpPr>
            <p:spPr bwMode="auto">
              <a:xfrm>
                <a:off x="1315" y="2094"/>
                <a:ext cx="437" cy="19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Задерж</a:t>
                </a:r>
                <a:r>
                  <a:rPr lang="ru-RU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.</a:t>
                </a: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/</a:t>
                </a:r>
                <a:endParaRPr lang="ru-RU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 Km</a:t>
                </a:r>
              </a:p>
            </p:txBody>
          </p:sp>
          <p:sp>
            <p:nvSpPr>
              <p:cNvPr id="19618" name="Rectangle 21"/>
              <p:cNvSpPr>
                <a:spLocks noChangeArrowheads="1"/>
              </p:cNvSpPr>
              <p:nvPr/>
            </p:nvSpPr>
            <p:spPr bwMode="auto">
              <a:xfrm>
                <a:off x="962" y="2094"/>
                <a:ext cx="353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i="1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nptII</a:t>
                </a:r>
                <a:endParaRPr lang="en-US" altLang="ru-RU" sz="1000" i="1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i="1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/</a:t>
                </a:r>
                <a:r>
                  <a:rPr lang="en-US" altLang="ru-RU" sz="1000" i="1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nos</a:t>
                </a:r>
                <a:endParaRPr lang="ru-RU" altLang="ru-RU" sz="1000" i="1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19619" name="Rectangle 22"/>
              <p:cNvSpPr>
                <a:spLocks noChangeArrowheads="1"/>
              </p:cNvSpPr>
              <p:nvPr/>
            </p:nvSpPr>
            <p:spPr bwMode="auto">
              <a:xfrm>
                <a:off x="113" y="2094"/>
                <a:ext cx="849" cy="19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altLang="ru-RU" sz="10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  pBin35S-mGFP-ER</a:t>
                </a:r>
                <a:endParaRPr lang="ru-RU" altLang="ru-RU" sz="1000" b="0" dirty="0">
                  <a:solidFill>
                    <a:srgbClr val="333399"/>
                  </a:solidFill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620" name="Rectangle 23"/>
              <p:cNvSpPr>
                <a:spLocks noChangeArrowheads="1"/>
              </p:cNvSpPr>
              <p:nvPr/>
            </p:nvSpPr>
            <p:spPr bwMode="auto">
              <a:xfrm>
                <a:off x="2708" y="1710"/>
                <a:ext cx="353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8</a:t>
                </a:r>
                <a:r>
                  <a:rPr lang="ru-RU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  (+)</a:t>
                </a:r>
                <a:endParaRPr lang="ru-RU" altLang="ru-RU" sz="12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21" name="Rectangle 24"/>
              <p:cNvSpPr>
                <a:spLocks noChangeArrowheads="1"/>
              </p:cNvSpPr>
              <p:nvPr/>
            </p:nvSpPr>
            <p:spPr bwMode="auto">
              <a:xfrm>
                <a:off x="2169" y="1710"/>
                <a:ext cx="539" cy="19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8 </a:t>
                </a:r>
                <a:r>
                  <a:rPr lang="en-US" altLang="ru-RU" sz="12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(1,4%)</a:t>
                </a:r>
              </a:p>
            </p:txBody>
          </p:sp>
          <p:sp>
            <p:nvSpPr>
              <p:cNvPr id="19622" name="Rectangle 25"/>
              <p:cNvSpPr>
                <a:spLocks noChangeArrowheads="1"/>
              </p:cNvSpPr>
              <p:nvPr/>
            </p:nvSpPr>
            <p:spPr bwMode="auto">
              <a:xfrm>
                <a:off x="1752" y="1710"/>
                <a:ext cx="417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560</a:t>
                </a:r>
                <a:endParaRPr lang="en-US" altLang="ru-RU" sz="12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23" name="Rectangle 26"/>
              <p:cNvSpPr>
                <a:spLocks noChangeArrowheads="1"/>
              </p:cNvSpPr>
              <p:nvPr/>
            </p:nvSpPr>
            <p:spPr bwMode="auto">
              <a:xfrm>
                <a:off x="1315" y="1710"/>
                <a:ext cx="437" cy="19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Задерж</a:t>
                </a:r>
                <a:r>
                  <a:rPr lang="ru-RU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.</a:t>
                </a: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/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ru-RU" altLang="ru-RU" sz="1000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манноза</a:t>
                </a:r>
                <a:endParaRPr lang="en-US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19624" name="Rectangle 27"/>
              <p:cNvSpPr>
                <a:spLocks noChangeArrowheads="1"/>
              </p:cNvSpPr>
              <p:nvPr/>
            </p:nvSpPr>
            <p:spPr bwMode="auto">
              <a:xfrm>
                <a:off x="962" y="1710"/>
                <a:ext cx="353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i="1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pmi</a:t>
                </a:r>
                <a:endParaRPr lang="ru-RU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i="1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/</a:t>
                </a: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 CMPS</a:t>
                </a:r>
                <a:endParaRPr lang="en-US" altLang="ru-RU" sz="1000" dirty="0">
                  <a:solidFill>
                    <a:srgbClr val="333399"/>
                  </a:solidFill>
                </a:endParaRPr>
              </a:p>
            </p:txBody>
          </p:sp>
          <p:sp>
            <p:nvSpPr>
              <p:cNvPr id="19625" name="Rectangle 28"/>
              <p:cNvSpPr>
                <a:spLocks noChangeArrowheads="1"/>
              </p:cNvSpPr>
              <p:nvPr/>
            </p:nvSpPr>
            <p:spPr bwMode="auto">
              <a:xfrm>
                <a:off x="113" y="1710"/>
                <a:ext cx="849" cy="19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pNov35S-GFP</a:t>
                </a:r>
                <a:endParaRPr lang="en-US" altLang="ru-RU" sz="10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26" name="Rectangle 29"/>
              <p:cNvSpPr>
                <a:spLocks noChangeArrowheads="1"/>
              </p:cNvSpPr>
              <p:nvPr/>
            </p:nvSpPr>
            <p:spPr bwMode="auto">
              <a:xfrm>
                <a:off x="2708" y="1288"/>
                <a:ext cx="353" cy="23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9 (+)</a:t>
                </a:r>
                <a:endParaRPr lang="en-US" altLang="ru-RU" sz="1200" b="0" dirty="0">
                  <a:solidFill>
                    <a:srgbClr val="333399"/>
                  </a:solidFill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1  (-)</a:t>
                </a:r>
                <a:endParaRPr lang="ru-RU" altLang="ru-RU" sz="12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27" name="Rectangle 30"/>
              <p:cNvSpPr>
                <a:spLocks noChangeArrowheads="1"/>
              </p:cNvSpPr>
              <p:nvPr/>
            </p:nvSpPr>
            <p:spPr bwMode="auto">
              <a:xfrm>
                <a:off x="2169" y="1288"/>
                <a:ext cx="539" cy="23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200" b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10</a:t>
                </a:r>
                <a:r>
                  <a:rPr lang="ru-RU" altLang="ru-RU" sz="1200" b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ru-RU" altLang="ru-RU" sz="120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(2.</a:t>
                </a:r>
                <a:r>
                  <a:rPr lang="en-US" altLang="ru-RU" sz="120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2</a:t>
                </a:r>
                <a:r>
                  <a:rPr lang="ru-RU" altLang="ru-RU" sz="120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%)</a:t>
                </a:r>
              </a:p>
            </p:txBody>
          </p:sp>
          <p:sp>
            <p:nvSpPr>
              <p:cNvPr id="19628" name="Rectangle 31"/>
              <p:cNvSpPr>
                <a:spLocks noChangeArrowheads="1"/>
              </p:cNvSpPr>
              <p:nvPr/>
            </p:nvSpPr>
            <p:spPr bwMode="auto">
              <a:xfrm>
                <a:off x="1752" y="1288"/>
                <a:ext cx="417" cy="23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416</a:t>
                </a:r>
                <a:endParaRPr lang="ru-RU" altLang="ru-RU" sz="12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29" name="Rectangle 32"/>
              <p:cNvSpPr>
                <a:spLocks noChangeArrowheads="1"/>
              </p:cNvSpPr>
              <p:nvPr/>
            </p:nvSpPr>
            <p:spPr bwMode="auto">
              <a:xfrm>
                <a:off x="1315" y="1288"/>
                <a:ext cx="437" cy="23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Задерж</a:t>
                </a:r>
                <a:r>
                  <a:rPr lang="ru-RU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.</a:t>
                </a: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/</a:t>
                </a:r>
                <a:endParaRPr lang="ru-RU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Hyg</a:t>
                </a:r>
                <a:endParaRPr lang="en-US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19630" name="Rectangle 33"/>
              <p:cNvSpPr>
                <a:spLocks noChangeArrowheads="1"/>
              </p:cNvSpPr>
              <p:nvPr/>
            </p:nvSpPr>
            <p:spPr bwMode="auto">
              <a:xfrm>
                <a:off x="962" y="1288"/>
                <a:ext cx="353" cy="23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i="1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hpt</a:t>
                </a:r>
                <a:endParaRPr lang="ru-RU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/ 35S</a:t>
                </a:r>
                <a:endParaRPr lang="en-US" altLang="ru-RU" sz="1000" dirty="0">
                  <a:solidFill>
                    <a:srgbClr val="333399"/>
                  </a:solidFill>
                </a:endParaRPr>
              </a:p>
            </p:txBody>
          </p:sp>
          <p:sp>
            <p:nvSpPr>
              <p:cNvPr id="19631" name="Rectangle 34"/>
              <p:cNvSpPr>
                <a:spLocks noChangeArrowheads="1"/>
              </p:cNvSpPr>
              <p:nvPr/>
            </p:nvSpPr>
            <p:spPr bwMode="auto">
              <a:xfrm>
                <a:off x="113" y="1288"/>
                <a:ext cx="849" cy="23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b="0" dirty="0" err="1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pCam</a:t>
                </a:r>
                <a:r>
                  <a:rPr lang="ru-RU" altLang="ru-RU" sz="10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35</a:t>
                </a:r>
                <a:r>
                  <a:rPr lang="en-US" altLang="ru-RU" sz="10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SGFP</a:t>
                </a:r>
              </a:p>
            </p:txBody>
          </p:sp>
          <p:sp>
            <p:nvSpPr>
              <p:cNvPr id="19632" name="Rectangle 35"/>
              <p:cNvSpPr>
                <a:spLocks noChangeArrowheads="1"/>
              </p:cNvSpPr>
              <p:nvPr/>
            </p:nvSpPr>
            <p:spPr bwMode="auto">
              <a:xfrm>
                <a:off x="2708" y="1518"/>
                <a:ext cx="353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1  (+)</a:t>
                </a:r>
                <a:endParaRPr lang="ru-RU" altLang="ru-RU" sz="12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33" name="Rectangle 36"/>
              <p:cNvSpPr>
                <a:spLocks noChangeArrowheads="1"/>
              </p:cNvSpPr>
              <p:nvPr/>
            </p:nvSpPr>
            <p:spPr bwMode="auto">
              <a:xfrm>
                <a:off x="2169" y="1518"/>
                <a:ext cx="539" cy="19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1 </a:t>
                </a:r>
                <a:r>
                  <a:rPr lang="en-US" altLang="ru-RU" sz="12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(0.08%)</a:t>
                </a:r>
              </a:p>
            </p:txBody>
          </p:sp>
          <p:sp>
            <p:nvSpPr>
              <p:cNvPr id="19634" name="Rectangle 37"/>
              <p:cNvSpPr>
                <a:spLocks noChangeArrowheads="1"/>
              </p:cNvSpPr>
              <p:nvPr/>
            </p:nvSpPr>
            <p:spPr bwMode="auto">
              <a:xfrm>
                <a:off x="1752" y="1518"/>
                <a:ext cx="417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1128</a:t>
                </a:r>
                <a:endParaRPr lang="en-US" altLang="ru-RU" sz="12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35" name="Rectangle 38"/>
              <p:cNvSpPr>
                <a:spLocks noChangeArrowheads="1"/>
              </p:cNvSpPr>
              <p:nvPr/>
            </p:nvSpPr>
            <p:spPr bwMode="auto">
              <a:xfrm>
                <a:off x="1315" y="1518"/>
                <a:ext cx="437" cy="19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lnSpc>
                    <a:spcPct val="70000"/>
                  </a:lnSpc>
                  <a:spcBef>
                    <a:spcPct val="100000"/>
                  </a:spcBef>
                  <a:spcAft>
                    <a:spcPct val="0"/>
                  </a:spcAft>
                </a:pPr>
                <a:endParaRPr lang="ru-RU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  <a:p>
                <a:pPr algn="ctr" fontAlgn="base">
                  <a:lnSpc>
                    <a:spcPct val="7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Ранняя/</a:t>
                </a:r>
              </a:p>
              <a:p>
                <a:pPr algn="ctr" fontAlgn="base">
                  <a:lnSpc>
                    <a:spcPct val="7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манноза</a:t>
                </a:r>
                <a:endParaRPr lang="en-US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19636" name="Rectangle 39"/>
              <p:cNvSpPr>
                <a:spLocks noChangeArrowheads="1"/>
              </p:cNvSpPr>
              <p:nvPr/>
            </p:nvSpPr>
            <p:spPr bwMode="auto">
              <a:xfrm>
                <a:off x="962" y="1518"/>
                <a:ext cx="353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i="1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pmi</a:t>
                </a:r>
                <a:endParaRPr lang="ru-RU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i="1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/</a:t>
                </a: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 CMPS</a:t>
                </a:r>
                <a:endParaRPr lang="en-US" altLang="ru-RU" sz="1000" dirty="0">
                  <a:solidFill>
                    <a:srgbClr val="333399"/>
                  </a:solidFill>
                </a:endParaRPr>
              </a:p>
            </p:txBody>
          </p:sp>
          <p:sp>
            <p:nvSpPr>
              <p:cNvPr id="19637" name="Rectangle 40"/>
              <p:cNvSpPr>
                <a:spLocks noChangeArrowheads="1"/>
              </p:cNvSpPr>
              <p:nvPr/>
            </p:nvSpPr>
            <p:spPr bwMode="auto">
              <a:xfrm>
                <a:off x="113" y="1518"/>
                <a:ext cx="849" cy="19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pNov35S-GFP</a:t>
                </a:r>
                <a:endParaRPr lang="en-US" altLang="ru-RU" sz="10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38" name="Rectangle 41"/>
              <p:cNvSpPr>
                <a:spLocks noChangeArrowheads="1"/>
              </p:cNvSpPr>
              <p:nvPr/>
            </p:nvSpPr>
            <p:spPr bwMode="auto">
              <a:xfrm>
                <a:off x="2708" y="1902"/>
                <a:ext cx="353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4 (+)</a:t>
                </a:r>
                <a:endParaRPr lang="ru-RU" altLang="ru-RU" sz="12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39" name="Rectangle 42"/>
              <p:cNvSpPr>
                <a:spLocks noChangeArrowheads="1"/>
              </p:cNvSpPr>
              <p:nvPr/>
            </p:nvSpPr>
            <p:spPr bwMode="auto">
              <a:xfrm>
                <a:off x="2169" y="1902"/>
                <a:ext cx="539" cy="19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ru-RU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altLang="ru-RU" sz="12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(0</a:t>
                </a:r>
                <a:r>
                  <a:rPr lang="en-US" altLang="ru-RU" sz="12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.5</a:t>
                </a:r>
                <a:r>
                  <a:rPr lang="ru-RU" altLang="ru-RU" sz="12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%)</a:t>
                </a:r>
              </a:p>
            </p:txBody>
          </p:sp>
          <p:sp>
            <p:nvSpPr>
              <p:cNvPr id="19640" name="Rectangle 43"/>
              <p:cNvSpPr>
                <a:spLocks noChangeArrowheads="1"/>
              </p:cNvSpPr>
              <p:nvPr/>
            </p:nvSpPr>
            <p:spPr bwMode="auto">
              <a:xfrm>
                <a:off x="1752" y="1902"/>
                <a:ext cx="417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804</a:t>
                </a:r>
                <a:endParaRPr lang="ru-RU" altLang="ru-RU" sz="12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41" name="Rectangle 44"/>
              <p:cNvSpPr>
                <a:spLocks noChangeArrowheads="1"/>
              </p:cNvSpPr>
              <p:nvPr/>
            </p:nvSpPr>
            <p:spPr bwMode="auto">
              <a:xfrm>
                <a:off x="1315" y="1902"/>
                <a:ext cx="437" cy="19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Задерж</a:t>
                </a:r>
                <a:r>
                  <a:rPr lang="ru-RU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.</a:t>
                </a: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/</a:t>
                </a:r>
                <a:endParaRPr lang="ru-RU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 Km</a:t>
                </a:r>
              </a:p>
            </p:txBody>
          </p:sp>
          <p:sp>
            <p:nvSpPr>
              <p:cNvPr id="19642" name="Rectangle 45"/>
              <p:cNvSpPr>
                <a:spLocks noChangeArrowheads="1"/>
              </p:cNvSpPr>
              <p:nvPr/>
            </p:nvSpPr>
            <p:spPr bwMode="auto">
              <a:xfrm>
                <a:off x="962" y="1902"/>
                <a:ext cx="353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i="1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nptII</a:t>
                </a:r>
                <a:endParaRPr lang="ru-RU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/ </a:t>
                </a:r>
                <a:r>
                  <a:rPr lang="en-US" altLang="ru-RU" sz="1000" i="1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nos</a:t>
                </a:r>
                <a:endParaRPr lang="en-US" altLang="ru-RU" sz="1000" dirty="0">
                  <a:solidFill>
                    <a:srgbClr val="333399"/>
                  </a:solidFill>
                </a:endParaRPr>
              </a:p>
            </p:txBody>
          </p:sp>
          <p:sp>
            <p:nvSpPr>
              <p:cNvPr id="19643" name="Rectangle 46"/>
              <p:cNvSpPr>
                <a:spLocks noChangeArrowheads="1"/>
              </p:cNvSpPr>
              <p:nvPr/>
            </p:nvSpPr>
            <p:spPr bwMode="auto">
              <a:xfrm>
                <a:off x="113" y="1902"/>
                <a:ext cx="849" cy="19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b="0" dirty="0" err="1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pGAGFP</a:t>
                </a:r>
                <a:r>
                  <a:rPr lang="en-US" altLang="ru-RU" sz="10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-AFVY</a:t>
                </a:r>
                <a:endParaRPr lang="en-US" altLang="ru-RU" sz="10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44" name="Rectangle 47"/>
              <p:cNvSpPr>
                <a:spLocks noChangeArrowheads="1"/>
              </p:cNvSpPr>
              <p:nvPr/>
            </p:nvSpPr>
            <p:spPr bwMode="auto">
              <a:xfrm>
                <a:off x="2708" y="2286"/>
                <a:ext cx="353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200" b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-</a:t>
                </a:r>
                <a:endParaRPr lang="ru-RU" altLang="ru-RU" sz="1200" b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45" name="Rectangle 48"/>
              <p:cNvSpPr>
                <a:spLocks noChangeArrowheads="1"/>
              </p:cNvSpPr>
              <p:nvPr/>
            </p:nvSpPr>
            <p:spPr bwMode="auto">
              <a:xfrm>
                <a:off x="2169" y="2286"/>
                <a:ext cx="539" cy="19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0 </a:t>
                </a:r>
                <a:r>
                  <a:rPr lang="ru-RU" altLang="ru-RU" sz="12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(0%)</a:t>
                </a:r>
              </a:p>
            </p:txBody>
          </p:sp>
          <p:sp>
            <p:nvSpPr>
              <p:cNvPr id="19646" name="Rectangle 49"/>
              <p:cNvSpPr>
                <a:spLocks noChangeArrowheads="1"/>
              </p:cNvSpPr>
              <p:nvPr/>
            </p:nvSpPr>
            <p:spPr bwMode="auto">
              <a:xfrm>
                <a:off x="1752" y="2286"/>
                <a:ext cx="417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</a:rPr>
                  <a:t>547</a:t>
                </a:r>
                <a:endParaRPr lang="ru-RU" altLang="ru-RU" sz="1200" b="0" dirty="0">
                  <a:solidFill>
                    <a:srgbClr val="333399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9647" name="Rectangle 50"/>
              <p:cNvSpPr>
                <a:spLocks noChangeArrowheads="1"/>
              </p:cNvSpPr>
              <p:nvPr/>
            </p:nvSpPr>
            <p:spPr bwMode="auto">
              <a:xfrm>
                <a:off x="1315" y="2286"/>
                <a:ext cx="437" cy="19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Задерж</a:t>
                </a:r>
                <a:r>
                  <a:rPr lang="ru-RU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.</a:t>
                </a: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/</a:t>
                </a:r>
                <a:r>
                  <a:rPr lang="ru-RU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 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 G-418</a:t>
                </a:r>
              </a:p>
            </p:txBody>
          </p:sp>
          <p:sp>
            <p:nvSpPr>
              <p:cNvPr id="19648" name="Rectangle 51"/>
              <p:cNvSpPr>
                <a:spLocks noChangeArrowheads="1"/>
              </p:cNvSpPr>
              <p:nvPr/>
            </p:nvSpPr>
            <p:spPr bwMode="auto">
              <a:xfrm>
                <a:off x="962" y="2286"/>
                <a:ext cx="353" cy="19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i="1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nptII</a:t>
                </a:r>
                <a:endParaRPr lang="ru-RU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/ </a:t>
                </a:r>
                <a:r>
                  <a:rPr lang="en-US" altLang="ru-RU" sz="1000" i="1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nos</a:t>
                </a:r>
                <a:endParaRPr lang="ru-RU" altLang="ru-RU" sz="1000" i="1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19649" name="Rectangle 52"/>
              <p:cNvSpPr>
                <a:spLocks noChangeArrowheads="1"/>
              </p:cNvSpPr>
              <p:nvPr/>
            </p:nvSpPr>
            <p:spPr bwMode="auto">
              <a:xfrm>
                <a:off x="113" y="2286"/>
                <a:ext cx="849" cy="19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altLang="ru-RU" sz="1000" b="0" dirty="0" err="1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pGAGFP</a:t>
                </a:r>
                <a:r>
                  <a:rPr lang="en-US" altLang="ru-RU" sz="10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-AFVY</a:t>
                </a:r>
                <a:endParaRPr lang="ru-RU" altLang="ru-RU" sz="1000" b="0" dirty="0">
                  <a:solidFill>
                    <a:srgbClr val="333399"/>
                  </a:solidFill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650" name="Rectangle 53"/>
              <p:cNvSpPr>
                <a:spLocks noChangeArrowheads="1"/>
              </p:cNvSpPr>
              <p:nvPr/>
            </p:nvSpPr>
            <p:spPr bwMode="auto">
              <a:xfrm>
                <a:off x="2708" y="981"/>
                <a:ext cx="353" cy="30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dirty="0">
                    <a:solidFill>
                      <a:srgbClr val="33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GFP</a:t>
                </a:r>
                <a:endParaRPr lang="ru-RU" altLang="ru-RU" sz="1000" dirty="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>
                    <a:solidFill>
                      <a:srgbClr val="333399"/>
                    </a:solidFill>
                    <a:latin typeface="Times New Roman" panose="02020603050405020304" pitchFamily="18" charset="0"/>
                  </a:rPr>
                  <a:t>Позитив.</a:t>
                </a:r>
                <a:endParaRPr lang="en-US" altLang="ru-RU" sz="1000" dirty="0">
                  <a:solidFill>
                    <a:srgbClr val="333399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651" name="Rectangle 54"/>
              <p:cNvSpPr>
                <a:spLocks noChangeArrowheads="1"/>
              </p:cNvSpPr>
              <p:nvPr/>
            </p:nvSpPr>
            <p:spPr bwMode="auto">
              <a:xfrm>
                <a:off x="2169" y="981"/>
                <a:ext cx="539" cy="30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xtLst/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Трансгенные</a:t>
                </a:r>
                <a:endParaRPr lang="ru-RU" alt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линии, </a:t>
                </a:r>
                <a:endParaRPr lang="en-US" alt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(%)</a:t>
                </a:r>
                <a:endParaRPr lang="en-US" altLang="ru-RU" sz="100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652" name="Rectangle 55"/>
              <p:cNvSpPr>
                <a:spLocks noChangeArrowheads="1"/>
              </p:cNvSpPr>
              <p:nvPr/>
            </p:nvSpPr>
            <p:spPr bwMode="auto">
              <a:xfrm>
                <a:off x="1752" y="981"/>
                <a:ext cx="417" cy="30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ru-RU" altLang="ru-RU" sz="1000" dirty="0">
                    <a:solidFill>
                      <a:srgbClr val="33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Кол-во</a:t>
                </a:r>
              </a:p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ru-RU" altLang="ru-RU" sz="1000" dirty="0" err="1">
                    <a:solidFill>
                      <a:srgbClr val="33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эксплантов</a:t>
                </a:r>
                <a:endParaRPr lang="ru-RU" altLang="ru-RU" sz="1000" dirty="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ru-RU" sz="1000" dirty="0">
                  <a:solidFill>
                    <a:srgbClr val="333399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653" name="Rectangle 56"/>
              <p:cNvSpPr>
                <a:spLocks noChangeArrowheads="1"/>
              </p:cNvSpPr>
              <p:nvPr/>
            </p:nvSpPr>
            <p:spPr bwMode="auto">
              <a:xfrm>
                <a:off x="1315" y="981"/>
                <a:ext cx="437" cy="30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extLst/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Селекция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ru-RU" sz="100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654" name="Rectangle 57"/>
              <p:cNvSpPr>
                <a:spLocks noChangeArrowheads="1"/>
              </p:cNvSpPr>
              <p:nvPr/>
            </p:nvSpPr>
            <p:spPr bwMode="auto">
              <a:xfrm>
                <a:off x="962" y="981"/>
                <a:ext cx="353" cy="30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Сел.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ген</a:t>
                </a:r>
                <a:endParaRPr lang="en-US" alt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655" name="Rectangle 58"/>
              <p:cNvSpPr>
                <a:spLocks noChangeArrowheads="1"/>
              </p:cNvSpPr>
              <p:nvPr/>
            </p:nvSpPr>
            <p:spPr bwMode="auto">
              <a:xfrm>
                <a:off x="113" y="981"/>
                <a:ext cx="849" cy="30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42900" indent="-3429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вектор</a:t>
                </a:r>
                <a:endParaRPr lang="en-US" altLang="ru-RU" sz="100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656" name="Line 59"/>
              <p:cNvSpPr>
                <a:spLocks noChangeShapeType="1"/>
              </p:cNvSpPr>
              <p:nvPr/>
            </p:nvSpPr>
            <p:spPr bwMode="auto">
              <a:xfrm>
                <a:off x="113" y="981"/>
                <a:ext cx="294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57" name="Line 60"/>
              <p:cNvSpPr>
                <a:spLocks noChangeShapeType="1"/>
              </p:cNvSpPr>
              <p:nvPr/>
            </p:nvSpPr>
            <p:spPr bwMode="auto">
              <a:xfrm>
                <a:off x="113" y="2478"/>
                <a:ext cx="294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58" name="Line 61"/>
              <p:cNvSpPr>
                <a:spLocks noChangeShapeType="1"/>
              </p:cNvSpPr>
              <p:nvPr/>
            </p:nvSpPr>
            <p:spPr bwMode="auto">
              <a:xfrm>
                <a:off x="113" y="981"/>
                <a:ext cx="0" cy="149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59" name="Line 62"/>
              <p:cNvSpPr>
                <a:spLocks noChangeShapeType="1"/>
              </p:cNvSpPr>
              <p:nvPr/>
            </p:nvSpPr>
            <p:spPr bwMode="auto">
              <a:xfrm>
                <a:off x="3061" y="981"/>
                <a:ext cx="0" cy="149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60" name="Line 63"/>
              <p:cNvSpPr>
                <a:spLocks noChangeShapeType="1"/>
              </p:cNvSpPr>
              <p:nvPr/>
            </p:nvSpPr>
            <p:spPr bwMode="auto">
              <a:xfrm>
                <a:off x="113" y="1288"/>
                <a:ext cx="294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61" name="Line 64"/>
              <p:cNvSpPr>
                <a:spLocks noChangeShapeType="1"/>
              </p:cNvSpPr>
              <p:nvPr/>
            </p:nvSpPr>
            <p:spPr bwMode="auto">
              <a:xfrm>
                <a:off x="962" y="981"/>
                <a:ext cx="0" cy="149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62" name="Line 65"/>
              <p:cNvSpPr>
                <a:spLocks noChangeShapeType="1"/>
              </p:cNvSpPr>
              <p:nvPr/>
            </p:nvSpPr>
            <p:spPr bwMode="auto">
              <a:xfrm>
                <a:off x="1315" y="981"/>
                <a:ext cx="0" cy="149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63" name="Line 66"/>
              <p:cNvSpPr>
                <a:spLocks noChangeShapeType="1"/>
              </p:cNvSpPr>
              <p:nvPr/>
            </p:nvSpPr>
            <p:spPr bwMode="auto">
              <a:xfrm>
                <a:off x="1752" y="981"/>
                <a:ext cx="0" cy="149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64" name="Line 67"/>
              <p:cNvSpPr>
                <a:spLocks noChangeShapeType="1"/>
              </p:cNvSpPr>
              <p:nvPr/>
            </p:nvSpPr>
            <p:spPr bwMode="auto">
              <a:xfrm>
                <a:off x="2169" y="981"/>
                <a:ext cx="0" cy="149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65" name="Line 68"/>
              <p:cNvSpPr>
                <a:spLocks noChangeShapeType="1"/>
              </p:cNvSpPr>
              <p:nvPr/>
            </p:nvSpPr>
            <p:spPr bwMode="auto">
              <a:xfrm>
                <a:off x="2708" y="981"/>
                <a:ext cx="0" cy="149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66" name="Line 69"/>
              <p:cNvSpPr>
                <a:spLocks noChangeShapeType="1"/>
              </p:cNvSpPr>
              <p:nvPr/>
            </p:nvSpPr>
            <p:spPr bwMode="auto">
              <a:xfrm>
                <a:off x="113" y="2094"/>
                <a:ext cx="29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67" name="Line 70"/>
              <p:cNvSpPr>
                <a:spLocks noChangeShapeType="1"/>
              </p:cNvSpPr>
              <p:nvPr/>
            </p:nvSpPr>
            <p:spPr bwMode="auto">
              <a:xfrm>
                <a:off x="113" y="1710"/>
                <a:ext cx="29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68" name="Line 71"/>
              <p:cNvSpPr>
                <a:spLocks noChangeShapeType="1"/>
              </p:cNvSpPr>
              <p:nvPr/>
            </p:nvSpPr>
            <p:spPr bwMode="auto">
              <a:xfrm>
                <a:off x="113" y="1518"/>
                <a:ext cx="29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69" name="Line 72"/>
              <p:cNvSpPr>
                <a:spLocks noChangeShapeType="1"/>
              </p:cNvSpPr>
              <p:nvPr/>
            </p:nvSpPr>
            <p:spPr bwMode="auto">
              <a:xfrm>
                <a:off x="113" y="1902"/>
                <a:ext cx="29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70" name="Line 73"/>
              <p:cNvSpPr>
                <a:spLocks noChangeShapeType="1"/>
              </p:cNvSpPr>
              <p:nvPr/>
            </p:nvSpPr>
            <p:spPr bwMode="auto">
              <a:xfrm>
                <a:off x="113" y="2286"/>
                <a:ext cx="29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613" name="Text Box 74"/>
            <p:cNvSpPr txBox="1">
              <a:spLocks noChangeArrowheads="1"/>
            </p:cNvSpPr>
            <p:nvPr/>
          </p:nvSpPr>
          <p:spPr bwMode="auto">
            <a:xfrm>
              <a:off x="1020" y="789"/>
              <a:ext cx="114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 dirty="0">
                  <a:solidFill>
                    <a:srgbClr val="FFC000"/>
                  </a:solidFill>
                  <a:latin typeface="Comic Sans MS" panose="030F0702030302020204" pitchFamily="66" charset="0"/>
                </a:rPr>
                <a:t>Слива «Стартовая»</a:t>
              </a:r>
            </a:p>
          </p:txBody>
        </p:sp>
      </p:grpSp>
      <p:grpSp>
        <p:nvGrpSpPr>
          <p:cNvPr id="7" name="Group 110"/>
          <p:cNvGrpSpPr>
            <a:grpSpLocks/>
          </p:cNvGrpSpPr>
          <p:nvPr/>
        </p:nvGrpSpPr>
        <p:grpSpPr bwMode="auto">
          <a:xfrm>
            <a:off x="214282" y="4000503"/>
            <a:ext cx="5715040" cy="2781300"/>
            <a:chOff x="113" y="2512"/>
            <a:chExt cx="3499" cy="1752"/>
          </a:xfrm>
        </p:grpSpPr>
        <p:grpSp>
          <p:nvGrpSpPr>
            <p:cNvPr id="8" name="Group 76"/>
            <p:cNvGrpSpPr>
              <a:grpSpLocks/>
            </p:cNvGrpSpPr>
            <p:nvPr/>
          </p:nvGrpSpPr>
          <p:grpSpPr bwMode="auto">
            <a:xfrm>
              <a:off x="113" y="2739"/>
              <a:ext cx="3039" cy="237"/>
              <a:chOff x="113" y="2739"/>
              <a:chExt cx="3039" cy="237"/>
            </a:xfrm>
          </p:grpSpPr>
          <p:sp>
            <p:nvSpPr>
              <p:cNvPr id="19597" name="Rectangle 77"/>
              <p:cNvSpPr>
                <a:spLocks noChangeArrowheads="1"/>
              </p:cNvSpPr>
              <p:nvPr/>
            </p:nvSpPr>
            <p:spPr bwMode="auto">
              <a:xfrm>
                <a:off x="2653" y="2739"/>
                <a:ext cx="499" cy="23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36000" rIns="90000" bIns="36000"/>
              <a:lstStyle>
                <a:lvl1pPr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ru-RU" altLang="ru-RU" sz="1200" b="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GUS(+)</a:t>
                </a:r>
                <a:endParaRPr lang="ru-RU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19598" name="Rectangle 78"/>
              <p:cNvSpPr>
                <a:spLocks noChangeArrowheads="1"/>
              </p:cNvSpPr>
              <p:nvPr/>
            </p:nvSpPr>
            <p:spPr bwMode="auto">
              <a:xfrm>
                <a:off x="2154" y="2739"/>
                <a:ext cx="499" cy="237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36000" rIns="90000" bIns="36000"/>
              <a:lstStyle>
                <a:lvl1pPr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altLang="ru-RU" sz="1200" dirty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5 </a:t>
                </a:r>
                <a:r>
                  <a:rPr lang="en-US" altLang="ru-RU" sz="12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(7,0%)</a:t>
                </a:r>
                <a:endParaRPr lang="ru-RU" altLang="ru-RU" sz="1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599" name="Rectangle 79"/>
              <p:cNvSpPr>
                <a:spLocks noChangeArrowheads="1"/>
              </p:cNvSpPr>
              <p:nvPr/>
            </p:nvSpPr>
            <p:spPr bwMode="auto">
              <a:xfrm>
                <a:off x="1746" y="2739"/>
                <a:ext cx="408" cy="23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36000" rIns="90000" bIns="36000"/>
              <a:lstStyle>
                <a:lvl1pPr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altLang="ru-RU" sz="1200" b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70</a:t>
                </a:r>
                <a:endParaRPr lang="ru-RU" altLang="ru-RU" sz="1200" b="0">
                  <a:solidFill>
                    <a:srgbClr val="333399"/>
                  </a:solidFill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600" name="Rectangle 80"/>
              <p:cNvSpPr>
                <a:spLocks noChangeArrowheads="1"/>
              </p:cNvSpPr>
              <p:nvPr/>
            </p:nvSpPr>
            <p:spPr bwMode="auto">
              <a:xfrm>
                <a:off x="1292" y="2739"/>
                <a:ext cx="454" cy="237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36000" rIns="90000" bIns="36000"/>
              <a:lstStyle>
                <a:lvl1pPr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Задерж</a:t>
                </a:r>
                <a:r>
                  <a:rPr lang="ru-RU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.</a:t>
                </a: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/</a:t>
                </a:r>
                <a:endParaRPr lang="ru-RU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Hyg</a:t>
                </a:r>
                <a:endParaRPr lang="ru-RU" altLang="ru-RU" sz="1000" b="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601" name="Rectangle 81"/>
              <p:cNvSpPr>
                <a:spLocks noChangeArrowheads="1"/>
              </p:cNvSpPr>
              <p:nvPr/>
            </p:nvSpPr>
            <p:spPr bwMode="auto">
              <a:xfrm>
                <a:off x="930" y="2739"/>
                <a:ext cx="362" cy="23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36000" rIns="90000" bIns="36000"/>
              <a:lstStyle>
                <a:lvl1pPr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i="1" dirty="0" err="1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hpt</a:t>
                </a:r>
                <a:endParaRPr lang="ru-RU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000" dirty="0">
                    <a:solidFill>
                      <a:srgbClr val="333399"/>
                    </a:solidFill>
                    <a:cs typeface="Times New Roman" panose="02020603050405020304" pitchFamily="18" charset="0"/>
                  </a:rPr>
                  <a:t>/ 35S</a:t>
                </a:r>
                <a:endParaRPr lang="ru-RU" altLang="ru-RU" sz="1000" dirty="0">
                  <a:solidFill>
                    <a:srgbClr val="333399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19602" name="Rectangle 82"/>
              <p:cNvSpPr>
                <a:spLocks noChangeArrowheads="1"/>
              </p:cNvSpPr>
              <p:nvPr/>
            </p:nvSpPr>
            <p:spPr bwMode="auto">
              <a:xfrm>
                <a:off x="113" y="2739"/>
                <a:ext cx="817" cy="23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36000" rIns="90000" bIns="36000"/>
              <a:lstStyle>
                <a:lvl1pPr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altLang="ru-RU" sz="1000" b="0">
                    <a:solidFill>
                      <a:srgbClr val="333399"/>
                    </a:solidFill>
                    <a:latin typeface="Arial Black" panose="020B0A04020102020204" pitchFamily="34" charset="0"/>
                    <a:cs typeface="Times New Roman" panose="02020603050405020304" pitchFamily="18" charset="0"/>
                  </a:rPr>
                  <a:t>pVec35GUSint</a:t>
                </a:r>
                <a:endParaRPr lang="ru-RU" altLang="ru-RU" sz="1000" b="0">
                  <a:solidFill>
                    <a:srgbClr val="333399"/>
                  </a:solidFill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603" name="Line 83"/>
              <p:cNvSpPr>
                <a:spLocks noChangeShapeType="1"/>
              </p:cNvSpPr>
              <p:nvPr/>
            </p:nvSpPr>
            <p:spPr bwMode="auto">
              <a:xfrm>
                <a:off x="113" y="2739"/>
                <a:ext cx="3039" cy="0"/>
              </a:xfrm>
              <a:prstGeom prst="line">
                <a:avLst/>
              </a:prstGeom>
              <a:noFill/>
              <a:ln w="63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36000" rIns="90000" bIns="3600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04" name="Line 84"/>
              <p:cNvSpPr>
                <a:spLocks noChangeShapeType="1"/>
              </p:cNvSpPr>
              <p:nvPr/>
            </p:nvSpPr>
            <p:spPr bwMode="auto">
              <a:xfrm>
                <a:off x="113" y="2976"/>
                <a:ext cx="3039" cy="0"/>
              </a:xfrm>
              <a:prstGeom prst="line">
                <a:avLst/>
              </a:prstGeom>
              <a:noFill/>
              <a:ln w="63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36000" rIns="90000" bIns="3600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05" name="Line 85"/>
              <p:cNvSpPr>
                <a:spLocks noChangeShapeType="1"/>
              </p:cNvSpPr>
              <p:nvPr/>
            </p:nvSpPr>
            <p:spPr bwMode="auto">
              <a:xfrm>
                <a:off x="113" y="2739"/>
                <a:ext cx="0" cy="237"/>
              </a:xfrm>
              <a:prstGeom prst="line">
                <a:avLst/>
              </a:prstGeom>
              <a:noFill/>
              <a:ln w="63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36000" rIns="90000" bIns="3600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06" name="Line 86"/>
              <p:cNvSpPr>
                <a:spLocks noChangeShapeType="1"/>
              </p:cNvSpPr>
              <p:nvPr/>
            </p:nvSpPr>
            <p:spPr bwMode="auto">
              <a:xfrm>
                <a:off x="930" y="2739"/>
                <a:ext cx="0" cy="23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36000" rIns="90000" bIns="3600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07" name="Line 87"/>
              <p:cNvSpPr>
                <a:spLocks noChangeShapeType="1"/>
              </p:cNvSpPr>
              <p:nvPr/>
            </p:nvSpPr>
            <p:spPr bwMode="auto">
              <a:xfrm>
                <a:off x="1292" y="2739"/>
                <a:ext cx="0" cy="23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36000" rIns="90000" bIns="3600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08" name="Line 88"/>
              <p:cNvSpPr>
                <a:spLocks noChangeShapeType="1"/>
              </p:cNvSpPr>
              <p:nvPr/>
            </p:nvSpPr>
            <p:spPr bwMode="auto">
              <a:xfrm>
                <a:off x="1746" y="2739"/>
                <a:ext cx="0" cy="23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36000" rIns="90000" bIns="3600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09" name="Line 89"/>
              <p:cNvSpPr>
                <a:spLocks noChangeShapeType="1"/>
              </p:cNvSpPr>
              <p:nvPr/>
            </p:nvSpPr>
            <p:spPr bwMode="auto">
              <a:xfrm>
                <a:off x="2154" y="2739"/>
                <a:ext cx="0" cy="23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36000" rIns="90000" bIns="3600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10" name="Line 90"/>
              <p:cNvSpPr>
                <a:spLocks noChangeShapeType="1"/>
              </p:cNvSpPr>
              <p:nvPr/>
            </p:nvSpPr>
            <p:spPr bwMode="auto">
              <a:xfrm>
                <a:off x="2653" y="2739"/>
                <a:ext cx="0" cy="23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36000" rIns="90000" bIns="3600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611" name="Line 91"/>
              <p:cNvSpPr>
                <a:spLocks noChangeShapeType="1"/>
              </p:cNvSpPr>
              <p:nvPr/>
            </p:nvSpPr>
            <p:spPr bwMode="auto">
              <a:xfrm>
                <a:off x="3152" y="2739"/>
                <a:ext cx="0" cy="237"/>
              </a:xfrm>
              <a:prstGeom prst="line">
                <a:avLst/>
              </a:prstGeom>
              <a:noFill/>
              <a:ln w="63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36000" rIns="90000" bIns="3600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>
                  <a:solidFill>
                    <a:srgbClr val="CC3300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592" name="Text Box 92"/>
            <p:cNvSpPr txBox="1">
              <a:spLocks noChangeArrowheads="1"/>
            </p:cNvSpPr>
            <p:nvPr/>
          </p:nvSpPr>
          <p:spPr bwMode="auto">
            <a:xfrm>
              <a:off x="703" y="2512"/>
              <a:ext cx="173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 dirty="0" err="1">
                  <a:solidFill>
                    <a:srgbClr val="FFC000"/>
                  </a:solidFill>
                  <a:latin typeface="Comic Sans MS" panose="030F0702030302020204" pitchFamily="66" charset="0"/>
                </a:rPr>
                <a:t>Вишне-черешневый</a:t>
              </a:r>
              <a:r>
                <a:rPr lang="ru-RU" altLang="ru-RU" sz="1400" dirty="0">
                  <a:solidFill>
                    <a:srgbClr val="FFC000"/>
                  </a:solidFill>
                  <a:latin typeface="Comic Sans MS" panose="030F0702030302020204" pitchFamily="66" charset="0"/>
                </a:rPr>
                <a:t> гибрид</a:t>
              </a:r>
            </a:p>
          </p:txBody>
        </p:sp>
        <p:graphicFrame>
          <p:nvGraphicFramePr>
            <p:cNvPr id="19571" name="Object 115"/>
            <p:cNvGraphicFramePr>
              <a:graphicFrameLocks noChangeAspect="1"/>
            </p:cNvGraphicFramePr>
            <p:nvPr/>
          </p:nvGraphicFramePr>
          <p:xfrm>
            <a:off x="157" y="3221"/>
            <a:ext cx="688" cy="10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4" name="Рисунок" r:id="rId6" imgW="2769022" imgH="4208974" progId="">
                    <p:embed/>
                  </p:oleObj>
                </mc:Choice>
                <mc:Fallback>
                  <p:oleObj name="Рисунок" r:id="rId6" imgW="2769022" imgH="4208974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" y="3221"/>
                          <a:ext cx="688" cy="10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593" name="Text Box 94"/>
            <p:cNvSpPr txBox="1">
              <a:spLocks noChangeArrowheads="1"/>
            </p:cNvSpPr>
            <p:nvPr/>
          </p:nvSpPr>
          <p:spPr bwMode="auto">
            <a:xfrm>
              <a:off x="793" y="3294"/>
              <a:ext cx="862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dirty="0">
                  <a:solidFill>
                    <a:schemeClr val="tx1"/>
                  </a:solidFill>
                </a:rPr>
                <a:t>Экспрессия </a:t>
              </a:r>
              <a:r>
                <a:rPr lang="en-US" altLang="ru-RU" sz="1000" dirty="0">
                  <a:solidFill>
                    <a:schemeClr val="tx1"/>
                  </a:solidFill>
                </a:rPr>
                <a:t>GUS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dirty="0">
                  <a:solidFill>
                    <a:schemeClr val="tx1"/>
                  </a:solidFill>
                </a:rPr>
                <a:t>в листьях </a:t>
              </a:r>
              <a:r>
                <a:rPr lang="ru-RU" altLang="ru-RU" sz="1000" dirty="0" err="1">
                  <a:solidFill>
                    <a:schemeClr val="tx1"/>
                  </a:solidFill>
                </a:rPr>
                <a:t>вишне-черешни</a:t>
              </a:r>
              <a:endParaRPr lang="ru-RU" altLang="ru-RU" sz="1000" dirty="0">
                <a:solidFill>
                  <a:schemeClr val="tx1"/>
                </a:solidFill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dirty="0">
                  <a:solidFill>
                    <a:schemeClr val="tx1"/>
                  </a:solidFill>
                </a:rPr>
                <a:t>вектор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1000" dirty="0">
                  <a:solidFill>
                    <a:schemeClr val="tx1"/>
                  </a:solidFill>
                </a:rPr>
                <a:t>pVec35GUSint</a:t>
              </a:r>
              <a:endParaRPr lang="ru-RU" alt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9594" name="Text Box 95"/>
            <p:cNvSpPr txBox="1">
              <a:spLocks noChangeArrowheads="1"/>
            </p:cNvSpPr>
            <p:nvPr/>
          </p:nvSpPr>
          <p:spPr bwMode="auto">
            <a:xfrm>
              <a:off x="1565" y="3706"/>
              <a:ext cx="1905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CC33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dirty="0">
                  <a:solidFill>
                    <a:srgbClr val="FFC000"/>
                  </a:solidFill>
                </a:rPr>
                <a:t>Амплификация фрагмента гена </a:t>
              </a:r>
              <a:r>
                <a:rPr lang="en-US" altLang="ru-RU" sz="1000" i="1" dirty="0" err="1">
                  <a:solidFill>
                    <a:srgbClr val="FFC000"/>
                  </a:solidFill>
                </a:rPr>
                <a:t>hpt</a:t>
              </a:r>
              <a:r>
                <a:rPr lang="en-US" altLang="ru-RU" sz="1000" dirty="0">
                  <a:solidFill>
                    <a:srgbClr val="FFC000"/>
                  </a:solidFill>
                </a:rPr>
                <a:t> </a:t>
              </a:r>
              <a:r>
                <a:rPr lang="ru-RU" altLang="ru-RU" sz="1000" dirty="0">
                  <a:solidFill>
                    <a:srgbClr val="FFC000"/>
                  </a:solidFill>
                </a:rPr>
                <a:t>(680</a:t>
              </a:r>
              <a:r>
                <a:rPr lang="en-GB" altLang="ru-RU" sz="1000" dirty="0">
                  <a:solidFill>
                    <a:srgbClr val="FFC000"/>
                  </a:solidFill>
                </a:rPr>
                <a:t> </a:t>
              </a:r>
              <a:r>
                <a:rPr lang="en-GB" altLang="ru-RU" sz="1000" dirty="0" err="1">
                  <a:solidFill>
                    <a:srgbClr val="FFC000"/>
                  </a:solidFill>
                </a:rPr>
                <a:t>bp</a:t>
              </a:r>
              <a:r>
                <a:rPr lang="ru-RU" altLang="ru-RU" sz="1000" dirty="0">
                  <a:solidFill>
                    <a:srgbClr val="FFC000"/>
                  </a:solidFill>
                </a:rPr>
                <a:t>)</a:t>
              </a:r>
              <a:r>
                <a:rPr lang="en-GB" altLang="ru-RU" sz="1000" dirty="0">
                  <a:solidFill>
                    <a:srgbClr val="FFC000"/>
                  </a:solidFill>
                </a:rPr>
                <a:t>. </a:t>
              </a:r>
              <a:endParaRPr lang="ru-RU" altLang="ru-RU" sz="1000" dirty="0">
                <a:solidFill>
                  <a:srgbClr val="FFC000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dirty="0">
                  <a:solidFill>
                    <a:srgbClr val="FFC000"/>
                  </a:solidFill>
                </a:rPr>
                <a:t>в растениях вишне –черешни</a:t>
              </a:r>
              <a:r>
                <a:rPr lang="en-US" altLang="ru-RU" sz="1000" dirty="0">
                  <a:solidFill>
                    <a:srgbClr val="FFC000"/>
                  </a:solidFill>
                </a:rPr>
                <a:t> pVec35GUSint</a:t>
              </a:r>
              <a:endParaRPr lang="ru-RU" altLang="ru-RU" sz="1000" dirty="0">
                <a:solidFill>
                  <a:srgbClr val="FFC000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ru-RU" sz="800" dirty="0">
                  <a:solidFill>
                    <a:schemeClr val="tx1"/>
                  </a:solidFill>
                </a:rPr>
                <a:t>1.9-</a:t>
              </a:r>
              <a:r>
                <a:rPr lang="ru-RU" altLang="ru-RU" sz="800" dirty="0">
                  <a:solidFill>
                    <a:schemeClr val="tx1"/>
                  </a:solidFill>
                </a:rPr>
                <a:t>молекулярный маркер</a:t>
              </a:r>
              <a:r>
                <a:rPr lang="en-GB" altLang="ru-RU" sz="800" dirty="0">
                  <a:solidFill>
                    <a:schemeClr val="tx1"/>
                  </a:solidFill>
                </a:rPr>
                <a:t> 2.- p</a:t>
              </a:r>
              <a:r>
                <a:rPr lang="en-US" altLang="ru-RU" sz="800" dirty="0">
                  <a:solidFill>
                    <a:schemeClr val="tx1"/>
                  </a:solidFill>
                </a:rPr>
                <a:t>Vec35S</a:t>
              </a:r>
              <a:r>
                <a:rPr lang="en-GB" altLang="ru-RU" sz="800" dirty="0" err="1">
                  <a:solidFill>
                    <a:schemeClr val="tx1"/>
                  </a:solidFill>
                </a:rPr>
                <a:t>GUSint</a:t>
              </a:r>
              <a:r>
                <a:rPr lang="en-GB" altLang="ru-RU" sz="800" dirty="0">
                  <a:solidFill>
                    <a:schemeClr val="tx1"/>
                  </a:solidFill>
                </a:rPr>
                <a:t>; </a:t>
              </a:r>
              <a:endParaRPr lang="ru-RU" altLang="ru-RU" sz="800" dirty="0">
                <a:solidFill>
                  <a:schemeClr val="tx1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ru-RU" sz="800" dirty="0">
                  <a:solidFill>
                    <a:schemeClr val="tx1"/>
                  </a:solidFill>
                </a:rPr>
                <a:t>3</a:t>
              </a:r>
              <a:r>
                <a:rPr lang="ru-RU" altLang="ru-RU" sz="800" dirty="0">
                  <a:solidFill>
                    <a:schemeClr val="tx1"/>
                  </a:solidFill>
                </a:rPr>
                <a:t> Н2О; </a:t>
              </a:r>
              <a:r>
                <a:rPr lang="en-GB" altLang="ru-RU" sz="800" dirty="0">
                  <a:solidFill>
                    <a:schemeClr val="tx1"/>
                  </a:solidFill>
                </a:rPr>
                <a:t>4-</a:t>
              </a:r>
              <a:r>
                <a:rPr lang="ru-RU" altLang="ru-RU" sz="800" dirty="0">
                  <a:solidFill>
                    <a:schemeClr val="tx1"/>
                  </a:solidFill>
                </a:rPr>
                <a:t>контроль</a:t>
              </a:r>
              <a:r>
                <a:rPr lang="en-GB" altLang="ru-RU" sz="800" dirty="0">
                  <a:solidFill>
                    <a:schemeClr val="tx1"/>
                  </a:solidFill>
                </a:rPr>
                <a:t>; 5-8- </a:t>
              </a:r>
              <a:r>
                <a:rPr lang="ru-RU" altLang="ru-RU" sz="800" dirty="0" err="1">
                  <a:solidFill>
                    <a:schemeClr val="tx1"/>
                  </a:solidFill>
                </a:rPr>
                <a:t>трансгены</a:t>
              </a:r>
              <a:endParaRPr lang="ru-RU" altLang="ru-RU" sz="800" dirty="0">
                <a:solidFill>
                  <a:schemeClr val="tx1"/>
                </a:solidFill>
              </a:endParaRPr>
            </a:p>
          </p:txBody>
        </p:sp>
        <p:grpSp>
          <p:nvGrpSpPr>
            <p:cNvPr id="9" name="Group 96"/>
            <p:cNvGrpSpPr>
              <a:grpSpLocks/>
            </p:cNvGrpSpPr>
            <p:nvPr/>
          </p:nvGrpSpPr>
          <p:grpSpPr bwMode="auto">
            <a:xfrm>
              <a:off x="1655" y="3111"/>
              <a:ext cx="1957" cy="638"/>
              <a:chOff x="1824" y="3067"/>
              <a:chExt cx="1957" cy="638"/>
            </a:xfrm>
          </p:grpSpPr>
          <p:graphicFrame>
            <p:nvGraphicFramePr>
              <p:cNvPr id="19572" name="Object 116"/>
              <p:cNvGraphicFramePr>
                <a:graphicFrameLocks noChangeAspect="1"/>
              </p:cNvGraphicFramePr>
              <p:nvPr/>
            </p:nvGraphicFramePr>
            <p:xfrm>
              <a:off x="1882" y="3067"/>
              <a:ext cx="1452" cy="54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195" name="Документ" r:id="rId8" imgW="4121640" imgH="2441160" progId="">
                      <p:embed/>
                    </p:oleObj>
                  </mc:Choice>
                  <mc:Fallback>
                    <p:oleObj name="Документ" r:id="rId8" imgW="4121640" imgH="2441160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82" y="3067"/>
                            <a:ext cx="1452" cy="54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9596" name="Text Box 98"/>
              <p:cNvSpPr txBox="1">
                <a:spLocks noChangeArrowheads="1"/>
              </p:cNvSpPr>
              <p:nvPr/>
            </p:nvSpPr>
            <p:spPr bwMode="auto">
              <a:xfrm>
                <a:off x="1824" y="3550"/>
                <a:ext cx="195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>
                    <a:solidFill>
                      <a:srgbClr val="000099"/>
                    </a:solidFill>
                  </a:rPr>
                  <a:t>       1    2    3    4      5     6   7     8    9</a:t>
                </a:r>
                <a:r>
                  <a:rPr lang="ru-RU" altLang="ru-RU" sz="800" u="sng"/>
                  <a:t> </a:t>
                </a:r>
              </a:p>
            </p:txBody>
          </p:sp>
        </p:grpSp>
      </p:grpSp>
      <p:grpSp>
        <p:nvGrpSpPr>
          <p:cNvPr id="10" name="Group 99"/>
          <p:cNvGrpSpPr>
            <a:grpSpLocks/>
          </p:cNvGrpSpPr>
          <p:nvPr/>
        </p:nvGrpSpPr>
        <p:grpSpPr bwMode="auto">
          <a:xfrm>
            <a:off x="4857752" y="571480"/>
            <a:ext cx="4087446" cy="2163762"/>
            <a:chOff x="3187" y="391"/>
            <a:chExt cx="2324" cy="1363"/>
          </a:xfrm>
        </p:grpSpPr>
        <p:pic>
          <p:nvPicPr>
            <p:cNvPr id="19581" name="Picture 100" descr="РисунокPcam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5" y="391"/>
              <a:ext cx="1860" cy="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" name="Group 101"/>
            <p:cNvGrpSpPr>
              <a:grpSpLocks/>
            </p:cNvGrpSpPr>
            <p:nvPr/>
          </p:nvGrpSpPr>
          <p:grpSpPr bwMode="auto">
            <a:xfrm>
              <a:off x="3187" y="961"/>
              <a:ext cx="2324" cy="793"/>
              <a:chOff x="3187" y="961"/>
              <a:chExt cx="2324" cy="793"/>
            </a:xfrm>
          </p:grpSpPr>
          <p:sp>
            <p:nvSpPr>
              <p:cNvPr id="19583" name="Text Box 102"/>
              <p:cNvSpPr txBox="1">
                <a:spLocks noChangeArrowheads="1"/>
              </p:cNvSpPr>
              <p:nvPr/>
            </p:nvSpPr>
            <p:spPr bwMode="auto">
              <a:xfrm>
                <a:off x="3187" y="1052"/>
                <a:ext cx="1008" cy="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3903" tIns="51952" rIns="103903" bIns="51952">
                <a:spAutoFit/>
              </a:bodyPr>
              <a:lstStyle>
                <a:lvl1pPr defTabSz="1039813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defTabSz="1039813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defTabSz="1039813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defTabSz="1039813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defTabSz="1039813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1039813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1039813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1039813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1039813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>
                    <a:solidFill>
                      <a:srgbClr val="FFC000"/>
                    </a:solidFill>
                  </a:rPr>
                  <a:t>Экспрессия гена </a:t>
                </a:r>
                <a:r>
                  <a:rPr lang="en-US" altLang="ru-RU" sz="1000" i="1" dirty="0" err="1">
                    <a:solidFill>
                      <a:srgbClr val="FFC000"/>
                    </a:solidFill>
                  </a:rPr>
                  <a:t>gfp</a:t>
                </a:r>
                <a:r>
                  <a:rPr lang="ru-RU" altLang="ru-RU" sz="1000" dirty="0">
                    <a:solidFill>
                      <a:srgbClr val="FFC000"/>
                    </a:solidFill>
                  </a:rPr>
                  <a:t> в растениях сливы</a:t>
                </a:r>
                <a:r>
                  <a:rPr lang="en-US" altLang="ru-RU" sz="1000" dirty="0">
                    <a:solidFill>
                      <a:srgbClr val="000066"/>
                    </a:solidFill>
                  </a:rPr>
                  <a:t>,</a:t>
                </a:r>
                <a:endParaRPr lang="ru-RU" altLang="ru-RU" sz="800" dirty="0">
                  <a:solidFill>
                    <a:srgbClr val="000066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800" dirty="0">
                    <a:solidFill>
                      <a:schemeClr val="tx1"/>
                    </a:solidFill>
                  </a:rPr>
                  <a:t>слева </a:t>
                </a:r>
                <a:r>
                  <a:rPr lang="ru-RU" altLang="ru-RU" sz="800" dirty="0" err="1">
                    <a:solidFill>
                      <a:schemeClr val="tx1"/>
                    </a:solidFill>
                  </a:rPr>
                  <a:t>трансген</a:t>
                </a:r>
                <a:r>
                  <a:rPr lang="ru-RU" altLang="ru-RU" sz="800" dirty="0">
                    <a:solidFill>
                      <a:schemeClr val="tx1"/>
                    </a:solidFill>
                  </a:rPr>
                  <a:t>;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800" dirty="0">
                    <a:solidFill>
                      <a:schemeClr val="tx1"/>
                    </a:solidFill>
                  </a:rPr>
                  <a:t> справа контроль</a:t>
                </a:r>
                <a:r>
                  <a:rPr lang="ru-RU" altLang="ru-RU" sz="1000" dirty="0">
                    <a:solidFill>
                      <a:srgbClr val="000066"/>
                    </a:solidFill>
                  </a:rPr>
                  <a:t>.</a:t>
                </a:r>
              </a:p>
            </p:txBody>
          </p:sp>
          <p:grpSp>
            <p:nvGrpSpPr>
              <p:cNvPr id="12" name="Group 103"/>
              <p:cNvGrpSpPr>
                <a:grpSpLocks/>
              </p:cNvGrpSpPr>
              <p:nvPr/>
            </p:nvGrpSpPr>
            <p:grpSpPr bwMode="auto">
              <a:xfrm>
                <a:off x="4150" y="961"/>
                <a:ext cx="1361" cy="635"/>
                <a:chOff x="2053" y="2795"/>
                <a:chExt cx="1654" cy="1043"/>
              </a:xfrm>
            </p:grpSpPr>
            <p:pic>
              <p:nvPicPr>
                <p:cNvPr id="19589" name="Picture 104" descr="ST-Plant-L-22 Vert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lum bright="12000" contrast="6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3" y="2795"/>
                  <a:ext cx="827" cy="10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90" name="Picture 105" descr="ST-Plant 2-UFa Vert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lum bright="-6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80" y="2795"/>
                  <a:ext cx="827" cy="10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9585" name="Text Box 106"/>
              <p:cNvSpPr txBox="1">
                <a:spLocks noChangeArrowheads="1"/>
              </p:cNvSpPr>
              <p:nvPr/>
            </p:nvSpPr>
            <p:spPr bwMode="auto">
              <a:xfrm>
                <a:off x="4228" y="1596"/>
                <a:ext cx="155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 sz="800" u="sng"/>
              </a:p>
            </p:txBody>
          </p:sp>
          <p:sp>
            <p:nvSpPr>
              <p:cNvPr id="19586" name="Text Box 107"/>
              <p:cNvSpPr txBox="1">
                <a:spLocks noChangeArrowheads="1"/>
              </p:cNvSpPr>
              <p:nvPr/>
            </p:nvSpPr>
            <p:spPr bwMode="auto">
              <a:xfrm>
                <a:off x="4863" y="1502"/>
                <a:ext cx="15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 sz="2000" u="sng"/>
              </a:p>
            </p:txBody>
          </p:sp>
          <p:sp>
            <p:nvSpPr>
              <p:cNvPr id="19587" name="Text Box 108"/>
              <p:cNvSpPr txBox="1">
                <a:spLocks noChangeArrowheads="1"/>
              </p:cNvSpPr>
              <p:nvPr/>
            </p:nvSpPr>
            <p:spPr bwMode="auto">
              <a:xfrm>
                <a:off x="4195" y="1570"/>
                <a:ext cx="550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900" dirty="0">
                    <a:solidFill>
                      <a:schemeClr val="tx1"/>
                    </a:solidFill>
                  </a:rPr>
                  <a:t>Дневной свет</a:t>
                </a:r>
              </a:p>
            </p:txBody>
          </p:sp>
          <p:sp>
            <p:nvSpPr>
              <p:cNvPr id="19588" name="Text Box 109"/>
              <p:cNvSpPr txBox="1">
                <a:spLocks noChangeArrowheads="1"/>
              </p:cNvSpPr>
              <p:nvPr/>
            </p:nvSpPr>
            <p:spPr bwMode="auto">
              <a:xfrm>
                <a:off x="5102" y="1570"/>
                <a:ext cx="192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CC33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800" dirty="0">
                    <a:solidFill>
                      <a:schemeClr val="tx1"/>
                    </a:solidFill>
                  </a:rPr>
                  <a:t>УФ</a:t>
                </a:r>
                <a:endParaRPr lang="ru-RU" altLang="ru-RU" sz="800" u="sng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587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Rectangle 63"/>
          <p:cNvSpPr>
            <a:spLocks noChangeArrowheads="1"/>
          </p:cNvSpPr>
          <p:nvPr/>
        </p:nvSpPr>
        <p:spPr bwMode="auto">
          <a:xfrm>
            <a:off x="3636913" y="3033117"/>
            <a:ext cx="1876170" cy="229254"/>
          </a:xfrm>
          <a:prstGeom prst="rect">
            <a:avLst/>
          </a:prstGeom>
          <a:solidFill>
            <a:srgbClr val="00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88" name="Rectangle 64"/>
          <p:cNvSpPr>
            <a:spLocks noChangeArrowheads="1"/>
          </p:cNvSpPr>
          <p:nvPr/>
        </p:nvSpPr>
        <p:spPr bwMode="auto">
          <a:xfrm>
            <a:off x="5513082" y="3033117"/>
            <a:ext cx="733919" cy="229254"/>
          </a:xfrm>
          <a:prstGeom prst="rect">
            <a:avLst/>
          </a:prstGeom>
          <a:solidFill>
            <a:srgbClr val="C4E1F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89" name="Text Box 65"/>
          <p:cNvSpPr txBox="1">
            <a:spLocks noChangeArrowheads="1"/>
          </p:cNvSpPr>
          <p:nvPr/>
        </p:nvSpPr>
        <p:spPr bwMode="auto">
          <a:xfrm>
            <a:off x="3717859" y="2650464"/>
            <a:ext cx="25686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accent2"/>
                </a:solidFill>
              </a:rPr>
              <a:t>PPV-CP (Full, 951 </a:t>
            </a:r>
            <a:r>
              <a:rPr lang="en-US" sz="1600" b="1" dirty="0" err="1">
                <a:solidFill>
                  <a:schemeClr val="accent2"/>
                </a:solidFill>
              </a:rPr>
              <a:t>bp</a:t>
            </a:r>
            <a:r>
              <a:rPr lang="en-US" sz="1600" b="1" dirty="0">
                <a:solidFill>
                  <a:schemeClr val="accent2"/>
                </a:solidFill>
              </a:rPr>
              <a:t>)</a:t>
            </a:r>
            <a:endParaRPr lang="ru-RU" sz="1600" b="1" dirty="0">
              <a:solidFill>
                <a:schemeClr val="accent2"/>
              </a:solidFill>
            </a:endParaRPr>
          </a:p>
        </p:txBody>
      </p:sp>
      <p:sp>
        <p:nvSpPr>
          <p:cNvPr id="11291" name="Line 67"/>
          <p:cNvSpPr>
            <a:spLocks noChangeShapeType="1"/>
          </p:cNvSpPr>
          <p:nvPr/>
        </p:nvSpPr>
        <p:spPr bwMode="auto">
          <a:xfrm>
            <a:off x="4716016" y="3338227"/>
            <a:ext cx="0" cy="30679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3563888" y="3572618"/>
            <a:ext cx="2484438" cy="1152526"/>
            <a:chOff x="3923" y="1570"/>
            <a:chExt cx="1565" cy="726"/>
          </a:xfrm>
        </p:grpSpPr>
        <p:sp>
          <p:nvSpPr>
            <p:cNvPr id="11324" name="Rectangle 25"/>
            <p:cNvSpPr>
              <a:spLocks noChangeArrowheads="1"/>
            </p:cNvSpPr>
            <p:nvPr/>
          </p:nvSpPr>
          <p:spPr bwMode="auto">
            <a:xfrm>
              <a:off x="4150" y="1797"/>
              <a:ext cx="1043" cy="136"/>
            </a:xfrm>
            <a:prstGeom prst="rec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25" name="Line 26"/>
            <p:cNvSpPr>
              <a:spLocks noChangeShapeType="1"/>
            </p:cNvSpPr>
            <p:nvPr/>
          </p:nvSpPr>
          <p:spPr bwMode="auto">
            <a:xfrm flipH="1">
              <a:off x="3923" y="2024"/>
              <a:ext cx="273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26" name="Line 27"/>
            <p:cNvSpPr>
              <a:spLocks noChangeShapeType="1"/>
            </p:cNvSpPr>
            <p:nvPr/>
          </p:nvSpPr>
          <p:spPr bwMode="auto">
            <a:xfrm>
              <a:off x="5148" y="2024"/>
              <a:ext cx="318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27" name="Text Box 28"/>
            <p:cNvSpPr txBox="1">
              <a:spLocks noChangeArrowheads="1"/>
            </p:cNvSpPr>
            <p:nvPr/>
          </p:nvSpPr>
          <p:spPr bwMode="auto">
            <a:xfrm>
              <a:off x="4059" y="1570"/>
              <a:ext cx="1429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chemeClr val="accent2"/>
                  </a:solidFill>
                </a:rPr>
                <a:t>Fragment (697 </a:t>
              </a:r>
              <a:r>
                <a:rPr lang="en-US" sz="1600" b="1" dirty="0" err="1">
                  <a:solidFill>
                    <a:schemeClr val="accent2"/>
                  </a:solidFill>
                </a:rPr>
                <a:t>bp</a:t>
              </a:r>
              <a:r>
                <a:rPr lang="en-US" sz="1600" b="1" dirty="0">
                  <a:solidFill>
                    <a:schemeClr val="accent2"/>
                  </a:solidFill>
                </a:rPr>
                <a:t>)</a:t>
              </a:r>
              <a:endParaRPr lang="ru-RU" sz="16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467544" y="5733256"/>
            <a:ext cx="8676456" cy="1147763"/>
            <a:chOff x="385" y="2835"/>
            <a:chExt cx="5052" cy="723"/>
          </a:xfrm>
        </p:grpSpPr>
        <p:sp>
          <p:nvSpPr>
            <p:cNvPr id="11296" name="Line 31"/>
            <p:cNvSpPr>
              <a:spLocks noChangeShapeType="1"/>
            </p:cNvSpPr>
            <p:nvPr/>
          </p:nvSpPr>
          <p:spPr bwMode="auto">
            <a:xfrm flipV="1">
              <a:off x="603" y="3158"/>
              <a:ext cx="4545" cy="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7" name="Rectangle 32"/>
            <p:cNvSpPr>
              <a:spLocks noChangeArrowheads="1"/>
            </p:cNvSpPr>
            <p:nvPr/>
          </p:nvSpPr>
          <p:spPr bwMode="auto">
            <a:xfrm>
              <a:off x="793" y="3097"/>
              <a:ext cx="229" cy="18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8" name="AutoShape 33"/>
            <p:cNvSpPr>
              <a:spLocks noChangeArrowheads="1"/>
            </p:cNvSpPr>
            <p:nvPr/>
          </p:nvSpPr>
          <p:spPr bwMode="auto">
            <a:xfrm>
              <a:off x="2154" y="3067"/>
              <a:ext cx="230" cy="25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CC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9" name="Rectangle 34"/>
            <p:cNvSpPr>
              <a:spLocks noChangeArrowheads="1"/>
            </p:cNvSpPr>
            <p:nvPr/>
          </p:nvSpPr>
          <p:spPr bwMode="auto">
            <a:xfrm>
              <a:off x="1020" y="3121"/>
              <a:ext cx="726" cy="124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0" name="Rectangle 35"/>
            <p:cNvSpPr>
              <a:spLocks noChangeArrowheads="1"/>
            </p:cNvSpPr>
            <p:nvPr/>
          </p:nvSpPr>
          <p:spPr bwMode="auto">
            <a:xfrm>
              <a:off x="4876" y="3075"/>
              <a:ext cx="230" cy="187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1" name="Text Box 36"/>
            <p:cNvSpPr txBox="1">
              <a:spLocks noChangeArrowheads="1"/>
            </p:cNvSpPr>
            <p:nvPr/>
          </p:nvSpPr>
          <p:spPr bwMode="auto">
            <a:xfrm>
              <a:off x="385" y="3342"/>
              <a:ext cx="289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b="1"/>
                <a:t>LB</a:t>
              </a:r>
              <a:endParaRPr lang="ru-RU" b="1"/>
            </a:p>
          </p:txBody>
        </p:sp>
        <p:sp>
          <p:nvSpPr>
            <p:cNvPr id="11302" name="Text Box 37"/>
            <p:cNvSpPr txBox="1">
              <a:spLocks noChangeArrowheads="1"/>
            </p:cNvSpPr>
            <p:nvPr/>
          </p:nvSpPr>
          <p:spPr bwMode="auto">
            <a:xfrm>
              <a:off x="5148" y="3339"/>
              <a:ext cx="289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b="1"/>
                <a:t>RB</a:t>
              </a:r>
              <a:endParaRPr lang="ru-RU" b="1"/>
            </a:p>
          </p:txBody>
        </p:sp>
        <p:sp>
          <p:nvSpPr>
            <p:cNvPr id="11303" name="Text Box 38"/>
            <p:cNvSpPr txBox="1">
              <a:spLocks noChangeArrowheads="1"/>
            </p:cNvSpPr>
            <p:nvPr/>
          </p:nvSpPr>
          <p:spPr bwMode="auto">
            <a:xfrm>
              <a:off x="748" y="2886"/>
              <a:ext cx="360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b="1"/>
                <a:t>Tnos</a:t>
              </a:r>
              <a:endParaRPr lang="ru-RU"/>
            </a:p>
          </p:txBody>
        </p:sp>
        <p:sp>
          <p:nvSpPr>
            <p:cNvPr id="11304" name="Text Box 39"/>
            <p:cNvSpPr txBox="1">
              <a:spLocks noChangeArrowheads="1"/>
            </p:cNvSpPr>
            <p:nvPr/>
          </p:nvSpPr>
          <p:spPr bwMode="auto">
            <a:xfrm>
              <a:off x="3969" y="2840"/>
              <a:ext cx="552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b="1" dirty="0"/>
                <a:t>CaMV35S</a:t>
              </a:r>
              <a:endParaRPr lang="ru-RU" dirty="0"/>
            </a:p>
          </p:txBody>
        </p:sp>
        <p:sp>
          <p:nvSpPr>
            <p:cNvPr id="11305" name="Text Box 40"/>
            <p:cNvSpPr txBox="1">
              <a:spLocks noChangeArrowheads="1"/>
            </p:cNvSpPr>
            <p:nvPr/>
          </p:nvSpPr>
          <p:spPr bwMode="auto">
            <a:xfrm>
              <a:off x="4785" y="2840"/>
              <a:ext cx="432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b="1"/>
                <a:t>pA35S</a:t>
              </a:r>
              <a:endParaRPr lang="ru-RU"/>
            </a:p>
          </p:txBody>
        </p:sp>
        <p:sp>
          <p:nvSpPr>
            <p:cNvPr id="11306" name="Text Box 41"/>
            <p:cNvSpPr txBox="1">
              <a:spLocks noChangeArrowheads="1"/>
            </p:cNvSpPr>
            <p:nvPr/>
          </p:nvSpPr>
          <p:spPr bwMode="auto">
            <a:xfrm>
              <a:off x="2827" y="2835"/>
              <a:ext cx="725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400" b="1" dirty="0" err="1" smtClean="0"/>
                <a:t>ihp</a:t>
              </a:r>
              <a:r>
                <a:rPr lang="en-US" sz="1400" b="1" dirty="0" smtClean="0"/>
                <a:t>-</a:t>
              </a:r>
              <a:r>
                <a:rPr lang="ru-RU" sz="1400" b="1" dirty="0"/>
                <a:t>PPV-CP</a:t>
              </a:r>
              <a:endParaRPr lang="ru-RU" sz="1400" dirty="0"/>
            </a:p>
          </p:txBody>
        </p:sp>
        <p:sp>
          <p:nvSpPr>
            <p:cNvPr id="11307" name="Rectangle 42"/>
            <p:cNvSpPr>
              <a:spLocks noChangeArrowheads="1"/>
            </p:cNvSpPr>
            <p:nvPr/>
          </p:nvSpPr>
          <p:spPr bwMode="auto">
            <a:xfrm>
              <a:off x="4302" y="3105"/>
              <a:ext cx="574" cy="124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8" name="AutoShape 43"/>
            <p:cNvSpPr>
              <a:spLocks noChangeArrowheads="1"/>
            </p:cNvSpPr>
            <p:nvPr/>
          </p:nvSpPr>
          <p:spPr bwMode="auto">
            <a:xfrm>
              <a:off x="4059" y="3043"/>
              <a:ext cx="230" cy="25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CC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9" name="Text Box 44"/>
            <p:cNvSpPr txBox="1">
              <a:spLocks noChangeArrowheads="1"/>
            </p:cNvSpPr>
            <p:nvPr/>
          </p:nvSpPr>
          <p:spPr bwMode="auto">
            <a:xfrm>
              <a:off x="4478" y="3075"/>
              <a:ext cx="360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b="1" i="1"/>
                <a:t>hpt</a:t>
              </a:r>
              <a:endParaRPr lang="ru-RU"/>
            </a:p>
          </p:txBody>
        </p:sp>
        <p:sp>
          <p:nvSpPr>
            <p:cNvPr id="11310" name="Text Box 45"/>
            <p:cNvSpPr txBox="1">
              <a:spLocks noChangeArrowheads="1"/>
            </p:cNvSpPr>
            <p:nvPr/>
          </p:nvSpPr>
          <p:spPr bwMode="auto">
            <a:xfrm>
              <a:off x="2200" y="2886"/>
              <a:ext cx="499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b="1"/>
                <a:t>35SDE</a:t>
              </a:r>
              <a:endParaRPr lang="ru-RU"/>
            </a:p>
          </p:txBody>
        </p:sp>
        <p:sp>
          <p:nvSpPr>
            <p:cNvPr id="11311" name="AutoShape 46"/>
            <p:cNvSpPr>
              <a:spLocks noChangeArrowheads="1"/>
            </p:cNvSpPr>
            <p:nvPr/>
          </p:nvSpPr>
          <p:spPr bwMode="auto">
            <a:xfrm>
              <a:off x="2336" y="3067"/>
              <a:ext cx="230" cy="25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CC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12" name="AutoShape 47"/>
            <p:cNvSpPr>
              <a:spLocks noChangeArrowheads="1"/>
            </p:cNvSpPr>
            <p:nvPr/>
          </p:nvSpPr>
          <p:spPr bwMode="auto">
            <a:xfrm rot="5400000">
              <a:off x="397" y="3114"/>
              <a:ext cx="288" cy="144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13" name="AutoShape 48"/>
            <p:cNvSpPr>
              <a:spLocks noChangeArrowheads="1"/>
            </p:cNvSpPr>
            <p:nvPr/>
          </p:nvSpPr>
          <p:spPr bwMode="auto">
            <a:xfrm rot="-5400000">
              <a:off x="5097" y="3086"/>
              <a:ext cx="288" cy="144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14" name="Rectangle 49"/>
            <p:cNvSpPr>
              <a:spLocks noChangeArrowheads="1"/>
            </p:cNvSpPr>
            <p:nvPr/>
          </p:nvSpPr>
          <p:spPr bwMode="auto">
            <a:xfrm>
              <a:off x="3710" y="3075"/>
              <a:ext cx="229" cy="18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15" name="Text Box 50"/>
            <p:cNvSpPr txBox="1">
              <a:spLocks noChangeArrowheads="1"/>
            </p:cNvSpPr>
            <p:nvPr/>
          </p:nvSpPr>
          <p:spPr bwMode="auto">
            <a:xfrm>
              <a:off x="3651" y="2886"/>
              <a:ext cx="360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b="1"/>
                <a:t>T</a:t>
              </a:r>
              <a:r>
                <a:rPr lang="en-US" sz="1200" b="1"/>
                <a:t>ocs</a:t>
              </a:r>
              <a:endParaRPr lang="ru-RU"/>
            </a:p>
          </p:txBody>
        </p:sp>
        <p:sp>
          <p:nvSpPr>
            <p:cNvPr id="11316" name="AutoShape 51"/>
            <p:cNvSpPr>
              <a:spLocks noChangeArrowheads="1"/>
            </p:cNvSpPr>
            <p:nvPr/>
          </p:nvSpPr>
          <p:spPr bwMode="auto">
            <a:xfrm>
              <a:off x="3379" y="3067"/>
              <a:ext cx="317" cy="226"/>
            </a:xfrm>
            <a:prstGeom prst="rightArrow">
              <a:avLst>
                <a:gd name="adj1" fmla="val 50000"/>
                <a:gd name="adj2" fmla="val 35066"/>
              </a:avLst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7" name="Rectangle 52"/>
            <p:cNvSpPr>
              <a:spLocks noChangeArrowheads="1"/>
            </p:cNvSpPr>
            <p:nvPr/>
          </p:nvSpPr>
          <p:spPr bwMode="auto">
            <a:xfrm>
              <a:off x="2880" y="3137"/>
              <a:ext cx="499" cy="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8" name="AutoShape 53"/>
            <p:cNvSpPr>
              <a:spLocks noChangeArrowheads="1"/>
            </p:cNvSpPr>
            <p:nvPr/>
          </p:nvSpPr>
          <p:spPr bwMode="auto">
            <a:xfrm rot="10800000">
              <a:off x="2570" y="3067"/>
              <a:ext cx="317" cy="226"/>
            </a:xfrm>
            <a:prstGeom prst="rightArrow">
              <a:avLst>
                <a:gd name="adj1" fmla="val 50000"/>
                <a:gd name="adj2" fmla="val 35066"/>
              </a:avLst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9" name="Text Box 54"/>
            <p:cNvSpPr txBox="1">
              <a:spLocks noChangeArrowheads="1"/>
            </p:cNvSpPr>
            <p:nvPr/>
          </p:nvSpPr>
          <p:spPr bwMode="auto">
            <a:xfrm>
              <a:off x="2835" y="3203"/>
              <a:ext cx="77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 err="1"/>
                <a:t>pdk-intron</a:t>
              </a:r>
              <a:endParaRPr lang="ru-RU" sz="1200" b="1" dirty="0"/>
            </a:p>
          </p:txBody>
        </p:sp>
        <p:sp>
          <p:nvSpPr>
            <p:cNvPr id="11320" name="AutoShape 55"/>
            <p:cNvSpPr>
              <a:spLocks noChangeArrowheads="1"/>
            </p:cNvSpPr>
            <p:nvPr/>
          </p:nvSpPr>
          <p:spPr bwMode="auto">
            <a:xfrm rot="10800000">
              <a:off x="1791" y="3067"/>
              <a:ext cx="230" cy="25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CC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21" name="Text Box 56"/>
            <p:cNvSpPr txBox="1">
              <a:spLocks noChangeArrowheads="1"/>
            </p:cNvSpPr>
            <p:nvPr/>
          </p:nvSpPr>
          <p:spPr bwMode="auto">
            <a:xfrm>
              <a:off x="1655" y="2886"/>
              <a:ext cx="552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b="1" dirty="0"/>
                <a:t>CaMV35S</a:t>
              </a:r>
              <a:endParaRPr lang="ru-RU" dirty="0"/>
            </a:p>
          </p:txBody>
        </p:sp>
        <p:sp>
          <p:nvSpPr>
            <p:cNvPr id="11322" name="Rectangle 57"/>
            <p:cNvSpPr>
              <a:spLocks noChangeArrowheads="1"/>
            </p:cNvSpPr>
            <p:nvPr/>
          </p:nvSpPr>
          <p:spPr bwMode="auto">
            <a:xfrm>
              <a:off x="1565" y="3097"/>
              <a:ext cx="45" cy="18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23" name="Text Box 58"/>
            <p:cNvSpPr txBox="1">
              <a:spLocks noChangeArrowheads="1"/>
            </p:cNvSpPr>
            <p:nvPr/>
          </p:nvSpPr>
          <p:spPr bwMode="auto">
            <a:xfrm>
              <a:off x="1111" y="2886"/>
              <a:ext cx="635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/>
                <a:t>GUSint</a:t>
              </a:r>
              <a:endParaRPr lang="ru-RU"/>
            </a:p>
          </p:txBody>
        </p:sp>
      </p:grp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3203848" y="4436740"/>
            <a:ext cx="3168650" cy="1296988"/>
            <a:chOff x="3560" y="2341"/>
            <a:chExt cx="1996" cy="817"/>
          </a:xfrm>
        </p:grpSpPr>
        <p:grpSp>
          <p:nvGrpSpPr>
            <p:cNvPr id="5" name="Group 71"/>
            <p:cNvGrpSpPr>
              <a:grpSpLocks/>
            </p:cNvGrpSpPr>
            <p:nvPr/>
          </p:nvGrpSpPr>
          <p:grpSpPr bwMode="auto">
            <a:xfrm>
              <a:off x="3560" y="2478"/>
              <a:ext cx="1964" cy="227"/>
              <a:chOff x="3560" y="2478"/>
              <a:chExt cx="1964" cy="227"/>
            </a:xfrm>
          </p:grpSpPr>
          <p:sp>
            <p:nvSpPr>
              <p:cNvPr id="11282" name="AutoShape 72"/>
              <p:cNvSpPr>
                <a:spLocks noChangeArrowheads="1"/>
              </p:cNvSpPr>
              <p:nvPr/>
            </p:nvSpPr>
            <p:spPr bwMode="auto">
              <a:xfrm>
                <a:off x="4921" y="2478"/>
                <a:ext cx="603" cy="227"/>
              </a:xfrm>
              <a:prstGeom prst="rightArrow">
                <a:avLst>
                  <a:gd name="adj1" fmla="val 50000"/>
                  <a:gd name="adj2" fmla="val 66410"/>
                </a:avLst>
              </a:prstGeom>
              <a:solidFill>
                <a:srgbClr val="00CC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3" name="AutoShape 73"/>
              <p:cNvSpPr>
                <a:spLocks noChangeArrowheads="1"/>
              </p:cNvSpPr>
              <p:nvPr/>
            </p:nvSpPr>
            <p:spPr bwMode="auto">
              <a:xfrm rot="10800000">
                <a:off x="3560" y="2478"/>
                <a:ext cx="635" cy="227"/>
              </a:xfrm>
              <a:prstGeom prst="rightArrow">
                <a:avLst>
                  <a:gd name="adj1" fmla="val 50000"/>
                  <a:gd name="adj2" fmla="val 69934"/>
                </a:avLst>
              </a:prstGeom>
              <a:solidFill>
                <a:srgbClr val="00CC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4" name="Rectangle 74"/>
              <p:cNvSpPr>
                <a:spLocks noChangeArrowheads="1"/>
              </p:cNvSpPr>
              <p:nvPr/>
            </p:nvSpPr>
            <p:spPr bwMode="auto">
              <a:xfrm>
                <a:off x="4195" y="2568"/>
                <a:ext cx="726" cy="4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1277" name="Text Box 75"/>
            <p:cNvSpPr txBox="1">
              <a:spLocks noChangeArrowheads="1"/>
            </p:cNvSpPr>
            <p:nvPr/>
          </p:nvSpPr>
          <p:spPr bwMode="auto">
            <a:xfrm>
              <a:off x="4195" y="2341"/>
              <a:ext cx="77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accent2"/>
                  </a:solidFill>
                </a:rPr>
                <a:t>pdk-intron</a:t>
              </a:r>
              <a:endParaRPr lang="ru-RU" sz="1600" b="1">
                <a:solidFill>
                  <a:schemeClr val="accent2"/>
                </a:solidFill>
              </a:endParaRPr>
            </a:p>
          </p:txBody>
        </p:sp>
        <p:sp>
          <p:nvSpPr>
            <p:cNvPr id="11279" name="Line 77"/>
            <p:cNvSpPr>
              <a:spLocks noChangeShapeType="1"/>
            </p:cNvSpPr>
            <p:nvPr/>
          </p:nvSpPr>
          <p:spPr bwMode="auto">
            <a:xfrm flipH="1">
              <a:off x="4559" y="2977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0" name="AutoShape 78"/>
            <p:cNvSpPr>
              <a:spLocks/>
            </p:cNvSpPr>
            <p:nvPr/>
          </p:nvSpPr>
          <p:spPr bwMode="auto">
            <a:xfrm rot="-5400000">
              <a:off x="4513" y="1752"/>
              <a:ext cx="136" cy="1950"/>
            </a:xfrm>
            <a:prstGeom prst="leftBrace">
              <a:avLst>
                <a:gd name="adj1" fmla="val 11948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81" name="Text Box 79"/>
            <p:cNvSpPr txBox="1">
              <a:spLocks noChangeArrowheads="1"/>
            </p:cNvSpPr>
            <p:nvPr/>
          </p:nvSpPr>
          <p:spPr bwMode="auto">
            <a:xfrm>
              <a:off x="4377" y="2750"/>
              <a:ext cx="68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>
                  <a:solidFill>
                    <a:schemeClr val="accent2"/>
                  </a:solidFill>
                </a:rPr>
                <a:t>2220 </a:t>
              </a:r>
              <a:r>
                <a:rPr lang="en-US" b="1" dirty="0" err="1">
                  <a:solidFill>
                    <a:schemeClr val="accent2"/>
                  </a:solidFill>
                </a:rPr>
                <a:t>bp</a:t>
              </a:r>
              <a:endParaRPr lang="ru-RU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1275" name="Rectangle 84"/>
          <p:cNvSpPr>
            <a:spLocks noChangeArrowheads="1"/>
          </p:cNvSpPr>
          <p:nvPr/>
        </p:nvSpPr>
        <p:spPr bwMode="auto">
          <a:xfrm>
            <a:off x="251520" y="188640"/>
            <a:ext cx="856895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000" b="1" dirty="0" smtClean="0">
                <a:solidFill>
                  <a:srgbClr val="FFC000"/>
                </a:solidFill>
                <a:latin typeface="Comic Sans MS" pitchFamily="66" charset="0"/>
              </a:rPr>
              <a:t>Development of Post-transcriptional strategy </a:t>
            </a:r>
            <a:endParaRPr lang="ru-RU" sz="2000" b="1" dirty="0" smtClean="0">
              <a:solidFill>
                <a:srgbClr val="FFC000"/>
              </a:solidFill>
              <a:latin typeface="Comic Sans MS" pitchFamily="66" charset="0"/>
            </a:endParaRPr>
          </a:p>
          <a:p>
            <a:pPr algn="ctr">
              <a:spcBef>
                <a:spcPct val="20000"/>
              </a:spcBef>
            </a:pPr>
            <a:r>
              <a:rPr lang="en-US" sz="2000" b="1" dirty="0" smtClean="0">
                <a:solidFill>
                  <a:srgbClr val="FFC000"/>
                </a:solidFill>
                <a:latin typeface="Comic Sans MS" pitchFamily="66" charset="0"/>
              </a:rPr>
              <a:t>to PPV resistance in Plum </a:t>
            </a:r>
          </a:p>
        </p:txBody>
      </p:sp>
      <p:pic>
        <p:nvPicPr>
          <p:cNvPr id="57" name="Рисунок 56" descr="карта вирус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00808"/>
            <a:ext cx="9144000" cy="833816"/>
          </a:xfrm>
          <a:prstGeom prst="rect">
            <a:avLst/>
          </a:prstGeom>
        </p:spPr>
      </p:pic>
      <p:sp>
        <p:nvSpPr>
          <p:cNvPr id="11285" name="Line 61"/>
          <p:cNvSpPr>
            <a:spLocks noChangeShapeType="1"/>
          </p:cNvSpPr>
          <p:nvPr/>
        </p:nvSpPr>
        <p:spPr bwMode="auto">
          <a:xfrm flipH="1">
            <a:off x="6372199" y="2204864"/>
            <a:ext cx="1656183" cy="8640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8" name="Text Box 65"/>
          <p:cNvSpPr txBox="1">
            <a:spLocks noChangeArrowheads="1"/>
          </p:cNvSpPr>
          <p:nvPr/>
        </p:nvSpPr>
        <p:spPr bwMode="auto">
          <a:xfrm>
            <a:off x="3500430" y="1285860"/>
            <a:ext cx="278608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solidFill>
                  <a:schemeClr val="accent2"/>
                </a:solidFill>
              </a:rPr>
              <a:t>PPV genomic map</a:t>
            </a:r>
            <a:endParaRPr lang="ru-RU" sz="1600" b="1" dirty="0">
              <a:solidFill>
                <a:schemeClr val="accent2"/>
              </a:solidFill>
            </a:endParaRPr>
          </a:p>
        </p:txBody>
      </p:sp>
      <p:sp>
        <p:nvSpPr>
          <p:cNvPr id="59" name="Text Box 65"/>
          <p:cNvSpPr txBox="1">
            <a:spLocks noChangeArrowheads="1"/>
          </p:cNvSpPr>
          <p:nvPr/>
        </p:nvSpPr>
        <p:spPr bwMode="auto">
          <a:xfrm>
            <a:off x="0" y="5429264"/>
            <a:ext cx="48578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solidFill>
                  <a:schemeClr val="accent2"/>
                </a:solidFill>
              </a:rPr>
              <a:t>Vector </a:t>
            </a:r>
            <a:r>
              <a:rPr lang="en-US" sz="1600" b="1" dirty="0" err="1" smtClean="0">
                <a:solidFill>
                  <a:schemeClr val="accent2"/>
                </a:solidFill>
              </a:rPr>
              <a:t>pCamPPVRNAi</a:t>
            </a:r>
            <a:r>
              <a:rPr lang="en-US" sz="1600" b="1" dirty="0" smtClean="0">
                <a:solidFill>
                  <a:schemeClr val="accent2"/>
                </a:solidFill>
              </a:rPr>
              <a:t> for plum transformation </a:t>
            </a:r>
            <a:endParaRPr lang="ru-RU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94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1" descr="WT-Ст-pCamPPV RNAi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14290"/>
            <a:ext cx="2071702" cy="1785950"/>
          </a:xfrm>
          <a:prstGeom prst="rect">
            <a:avLst/>
          </a:prstGeom>
          <a:noFill/>
        </p:spPr>
      </p:pic>
      <p:graphicFrame>
        <p:nvGraphicFramePr>
          <p:cNvPr id="17203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715037"/>
              </p:ext>
            </p:extLst>
          </p:nvPr>
        </p:nvGraphicFramePr>
        <p:xfrm>
          <a:off x="2571736" y="1285860"/>
          <a:ext cx="6048376" cy="1285885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1512094"/>
                <a:gridCol w="971550"/>
                <a:gridCol w="1079897"/>
                <a:gridCol w="1079897"/>
                <a:gridCol w="1404938"/>
              </a:tblGrid>
              <a:tr h="69618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Vector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selection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gene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promoter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selection /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antibiotic</a:t>
                      </a:r>
                      <a:endParaRPr kumimoji="0" lang="ru-RU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number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of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explants</a:t>
                      </a:r>
                      <a:endParaRPr kumimoji="0" lang="ru-RU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Transgenic lines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endParaRPr kumimoji="0" 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(%)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58970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pCamPPVRNAi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 Black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hpt</a:t>
                      </a:r>
                      <a:endParaRPr kumimoji="0" lang="ru-RU" sz="14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 35S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delayed /</a:t>
                      </a:r>
                      <a:endParaRPr kumimoji="0" lang="ru-RU" sz="1400" b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Hyg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 Black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411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 (1.2%)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 Black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sp>
        <p:nvSpPr>
          <p:cNvPr id="1054" name="Rectangle 29"/>
          <p:cNvSpPr>
            <a:spLocks noChangeArrowheads="1"/>
          </p:cNvSpPr>
          <p:nvPr/>
        </p:nvSpPr>
        <p:spPr bwMode="auto">
          <a:xfrm>
            <a:off x="1571604" y="214290"/>
            <a:ext cx="621510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rgbClr val="FFC000"/>
                </a:solidFill>
                <a:latin typeface="Comic Sans MS" pitchFamily="66" charset="0"/>
              </a:rPr>
              <a:t>Plum genetic transformation using </a:t>
            </a:r>
            <a:endParaRPr lang="ru-RU" sz="2000" b="1" dirty="0" smtClean="0">
              <a:solidFill>
                <a:srgbClr val="FFC000"/>
              </a:solidFill>
              <a:latin typeface="Comic Sans MS" pitchFamily="66" charset="0"/>
            </a:endParaRPr>
          </a:p>
          <a:p>
            <a:pPr algn="ctr"/>
            <a:r>
              <a:rPr lang="en-US" sz="2000" b="1" dirty="0" err="1" smtClean="0">
                <a:solidFill>
                  <a:srgbClr val="FFC000"/>
                </a:solidFill>
                <a:latin typeface="Comic Sans MS" pitchFamily="66" charset="0"/>
              </a:rPr>
              <a:t>CamPPVRNAivector</a:t>
            </a:r>
            <a:r>
              <a:rPr lang="en-US" sz="2000" b="1" dirty="0">
                <a:solidFill>
                  <a:srgbClr val="FFC000"/>
                </a:solidFill>
                <a:latin typeface="Comic Sans MS" pitchFamily="66" charset="0"/>
              </a:rPr>
              <a:t>, cv. ‘</a:t>
            </a:r>
            <a:r>
              <a:rPr lang="en-US" sz="2000" b="1" dirty="0" err="1">
                <a:solidFill>
                  <a:srgbClr val="FFC000"/>
                </a:solidFill>
                <a:latin typeface="Comic Sans MS" pitchFamily="66" charset="0"/>
              </a:rPr>
              <a:t>Startovaya</a:t>
            </a:r>
            <a:r>
              <a:rPr lang="en-US" sz="2000" b="1" dirty="0">
                <a:solidFill>
                  <a:srgbClr val="FFC000"/>
                </a:solidFill>
                <a:latin typeface="Comic Sans MS" pitchFamily="66" charset="0"/>
              </a:rPr>
              <a:t>’</a:t>
            </a:r>
            <a:endParaRPr lang="ru-RU" sz="20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0" y="2071678"/>
            <a:ext cx="2214546" cy="54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b="1" dirty="0">
                <a:solidFill>
                  <a:schemeClr val="accent2"/>
                </a:solidFill>
                <a:latin typeface="Comic Sans MS" pitchFamily="66" charset="0"/>
              </a:rPr>
              <a:t>GUS expression in plants</a:t>
            </a:r>
            <a:endParaRPr lang="ru-RU" sz="1400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grpSp>
        <p:nvGrpSpPr>
          <p:cNvPr id="2" name="Группа 17"/>
          <p:cNvGrpSpPr/>
          <p:nvPr/>
        </p:nvGrpSpPr>
        <p:grpSpPr>
          <a:xfrm>
            <a:off x="357158" y="2779891"/>
            <a:ext cx="8643997" cy="3924221"/>
            <a:chOff x="1774826" y="1628776"/>
            <a:chExt cx="8893174" cy="4761336"/>
          </a:xfrm>
        </p:grpSpPr>
        <p:sp>
          <p:nvSpPr>
            <p:cNvPr id="19" name="Rectangle 2"/>
            <p:cNvSpPr>
              <a:spLocks noChangeArrowheads="1"/>
            </p:cNvSpPr>
            <p:nvPr/>
          </p:nvSpPr>
          <p:spPr bwMode="auto">
            <a:xfrm>
              <a:off x="1847851" y="2708275"/>
              <a:ext cx="3851274" cy="858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Анализ на присутствие </a:t>
              </a:r>
              <a:r>
                <a:rPr lang="en-US" altLang="ru-RU" sz="1000" b="1" i="1" u="sng" dirty="0" err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gus</a:t>
              </a:r>
              <a:r>
                <a:rPr lang="ru-RU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гена </a:t>
              </a:r>
              <a:r>
                <a:rPr lang="en-US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(740</a:t>
              </a:r>
              <a:r>
                <a:rPr lang="ru-RU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altLang="ru-RU" sz="1000" b="1" u="sng" dirty="0" err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п.н</a:t>
              </a:r>
              <a:r>
                <a:rPr lang="en-US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)</a:t>
              </a:r>
              <a:endParaRPr lang="ru-RU" altLang="ru-RU" sz="1000" b="1" u="sng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b="1" dirty="0"/>
                <a:t>М - молекулярный маркер; К+ -</a:t>
              </a:r>
              <a:r>
                <a:rPr lang="en-US" altLang="ru-RU" sz="1000" b="1" dirty="0" err="1"/>
                <a:t>pCamPPVRNAi</a:t>
              </a:r>
              <a:r>
                <a:rPr lang="ru-RU" altLang="ru-RU" sz="1000" b="1" dirty="0"/>
                <a:t>;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1000" b="1" dirty="0"/>
                <a:t>WT</a:t>
              </a:r>
              <a:r>
                <a:rPr lang="ru-RU" altLang="ru-RU" sz="1000" b="1" dirty="0"/>
                <a:t>- нетрансформированное растение;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1000" b="1" dirty="0"/>
                <a:t>W</a:t>
              </a:r>
              <a:r>
                <a:rPr lang="ru-RU" altLang="ru-RU" sz="1000" b="1" dirty="0"/>
                <a:t> –вода; 1</a:t>
              </a:r>
              <a:r>
                <a:rPr lang="en-US" altLang="ru-RU" sz="1000" b="1" dirty="0"/>
                <a:t>-6</a:t>
              </a:r>
              <a:r>
                <a:rPr lang="ru-RU" altLang="ru-RU" sz="1000" b="1" dirty="0"/>
                <a:t>-</a:t>
              </a:r>
              <a:r>
                <a:rPr lang="ru-RU" altLang="ru-RU" sz="1000" b="1" dirty="0" err="1"/>
                <a:t>трансгенные</a:t>
              </a:r>
              <a:r>
                <a:rPr lang="ru-RU" altLang="ru-RU" sz="1000" b="1" dirty="0"/>
                <a:t> линии.</a:t>
              </a:r>
            </a:p>
          </p:txBody>
        </p:sp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1847851" y="5157788"/>
              <a:ext cx="4176713" cy="1232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Гистохимический </a:t>
              </a:r>
              <a:r>
                <a:rPr lang="ru-RU" altLang="ru-RU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анализ </a:t>
              </a:r>
              <a:r>
                <a:rPr lang="ru-RU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экспрессии</a:t>
              </a:r>
              <a:r>
                <a:rPr lang="ru-RU" altLang="ru-RU" sz="1000" b="1" i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altLang="ru-RU" sz="1000" b="1" i="1" u="sng" dirty="0" err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gus</a:t>
              </a:r>
              <a:r>
                <a:rPr lang="en-US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гена</a:t>
              </a:r>
              <a:r>
                <a:rPr lang="en-US" altLang="ru-RU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altLang="ru-RU" sz="10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в </a:t>
              </a:r>
              <a:r>
                <a:rPr lang="ru-RU" altLang="ru-RU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тканях растений сливы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b="1" dirty="0"/>
                <a:t>А – </a:t>
              </a:r>
              <a:r>
                <a:rPr lang="en-US" altLang="ru-RU" sz="1000" b="1" dirty="0"/>
                <a:t>1-</a:t>
              </a:r>
              <a:r>
                <a:rPr lang="ru-RU" altLang="ru-RU" sz="1000" b="1" dirty="0"/>
                <a:t>6</a:t>
              </a:r>
              <a:r>
                <a:rPr lang="en-US" altLang="ru-RU" sz="1000" b="1" dirty="0"/>
                <a:t> –</a:t>
              </a:r>
              <a:r>
                <a:rPr lang="ru-RU" altLang="ru-RU" sz="1000" b="1" dirty="0"/>
                <a:t> листья растений сливы </a:t>
              </a:r>
              <a:r>
                <a:rPr lang="ru-RU" altLang="ru-RU" sz="1000" b="1" dirty="0" err="1"/>
                <a:t>Ст</a:t>
              </a:r>
              <a:r>
                <a:rPr lang="ru-RU" altLang="ru-RU" sz="1000" b="1" dirty="0"/>
                <a:t>-р</a:t>
              </a:r>
              <a:r>
                <a:rPr lang="en-US" altLang="ru-RU" sz="1000" b="1" dirty="0" err="1"/>
                <a:t>CamPPVRNAi</a:t>
              </a:r>
              <a:r>
                <a:rPr lang="ru-RU" altLang="ru-RU" sz="1000" b="1" dirty="0"/>
                <a:t>;</a:t>
              </a:r>
              <a:endParaRPr lang="en-US" altLang="ru-RU" sz="1000" b="1" dirty="0"/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1000" b="1" dirty="0"/>
                <a:t>WT</a:t>
              </a:r>
              <a:r>
                <a:rPr lang="ru-RU" altLang="ru-RU" sz="1000" b="1" dirty="0"/>
                <a:t> – нетрансформированное растение;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b="1" dirty="0"/>
                <a:t>Б- целое растение </a:t>
              </a:r>
              <a:r>
                <a:rPr lang="ru-RU" altLang="ru-RU" sz="1000" b="1" dirty="0" err="1"/>
                <a:t>Ст</a:t>
              </a:r>
              <a:r>
                <a:rPr lang="ru-RU" altLang="ru-RU" sz="1000" b="1" dirty="0"/>
                <a:t>-р</a:t>
              </a:r>
              <a:r>
                <a:rPr lang="en-US" altLang="ru-RU" sz="1000" b="1" dirty="0"/>
                <a:t>CamPPVRNAi-1</a:t>
              </a:r>
              <a:r>
                <a:rPr lang="ru-RU" altLang="ru-RU" sz="1000" b="1" dirty="0"/>
                <a:t> и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b="1" dirty="0"/>
                <a:t>нетрансформированное растение (</a:t>
              </a:r>
              <a:r>
                <a:rPr lang="en-US" altLang="ru-RU" sz="1000" b="1" dirty="0"/>
                <a:t>WT</a:t>
              </a:r>
              <a:r>
                <a:rPr lang="ru-RU" altLang="ru-RU" sz="1000" b="1" dirty="0"/>
                <a:t>)</a:t>
              </a:r>
              <a:r>
                <a:rPr lang="en-US" altLang="ru-RU" sz="1000" b="1" dirty="0"/>
                <a:t> </a:t>
              </a:r>
              <a:endParaRPr lang="ru-RU" altLang="ru-RU" sz="1000" b="1" dirty="0"/>
            </a:p>
          </p:txBody>
        </p:sp>
        <p:pic>
          <p:nvPicPr>
            <p:cNvPr id="21" name="Picture 5" descr="mod posl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4826" y="1628776"/>
              <a:ext cx="4105275" cy="1050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6" descr="5+6склеен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7850" y="3789364"/>
              <a:ext cx="4032250" cy="1235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7" descr="modif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4563" y="1628776"/>
              <a:ext cx="4392612" cy="1046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6040439" y="2708275"/>
              <a:ext cx="4627561" cy="1120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Анализ на присутствие фрагмента </a:t>
              </a:r>
              <a:r>
                <a:rPr lang="en-US" altLang="ru-RU" sz="1000" b="1" i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ppv-cp</a:t>
              </a:r>
              <a:r>
                <a:rPr lang="en-US" altLang="ru-RU" sz="1000" b="1" i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altLang="ru-RU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гена</a:t>
              </a:r>
              <a:r>
                <a:rPr lang="en-US" altLang="ru-RU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altLang="ru-RU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в составе </a:t>
              </a:r>
              <a:r>
                <a:rPr lang="ru-RU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правого</a:t>
              </a:r>
              <a:r>
                <a:rPr lang="en-US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плеча</a:t>
              </a:r>
              <a:r>
                <a:rPr lang="ru-RU" altLang="ru-RU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шпилечной конструкции </a:t>
              </a:r>
              <a:r>
                <a:rPr lang="en-US" altLang="ru-RU" sz="1000" b="1" u="sng" dirty="0" err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hp</a:t>
              </a:r>
              <a:r>
                <a:rPr lang="en-US" altLang="ru-RU" sz="1000" b="1" i="1" u="sng" dirty="0" err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ppv-cp</a:t>
              </a:r>
              <a:r>
                <a:rPr lang="en-US" altLang="ru-RU" sz="1000" b="1" i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(</a:t>
              </a:r>
              <a:r>
                <a:rPr lang="ru-RU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88</a:t>
              </a:r>
              <a:r>
                <a:rPr lang="en-US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 </a:t>
              </a:r>
              <a:r>
                <a:rPr lang="ru-RU" altLang="ru-RU" sz="1000" b="1" u="sng" dirty="0" err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п.н</a:t>
              </a:r>
              <a:r>
                <a:rPr lang="en-US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)</a:t>
              </a:r>
              <a:endParaRPr lang="ru-RU" altLang="ru-RU" sz="1000" b="1" u="sng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b="1" dirty="0"/>
                <a:t>М - молекулярный маркер; К+ -</a:t>
              </a:r>
              <a:r>
                <a:rPr lang="en-US" altLang="ru-RU" sz="1000" b="1" dirty="0" err="1"/>
                <a:t>pCamPPVRNAi</a:t>
              </a:r>
              <a:r>
                <a:rPr lang="ru-RU" altLang="ru-RU" sz="1000" b="1" dirty="0"/>
                <a:t>;</a:t>
              </a:r>
              <a:r>
                <a:rPr lang="en-US" altLang="ru-RU" sz="1000" b="1" dirty="0"/>
                <a:t> WT</a:t>
              </a:r>
              <a:r>
                <a:rPr lang="ru-RU" altLang="ru-RU" sz="1000" b="1" dirty="0"/>
                <a:t>- нетрансформированное растение; </a:t>
              </a:r>
              <a:r>
                <a:rPr lang="en-US" altLang="ru-RU" sz="1000" b="1" dirty="0"/>
                <a:t>W</a:t>
              </a:r>
              <a:r>
                <a:rPr lang="ru-RU" altLang="ru-RU" sz="1000" b="1" dirty="0"/>
                <a:t> –</a:t>
              </a:r>
              <a:r>
                <a:rPr lang="en-US" altLang="ru-RU" sz="1000" b="1" dirty="0"/>
                <a:t> </a:t>
              </a:r>
              <a:r>
                <a:rPr lang="ru-RU" altLang="ru-RU" sz="1000" b="1" dirty="0"/>
                <a:t>вода; 1</a:t>
              </a:r>
              <a:r>
                <a:rPr lang="en-US" altLang="ru-RU" sz="1000" b="1" dirty="0"/>
                <a:t>-6 </a:t>
              </a:r>
              <a:r>
                <a:rPr lang="ru-RU" altLang="ru-RU" sz="1200" b="1" dirty="0" err="1"/>
                <a:t>трансгенные</a:t>
              </a:r>
              <a:r>
                <a:rPr lang="ru-RU" altLang="ru-RU" sz="1200" b="1" dirty="0"/>
                <a:t> линии</a:t>
              </a:r>
              <a:r>
                <a:rPr lang="ru-RU" altLang="ru-RU" sz="1200" dirty="0"/>
                <a:t>. </a:t>
              </a:r>
            </a:p>
          </p:txBody>
        </p:sp>
        <p:pic>
          <p:nvPicPr>
            <p:cNvPr id="25" name="Picture 9" descr="PICT0330mod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1" y="3860800"/>
              <a:ext cx="4392613" cy="946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10"/>
            <p:cNvSpPr>
              <a:spLocks noChangeArrowheads="1"/>
            </p:cNvSpPr>
            <p:nvPr/>
          </p:nvSpPr>
          <p:spPr bwMode="auto">
            <a:xfrm>
              <a:off x="6037670" y="5103345"/>
              <a:ext cx="4572000" cy="10456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Анализ на присутствие фрагмента </a:t>
              </a:r>
              <a:r>
                <a:rPr lang="en-US" altLang="ru-RU" sz="1000" b="1" i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ppv-cp</a:t>
              </a:r>
              <a:r>
                <a:rPr lang="en-US" altLang="ru-RU" sz="1000" b="1" i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altLang="ru-RU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гена</a:t>
              </a:r>
              <a:r>
                <a:rPr lang="en-US" altLang="ru-RU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altLang="ru-RU" sz="1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в составе </a:t>
              </a:r>
              <a:r>
                <a:rPr lang="ru-RU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левого плеча шпилечной конструкции </a:t>
              </a:r>
              <a:r>
                <a:rPr lang="en-US" altLang="ru-RU" sz="1000" b="1" u="sng" dirty="0" err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hp</a:t>
              </a:r>
              <a:r>
                <a:rPr lang="en-US" altLang="ru-RU" sz="1000" b="1" i="1" u="sng" dirty="0" err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ppv-cp</a:t>
              </a:r>
              <a:r>
                <a:rPr lang="en-US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(</a:t>
              </a:r>
              <a:r>
                <a:rPr lang="ru-RU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887п.н</a:t>
              </a:r>
              <a:r>
                <a:rPr lang="en-US" altLang="ru-RU" sz="1000" b="1" u="sng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)</a:t>
              </a:r>
              <a:endParaRPr lang="ru-RU" altLang="ru-RU" sz="1000" b="1" u="sng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00" b="1" dirty="0"/>
                <a:t>М - молекулярный маркер;</a:t>
              </a:r>
              <a:r>
                <a:rPr lang="en-US" altLang="ru-RU" sz="1000" b="1" dirty="0"/>
                <a:t> </a:t>
              </a:r>
              <a:r>
                <a:rPr lang="ru-RU" altLang="ru-RU" sz="1000" b="1" dirty="0"/>
                <a:t>К+ -</a:t>
              </a:r>
              <a:r>
                <a:rPr lang="en-US" altLang="ru-RU" sz="1000" b="1" dirty="0" err="1"/>
                <a:t>pCamPPVRNAi</a:t>
              </a:r>
              <a:r>
                <a:rPr lang="ru-RU" altLang="ru-RU" sz="1000" b="1" dirty="0"/>
                <a:t>;</a:t>
              </a:r>
              <a:r>
                <a:rPr lang="en-US" altLang="ru-RU" sz="1000" b="1" dirty="0"/>
                <a:t> </a:t>
              </a:r>
              <a:endParaRPr lang="ru-RU" altLang="ru-RU" sz="1000" b="1" dirty="0"/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1000" b="1" dirty="0"/>
                <a:t>WT </a:t>
              </a:r>
              <a:r>
                <a:rPr lang="ru-RU" altLang="ru-RU" sz="1000" b="1" dirty="0"/>
                <a:t>– нетрансформированное растение; </a:t>
              </a:r>
              <a:r>
                <a:rPr lang="en-US" altLang="ru-RU" sz="1000" b="1" dirty="0"/>
                <a:t>W</a:t>
              </a:r>
              <a:r>
                <a:rPr lang="ru-RU" altLang="ru-RU" sz="1000" b="1" dirty="0"/>
                <a:t> –</a:t>
              </a:r>
              <a:r>
                <a:rPr lang="en-US" altLang="ru-RU" sz="1000" b="1" dirty="0"/>
                <a:t> </a:t>
              </a:r>
              <a:r>
                <a:rPr lang="ru-RU" altLang="ru-RU" sz="1000" b="1" dirty="0"/>
                <a:t>вода; 1</a:t>
              </a:r>
              <a:r>
                <a:rPr lang="en-US" altLang="ru-RU" sz="1000" b="1" dirty="0"/>
                <a:t>-6 </a:t>
              </a:r>
              <a:r>
                <a:rPr lang="ru-RU" altLang="ru-RU" sz="1000" b="1" dirty="0"/>
                <a:t>-</a:t>
              </a:r>
              <a:r>
                <a:rPr lang="ru-RU" altLang="ru-RU" sz="1000" b="1" dirty="0" err="1"/>
                <a:t>трансгенные</a:t>
              </a:r>
              <a:r>
                <a:rPr lang="ru-RU" altLang="ru-RU" sz="1000" b="1" dirty="0"/>
                <a:t> линии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427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>
            <a:spLocks noChangeArrowheads="1"/>
          </p:cNvSpPr>
          <p:nvPr/>
        </p:nvSpPr>
        <p:spPr bwMode="auto">
          <a:xfrm>
            <a:off x="285720" y="285728"/>
            <a:ext cx="73128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C000"/>
                </a:solidFill>
                <a:latin typeface="Comic Sans MS" pitchFamily="66" charset="0"/>
              </a:rPr>
              <a:t>Analysis of transgenic plum </a:t>
            </a:r>
            <a:r>
              <a:rPr lang="en-US" sz="2000" b="1" dirty="0">
                <a:solidFill>
                  <a:srgbClr val="FFC000"/>
                </a:solidFill>
                <a:latin typeface="Comic Sans MS" pitchFamily="66" charset="0"/>
              </a:rPr>
              <a:t>plants </a:t>
            </a:r>
            <a:r>
              <a:rPr lang="en-US" sz="2000" b="1" dirty="0" smtClean="0">
                <a:solidFill>
                  <a:srgbClr val="FFC000"/>
                </a:solidFill>
                <a:latin typeface="Comic Sans MS" pitchFamily="66" charset="0"/>
              </a:rPr>
              <a:t>for </a:t>
            </a:r>
            <a:r>
              <a:rPr lang="en-US" sz="2000" b="1" dirty="0" err="1" smtClean="0">
                <a:solidFill>
                  <a:srgbClr val="FFC000"/>
                </a:solidFill>
                <a:latin typeface="Comic Sans MS" pitchFamily="66" charset="0"/>
              </a:rPr>
              <a:t>PPVresistance</a:t>
            </a:r>
            <a:endParaRPr lang="ru-RU" sz="20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grpSp>
        <p:nvGrpSpPr>
          <p:cNvPr id="2" name="Group 210"/>
          <p:cNvGrpSpPr>
            <a:grpSpLocks/>
          </p:cNvGrpSpPr>
          <p:nvPr/>
        </p:nvGrpSpPr>
        <p:grpSpPr bwMode="auto">
          <a:xfrm>
            <a:off x="2411413" y="1225550"/>
            <a:ext cx="1944687" cy="2305050"/>
            <a:chOff x="1519" y="772"/>
            <a:chExt cx="1225" cy="1452"/>
          </a:xfrm>
        </p:grpSpPr>
        <p:grpSp>
          <p:nvGrpSpPr>
            <p:cNvPr id="3" name="Group 19"/>
            <p:cNvGrpSpPr>
              <a:grpSpLocks/>
            </p:cNvGrpSpPr>
            <p:nvPr/>
          </p:nvGrpSpPr>
          <p:grpSpPr bwMode="auto">
            <a:xfrm>
              <a:off x="1792" y="772"/>
              <a:ext cx="952" cy="1452"/>
              <a:chOff x="4241" y="164"/>
              <a:chExt cx="1361" cy="1905"/>
            </a:xfrm>
          </p:grpSpPr>
          <p:grpSp>
            <p:nvGrpSpPr>
              <p:cNvPr id="4" name="Group 20"/>
              <p:cNvGrpSpPr>
                <a:grpSpLocks/>
              </p:cNvGrpSpPr>
              <p:nvPr/>
            </p:nvGrpSpPr>
            <p:grpSpPr bwMode="auto">
              <a:xfrm>
                <a:off x="4241" y="164"/>
                <a:ext cx="1361" cy="1905"/>
                <a:chOff x="720" y="209"/>
                <a:chExt cx="1220" cy="1695"/>
              </a:xfrm>
            </p:grpSpPr>
            <p:grpSp>
              <p:nvGrpSpPr>
                <p:cNvPr id="5" name="Group 21"/>
                <p:cNvGrpSpPr>
                  <a:grpSpLocks/>
                </p:cNvGrpSpPr>
                <p:nvPr/>
              </p:nvGrpSpPr>
              <p:grpSpPr bwMode="auto">
                <a:xfrm>
                  <a:off x="1062" y="391"/>
                  <a:ext cx="878" cy="1513"/>
                  <a:chOff x="1062" y="391"/>
                  <a:chExt cx="878" cy="1513"/>
                </a:xfrm>
              </p:grpSpPr>
              <p:sp>
                <p:nvSpPr>
                  <p:cNvPr id="14529" name="AutoShape 22"/>
                  <p:cNvSpPr>
                    <a:spLocks noChangeArrowheads="1"/>
                  </p:cNvSpPr>
                  <p:nvPr/>
                </p:nvSpPr>
                <p:spPr bwMode="auto">
                  <a:xfrm>
                    <a:off x="1066" y="1540"/>
                    <a:ext cx="499" cy="36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02 w 21600"/>
                      <a:gd name="T13" fmla="*/ 4510 h 21600"/>
                      <a:gd name="T14" fmla="*/ 17098 w 21600"/>
                      <a:gd name="T15" fmla="*/ 17090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FF4D15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530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1062" y="1434"/>
                    <a:ext cx="499" cy="182"/>
                  </a:xfrm>
                  <a:prstGeom prst="ellipse">
                    <a:avLst/>
                  </a:prstGeom>
                  <a:solidFill>
                    <a:srgbClr val="4216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531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1274" y="391"/>
                    <a:ext cx="109" cy="1135"/>
                  </a:xfrm>
                  <a:prstGeom prst="rect">
                    <a:avLst/>
                  </a:prstGeom>
                  <a:solidFill>
                    <a:srgbClr val="C04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6" name="Group 25"/>
                  <p:cNvGrpSpPr>
                    <a:grpSpLocks/>
                  </p:cNvGrpSpPr>
                  <p:nvPr/>
                </p:nvGrpSpPr>
                <p:grpSpPr bwMode="auto">
                  <a:xfrm>
                    <a:off x="1350" y="436"/>
                    <a:ext cx="590" cy="454"/>
                    <a:chOff x="1474" y="300"/>
                    <a:chExt cx="590" cy="454"/>
                  </a:xfrm>
                </p:grpSpPr>
                <p:sp>
                  <p:nvSpPr>
                    <p:cNvPr id="14533" name="Line 2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474" y="436"/>
                      <a:ext cx="453" cy="31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A29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534" name="Oval 27"/>
                    <p:cNvSpPr>
                      <a:spLocks noChangeArrowheads="1"/>
                    </p:cNvSpPr>
                    <p:nvPr/>
                  </p:nvSpPr>
                  <p:spPr bwMode="auto">
                    <a:xfrm rot="1132448">
                      <a:off x="1792" y="527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535" name="Oval 28"/>
                    <p:cNvSpPr>
                      <a:spLocks noChangeArrowheads="1"/>
                    </p:cNvSpPr>
                    <p:nvPr/>
                  </p:nvSpPr>
                  <p:spPr bwMode="auto">
                    <a:xfrm rot="-5644324">
                      <a:off x="1565" y="390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536" name="Oval 29"/>
                    <p:cNvSpPr>
                      <a:spLocks noChangeArrowheads="1"/>
                    </p:cNvSpPr>
                    <p:nvPr/>
                  </p:nvSpPr>
                  <p:spPr bwMode="auto">
                    <a:xfrm rot="1132448">
                      <a:off x="1610" y="663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7" name="Group 30"/>
                <p:cNvGrpSpPr>
                  <a:grpSpLocks/>
                </p:cNvGrpSpPr>
                <p:nvPr/>
              </p:nvGrpSpPr>
              <p:grpSpPr bwMode="auto">
                <a:xfrm flipH="1">
                  <a:off x="720" y="209"/>
                  <a:ext cx="590" cy="454"/>
                  <a:chOff x="1474" y="300"/>
                  <a:chExt cx="590" cy="454"/>
                </a:xfrm>
              </p:grpSpPr>
              <p:sp>
                <p:nvSpPr>
                  <p:cNvPr id="14525" name="Line 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74" y="436"/>
                    <a:ext cx="453" cy="318"/>
                  </a:xfrm>
                  <a:prstGeom prst="line">
                    <a:avLst/>
                  </a:prstGeom>
                  <a:noFill/>
                  <a:ln w="38100">
                    <a:solidFill>
                      <a:srgbClr val="7A29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526" name="Oval 32"/>
                  <p:cNvSpPr>
                    <a:spLocks noChangeArrowheads="1"/>
                  </p:cNvSpPr>
                  <p:nvPr/>
                </p:nvSpPr>
                <p:spPr bwMode="auto">
                  <a:xfrm rot="1132448">
                    <a:off x="1792" y="527"/>
                    <a:ext cx="272" cy="91"/>
                  </a:xfrm>
                  <a:prstGeom prst="ellipse">
                    <a:avLst/>
                  </a:prstGeom>
                  <a:solidFill>
                    <a:srgbClr val="008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527" name="Oval 33"/>
                  <p:cNvSpPr>
                    <a:spLocks noChangeArrowheads="1"/>
                  </p:cNvSpPr>
                  <p:nvPr/>
                </p:nvSpPr>
                <p:spPr bwMode="auto">
                  <a:xfrm rot="-5644324">
                    <a:off x="1565" y="390"/>
                    <a:ext cx="272" cy="91"/>
                  </a:xfrm>
                  <a:prstGeom prst="ellipse">
                    <a:avLst/>
                  </a:prstGeom>
                  <a:solidFill>
                    <a:srgbClr val="008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528" name="Oval 34"/>
                  <p:cNvSpPr>
                    <a:spLocks noChangeArrowheads="1"/>
                  </p:cNvSpPr>
                  <p:nvPr/>
                </p:nvSpPr>
                <p:spPr bwMode="auto">
                  <a:xfrm rot="1132448">
                    <a:off x="1610" y="663"/>
                    <a:ext cx="272" cy="91"/>
                  </a:xfrm>
                  <a:prstGeom prst="ellipse">
                    <a:avLst/>
                  </a:prstGeom>
                  <a:solidFill>
                    <a:srgbClr val="008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8" name="Group 35"/>
              <p:cNvGrpSpPr>
                <a:grpSpLocks/>
              </p:cNvGrpSpPr>
              <p:nvPr/>
            </p:nvGrpSpPr>
            <p:grpSpPr bwMode="auto">
              <a:xfrm>
                <a:off x="4876" y="1026"/>
                <a:ext cx="91" cy="317"/>
                <a:chOff x="3606" y="1797"/>
                <a:chExt cx="317" cy="499"/>
              </a:xfrm>
            </p:grpSpPr>
            <p:sp>
              <p:nvSpPr>
                <p:cNvPr id="14521" name="AutoShape 36"/>
                <p:cNvSpPr>
                  <a:spLocks noChangeArrowheads="1"/>
                </p:cNvSpPr>
                <p:nvPr/>
              </p:nvSpPr>
              <p:spPr bwMode="auto">
                <a:xfrm>
                  <a:off x="3606" y="1797"/>
                  <a:ext cx="317" cy="499"/>
                </a:xfrm>
                <a:prstGeom prst="diamond">
                  <a:avLst/>
                </a:prstGeom>
                <a:solidFill>
                  <a:srgbClr val="7E2A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4522" name="AutoShape 37"/>
                <p:cNvSpPr>
                  <a:spLocks noChangeArrowheads="1"/>
                </p:cNvSpPr>
                <p:nvPr/>
              </p:nvSpPr>
              <p:spPr bwMode="auto">
                <a:xfrm>
                  <a:off x="3697" y="1933"/>
                  <a:ext cx="136" cy="136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4216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4517" name="Line 151"/>
            <p:cNvSpPr>
              <a:spLocks noChangeShapeType="1"/>
            </p:cNvSpPr>
            <p:nvPr/>
          </p:nvSpPr>
          <p:spPr bwMode="auto">
            <a:xfrm>
              <a:off x="1564" y="1589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18" name="Text Box 152"/>
            <p:cNvSpPr txBox="1">
              <a:spLocks noChangeArrowheads="1"/>
            </p:cNvSpPr>
            <p:nvPr/>
          </p:nvSpPr>
          <p:spPr bwMode="auto">
            <a:xfrm>
              <a:off x="1519" y="1605"/>
              <a:ext cx="695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 dirty="0"/>
                <a:t>Grafting</a:t>
              </a:r>
            </a:p>
            <a:p>
              <a:r>
                <a:rPr lang="en-US" sz="1400" b="1" dirty="0"/>
                <a:t>health </a:t>
              </a:r>
            </a:p>
            <a:p>
              <a:r>
                <a:rPr lang="en-US" sz="1400" b="1" dirty="0"/>
                <a:t>plant</a:t>
              </a:r>
              <a:endParaRPr lang="ru-RU" sz="1400" b="1" dirty="0"/>
            </a:p>
          </p:txBody>
        </p:sp>
      </p:grpSp>
      <p:sp>
        <p:nvSpPr>
          <p:cNvPr id="14341" name="Line 153"/>
          <p:cNvSpPr>
            <a:spLocks noChangeShapeType="1"/>
          </p:cNvSpPr>
          <p:nvPr/>
        </p:nvSpPr>
        <p:spPr bwMode="auto">
          <a:xfrm>
            <a:off x="3779838" y="2522538"/>
            <a:ext cx="1008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9" name="Group 218"/>
          <p:cNvGrpSpPr>
            <a:grpSpLocks/>
          </p:cNvGrpSpPr>
          <p:nvPr/>
        </p:nvGrpSpPr>
        <p:grpSpPr bwMode="auto">
          <a:xfrm>
            <a:off x="4140199" y="1298575"/>
            <a:ext cx="3028950" cy="2913063"/>
            <a:chOff x="2608" y="818"/>
            <a:chExt cx="1908" cy="1835"/>
          </a:xfrm>
        </p:grpSpPr>
        <p:grpSp>
          <p:nvGrpSpPr>
            <p:cNvPr id="10" name="Group 211"/>
            <p:cNvGrpSpPr>
              <a:grpSpLocks/>
            </p:cNvGrpSpPr>
            <p:nvPr/>
          </p:nvGrpSpPr>
          <p:grpSpPr bwMode="auto">
            <a:xfrm>
              <a:off x="2608" y="818"/>
              <a:ext cx="1134" cy="1835"/>
              <a:chOff x="2608" y="818"/>
              <a:chExt cx="1134" cy="1835"/>
            </a:xfrm>
          </p:grpSpPr>
          <p:grpSp>
            <p:nvGrpSpPr>
              <p:cNvPr id="11" name="Group 38"/>
              <p:cNvGrpSpPr>
                <a:grpSpLocks/>
              </p:cNvGrpSpPr>
              <p:nvPr/>
            </p:nvGrpSpPr>
            <p:grpSpPr bwMode="auto">
              <a:xfrm>
                <a:off x="2789" y="818"/>
                <a:ext cx="953" cy="1406"/>
                <a:chOff x="4014" y="74"/>
                <a:chExt cx="1361" cy="1905"/>
              </a:xfrm>
            </p:grpSpPr>
            <p:grpSp>
              <p:nvGrpSpPr>
                <p:cNvPr id="12" name="Group 39"/>
                <p:cNvGrpSpPr>
                  <a:grpSpLocks/>
                </p:cNvGrpSpPr>
                <p:nvPr/>
              </p:nvGrpSpPr>
              <p:grpSpPr bwMode="auto">
                <a:xfrm>
                  <a:off x="4014" y="74"/>
                  <a:ext cx="1361" cy="1905"/>
                  <a:chOff x="4241" y="164"/>
                  <a:chExt cx="1361" cy="1905"/>
                </a:xfrm>
              </p:grpSpPr>
              <p:grpSp>
                <p:nvGrpSpPr>
                  <p:cNvPr id="13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241" y="164"/>
                    <a:ext cx="1361" cy="1905"/>
                    <a:chOff x="720" y="209"/>
                    <a:chExt cx="1220" cy="1695"/>
                  </a:xfrm>
                </p:grpSpPr>
                <p:grpSp>
                  <p:nvGrpSpPr>
                    <p:cNvPr id="14" name="Group 4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62" y="391"/>
                      <a:ext cx="878" cy="1513"/>
                      <a:chOff x="1062" y="391"/>
                      <a:chExt cx="878" cy="1513"/>
                    </a:xfrm>
                  </p:grpSpPr>
                  <p:sp>
                    <p:nvSpPr>
                      <p:cNvPr id="14508" name="AutoShape 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066" y="1540"/>
                        <a:ext cx="499" cy="364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w 21600"/>
                          <a:gd name="T7" fmla="*/ 0 h 2160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4502 w 21600"/>
                          <a:gd name="T13" fmla="*/ 4510 h 21600"/>
                          <a:gd name="T14" fmla="*/ 17098 w 21600"/>
                          <a:gd name="T15" fmla="*/ 17090 h 2160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600" h="21600">
                            <a:moveTo>
                              <a:pt x="0" y="0"/>
                            </a:moveTo>
                            <a:lnTo>
                              <a:pt x="5400" y="21600"/>
                            </a:lnTo>
                            <a:lnTo>
                              <a:pt x="16200" y="21600"/>
                            </a:lnTo>
                            <a:lnTo>
                              <a:pt x="21600" y="0"/>
                            </a:lnTo>
                            <a:close/>
                          </a:path>
                        </a:pathLst>
                      </a:custGeom>
                      <a:solidFill>
                        <a:srgbClr val="FF4D15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09" name="Oval 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062" y="1434"/>
                        <a:ext cx="499" cy="182"/>
                      </a:xfrm>
                      <a:prstGeom prst="ellipse">
                        <a:avLst/>
                      </a:prstGeom>
                      <a:solidFill>
                        <a:srgbClr val="4216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10" name="Rectangle 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274" y="391"/>
                        <a:ext cx="109" cy="1135"/>
                      </a:xfrm>
                      <a:prstGeom prst="rect">
                        <a:avLst/>
                      </a:prstGeom>
                      <a:solidFill>
                        <a:srgbClr val="C04000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15" name="Group 4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50" y="436"/>
                        <a:ext cx="590" cy="454"/>
                        <a:chOff x="1474" y="300"/>
                        <a:chExt cx="590" cy="454"/>
                      </a:xfrm>
                    </p:grpSpPr>
                    <p:sp>
                      <p:nvSpPr>
                        <p:cNvPr id="14512" name="Line 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474" y="436"/>
                          <a:ext cx="453" cy="318"/>
                        </a:xfrm>
                        <a:prstGeom prst="line">
                          <a:avLst/>
                        </a:prstGeom>
                        <a:noFill/>
                        <a:ln w="38100">
                          <a:solidFill>
                            <a:srgbClr val="7A29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513" name="Oval 4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1132448">
                          <a:off x="1792" y="527"/>
                          <a:ext cx="272" cy="91"/>
                        </a:xfrm>
                        <a:prstGeom prst="ellipse">
                          <a:avLst/>
                        </a:prstGeom>
                        <a:solidFill>
                          <a:srgbClr val="008000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514" name="Oval 4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5644324">
                          <a:off x="1565" y="390"/>
                          <a:ext cx="272" cy="91"/>
                        </a:xfrm>
                        <a:prstGeom prst="ellipse">
                          <a:avLst/>
                        </a:prstGeom>
                        <a:solidFill>
                          <a:srgbClr val="008000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515" name="Oval 4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1132448">
                          <a:off x="1610" y="663"/>
                          <a:ext cx="272" cy="91"/>
                        </a:xfrm>
                        <a:prstGeom prst="ellipse">
                          <a:avLst/>
                        </a:prstGeom>
                        <a:solidFill>
                          <a:srgbClr val="008000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  <p:grpSp>
                  <p:nvGrpSpPr>
                    <p:cNvPr id="16" name="Group 50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720" y="209"/>
                      <a:ext cx="590" cy="454"/>
                      <a:chOff x="1474" y="300"/>
                      <a:chExt cx="590" cy="454"/>
                    </a:xfrm>
                  </p:grpSpPr>
                  <p:sp>
                    <p:nvSpPr>
                      <p:cNvPr id="14504" name="Line 51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474" y="436"/>
                        <a:ext cx="453" cy="318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7A29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05" name="Oval 52"/>
                      <p:cNvSpPr>
                        <a:spLocks noChangeArrowheads="1"/>
                      </p:cNvSpPr>
                      <p:nvPr/>
                    </p:nvSpPr>
                    <p:spPr bwMode="auto">
                      <a:xfrm rot="1132448">
                        <a:off x="1792" y="527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06" name="Oval 53"/>
                      <p:cNvSpPr>
                        <a:spLocks noChangeArrowheads="1"/>
                      </p:cNvSpPr>
                      <p:nvPr/>
                    </p:nvSpPr>
                    <p:spPr bwMode="auto">
                      <a:xfrm rot="-5644324">
                        <a:off x="1565" y="390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507" name="Oval 54"/>
                      <p:cNvSpPr>
                        <a:spLocks noChangeArrowheads="1"/>
                      </p:cNvSpPr>
                      <p:nvPr/>
                    </p:nvSpPr>
                    <p:spPr bwMode="auto">
                      <a:xfrm rot="1132448">
                        <a:off x="1610" y="663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</p:grpSp>
              </p:grpSp>
              <p:grpSp>
                <p:nvGrpSpPr>
                  <p:cNvPr id="17" name="Group 55"/>
                  <p:cNvGrpSpPr>
                    <a:grpSpLocks/>
                  </p:cNvGrpSpPr>
                  <p:nvPr/>
                </p:nvGrpSpPr>
                <p:grpSpPr bwMode="auto">
                  <a:xfrm>
                    <a:off x="4876" y="1026"/>
                    <a:ext cx="91" cy="317"/>
                    <a:chOff x="3606" y="1797"/>
                    <a:chExt cx="317" cy="499"/>
                  </a:xfrm>
                </p:grpSpPr>
                <p:sp>
                  <p:nvSpPr>
                    <p:cNvPr id="14500" name="AutoShape 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06" y="1797"/>
                      <a:ext cx="317" cy="499"/>
                    </a:xfrm>
                    <a:prstGeom prst="diamond">
                      <a:avLst/>
                    </a:prstGeom>
                    <a:solidFill>
                      <a:srgbClr val="7E2A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501" name="AutoShape 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97" y="1933"/>
                      <a:ext cx="136" cy="136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4216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18" name="Group 58"/>
                <p:cNvGrpSpPr>
                  <a:grpSpLocks/>
                </p:cNvGrpSpPr>
                <p:nvPr/>
              </p:nvGrpSpPr>
              <p:grpSpPr bwMode="auto">
                <a:xfrm flipH="1">
                  <a:off x="4235" y="675"/>
                  <a:ext cx="454" cy="408"/>
                  <a:chOff x="5057" y="2115"/>
                  <a:chExt cx="590" cy="454"/>
                </a:xfrm>
              </p:grpSpPr>
              <p:grpSp>
                <p:nvGrpSpPr>
                  <p:cNvPr id="19" name="Group 59"/>
                  <p:cNvGrpSpPr>
                    <a:grpSpLocks/>
                  </p:cNvGrpSpPr>
                  <p:nvPr/>
                </p:nvGrpSpPr>
                <p:grpSpPr bwMode="auto">
                  <a:xfrm flipH="1">
                    <a:off x="5057" y="2115"/>
                    <a:ext cx="590" cy="454"/>
                    <a:chOff x="3742" y="2568"/>
                    <a:chExt cx="590" cy="454"/>
                  </a:xfrm>
                </p:grpSpPr>
                <p:grpSp>
                  <p:nvGrpSpPr>
                    <p:cNvPr id="20" name="Group 60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3742" y="2568"/>
                      <a:ext cx="590" cy="454"/>
                      <a:chOff x="1474" y="300"/>
                      <a:chExt cx="590" cy="454"/>
                    </a:xfrm>
                  </p:grpSpPr>
                  <p:sp>
                    <p:nvSpPr>
                      <p:cNvPr id="14494" name="Line 61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474" y="436"/>
                        <a:ext cx="453" cy="318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7A29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95" name="Oval 62"/>
                      <p:cNvSpPr>
                        <a:spLocks noChangeArrowheads="1"/>
                      </p:cNvSpPr>
                      <p:nvPr/>
                    </p:nvSpPr>
                    <p:spPr bwMode="auto">
                      <a:xfrm rot="1132448">
                        <a:off x="1792" y="527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96" name="Oval 63"/>
                      <p:cNvSpPr>
                        <a:spLocks noChangeArrowheads="1"/>
                      </p:cNvSpPr>
                      <p:nvPr/>
                    </p:nvSpPr>
                    <p:spPr bwMode="auto">
                      <a:xfrm rot="-5644324">
                        <a:off x="1565" y="390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97" name="Oval 64"/>
                      <p:cNvSpPr>
                        <a:spLocks noChangeArrowheads="1"/>
                      </p:cNvSpPr>
                      <p:nvPr/>
                    </p:nvSpPr>
                    <p:spPr bwMode="auto">
                      <a:xfrm rot="1132448">
                        <a:off x="1610" y="663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14488" name="Oval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59" y="2750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89" name="Oval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05" y="2659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90" name="Oval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59" y="2974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91" name="Oval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69" y="2976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92" name="Oval 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05" y="2931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93" name="Oval 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87" y="2840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4486" name="Line 7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057" y="2251"/>
                    <a:ext cx="454" cy="317"/>
                  </a:xfrm>
                  <a:prstGeom prst="line">
                    <a:avLst/>
                  </a:prstGeom>
                  <a:noFill/>
                  <a:ln w="38100">
                    <a:solidFill>
                      <a:srgbClr val="4216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14482" name="Text Box 154"/>
              <p:cNvSpPr txBox="1">
                <a:spLocks noChangeArrowheads="1"/>
              </p:cNvSpPr>
              <p:nvPr/>
            </p:nvSpPr>
            <p:spPr bwMode="auto">
              <a:xfrm>
                <a:off x="2608" y="2193"/>
                <a:ext cx="723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chemeClr val="accent2"/>
                    </a:solidFill>
                  </a:rPr>
                  <a:t>Infected </a:t>
                </a:r>
              </a:p>
              <a:p>
                <a:r>
                  <a:rPr lang="en-US" sz="1400" b="1" dirty="0">
                    <a:solidFill>
                      <a:schemeClr val="accent2"/>
                    </a:solidFill>
                  </a:rPr>
                  <a:t>bud growth</a:t>
                </a:r>
                <a:endParaRPr lang="ru-RU" sz="1400" b="1" dirty="0">
                  <a:solidFill>
                    <a:schemeClr val="accent2"/>
                  </a:solidFill>
                </a:endParaRPr>
              </a:p>
              <a:p>
                <a:endParaRPr lang="ru-RU" sz="1400" dirty="0">
                  <a:latin typeface="Times New Roman" pitchFamily="18" charset="0"/>
                </a:endParaRPr>
              </a:p>
            </p:txBody>
          </p:sp>
        </p:grpSp>
        <p:sp>
          <p:nvSpPr>
            <p:cNvPr id="14479" name="Line 159"/>
            <p:cNvSpPr>
              <a:spLocks noChangeShapeType="1"/>
            </p:cNvSpPr>
            <p:nvPr/>
          </p:nvSpPr>
          <p:spPr bwMode="auto">
            <a:xfrm>
              <a:off x="3424" y="1589"/>
              <a:ext cx="8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80" name="Text Box 156"/>
            <p:cNvSpPr txBox="1">
              <a:spLocks noChangeArrowheads="1"/>
            </p:cNvSpPr>
            <p:nvPr/>
          </p:nvSpPr>
          <p:spPr bwMode="auto">
            <a:xfrm>
              <a:off x="3695" y="1038"/>
              <a:ext cx="821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Virus spread </a:t>
              </a:r>
            </a:p>
            <a:p>
              <a:r>
                <a:rPr lang="en-US" sz="1400" b="1" dirty="0"/>
                <a:t>through</a:t>
              </a:r>
            </a:p>
            <a:p>
              <a:r>
                <a:rPr lang="en-US" sz="1400" b="1" dirty="0"/>
                <a:t>plants</a:t>
              </a:r>
              <a:endParaRPr lang="ru-RU" sz="1400" b="1" dirty="0"/>
            </a:p>
          </p:txBody>
        </p:sp>
      </p:grpSp>
      <p:grpSp>
        <p:nvGrpSpPr>
          <p:cNvPr id="21" name="Group 217"/>
          <p:cNvGrpSpPr>
            <a:grpSpLocks/>
          </p:cNvGrpSpPr>
          <p:nvPr/>
        </p:nvGrpSpPr>
        <p:grpSpPr bwMode="auto">
          <a:xfrm>
            <a:off x="6804025" y="981075"/>
            <a:ext cx="2339975" cy="3802063"/>
            <a:chOff x="4286" y="618"/>
            <a:chExt cx="1474" cy="2395"/>
          </a:xfrm>
        </p:grpSpPr>
        <p:sp>
          <p:nvSpPr>
            <p:cNvPr id="14396" name="Text Box 158"/>
            <p:cNvSpPr txBox="1">
              <a:spLocks noChangeArrowheads="1"/>
            </p:cNvSpPr>
            <p:nvPr/>
          </p:nvSpPr>
          <p:spPr bwMode="auto">
            <a:xfrm>
              <a:off x="5057" y="1253"/>
              <a:ext cx="703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 dirty="0"/>
                <a:t>Visual detection</a:t>
              </a:r>
            </a:p>
            <a:p>
              <a:r>
                <a:rPr lang="en-US" sz="1400" b="1" dirty="0" err="1"/>
                <a:t>Sharka</a:t>
              </a:r>
              <a:r>
                <a:rPr lang="en-US" sz="1400" b="1" dirty="0"/>
                <a:t> symptoms</a:t>
              </a:r>
              <a:endParaRPr lang="ru-RU" sz="1400" b="1" dirty="0"/>
            </a:p>
          </p:txBody>
        </p:sp>
        <p:grpSp>
          <p:nvGrpSpPr>
            <p:cNvPr id="22" name="Group 72"/>
            <p:cNvGrpSpPr>
              <a:grpSpLocks/>
            </p:cNvGrpSpPr>
            <p:nvPr/>
          </p:nvGrpSpPr>
          <p:grpSpPr bwMode="auto">
            <a:xfrm>
              <a:off x="4436" y="618"/>
              <a:ext cx="906" cy="1134"/>
              <a:chOff x="4014" y="74"/>
              <a:chExt cx="1361" cy="1905"/>
            </a:xfrm>
          </p:grpSpPr>
          <p:grpSp>
            <p:nvGrpSpPr>
              <p:cNvPr id="23" name="Group 73"/>
              <p:cNvGrpSpPr>
                <a:grpSpLocks/>
              </p:cNvGrpSpPr>
              <p:nvPr/>
            </p:nvGrpSpPr>
            <p:grpSpPr bwMode="auto">
              <a:xfrm>
                <a:off x="4014" y="74"/>
                <a:ext cx="1361" cy="1905"/>
                <a:chOff x="4241" y="164"/>
                <a:chExt cx="1361" cy="1905"/>
              </a:xfrm>
            </p:grpSpPr>
            <p:grpSp>
              <p:nvGrpSpPr>
                <p:cNvPr id="24" name="Group 74"/>
                <p:cNvGrpSpPr>
                  <a:grpSpLocks/>
                </p:cNvGrpSpPr>
                <p:nvPr/>
              </p:nvGrpSpPr>
              <p:grpSpPr bwMode="auto">
                <a:xfrm>
                  <a:off x="4241" y="164"/>
                  <a:ext cx="1361" cy="1905"/>
                  <a:chOff x="720" y="209"/>
                  <a:chExt cx="1220" cy="1695"/>
                </a:xfrm>
              </p:grpSpPr>
              <p:grpSp>
                <p:nvGrpSpPr>
                  <p:cNvPr id="25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1062" y="391"/>
                    <a:ext cx="878" cy="1513"/>
                    <a:chOff x="1062" y="391"/>
                    <a:chExt cx="878" cy="1513"/>
                  </a:xfrm>
                </p:grpSpPr>
                <p:sp>
                  <p:nvSpPr>
                    <p:cNvPr id="14470" name="AutoShape 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66" y="1540"/>
                      <a:ext cx="499" cy="364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2 w 21600"/>
                        <a:gd name="T13" fmla="*/ 4510 h 21600"/>
                        <a:gd name="T14" fmla="*/ 17098 w 21600"/>
                        <a:gd name="T15" fmla="*/ 17090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FF4D15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71" name="Oval 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62" y="1434"/>
                      <a:ext cx="499" cy="182"/>
                    </a:xfrm>
                    <a:prstGeom prst="ellipse">
                      <a:avLst/>
                    </a:prstGeom>
                    <a:solidFill>
                      <a:srgbClr val="4216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72" name="Rectangle 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74" y="391"/>
                      <a:ext cx="109" cy="1135"/>
                    </a:xfrm>
                    <a:prstGeom prst="rect">
                      <a:avLst/>
                    </a:prstGeom>
                    <a:solidFill>
                      <a:srgbClr val="C040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26" name="Group 7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350" y="436"/>
                      <a:ext cx="590" cy="454"/>
                      <a:chOff x="1474" y="300"/>
                      <a:chExt cx="590" cy="454"/>
                    </a:xfrm>
                  </p:grpSpPr>
                  <p:sp>
                    <p:nvSpPr>
                      <p:cNvPr id="14474" name="Line 80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474" y="436"/>
                        <a:ext cx="453" cy="318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7A29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75" name="Oval 81"/>
                      <p:cNvSpPr>
                        <a:spLocks noChangeArrowheads="1"/>
                      </p:cNvSpPr>
                      <p:nvPr/>
                    </p:nvSpPr>
                    <p:spPr bwMode="auto">
                      <a:xfrm rot="1132448">
                        <a:off x="1792" y="527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76" name="Oval 82"/>
                      <p:cNvSpPr>
                        <a:spLocks noChangeArrowheads="1"/>
                      </p:cNvSpPr>
                      <p:nvPr/>
                    </p:nvSpPr>
                    <p:spPr bwMode="auto">
                      <a:xfrm rot="-5644324">
                        <a:off x="1565" y="390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77" name="Oval 83"/>
                      <p:cNvSpPr>
                        <a:spLocks noChangeArrowheads="1"/>
                      </p:cNvSpPr>
                      <p:nvPr/>
                    </p:nvSpPr>
                    <p:spPr bwMode="auto">
                      <a:xfrm rot="1132448">
                        <a:off x="1610" y="663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</p:grpSp>
              </p:grpSp>
              <p:grpSp>
                <p:nvGrpSpPr>
                  <p:cNvPr id="27" name="Group 84"/>
                  <p:cNvGrpSpPr>
                    <a:grpSpLocks/>
                  </p:cNvGrpSpPr>
                  <p:nvPr/>
                </p:nvGrpSpPr>
                <p:grpSpPr bwMode="auto">
                  <a:xfrm flipH="1">
                    <a:off x="720" y="209"/>
                    <a:ext cx="590" cy="454"/>
                    <a:chOff x="1474" y="300"/>
                    <a:chExt cx="590" cy="454"/>
                  </a:xfrm>
                </p:grpSpPr>
                <p:sp>
                  <p:nvSpPr>
                    <p:cNvPr id="14466" name="Line 8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474" y="436"/>
                      <a:ext cx="453" cy="31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A29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67" name="Oval 86"/>
                    <p:cNvSpPr>
                      <a:spLocks noChangeArrowheads="1"/>
                    </p:cNvSpPr>
                    <p:nvPr/>
                  </p:nvSpPr>
                  <p:spPr bwMode="auto">
                    <a:xfrm rot="1132448">
                      <a:off x="1792" y="527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68" name="Oval 87"/>
                    <p:cNvSpPr>
                      <a:spLocks noChangeArrowheads="1"/>
                    </p:cNvSpPr>
                    <p:nvPr/>
                  </p:nvSpPr>
                  <p:spPr bwMode="auto">
                    <a:xfrm rot="-5644324">
                      <a:off x="1565" y="390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69" name="Oval 88"/>
                    <p:cNvSpPr>
                      <a:spLocks noChangeArrowheads="1"/>
                    </p:cNvSpPr>
                    <p:nvPr/>
                  </p:nvSpPr>
                  <p:spPr bwMode="auto">
                    <a:xfrm rot="1132448">
                      <a:off x="1610" y="663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28" name="Group 89"/>
                <p:cNvGrpSpPr>
                  <a:grpSpLocks/>
                </p:cNvGrpSpPr>
                <p:nvPr/>
              </p:nvGrpSpPr>
              <p:grpSpPr bwMode="auto">
                <a:xfrm>
                  <a:off x="4876" y="1026"/>
                  <a:ext cx="91" cy="317"/>
                  <a:chOff x="3606" y="1797"/>
                  <a:chExt cx="317" cy="499"/>
                </a:xfrm>
              </p:grpSpPr>
              <p:sp>
                <p:nvSpPr>
                  <p:cNvPr id="14462" name="AutoShape 90"/>
                  <p:cNvSpPr>
                    <a:spLocks noChangeArrowheads="1"/>
                  </p:cNvSpPr>
                  <p:nvPr/>
                </p:nvSpPr>
                <p:spPr bwMode="auto">
                  <a:xfrm>
                    <a:off x="3606" y="1797"/>
                    <a:ext cx="317" cy="499"/>
                  </a:xfrm>
                  <a:prstGeom prst="diamond">
                    <a:avLst/>
                  </a:prstGeom>
                  <a:solidFill>
                    <a:srgbClr val="7E2A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463" name="AutoShape 91"/>
                  <p:cNvSpPr>
                    <a:spLocks noChangeArrowheads="1"/>
                  </p:cNvSpPr>
                  <p:nvPr/>
                </p:nvSpPr>
                <p:spPr bwMode="auto">
                  <a:xfrm>
                    <a:off x="3697" y="1933"/>
                    <a:ext cx="136" cy="136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421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29" name="Group 92"/>
              <p:cNvGrpSpPr>
                <a:grpSpLocks/>
              </p:cNvGrpSpPr>
              <p:nvPr/>
            </p:nvGrpSpPr>
            <p:grpSpPr bwMode="auto">
              <a:xfrm flipH="1">
                <a:off x="4235" y="675"/>
                <a:ext cx="454" cy="408"/>
                <a:chOff x="5057" y="2115"/>
                <a:chExt cx="590" cy="454"/>
              </a:xfrm>
            </p:grpSpPr>
            <p:grpSp>
              <p:nvGrpSpPr>
                <p:cNvPr id="30" name="Group 93"/>
                <p:cNvGrpSpPr>
                  <a:grpSpLocks/>
                </p:cNvGrpSpPr>
                <p:nvPr/>
              </p:nvGrpSpPr>
              <p:grpSpPr bwMode="auto">
                <a:xfrm flipH="1">
                  <a:off x="5057" y="2115"/>
                  <a:ext cx="590" cy="454"/>
                  <a:chOff x="3742" y="2568"/>
                  <a:chExt cx="590" cy="454"/>
                </a:xfrm>
              </p:grpSpPr>
              <p:grpSp>
                <p:nvGrpSpPr>
                  <p:cNvPr id="31" name="Group 94"/>
                  <p:cNvGrpSpPr>
                    <a:grpSpLocks/>
                  </p:cNvGrpSpPr>
                  <p:nvPr/>
                </p:nvGrpSpPr>
                <p:grpSpPr bwMode="auto">
                  <a:xfrm flipH="1">
                    <a:off x="3742" y="2568"/>
                    <a:ext cx="590" cy="454"/>
                    <a:chOff x="1474" y="300"/>
                    <a:chExt cx="590" cy="454"/>
                  </a:xfrm>
                </p:grpSpPr>
                <p:sp>
                  <p:nvSpPr>
                    <p:cNvPr id="14456" name="Line 9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474" y="436"/>
                      <a:ext cx="453" cy="31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A29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57" name="Oval 96"/>
                    <p:cNvSpPr>
                      <a:spLocks noChangeArrowheads="1"/>
                    </p:cNvSpPr>
                    <p:nvPr/>
                  </p:nvSpPr>
                  <p:spPr bwMode="auto">
                    <a:xfrm rot="1132448">
                      <a:off x="1792" y="527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58" name="Oval 97"/>
                    <p:cNvSpPr>
                      <a:spLocks noChangeArrowheads="1"/>
                    </p:cNvSpPr>
                    <p:nvPr/>
                  </p:nvSpPr>
                  <p:spPr bwMode="auto">
                    <a:xfrm rot="-5644324">
                      <a:off x="1565" y="390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59" name="Oval 98"/>
                    <p:cNvSpPr>
                      <a:spLocks noChangeArrowheads="1"/>
                    </p:cNvSpPr>
                    <p:nvPr/>
                  </p:nvSpPr>
                  <p:spPr bwMode="auto">
                    <a:xfrm rot="1132448">
                      <a:off x="1610" y="663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4450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2750"/>
                    <a:ext cx="46" cy="45"/>
                  </a:xfrm>
                  <a:prstGeom prst="ellipse">
                    <a:avLst/>
                  </a:prstGeom>
                  <a:solidFill>
                    <a:srgbClr val="FFDD4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451" name="Oval 100"/>
                  <p:cNvSpPr>
                    <a:spLocks noChangeArrowheads="1"/>
                  </p:cNvSpPr>
                  <p:nvPr/>
                </p:nvSpPr>
                <p:spPr bwMode="auto">
                  <a:xfrm>
                    <a:off x="4105" y="2659"/>
                    <a:ext cx="46" cy="45"/>
                  </a:xfrm>
                  <a:prstGeom prst="ellipse">
                    <a:avLst/>
                  </a:prstGeom>
                  <a:solidFill>
                    <a:srgbClr val="FFDD4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452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2974"/>
                    <a:ext cx="46" cy="45"/>
                  </a:xfrm>
                  <a:prstGeom prst="ellipse">
                    <a:avLst/>
                  </a:prstGeom>
                  <a:solidFill>
                    <a:srgbClr val="FFDD4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453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3969" y="2976"/>
                    <a:ext cx="46" cy="45"/>
                  </a:xfrm>
                  <a:prstGeom prst="ellipse">
                    <a:avLst/>
                  </a:prstGeom>
                  <a:solidFill>
                    <a:srgbClr val="FFDD4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454" name="Oval 103"/>
                  <p:cNvSpPr>
                    <a:spLocks noChangeArrowheads="1"/>
                  </p:cNvSpPr>
                  <p:nvPr/>
                </p:nvSpPr>
                <p:spPr bwMode="auto">
                  <a:xfrm>
                    <a:off x="4105" y="2931"/>
                    <a:ext cx="46" cy="45"/>
                  </a:xfrm>
                  <a:prstGeom prst="ellipse">
                    <a:avLst/>
                  </a:prstGeom>
                  <a:solidFill>
                    <a:srgbClr val="FFDD4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455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3787" y="2840"/>
                    <a:ext cx="46" cy="45"/>
                  </a:xfrm>
                  <a:prstGeom prst="ellipse">
                    <a:avLst/>
                  </a:prstGeom>
                  <a:solidFill>
                    <a:srgbClr val="FFDD4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4448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5057" y="2251"/>
                  <a:ext cx="454" cy="317"/>
                </a:xfrm>
                <a:prstGeom prst="line">
                  <a:avLst/>
                </a:prstGeom>
                <a:noFill/>
                <a:ln w="38100">
                  <a:solidFill>
                    <a:srgbClr val="421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4336" name="Group 106"/>
            <p:cNvGrpSpPr>
              <a:grpSpLocks/>
            </p:cNvGrpSpPr>
            <p:nvPr/>
          </p:nvGrpSpPr>
          <p:grpSpPr bwMode="auto">
            <a:xfrm>
              <a:off x="4434" y="1760"/>
              <a:ext cx="930" cy="1088"/>
              <a:chOff x="2086" y="2296"/>
              <a:chExt cx="930" cy="1088"/>
            </a:xfrm>
          </p:grpSpPr>
          <p:grpSp>
            <p:nvGrpSpPr>
              <p:cNvPr id="14337" name="Group 107"/>
              <p:cNvGrpSpPr>
                <a:grpSpLocks/>
              </p:cNvGrpSpPr>
              <p:nvPr/>
            </p:nvGrpSpPr>
            <p:grpSpPr bwMode="auto">
              <a:xfrm>
                <a:off x="2086" y="2296"/>
                <a:ext cx="930" cy="1088"/>
                <a:chOff x="4241" y="164"/>
                <a:chExt cx="1361" cy="1905"/>
              </a:xfrm>
            </p:grpSpPr>
            <p:grpSp>
              <p:nvGrpSpPr>
                <p:cNvPr id="14339" name="Group 108"/>
                <p:cNvGrpSpPr>
                  <a:grpSpLocks/>
                </p:cNvGrpSpPr>
                <p:nvPr/>
              </p:nvGrpSpPr>
              <p:grpSpPr bwMode="auto">
                <a:xfrm>
                  <a:off x="4241" y="164"/>
                  <a:ext cx="1361" cy="1905"/>
                  <a:chOff x="720" y="209"/>
                  <a:chExt cx="1220" cy="1695"/>
                </a:xfrm>
              </p:grpSpPr>
              <p:grpSp>
                <p:nvGrpSpPr>
                  <p:cNvPr id="14340" name="Group 109"/>
                  <p:cNvGrpSpPr>
                    <a:grpSpLocks/>
                  </p:cNvGrpSpPr>
                  <p:nvPr/>
                </p:nvGrpSpPr>
                <p:grpSpPr bwMode="auto">
                  <a:xfrm>
                    <a:off x="1062" y="391"/>
                    <a:ext cx="878" cy="1513"/>
                    <a:chOff x="1062" y="391"/>
                    <a:chExt cx="878" cy="1513"/>
                  </a:xfrm>
                </p:grpSpPr>
                <p:sp>
                  <p:nvSpPr>
                    <p:cNvPr id="14437" name="AutoShape 1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66" y="1540"/>
                      <a:ext cx="499" cy="364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2 w 21600"/>
                        <a:gd name="T13" fmla="*/ 4510 h 21600"/>
                        <a:gd name="T14" fmla="*/ 17098 w 21600"/>
                        <a:gd name="T15" fmla="*/ 17090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FF4D15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38" name="Oval 1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62" y="1434"/>
                      <a:ext cx="499" cy="182"/>
                    </a:xfrm>
                    <a:prstGeom prst="ellipse">
                      <a:avLst/>
                    </a:prstGeom>
                    <a:solidFill>
                      <a:srgbClr val="4216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39" name="Rectangle 1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74" y="391"/>
                      <a:ext cx="109" cy="1135"/>
                    </a:xfrm>
                    <a:prstGeom prst="rect">
                      <a:avLst/>
                    </a:prstGeom>
                    <a:solidFill>
                      <a:srgbClr val="C040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14342" name="Group 11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350" y="436"/>
                      <a:ext cx="590" cy="454"/>
                      <a:chOff x="1474" y="300"/>
                      <a:chExt cx="590" cy="454"/>
                    </a:xfrm>
                  </p:grpSpPr>
                  <p:sp>
                    <p:nvSpPr>
                      <p:cNvPr id="14441" name="Line 11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474" y="436"/>
                        <a:ext cx="453" cy="318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7A29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42" name="Oval 115"/>
                      <p:cNvSpPr>
                        <a:spLocks noChangeArrowheads="1"/>
                      </p:cNvSpPr>
                      <p:nvPr/>
                    </p:nvSpPr>
                    <p:spPr bwMode="auto">
                      <a:xfrm rot="1132448">
                        <a:off x="1792" y="527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43" name="Oval 116"/>
                      <p:cNvSpPr>
                        <a:spLocks noChangeArrowheads="1"/>
                      </p:cNvSpPr>
                      <p:nvPr/>
                    </p:nvSpPr>
                    <p:spPr bwMode="auto">
                      <a:xfrm rot="-5644324">
                        <a:off x="1565" y="390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444" name="Oval 117"/>
                      <p:cNvSpPr>
                        <a:spLocks noChangeArrowheads="1"/>
                      </p:cNvSpPr>
                      <p:nvPr/>
                    </p:nvSpPr>
                    <p:spPr bwMode="auto">
                      <a:xfrm rot="1132448">
                        <a:off x="1610" y="663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</p:grpSp>
              </p:grpSp>
              <p:grpSp>
                <p:nvGrpSpPr>
                  <p:cNvPr id="14343" name="Group 118"/>
                  <p:cNvGrpSpPr>
                    <a:grpSpLocks/>
                  </p:cNvGrpSpPr>
                  <p:nvPr/>
                </p:nvGrpSpPr>
                <p:grpSpPr bwMode="auto">
                  <a:xfrm flipH="1">
                    <a:off x="720" y="209"/>
                    <a:ext cx="590" cy="454"/>
                    <a:chOff x="1474" y="300"/>
                    <a:chExt cx="590" cy="454"/>
                  </a:xfrm>
                </p:grpSpPr>
                <p:sp>
                  <p:nvSpPr>
                    <p:cNvPr id="14433" name="Line 11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474" y="436"/>
                      <a:ext cx="453" cy="31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A29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34" name="Oval 120"/>
                    <p:cNvSpPr>
                      <a:spLocks noChangeArrowheads="1"/>
                    </p:cNvSpPr>
                    <p:nvPr/>
                  </p:nvSpPr>
                  <p:spPr bwMode="auto">
                    <a:xfrm rot="1132448">
                      <a:off x="1792" y="527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35" name="Oval 121"/>
                    <p:cNvSpPr>
                      <a:spLocks noChangeArrowheads="1"/>
                    </p:cNvSpPr>
                    <p:nvPr/>
                  </p:nvSpPr>
                  <p:spPr bwMode="auto">
                    <a:xfrm rot="-5644324">
                      <a:off x="1565" y="390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36" name="Oval 122"/>
                    <p:cNvSpPr>
                      <a:spLocks noChangeArrowheads="1"/>
                    </p:cNvSpPr>
                    <p:nvPr/>
                  </p:nvSpPr>
                  <p:spPr bwMode="auto">
                    <a:xfrm rot="1132448">
                      <a:off x="1610" y="663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14344" name="Group 123"/>
                <p:cNvGrpSpPr>
                  <a:grpSpLocks/>
                </p:cNvGrpSpPr>
                <p:nvPr/>
              </p:nvGrpSpPr>
              <p:grpSpPr bwMode="auto">
                <a:xfrm>
                  <a:off x="4876" y="1026"/>
                  <a:ext cx="91" cy="317"/>
                  <a:chOff x="3606" y="1797"/>
                  <a:chExt cx="317" cy="499"/>
                </a:xfrm>
              </p:grpSpPr>
              <p:sp>
                <p:nvSpPr>
                  <p:cNvPr id="14429" name="AutoShape 124"/>
                  <p:cNvSpPr>
                    <a:spLocks noChangeArrowheads="1"/>
                  </p:cNvSpPr>
                  <p:nvPr/>
                </p:nvSpPr>
                <p:spPr bwMode="auto">
                  <a:xfrm>
                    <a:off x="3606" y="1797"/>
                    <a:ext cx="317" cy="499"/>
                  </a:xfrm>
                  <a:prstGeom prst="diamond">
                    <a:avLst/>
                  </a:prstGeom>
                  <a:solidFill>
                    <a:srgbClr val="7E2A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430" name="AutoShape 125"/>
                  <p:cNvSpPr>
                    <a:spLocks noChangeArrowheads="1"/>
                  </p:cNvSpPr>
                  <p:nvPr/>
                </p:nvSpPr>
                <p:spPr bwMode="auto">
                  <a:xfrm>
                    <a:off x="3697" y="1933"/>
                    <a:ext cx="136" cy="136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421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14345" name="Group 126"/>
              <p:cNvGrpSpPr>
                <a:grpSpLocks/>
              </p:cNvGrpSpPr>
              <p:nvPr/>
            </p:nvGrpSpPr>
            <p:grpSpPr bwMode="auto">
              <a:xfrm flipH="1">
                <a:off x="2245" y="2653"/>
                <a:ext cx="310" cy="233"/>
                <a:chOff x="5057" y="2115"/>
                <a:chExt cx="590" cy="454"/>
              </a:xfrm>
            </p:grpSpPr>
            <p:grpSp>
              <p:nvGrpSpPr>
                <p:cNvPr id="14346" name="Group 127"/>
                <p:cNvGrpSpPr>
                  <a:grpSpLocks/>
                </p:cNvGrpSpPr>
                <p:nvPr/>
              </p:nvGrpSpPr>
              <p:grpSpPr bwMode="auto">
                <a:xfrm flipH="1">
                  <a:off x="5057" y="2115"/>
                  <a:ext cx="590" cy="454"/>
                  <a:chOff x="3742" y="2568"/>
                  <a:chExt cx="590" cy="454"/>
                </a:xfrm>
              </p:grpSpPr>
              <p:grpSp>
                <p:nvGrpSpPr>
                  <p:cNvPr id="14347" name="Group 128"/>
                  <p:cNvGrpSpPr>
                    <a:grpSpLocks/>
                  </p:cNvGrpSpPr>
                  <p:nvPr/>
                </p:nvGrpSpPr>
                <p:grpSpPr bwMode="auto">
                  <a:xfrm flipH="1">
                    <a:off x="3742" y="2568"/>
                    <a:ext cx="590" cy="454"/>
                    <a:chOff x="1474" y="300"/>
                    <a:chExt cx="590" cy="454"/>
                  </a:xfrm>
                </p:grpSpPr>
                <p:sp>
                  <p:nvSpPr>
                    <p:cNvPr id="14423" name="Line 12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474" y="436"/>
                      <a:ext cx="453" cy="31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A29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24" name="Oval 130"/>
                    <p:cNvSpPr>
                      <a:spLocks noChangeArrowheads="1"/>
                    </p:cNvSpPr>
                    <p:nvPr/>
                  </p:nvSpPr>
                  <p:spPr bwMode="auto">
                    <a:xfrm rot="1132448">
                      <a:off x="1792" y="527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25" name="Oval 131"/>
                    <p:cNvSpPr>
                      <a:spLocks noChangeArrowheads="1"/>
                    </p:cNvSpPr>
                    <p:nvPr/>
                  </p:nvSpPr>
                  <p:spPr bwMode="auto">
                    <a:xfrm rot="-5644324">
                      <a:off x="1565" y="390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426" name="Oval 132"/>
                    <p:cNvSpPr>
                      <a:spLocks noChangeArrowheads="1"/>
                    </p:cNvSpPr>
                    <p:nvPr/>
                  </p:nvSpPr>
                  <p:spPr bwMode="auto">
                    <a:xfrm rot="1132448">
                      <a:off x="1610" y="663"/>
                      <a:ext cx="272" cy="91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4417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2750"/>
                    <a:ext cx="46" cy="45"/>
                  </a:xfrm>
                  <a:prstGeom prst="ellipse">
                    <a:avLst/>
                  </a:prstGeom>
                  <a:solidFill>
                    <a:srgbClr val="FFDD4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418" name="Oval 134"/>
                  <p:cNvSpPr>
                    <a:spLocks noChangeArrowheads="1"/>
                  </p:cNvSpPr>
                  <p:nvPr/>
                </p:nvSpPr>
                <p:spPr bwMode="auto">
                  <a:xfrm>
                    <a:off x="4105" y="2659"/>
                    <a:ext cx="46" cy="45"/>
                  </a:xfrm>
                  <a:prstGeom prst="ellipse">
                    <a:avLst/>
                  </a:prstGeom>
                  <a:solidFill>
                    <a:srgbClr val="FFDD4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419" name="Oval 135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2974"/>
                    <a:ext cx="46" cy="45"/>
                  </a:xfrm>
                  <a:prstGeom prst="ellipse">
                    <a:avLst/>
                  </a:prstGeom>
                  <a:solidFill>
                    <a:srgbClr val="FFDD4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420" name="Oval 136"/>
                  <p:cNvSpPr>
                    <a:spLocks noChangeArrowheads="1"/>
                  </p:cNvSpPr>
                  <p:nvPr/>
                </p:nvSpPr>
                <p:spPr bwMode="auto">
                  <a:xfrm>
                    <a:off x="3969" y="2976"/>
                    <a:ext cx="46" cy="45"/>
                  </a:xfrm>
                  <a:prstGeom prst="ellipse">
                    <a:avLst/>
                  </a:prstGeom>
                  <a:solidFill>
                    <a:srgbClr val="FFDD4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421" name="Oval 137"/>
                  <p:cNvSpPr>
                    <a:spLocks noChangeArrowheads="1"/>
                  </p:cNvSpPr>
                  <p:nvPr/>
                </p:nvSpPr>
                <p:spPr bwMode="auto">
                  <a:xfrm>
                    <a:off x="4105" y="2931"/>
                    <a:ext cx="46" cy="45"/>
                  </a:xfrm>
                  <a:prstGeom prst="ellipse">
                    <a:avLst/>
                  </a:prstGeom>
                  <a:solidFill>
                    <a:srgbClr val="FFDD4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422" name="Oval 138"/>
                  <p:cNvSpPr>
                    <a:spLocks noChangeArrowheads="1"/>
                  </p:cNvSpPr>
                  <p:nvPr/>
                </p:nvSpPr>
                <p:spPr bwMode="auto">
                  <a:xfrm>
                    <a:off x="3787" y="2840"/>
                    <a:ext cx="46" cy="45"/>
                  </a:xfrm>
                  <a:prstGeom prst="ellipse">
                    <a:avLst/>
                  </a:prstGeom>
                  <a:solidFill>
                    <a:srgbClr val="FFDD4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4415" name="Line 139"/>
                <p:cNvSpPr>
                  <a:spLocks noChangeShapeType="1"/>
                </p:cNvSpPr>
                <p:nvPr/>
              </p:nvSpPr>
              <p:spPr bwMode="auto">
                <a:xfrm flipH="1">
                  <a:off x="5057" y="2251"/>
                  <a:ext cx="454" cy="317"/>
                </a:xfrm>
                <a:prstGeom prst="line">
                  <a:avLst/>
                </a:prstGeom>
                <a:noFill/>
                <a:ln w="38100">
                  <a:solidFill>
                    <a:srgbClr val="421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405" name="Oval 140"/>
              <p:cNvSpPr>
                <a:spLocks noChangeArrowheads="1"/>
              </p:cNvSpPr>
              <p:nvPr/>
            </p:nvSpPr>
            <p:spPr bwMode="auto">
              <a:xfrm>
                <a:off x="2746" y="2684"/>
                <a:ext cx="31" cy="26"/>
              </a:xfrm>
              <a:prstGeom prst="ellipse">
                <a:avLst/>
              </a:prstGeom>
              <a:solidFill>
                <a:srgbClr val="FFDD4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406" name="Oval 141"/>
              <p:cNvSpPr>
                <a:spLocks noChangeArrowheads="1"/>
              </p:cNvSpPr>
              <p:nvPr/>
            </p:nvSpPr>
            <p:spPr bwMode="auto">
              <a:xfrm>
                <a:off x="2777" y="2711"/>
                <a:ext cx="31" cy="25"/>
              </a:xfrm>
              <a:prstGeom prst="ellipse">
                <a:avLst/>
              </a:prstGeom>
              <a:solidFill>
                <a:srgbClr val="FFDD4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407" name="Oval 142"/>
              <p:cNvSpPr>
                <a:spLocks noChangeArrowheads="1"/>
              </p:cNvSpPr>
              <p:nvPr/>
            </p:nvSpPr>
            <p:spPr bwMode="auto">
              <a:xfrm>
                <a:off x="2715" y="2503"/>
                <a:ext cx="31" cy="26"/>
              </a:xfrm>
              <a:prstGeom prst="ellipse">
                <a:avLst/>
              </a:prstGeom>
              <a:solidFill>
                <a:srgbClr val="FFDD4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408" name="Oval 143"/>
              <p:cNvSpPr>
                <a:spLocks noChangeArrowheads="1"/>
              </p:cNvSpPr>
              <p:nvPr/>
            </p:nvSpPr>
            <p:spPr bwMode="auto">
              <a:xfrm>
                <a:off x="2343" y="2529"/>
                <a:ext cx="31" cy="26"/>
              </a:xfrm>
              <a:prstGeom prst="ellipse">
                <a:avLst/>
              </a:prstGeom>
              <a:solidFill>
                <a:srgbClr val="FFDD4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409" name="Oval 144"/>
              <p:cNvSpPr>
                <a:spLocks noChangeArrowheads="1"/>
              </p:cNvSpPr>
              <p:nvPr/>
            </p:nvSpPr>
            <p:spPr bwMode="auto">
              <a:xfrm>
                <a:off x="2188" y="2451"/>
                <a:ext cx="31" cy="26"/>
              </a:xfrm>
              <a:prstGeom prst="ellipse">
                <a:avLst/>
              </a:prstGeom>
              <a:solidFill>
                <a:srgbClr val="FFDD4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410" name="Oval 145"/>
              <p:cNvSpPr>
                <a:spLocks noChangeArrowheads="1"/>
              </p:cNvSpPr>
              <p:nvPr/>
            </p:nvSpPr>
            <p:spPr bwMode="auto">
              <a:xfrm>
                <a:off x="2095" y="2478"/>
                <a:ext cx="31" cy="25"/>
              </a:xfrm>
              <a:prstGeom prst="ellipse">
                <a:avLst/>
              </a:prstGeom>
              <a:solidFill>
                <a:srgbClr val="FFDD4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411" name="Oval 146"/>
              <p:cNvSpPr>
                <a:spLocks noChangeArrowheads="1"/>
              </p:cNvSpPr>
              <p:nvPr/>
            </p:nvSpPr>
            <p:spPr bwMode="auto">
              <a:xfrm>
                <a:off x="2715" y="2555"/>
                <a:ext cx="31" cy="26"/>
              </a:xfrm>
              <a:prstGeom prst="ellipse">
                <a:avLst/>
              </a:prstGeom>
              <a:solidFill>
                <a:srgbClr val="FFDD4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412" name="Oval 147"/>
              <p:cNvSpPr>
                <a:spLocks noChangeArrowheads="1"/>
              </p:cNvSpPr>
              <p:nvPr/>
            </p:nvSpPr>
            <p:spPr bwMode="auto">
              <a:xfrm>
                <a:off x="2343" y="2374"/>
                <a:ext cx="31" cy="25"/>
              </a:xfrm>
              <a:prstGeom prst="ellipse">
                <a:avLst/>
              </a:prstGeom>
              <a:solidFill>
                <a:srgbClr val="FFDD4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413" name="Oval 148"/>
              <p:cNvSpPr>
                <a:spLocks noChangeArrowheads="1"/>
              </p:cNvSpPr>
              <p:nvPr/>
            </p:nvSpPr>
            <p:spPr bwMode="auto">
              <a:xfrm>
                <a:off x="2901" y="2607"/>
                <a:ext cx="31" cy="25"/>
              </a:xfrm>
              <a:prstGeom prst="ellipse">
                <a:avLst/>
              </a:prstGeom>
              <a:solidFill>
                <a:srgbClr val="FFDD4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4399" name="Line 155"/>
            <p:cNvSpPr>
              <a:spLocks noChangeShapeType="1"/>
            </p:cNvSpPr>
            <p:nvPr/>
          </p:nvSpPr>
          <p:spPr bwMode="auto">
            <a:xfrm>
              <a:off x="4286" y="1601"/>
              <a:ext cx="227" cy="2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0" name="Text Box 157"/>
            <p:cNvSpPr txBox="1">
              <a:spLocks noChangeArrowheads="1"/>
            </p:cNvSpPr>
            <p:nvPr/>
          </p:nvSpPr>
          <p:spPr bwMode="auto">
            <a:xfrm>
              <a:off x="5057" y="1090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ru-RU" sz="1400">
                <a:latin typeface="Times New Roman" pitchFamily="18" charset="0"/>
              </a:endParaRPr>
            </a:p>
          </p:txBody>
        </p:sp>
        <p:sp>
          <p:nvSpPr>
            <p:cNvPr id="14401" name="Line 160"/>
            <p:cNvSpPr>
              <a:spLocks noChangeShapeType="1"/>
            </p:cNvSpPr>
            <p:nvPr/>
          </p:nvSpPr>
          <p:spPr bwMode="auto">
            <a:xfrm flipV="1">
              <a:off x="4286" y="1352"/>
              <a:ext cx="227" cy="2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02" name="Line 162"/>
            <p:cNvSpPr>
              <a:spLocks noChangeShapeType="1"/>
            </p:cNvSpPr>
            <p:nvPr/>
          </p:nvSpPr>
          <p:spPr bwMode="auto">
            <a:xfrm>
              <a:off x="4891" y="2877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348" name="Group 213"/>
          <p:cNvGrpSpPr>
            <a:grpSpLocks/>
          </p:cNvGrpSpPr>
          <p:nvPr/>
        </p:nvGrpSpPr>
        <p:grpSpPr bwMode="auto">
          <a:xfrm>
            <a:off x="6877046" y="4738689"/>
            <a:ext cx="2376486" cy="1401763"/>
            <a:chOff x="4332" y="2985"/>
            <a:chExt cx="1497" cy="883"/>
          </a:xfrm>
        </p:grpSpPr>
        <p:sp>
          <p:nvSpPr>
            <p:cNvPr id="14391" name="Oval 161"/>
            <p:cNvSpPr>
              <a:spLocks noChangeArrowheads="1"/>
            </p:cNvSpPr>
            <p:nvPr/>
          </p:nvSpPr>
          <p:spPr bwMode="auto">
            <a:xfrm rot="5400000">
              <a:off x="4784" y="3086"/>
              <a:ext cx="227" cy="13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92" name="Line 163"/>
            <p:cNvSpPr>
              <a:spLocks noChangeShapeType="1"/>
            </p:cNvSpPr>
            <p:nvPr/>
          </p:nvSpPr>
          <p:spPr bwMode="auto">
            <a:xfrm>
              <a:off x="4909" y="3300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93" name="Rectangle 164"/>
            <p:cNvSpPr>
              <a:spLocks noChangeArrowheads="1"/>
            </p:cNvSpPr>
            <p:nvPr/>
          </p:nvSpPr>
          <p:spPr bwMode="auto">
            <a:xfrm>
              <a:off x="4857" y="3107"/>
              <a:ext cx="91" cy="1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94" name="Text Box 165"/>
            <p:cNvSpPr txBox="1">
              <a:spLocks noChangeArrowheads="1"/>
            </p:cNvSpPr>
            <p:nvPr/>
          </p:nvSpPr>
          <p:spPr bwMode="auto">
            <a:xfrm>
              <a:off x="5045" y="2985"/>
              <a:ext cx="59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Leaf disk</a:t>
              </a:r>
            </a:p>
            <a:p>
              <a:r>
                <a:rPr lang="en-US" sz="1400" b="1" dirty="0"/>
                <a:t>probe</a:t>
              </a:r>
              <a:endParaRPr lang="ru-RU" sz="1400" b="1" dirty="0"/>
            </a:p>
          </p:txBody>
        </p:sp>
        <p:sp>
          <p:nvSpPr>
            <p:cNvPr id="14395" name="Text Box 166"/>
            <p:cNvSpPr txBox="1">
              <a:spLocks noChangeArrowheads="1"/>
            </p:cNvSpPr>
            <p:nvPr/>
          </p:nvSpPr>
          <p:spPr bwMode="auto">
            <a:xfrm>
              <a:off x="4332" y="3403"/>
              <a:ext cx="1497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accent2"/>
                  </a:solidFill>
                  <a:latin typeface="Comic Sans MS" pitchFamily="66" charset="0"/>
                </a:rPr>
                <a:t>   </a:t>
              </a:r>
              <a:r>
                <a:rPr lang="en-US" sz="1400" b="1" dirty="0" smtClean="0">
                  <a:latin typeface="Comic Sans MS" pitchFamily="66" charset="0"/>
                </a:rPr>
                <a:t>Molecular-biology </a:t>
              </a:r>
              <a:r>
                <a:rPr lang="ru-RU" sz="1400" b="1" dirty="0" smtClean="0">
                  <a:latin typeface="Comic Sans MS" pitchFamily="66" charset="0"/>
                </a:rPr>
                <a:t>     </a:t>
              </a:r>
              <a:r>
                <a:rPr lang="en-US" sz="1400" b="1" dirty="0" smtClean="0">
                  <a:latin typeface="Comic Sans MS" pitchFamily="66" charset="0"/>
                </a:rPr>
                <a:t>analysis</a:t>
              </a:r>
              <a:endParaRPr lang="en-US" sz="1400" b="1" dirty="0">
                <a:latin typeface="Comic Sans MS" pitchFamily="66" charset="0"/>
              </a:endParaRPr>
            </a:p>
            <a:p>
              <a:pPr algn="ctr"/>
              <a:r>
                <a:rPr lang="en-US" sz="1400" b="1" dirty="0">
                  <a:latin typeface="Comic Sans MS" pitchFamily="66" charset="0"/>
                </a:rPr>
                <a:t>(Western blot, </a:t>
              </a:r>
              <a:r>
                <a:rPr lang="en-US" sz="1400" b="1" dirty="0" smtClean="0">
                  <a:latin typeface="Comic Sans MS" pitchFamily="66" charset="0"/>
                </a:rPr>
                <a:t>RT</a:t>
              </a:r>
              <a:r>
                <a:rPr lang="ru-RU" sz="1400" b="1" dirty="0" smtClean="0">
                  <a:latin typeface="Comic Sans MS" pitchFamily="66" charset="0"/>
                </a:rPr>
                <a:t>-</a:t>
              </a:r>
              <a:r>
                <a:rPr lang="en-US" sz="1400" b="1" dirty="0" smtClean="0">
                  <a:latin typeface="Comic Sans MS" pitchFamily="66" charset="0"/>
                </a:rPr>
                <a:t>PCR</a:t>
              </a:r>
              <a:r>
                <a:rPr lang="en-US" sz="1400" b="1" dirty="0">
                  <a:solidFill>
                    <a:schemeClr val="accent2"/>
                  </a:solidFill>
                  <a:latin typeface="Comic Sans MS" pitchFamily="66" charset="0"/>
                </a:rPr>
                <a:t>)</a:t>
              </a:r>
              <a:endParaRPr lang="ru-RU" sz="1400" b="1" dirty="0">
                <a:solidFill>
                  <a:schemeClr val="accent2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4350" name="Group 216"/>
          <p:cNvGrpSpPr>
            <a:grpSpLocks/>
          </p:cNvGrpSpPr>
          <p:nvPr/>
        </p:nvGrpSpPr>
        <p:grpSpPr bwMode="auto">
          <a:xfrm>
            <a:off x="290513" y="1512888"/>
            <a:ext cx="2395537" cy="2101850"/>
            <a:chOff x="183" y="953"/>
            <a:chExt cx="1509" cy="1324"/>
          </a:xfrm>
        </p:grpSpPr>
        <p:sp>
          <p:nvSpPr>
            <p:cNvPr id="14349" name="Text Box 150"/>
            <p:cNvSpPr txBox="1">
              <a:spLocks noChangeArrowheads="1"/>
            </p:cNvSpPr>
            <p:nvPr/>
          </p:nvSpPr>
          <p:spPr bwMode="auto">
            <a:xfrm>
              <a:off x="839" y="1129"/>
              <a:ext cx="85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Infected bud </a:t>
              </a:r>
            </a:p>
            <a:p>
              <a:r>
                <a:rPr lang="en-US" sz="1400" b="1" dirty="0"/>
                <a:t>excision</a:t>
              </a:r>
              <a:r>
                <a:rPr lang="en-US" sz="1400" dirty="0">
                  <a:latin typeface="Times New Roman" pitchFamily="18" charset="0"/>
                </a:rPr>
                <a:t> </a:t>
              </a:r>
              <a:endParaRPr lang="ru-RU" sz="1400" dirty="0">
                <a:latin typeface="Times New Roman" pitchFamily="18" charset="0"/>
              </a:endParaRPr>
            </a:p>
          </p:txBody>
        </p:sp>
        <p:grpSp>
          <p:nvGrpSpPr>
            <p:cNvPr id="14352" name="Group 209"/>
            <p:cNvGrpSpPr>
              <a:grpSpLocks/>
            </p:cNvGrpSpPr>
            <p:nvPr/>
          </p:nvGrpSpPr>
          <p:grpSpPr bwMode="auto">
            <a:xfrm>
              <a:off x="183" y="953"/>
              <a:ext cx="1290" cy="1324"/>
              <a:chOff x="183" y="953"/>
              <a:chExt cx="1290" cy="1324"/>
            </a:xfrm>
          </p:grpSpPr>
          <p:sp>
            <p:nvSpPr>
              <p:cNvPr id="14351" name="Text Box 15"/>
              <p:cNvSpPr txBox="1">
                <a:spLocks noChangeArrowheads="1"/>
              </p:cNvSpPr>
              <p:nvPr/>
            </p:nvSpPr>
            <p:spPr bwMode="auto">
              <a:xfrm>
                <a:off x="291" y="1951"/>
                <a:ext cx="830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chemeClr val="accent2"/>
                    </a:solidFill>
                  </a:rPr>
                  <a:t>PPV infected </a:t>
                </a:r>
              </a:p>
              <a:p>
                <a:r>
                  <a:rPr lang="en-US" sz="1400" b="1">
                    <a:solidFill>
                      <a:schemeClr val="accent2"/>
                    </a:solidFill>
                  </a:rPr>
                  <a:t>plant</a:t>
                </a:r>
                <a:endParaRPr lang="ru-RU" sz="1400" b="1">
                  <a:solidFill>
                    <a:schemeClr val="accent2"/>
                  </a:solidFill>
                </a:endParaRPr>
              </a:p>
            </p:txBody>
          </p:sp>
          <p:grpSp>
            <p:nvGrpSpPr>
              <p:cNvPr id="14354" name="Group 16"/>
              <p:cNvGrpSpPr>
                <a:grpSpLocks/>
              </p:cNvGrpSpPr>
              <p:nvPr/>
            </p:nvGrpSpPr>
            <p:grpSpPr bwMode="auto">
              <a:xfrm>
                <a:off x="1337" y="1453"/>
                <a:ext cx="136" cy="226"/>
                <a:chOff x="748" y="799"/>
                <a:chExt cx="182" cy="318"/>
              </a:xfrm>
            </p:grpSpPr>
            <p:sp>
              <p:nvSpPr>
                <p:cNvPr id="14389" name="Rectangle 17"/>
                <p:cNvSpPr>
                  <a:spLocks noChangeArrowheads="1"/>
                </p:cNvSpPr>
                <p:nvPr/>
              </p:nvSpPr>
              <p:spPr bwMode="auto">
                <a:xfrm>
                  <a:off x="748" y="799"/>
                  <a:ext cx="182" cy="318"/>
                </a:xfrm>
                <a:prstGeom prst="rect">
                  <a:avLst/>
                </a:prstGeom>
                <a:solidFill>
                  <a:srgbClr val="C04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4390" name="AutoShape 18"/>
                <p:cNvSpPr>
                  <a:spLocks noChangeArrowheads="1"/>
                </p:cNvSpPr>
                <p:nvPr/>
              </p:nvSpPr>
              <p:spPr bwMode="auto">
                <a:xfrm>
                  <a:off x="793" y="890"/>
                  <a:ext cx="91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7A29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4353" name="Line 149"/>
              <p:cNvSpPr>
                <a:spLocks noChangeShapeType="1"/>
              </p:cNvSpPr>
              <p:nvPr/>
            </p:nvSpPr>
            <p:spPr bwMode="auto">
              <a:xfrm>
                <a:off x="884" y="1589"/>
                <a:ext cx="3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355" name="Group 167"/>
              <p:cNvGrpSpPr>
                <a:grpSpLocks/>
              </p:cNvGrpSpPr>
              <p:nvPr/>
            </p:nvGrpSpPr>
            <p:grpSpPr bwMode="auto">
              <a:xfrm>
                <a:off x="183" y="953"/>
                <a:ext cx="697" cy="953"/>
                <a:chOff x="298" y="2432"/>
                <a:chExt cx="697" cy="953"/>
              </a:xfrm>
            </p:grpSpPr>
            <p:grpSp>
              <p:nvGrpSpPr>
                <p:cNvPr id="14356" name="Group 168"/>
                <p:cNvGrpSpPr>
                  <a:grpSpLocks/>
                </p:cNvGrpSpPr>
                <p:nvPr/>
              </p:nvGrpSpPr>
              <p:grpSpPr bwMode="auto">
                <a:xfrm>
                  <a:off x="567" y="2660"/>
                  <a:ext cx="140" cy="725"/>
                  <a:chOff x="930" y="709"/>
                  <a:chExt cx="140" cy="725"/>
                </a:xfrm>
              </p:grpSpPr>
              <p:sp>
                <p:nvSpPr>
                  <p:cNvPr id="14384" name="Rectangle 169"/>
                  <p:cNvSpPr>
                    <a:spLocks noChangeArrowheads="1"/>
                  </p:cNvSpPr>
                  <p:nvPr/>
                </p:nvSpPr>
                <p:spPr bwMode="auto">
                  <a:xfrm>
                    <a:off x="930" y="709"/>
                    <a:ext cx="136" cy="725"/>
                  </a:xfrm>
                  <a:prstGeom prst="rect">
                    <a:avLst/>
                  </a:prstGeom>
                  <a:solidFill>
                    <a:srgbClr val="C04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385" name="AutoShape 170"/>
                  <p:cNvSpPr>
                    <a:spLocks noChangeArrowheads="1"/>
                  </p:cNvSpPr>
                  <p:nvPr/>
                </p:nvSpPr>
                <p:spPr bwMode="auto">
                  <a:xfrm>
                    <a:off x="1011" y="936"/>
                    <a:ext cx="45" cy="45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421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386" name="AutoShape 171"/>
                  <p:cNvSpPr>
                    <a:spLocks noChangeArrowheads="1"/>
                  </p:cNvSpPr>
                  <p:nvPr/>
                </p:nvSpPr>
                <p:spPr bwMode="auto">
                  <a:xfrm>
                    <a:off x="942" y="754"/>
                    <a:ext cx="45" cy="45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421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387" name="AutoShape 172"/>
                  <p:cNvSpPr>
                    <a:spLocks noChangeArrowheads="1"/>
                  </p:cNvSpPr>
                  <p:nvPr/>
                </p:nvSpPr>
                <p:spPr bwMode="auto">
                  <a:xfrm>
                    <a:off x="937" y="1117"/>
                    <a:ext cx="45" cy="45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421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388" name="AutoShape 173"/>
                  <p:cNvSpPr>
                    <a:spLocks noChangeArrowheads="1"/>
                  </p:cNvSpPr>
                  <p:nvPr/>
                </p:nvSpPr>
                <p:spPr bwMode="auto">
                  <a:xfrm>
                    <a:off x="1025" y="1299"/>
                    <a:ext cx="45" cy="45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4216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4357" name="Group 174"/>
                <p:cNvGrpSpPr>
                  <a:grpSpLocks/>
                </p:cNvGrpSpPr>
                <p:nvPr/>
              </p:nvGrpSpPr>
              <p:grpSpPr bwMode="auto">
                <a:xfrm>
                  <a:off x="685" y="2690"/>
                  <a:ext cx="310" cy="233"/>
                  <a:chOff x="5057" y="2115"/>
                  <a:chExt cx="590" cy="454"/>
                </a:xfrm>
              </p:grpSpPr>
              <p:grpSp>
                <p:nvGrpSpPr>
                  <p:cNvPr id="14358" name="Group 175"/>
                  <p:cNvGrpSpPr>
                    <a:grpSpLocks/>
                  </p:cNvGrpSpPr>
                  <p:nvPr/>
                </p:nvGrpSpPr>
                <p:grpSpPr bwMode="auto">
                  <a:xfrm flipH="1">
                    <a:off x="5057" y="2115"/>
                    <a:ext cx="590" cy="454"/>
                    <a:chOff x="3742" y="2568"/>
                    <a:chExt cx="590" cy="454"/>
                  </a:xfrm>
                </p:grpSpPr>
                <p:grpSp>
                  <p:nvGrpSpPr>
                    <p:cNvPr id="14360" name="Group 176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3742" y="2568"/>
                      <a:ext cx="590" cy="454"/>
                      <a:chOff x="1474" y="300"/>
                      <a:chExt cx="590" cy="454"/>
                    </a:xfrm>
                  </p:grpSpPr>
                  <p:sp>
                    <p:nvSpPr>
                      <p:cNvPr id="14380" name="Line 17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474" y="436"/>
                        <a:ext cx="453" cy="318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7A29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81" name="Oval 178"/>
                      <p:cNvSpPr>
                        <a:spLocks noChangeArrowheads="1"/>
                      </p:cNvSpPr>
                      <p:nvPr/>
                    </p:nvSpPr>
                    <p:spPr bwMode="auto">
                      <a:xfrm rot="1132448">
                        <a:off x="1792" y="527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82" name="Oval 179"/>
                      <p:cNvSpPr>
                        <a:spLocks noChangeArrowheads="1"/>
                      </p:cNvSpPr>
                      <p:nvPr/>
                    </p:nvSpPr>
                    <p:spPr bwMode="auto">
                      <a:xfrm rot="-5644324">
                        <a:off x="1565" y="390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83" name="Oval 180"/>
                      <p:cNvSpPr>
                        <a:spLocks noChangeArrowheads="1"/>
                      </p:cNvSpPr>
                      <p:nvPr/>
                    </p:nvSpPr>
                    <p:spPr bwMode="auto">
                      <a:xfrm rot="1132448">
                        <a:off x="1610" y="663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14374" name="Oval 1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59" y="2750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375" name="Oval 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05" y="2659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376" name="Oval 1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59" y="2974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377" name="Oval 1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69" y="2976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378" name="Oval 1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05" y="2931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379" name="Oval 1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87" y="2840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4372" name="Line 18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057" y="2251"/>
                    <a:ext cx="454" cy="317"/>
                  </a:xfrm>
                  <a:prstGeom prst="line">
                    <a:avLst/>
                  </a:prstGeom>
                  <a:noFill/>
                  <a:ln w="38100">
                    <a:solidFill>
                      <a:srgbClr val="4216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4371" name="Group 188"/>
                <p:cNvGrpSpPr>
                  <a:grpSpLocks/>
                </p:cNvGrpSpPr>
                <p:nvPr/>
              </p:nvGrpSpPr>
              <p:grpSpPr bwMode="auto">
                <a:xfrm flipH="1">
                  <a:off x="298" y="2432"/>
                  <a:ext cx="318" cy="318"/>
                  <a:chOff x="5057" y="2115"/>
                  <a:chExt cx="590" cy="454"/>
                </a:xfrm>
              </p:grpSpPr>
              <p:grpSp>
                <p:nvGrpSpPr>
                  <p:cNvPr id="14373" name="Group 189"/>
                  <p:cNvGrpSpPr>
                    <a:grpSpLocks/>
                  </p:cNvGrpSpPr>
                  <p:nvPr/>
                </p:nvGrpSpPr>
                <p:grpSpPr bwMode="auto">
                  <a:xfrm flipH="1">
                    <a:off x="5057" y="2115"/>
                    <a:ext cx="590" cy="454"/>
                    <a:chOff x="3742" y="2568"/>
                    <a:chExt cx="590" cy="454"/>
                  </a:xfrm>
                </p:grpSpPr>
                <p:grpSp>
                  <p:nvGrpSpPr>
                    <p:cNvPr id="14397" name="Group 190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3742" y="2568"/>
                      <a:ext cx="590" cy="454"/>
                      <a:chOff x="1474" y="300"/>
                      <a:chExt cx="590" cy="454"/>
                    </a:xfrm>
                  </p:grpSpPr>
                  <p:sp>
                    <p:nvSpPr>
                      <p:cNvPr id="14367" name="Line 191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474" y="436"/>
                        <a:ext cx="453" cy="318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7A29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68" name="Oval 192"/>
                      <p:cNvSpPr>
                        <a:spLocks noChangeArrowheads="1"/>
                      </p:cNvSpPr>
                      <p:nvPr/>
                    </p:nvSpPr>
                    <p:spPr bwMode="auto">
                      <a:xfrm rot="1132448">
                        <a:off x="1792" y="527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69" name="Oval 193"/>
                      <p:cNvSpPr>
                        <a:spLocks noChangeArrowheads="1"/>
                      </p:cNvSpPr>
                      <p:nvPr/>
                    </p:nvSpPr>
                    <p:spPr bwMode="auto">
                      <a:xfrm rot="-5644324">
                        <a:off x="1565" y="390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370" name="Oval 194"/>
                      <p:cNvSpPr>
                        <a:spLocks noChangeArrowheads="1"/>
                      </p:cNvSpPr>
                      <p:nvPr/>
                    </p:nvSpPr>
                    <p:spPr bwMode="auto">
                      <a:xfrm rot="1132448">
                        <a:off x="1610" y="663"/>
                        <a:ext cx="272" cy="91"/>
                      </a:xfrm>
                      <a:prstGeom prst="ellipse">
                        <a:avLst/>
                      </a:prstGeom>
                      <a:solidFill>
                        <a:srgbClr val="008000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14361" name="Oval 1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59" y="2750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362" name="Oval 1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05" y="2659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363" name="Oval 1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59" y="2974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364" name="Oval 1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69" y="2976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365" name="Oval 1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05" y="2931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4366" name="Oval 2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87" y="2840"/>
                      <a:ext cx="46" cy="45"/>
                    </a:xfrm>
                    <a:prstGeom prst="ellipse">
                      <a:avLst/>
                    </a:prstGeom>
                    <a:solidFill>
                      <a:srgbClr val="FFDD4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4359" name="Line 20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057" y="2251"/>
                    <a:ext cx="454" cy="317"/>
                  </a:xfrm>
                  <a:prstGeom prst="line">
                    <a:avLst/>
                  </a:prstGeom>
                  <a:noFill/>
                  <a:ln w="38100">
                    <a:solidFill>
                      <a:srgbClr val="4216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</p:grpSp>
      <p:grpSp>
        <p:nvGrpSpPr>
          <p:cNvPr id="14398" name="Group 214"/>
          <p:cNvGrpSpPr>
            <a:grpSpLocks/>
          </p:cNvGrpSpPr>
          <p:nvPr/>
        </p:nvGrpSpPr>
        <p:grpSpPr bwMode="auto">
          <a:xfrm>
            <a:off x="34925" y="3861048"/>
            <a:ext cx="6983413" cy="2679700"/>
            <a:chOff x="22" y="2569"/>
            <a:chExt cx="4399" cy="1688"/>
          </a:xfrm>
        </p:grpSpPr>
        <p:sp>
          <p:nvSpPr>
            <p:cNvPr id="209" name="Text Box 2"/>
            <p:cNvSpPr txBox="1">
              <a:spLocks noChangeArrowheads="1"/>
            </p:cNvSpPr>
            <p:nvPr/>
          </p:nvSpPr>
          <p:spPr bwMode="auto">
            <a:xfrm>
              <a:off x="2426" y="3113"/>
              <a:ext cx="1995" cy="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latin typeface="Comic Sans MS" pitchFamily="66" charset="0"/>
                </a:rPr>
                <a:t>A- Visual detection</a:t>
              </a:r>
            </a:p>
            <a:p>
              <a:r>
                <a:rPr lang="en-US" sz="1600" b="1" dirty="0" err="1">
                  <a:latin typeface="Comic Sans MS" pitchFamily="66" charset="0"/>
                </a:rPr>
                <a:t>Sharka</a:t>
              </a:r>
              <a:r>
                <a:rPr lang="en-US" sz="1600" b="1" dirty="0">
                  <a:latin typeface="Comic Sans MS" pitchFamily="66" charset="0"/>
                </a:rPr>
                <a:t> symptoms on control and most </a:t>
              </a:r>
              <a:r>
                <a:rPr lang="en-US" sz="1600" b="1" dirty="0" err="1">
                  <a:latin typeface="Comic Sans MS" pitchFamily="66" charset="0"/>
                </a:rPr>
                <a:t>pPPVcp</a:t>
              </a:r>
              <a:r>
                <a:rPr lang="en-US" sz="1600" b="1" dirty="0">
                  <a:latin typeface="Comic Sans MS" pitchFamily="66" charset="0"/>
                </a:rPr>
                <a:t> transformed plants</a:t>
              </a:r>
              <a:endParaRPr lang="ru-RU" sz="1600" b="1" dirty="0">
                <a:latin typeface="Comic Sans MS" pitchFamily="66" charset="0"/>
              </a:endParaRPr>
            </a:p>
            <a:p>
              <a:r>
                <a:rPr lang="en-US" sz="1600" b="1" dirty="0">
                  <a:latin typeface="Comic Sans MS" pitchFamily="66" charset="0"/>
                </a:rPr>
                <a:t>B- absence of </a:t>
              </a:r>
              <a:r>
                <a:rPr lang="en-US" sz="1600" b="1" dirty="0" err="1">
                  <a:latin typeface="Comic Sans MS" pitchFamily="66" charset="0"/>
                </a:rPr>
                <a:t>Sharka</a:t>
              </a:r>
              <a:r>
                <a:rPr lang="en-US" sz="1600" b="1" dirty="0">
                  <a:latin typeface="Comic Sans MS" pitchFamily="66" charset="0"/>
                </a:rPr>
                <a:t> symptoms on </a:t>
              </a:r>
              <a:r>
                <a:rPr lang="en-US" sz="1600" b="1" dirty="0" err="1">
                  <a:latin typeface="Comic Sans MS" pitchFamily="66" charset="0"/>
                </a:rPr>
                <a:t>pCamPPVRNAi</a:t>
              </a:r>
              <a:r>
                <a:rPr lang="en-US" sz="1600" b="1" dirty="0">
                  <a:latin typeface="Comic Sans MS" pitchFamily="66" charset="0"/>
                </a:rPr>
                <a:t> transformed plants </a:t>
              </a:r>
              <a:endParaRPr lang="ru-RU" sz="1600" b="1" dirty="0">
                <a:latin typeface="Comic Sans MS" pitchFamily="66" charset="0"/>
              </a:endParaRPr>
            </a:p>
          </p:txBody>
        </p:sp>
        <p:grpSp>
          <p:nvGrpSpPr>
            <p:cNvPr id="14403" name="Group 207"/>
            <p:cNvGrpSpPr>
              <a:grpSpLocks/>
            </p:cNvGrpSpPr>
            <p:nvPr/>
          </p:nvGrpSpPr>
          <p:grpSpPr bwMode="auto">
            <a:xfrm>
              <a:off x="22" y="2569"/>
              <a:ext cx="2434" cy="1678"/>
              <a:chOff x="22" y="2569"/>
              <a:chExt cx="2434" cy="1678"/>
            </a:xfrm>
          </p:grpSpPr>
          <p:sp>
            <p:nvSpPr>
              <p:cNvPr id="211" name="Text Box 8"/>
              <p:cNvSpPr txBox="1">
                <a:spLocks noChangeArrowheads="1"/>
              </p:cNvSpPr>
              <p:nvPr/>
            </p:nvSpPr>
            <p:spPr bwMode="auto">
              <a:xfrm>
                <a:off x="204" y="4016"/>
                <a:ext cx="18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b="1" dirty="0">
                    <a:solidFill>
                      <a:srgbClr val="CC0000"/>
                    </a:solidFill>
                  </a:rPr>
                  <a:t>PPV symptoms on leaves</a:t>
                </a:r>
                <a:endParaRPr lang="ru-RU" b="1" dirty="0">
                  <a:solidFill>
                    <a:srgbClr val="CC0000"/>
                  </a:solidFill>
                </a:endParaRPr>
              </a:p>
            </p:txBody>
          </p:sp>
          <p:grpSp>
            <p:nvGrpSpPr>
              <p:cNvPr id="14404" name="Group 10"/>
              <p:cNvGrpSpPr>
                <a:grpSpLocks/>
              </p:cNvGrpSpPr>
              <p:nvPr/>
            </p:nvGrpSpPr>
            <p:grpSpPr bwMode="auto">
              <a:xfrm>
                <a:off x="22" y="2569"/>
                <a:ext cx="2434" cy="1660"/>
                <a:chOff x="102" y="2537"/>
                <a:chExt cx="1921" cy="1494"/>
              </a:xfrm>
            </p:grpSpPr>
            <p:pic>
              <p:nvPicPr>
                <p:cNvPr id="213" name="Picture 11" descr="склеен + трансген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02" y="2537"/>
                  <a:ext cx="1921" cy="14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4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13" y="3702"/>
                  <a:ext cx="238" cy="3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3200" b="1">
                      <a:latin typeface="Times New Roman" pitchFamily="18" charset="0"/>
                    </a:rPr>
                    <a:t>A</a:t>
                  </a:r>
                  <a:endParaRPr lang="ru-RU" sz="3200" b="1">
                    <a:latin typeface="Times New Roman" pitchFamily="18" charset="0"/>
                  </a:endParaRPr>
                </a:p>
              </p:txBody>
            </p:sp>
            <p:sp>
              <p:nvSpPr>
                <p:cNvPr id="21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053" y="3699"/>
                  <a:ext cx="225" cy="3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ru-RU" sz="3200" b="1">
                      <a:latin typeface="Times New Roman" pitchFamily="18" charset="0"/>
                    </a:rPr>
                    <a:t>Б</a:t>
                  </a:r>
                </a:p>
              </p:txBody>
            </p:sp>
          </p:grpSp>
        </p:grpSp>
      </p:grpSp>
      <p:sp>
        <p:nvSpPr>
          <p:cNvPr id="216" name="Text Box 8"/>
          <p:cNvSpPr txBox="1">
            <a:spLocks noChangeArrowheads="1"/>
          </p:cNvSpPr>
          <p:nvPr/>
        </p:nvSpPr>
        <p:spPr bwMode="auto">
          <a:xfrm>
            <a:off x="683146" y="6446663"/>
            <a:ext cx="29527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latin typeface="Comic Sans MS" pitchFamily="66" charset="0"/>
              </a:rPr>
              <a:t>PPV symptoms on leaves</a:t>
            </a:r>
            <a:endParaRPr lang="ru-RU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97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36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116741"/>
            <a:ext cx="3815038" cy="5741259"/>
          </a:xfrm>
          <a:prstGeom prst="rect">
            <a:avLst/>
          </a:prstGeom>
        </p:spPr>
      </p:pic>
      <p:sp>
        <p:nvSpPr>
          <p:cNvPr id="3" name="Rectangle 29"/>
          <p:cNvSpPr>
            <a:spLocks noChangeArrowheads="1"/>
          </p:cNvSpPr>
          <p:nvPr/>
        </p:nvSpPr>
        <p:spPr bwMode="auto">
          <a:xfrm>
            <a:off x="714348" y="285728"/>
            <a:ext cx="64938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000" b="1" dirty="0" smtClean="0">
                <a:solidFill>
                  <a:srgbClr val="FFC000"/>
                </a:solidFill>
                <a:latin typeface="Century Gothic" pitchFamily="34" charset="0"/>
              </a:rPr>
              <a:t>5 year old transgenic plum plant in greenhouse</a:t>
            </a:r>
          </a:p>
        </p:txBody>
      </p:sp>
      <p:pic>
        <p:nvPicPr>
          <p:cNvPr id="4" name="Рисунок 3" descr="Без имени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1916832"/>
            <a:ext cx="4461557" cy="33123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27984" y="5445224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Infected buds formed branches in transgenic plant</a:t>
            </a:r>
            <a:endParaRPr lang="ru-RU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659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857752" y="3643314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M – molecular marker DNA</a:t>
            </a:r>
          </a:p>
          <a:p>
            <a:r>
              <a:rPr lang="en-US" sz="1200" b="1" dirty="0" smtClean="0"/>
              <a:t>1 – water</a:t>
            </a:r>
          </a:p>
          <a:p>
            <a:r>
              <a:rPr lang="en-US" sz="1200" b="1" dirty="0" smtClean="0"/>
              <a:t>2 – non-transgenic infected control </a:t>
            </a:r>
          </a:p>
          <a:p>
            <a:r>
              <a:rPr lang="en-US" sz="1200" b="1" dirty="0" smtClean="0"/>
              <a:t>3 – non-transgenic uninfected control</a:t>
            </a:r>
          </a:p>
          <a:p>
            <a:r>
              <a:rPr lang="en-US" sz="1200" b="1" dirty="0" smtClean="0"/>
              <a:t>4 – RNAi-1</a:t>
            </a:r>
          </a:p>
          <a:p>
            <a:r>
              <a:rPr lang="en-US" sz="1200" b="1" dirty="0" smtClean="0"/>
              <a:t>5 – infected grafting in RNAi-1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928662" y="3500438"/>
            <a:ext cx="3429024" cy="1357892"/>
            <a:chOff x="500034" y="2143116"/>
            <a:chExt cx="3429024" cy="1357892"/>
          </a:xfrm>
        </p:grpSpPr>
        <p:pic>
          <p:nvPicPr>
            <p:cNvPr id="1026" name="Picture 2" descr="F:\слива-папка с биотрона\2014_зараженная слива_все анализы\рнк 2014\июль 2014\7.07.14 - cDNA HC-Pro 003.jp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20000"/>
            </a:blip>
            <a:srcRect l="23719" t="33203" r="14612" b="36756"/>
            <a:stretch>
              <a:fillRect/>
            </a:stretch>
          </p:blipFill>
          <p:spPr bwMode="auto">
            <a:xfrm>
              <a:off x="928662" y="2143116"/>
              <a:ext cx="2942100" cy="1357892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857224" y="3214686"/>
              <a:ext cx="30718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   </a:t>
              </a:r>
              <a:r>
                <a:rPr lang="ru-RU" sz="1200" b="1" dirty="0" smtClean="0"/>
                <a:t>  М  </a:t>
              </a:r>
              <a:r>
                <a:rPr lang="en-US" sz="1200" b="1" dirty="0" smtClean="0"/>
                <a:t>1   2   3 </a:t>
              </a:r>
              <a:r>
                <a:rPr lang="ru-RU" sz="1200" b="1" dirty="0" smtClean="0"/>
                <a:t>  </a:t>
              </a:r>
              <a:r>
                <a:rPr lang="en-US" sz="1200" b="1" dirty="0" smtClean="0"/>
                <a:t>4</a:t>
              </a:r>
              <a:r>
                <a:rPr lang="ru-RU" sz="1200" b="1" dirty="0" smtClean="0"/>
                <a:t>  </a:t>
              </a:r>
              <a:r>
                <a:rPr lang="en-US" sz="1200" b="1" dirty="0" smtClean="0"/>
                <a:t> 5</a:t>
              </a:r>
              <a:r>
                <a:rPr lang="ru-RU" sz="1200" b="1" dirty="0" smtClean="0"/>
                <a:t> </a:t>
              </a:r>
              <a:r>
                <a:rPr lang="en-US" sz="1200" b="1" dirty="0" smtClean="0"/>
                <a:t> </a:t>
              </a:r>
              <a:r>
                <a:rPr lang="ru-RU" sz="1200" b="1" dirty="0" smtClean="0"/>
                <a:t> </a:t>
              </a:r>
              <a:r>
                <a:rPr lang="en-US" sz="1200" b="1" dirty="0" smtClean="0"/>
                <a:t>6  </a:t>
              </a:r>
              <a:r>
                <a:rPr lang="ru-RU" sz="1200" b="1" dirty="0" smtClean="0"/>
                <a:t> </a:t>
              </a:r>
              <a:r>
                <a:rPr lang="en-US" sz="1200" b="1" dirty="0" smtClean="0"/>
                <a:t>7 </a:t>
              </a:r>
              <a:r>
                <a:rPr lang="ru-RU" sz="1200" b="1" dirty="0" smtClean="0"/>
                <a:t>  </a:t>
              </a:r>
              <a:r>
                <a:rPr lang="en-US" sz="1200" b="1" dirty="0" smtClean="0"/>
                <a:t>8  9 10  11</a:t>
              </a:r>
              <a:endParaRPr lang="ru-RU" sz="1200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714480" y="2214554"/>
              <a:ext cx="22145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HC-Pro (442 </a:t>
              </a:r>
              <a:r>
                <a:rPr lang="en-US" sz="1200" b="1" dirty="0" err="1" smtClean="0"/>
                <a:t>bp</a:t>
              </a:r>
              <a:r>
                <a:rPr lang="en-US" sz="1200" b="1" dirty="0" smtClean="0"/>
                <a:t>)</a:t>
              </a:r>
              <a:endParaRPr lang="ru-RU" sz="12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0034" y="2714620"/>
              <a:ext cx="7857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smtClean="0"/>
                <a:t>500 </a:t>
              </a:r>
              <a:r>
                <a:rPr lang="en-US" sz="800" b="1" dirty="0" err="1" smtClean="0"/>
                <a:t>bp</a:t>
              </a:r>
              <a:endParaRPr lang="ru-RU" sz="800" b="1" dirty="0"/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642910" y="3000372"/>
              <a:ext cx="285752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4857752" y="4786322"/>
            <a:ext cx="324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6 – RNAi-2</a:t>
            </a:r>
          </a:p>
          <a:p>
            <a:r>
              <a:rPr lang="en-US" sz="1200" b="1" dirty="0" smtClean="0"/>
              <a:t>7 – infected grafting in RNAi-2</a:t>
            </a:r>
          </a:p>
          <a:p>
            <a:r>
              <a:rPr lang="en-US" sz="1200" b="1" dirty="0" smtClean="0"/>
              <a:t>8 – RNAi-3</a:t>
            </a:r>
          </a:p>
          <a:p>
            <a:r>
              <a:rPr lang="en-US" sz="1200" b="1" dirty="0" smtClean="0"/>
              <a:t>9 – RNAi-4</a:t>
            </a:r>
          </a:p>
          <a:p>
            <a:r>
              <a:rPr lang="en-US" sz="1200" b="1" dirty="0" smtClean="0"/>
              <a:t>10 – RNAi-6</a:t>
            </a:r>
          </a:p>
          <a:p>
            <a:r>
              <a:rPr lang="en-US" sz="1200" b="1" dirty="0" smtClean="0"/>
              <a:t>11 –infected grafting in RNAi-6</a:t>
            </a: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-1" y="285728"/>
            <a:ext cx="79295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b="1" dirty="0" smtClean="0">
                <a:solidFill>
                  <a:srgbClr val="FFC000"/>
                </a:solidFill>
                <a:latin typeface="Century Gothic" pitchFamily="34" charset="0"/>
              </a:rPr>
              <a:t> </a:t>
            </a:r>
            <a:r>
              <a:rPr lang="en-GB" sz="2000" b="1" dirty="0">
                <a:solidFill>
                  <a:srgbClr val="FFC000"/>
                </a:solidFill>
                <a:latin typeface="Century Gothic" pitchFamily="34" charset="0"/>
              </a:rPr>
              <a:t>RT PCR </a:t>
            </a:r>
            <a:r>
              <a:rPr lang="en-US" sz="2000" b="1" dirty="0" err="1" smtClean="0">
                <a:solidFill>
                  <a:srgbClr val="FFC000"/>
                </a:solidFill>
                <a:latin typeface="Century Gothic" pitchFamily="34" charset="0"/>
              </a:rPr>
              <a:t>ImmunoStrip</a:t>
            </a:r>
            <a:r>
              <a:rPr lang="en-US" sz="2000" b="1" dirty="0" smtClean="0">
                <a:solidFill>
                  <a:srgbClr val="FFC000"/>
                </a:solidFill>
                <a:latin typeface="Century Gothic" pitchFamily="34" charset="0"/>
              </a:rPr>
              <a:t> Test (</a:t>
            </a:r>
            <a:r>
              <a:rPr lang="en-US" sz="2000" b="1" dirty="0" err="1" smtClean="0">
                <a:solidFill>
                  <a:srgbClr val="FFC000"/>
                </a:solidFill>
                <a:latin typeface="Century Gothic" pitchFamily="34" charset="0"/>
              </a:rPr>
              <a:t>Agdia</a:t>
            </a:r>
            <a:r>
              <a:rPr lang="en-US" sz="2000" b="1" dirty="0" smtClean="0">
                <a:solidFill>
                  <a:srgbClr val="FFC000"/>
                </a:solidFill>
                <a:latin typeface="Century Gothic" pitchFamily="34" charset="0"/>
              </a:rPr>
              <a:t>, USA) </a:t>
            </a:r>
            <a:r>
              <a:rPr lang="en-GB" sz="2000" b="1" dirty="0" smtClean="0">
                <a:solidFill>
                  <a:srgbClr val="FFC000"/>
                </a:solidFill>
                <a:latin typeface="Century Gothic" pitchFamily="34" charset="0"/>
              </a:rPr>
              <a:t>assay </a:t>
            </a:r>
            <a:r>
              <a:rPr lang="en-GB" sz="2000" b="1" dirty="0">
                <a:solidFill>
                  <a:srgbClr val="FFC000"/>
                </a:solidFill>
                <a:latin typeface="Century Gothic" pitchFamily="34" charset="0"/>
              </a:rPr>
              <a:t>of </a:t>
            </a:r>
            <a:r>
              <a:rPr lang="en-US" sz="2000" b="1" dirty="0" smtClean="0">
                <a:solidFill>
                  <a:srgbClr val="FFC000"/>
                </a:solidFill>
                <a:latin typeface="Century Gothic" pitchFamily="34" charset="0"/>
              </a:rPr>
              <a:t>plums</a:t>
            </a:r>
            <a:r>
              <a:rPr lang="en-GB" sz="2000" b="1" dirty="0" smtClean="0">
                <a:solidFill>
                  <a:srgbClr val="FFC000"/>
                </a:solidFill>
                <a:latin typeface="Century Gothic" pitchFamily="34" charset="0"/>
              </a:rPr>
              <a:t> </a:t>
            </a:r>
            <a:r>
              <a:rPr lang="en-US" sz="2000" b="1" dirty="0">
                <a:solidFill>
                  <a:srgbClr val="FFC000"/>
                </a:solidFill>
                <a:latin typeface="Century Gothic" pitchFamily="34" charset="0"/>
              </a:rPr>
              <a:t>plants transformed by hairpin </a:t>
            </a:r>
            <a:r>
              <a:rPr lang="en-US" sz="2000" b="1" dirty="0" smtClean="0">
                <a:solidFill>
                  <a:srgbClr val="FFC000"/>
                </a:solidFill>
                <a:latin typeface="Century Gothic" pitchFamily="34" charset="0"/>
              </a:rPr>
              <a:t>construct</a:t>
            </a:r>
            <a:r>
              <a:rPr lang="en-GB" sz="2000" b="1" dirty="0" smtClean="0">
                <a:solidFill>
                  <a:srgbClr val="FFC000"/>
                </a:solidFill>
                <a:latin typeface="Century Gothic" pitchFamily="34" charset="0"/>
              </a:rPr>
              <a:t> </a:t>
            </a:r>
            <a:r>
              <a:rPr lang="en-US" sz="2000" b="1" dirty="0">
                <a:solidFill>
                  <a:srgbClr val="FFC000"/>
                </a:solidFill>
                <a:latin typeface="Century Gothic" pitchFamily="34" charset="0"/>
              </a:rPr>
              <a:t>infected by PPV </a:t>
            </a:r>
          </a:p>
        </p:txBody>
      </p:sp>
      <p:grpSp>
        <p:nvGrpSpPr>
          <p:cNvPr id="20" name="Группа 19"/>
          <p:cNvGrpSpPr/>
          <p:nvPr/>
        </p:nvGrpSpPr>
        <p:grpSpPr>
          <a:xfrm>
            <a:off x="857224" y="5000636"/>
            <a:ext cx="3714776" cy="1420007"/>
            <a:chOff x="428596" y="4500570"/>
            <a:chExt cx="3714776" cy="1420007"/>
          </a:xfrm>
        </p:grpSpPr>
        <p:pic>
          <p:nvPicPr>
            <p:cNvPr id="13" name="Picture 3" descr="F:\слива-папка с биотрона\2014_зараженная слива_все анализы\рнк 2014\июль 2014\11.07.14 -репликаза-7.jpg"/>
            <p:cNvPicPr>
              <a:picLocks noChangeAspect="1" noChangeArrowheads="1"/>
            </p:cNvPicPr>
            <p:nvPr/>
          </p:nvPicPr>
          <p:blipFill>
            <a:blip r:embed="rId3" cstate="print">
              <a:lum bright="-10000" contrast="10000"/>
            </a:blip>
            <a:srcRect l="7143" t="23807" b="19055"/>
            <a:stretch>
              <a:fillRect/>
            </a:stretch>
          </p:blipFill>
          <p:spPr bwMode="auto">
            <a:xfrm>
              <a:off x="928663" y="4533540"/>
              <a:ext cx="3000396" cy="1384797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714348" y="4500570"/>
              <a:ext cx="34290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RNA-dependent RNA </a:t>
              </a:r>
              <a:r>
                <a:rPr lang="en-US" sz="1200" b="1" dirty="0" err="1" smtClean="0"/>
                <a:t>polymerasa</a:t>
              </a:r>
              <a:r>
                <a:rPr lang="en-US" sz="1200" b="1" dirty="0" smtClean="0"/>
                <a:t> </a:t>
              </a:r>
            </a:p>
            <a:p>
              <a:pPr algn="ctr"/>
              <a:r>
                <a:rPr lang="en-US" sz="1200" b="1" dirty="0" smtClean="0"/>
                <a:t>(990 </a:t>
              </a:r>
              <a:r>
                <a:rPr lang="en-US" sz="1200" b="1" dirty="0" err="1" smtClean="0"/>
                <a:t>bp</a:t>
              </a:r>
              <a:r>
                <a:rPr lang="en-US" sz="1200" b="1" dirty="0" smtClean="0"/>
                <a:t>)</a:t>
              </a:r>
              <a:endParaRPr lang="ru-RU" sz="12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8596" y="4857760"/>
              <a:ext cx="7857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smtClean="0"/>
                <a:t>1000 </a:t>
              </a:r>
              <a:r>
                <a:rPr lang="en-US" sz="800" b="1" dirty="0" err="1" smtClean="0"/>
                <a:t>bp</a:t>
              </a:r>
              <a:endParaRPr lang="ru-RU" sz="800" b="1" dirty="0"/>
            </a:p>
          </p:txBody>
        </p:sp>
        <p:cxnSp>
          <p:nvCxnSpPr>
            <p:cNvPr id="15" name="Прямая со стрелкой 14"/>
            <p:cNvCxnSpPr/>
            <p:nvPr/>
          </p:nvCxnSpPr>
          <p:spPr>
            <a:xfrm>
              <a:off x="642910" y="5143512"/>
              <a:ext cx="285752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000100" y="5643578"/>
              <a:ext cx="30718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/>
                <a:t> М  </a:t>
              </a:r>
              <a:r>
                <a:rPr lang="en-US" sz="1200" b="1" dirty="0" smtClean="0"/>
                <a:t>1   2  </a:t>
              </a:r>
              <a:r>
                <a:rPr lang="ru-RU" sz="1200" b="1" dirty="0" smtClean="0"/>
                <a:t> </a:t>
              </a:r>
              <a:r>
                <a:rPr lang="en-US" sz="1200" b="1" dirty="0" smtClean="0"/>
                <a:t> 3 </a:t>
              </a:r>
              <a:r>
                <a:rPr lang="ru-RU" sz="1200" b="1" dirty="0" smtClean="0"/>
                <a:t>  </a:t>
              </a:r>
              <a:r>
                <a:rPr lang="en-US" sz="1200" b="1" dirty="0" smtClean="0"/>
                <a:t>4</a:t>
              </a:r>
              <a:r>
                <a:rPr lang="ru-RU" sz="1200" b="1" dirty="0" smtClean="0"/>
                <a:t>  </a:t>
              </a:r>
              <a:r>
                <a:rPr lang="en-US" sz="1200" b="1" dirty="0" smtClean="0"/>
                <a:t> </a:t>
              </a:r>
              <a:r>
                <a:rPr lang="ru-RU" sz="1200" b="1" dirty="0" smtClean="0"/>
                <a:t> </a:t>
              </a:r>
              <a:r>
                <a:rPr lang="en-US" sz="1200" b="1" dirty="0" smtClean="0"/>
                <a:t>5</a:t>
              </a:r>
              <a:r>
                <a:rPr lang="ru-RU" sz="1200" b="1" dirty="0" smtClean="0"/>
                <a:t> </a:t>
              </a:r>
              <a:r>
                <a:rPr lang="en-US" sz="1200" b="1" dirty="0" smtClean="0"/>
                <a:t> </a:t>
              </a:r>
              <a:r>
                <a:rPr lang="ru-RU" sz="1200" b="1" dirty="0" smtClean="0"/>
                <a:t> </a:t>
              </a:r>
              <a:r>
                <a:rPr lang="en-US" sz="1200" b="1" dirty="0" smtClean="0"/>
                <a:t>6  </a:t>
              </a:r>
              <a:r>
                <a:rPr lang="ru-RU" sz="1200" b="1" dirty="0" smtClean="0"/>
                <a:t>  </a:t>
              </a:r>
              <a:r>
                <a:rPr lang="en-US" sz="1200" b="1" dirty="0" smtClean="0"/>
                <a:t>7 </a:t>
              </a:r>
              <a:r>
                <a:rPr lang="ru-RU" sz="1200" b="1" dirty="0" smtClean="0"/>
                <a:t>  </a:t>
              </a:r>
              <a:r>
                <a:rPr lang="en-US" sz="1200" b="1" dirty="0" smtClean="0"/>
                <a:t>8 </a:t>
              </a:r>
              <a:r>
                <a:rPr lang="ru-RU" sz="1200" b="1" dirty="0" smtClean="0"/>
                <a:t> </a:t>
              </a:r>
              <a:r>
                <a:rPr lang="en-US" sz="1200" b="1" dirty="0" smtClean="0"/>
                <a:t> 9 10  11</a:t>
              </a:r>
              <a:endParaRPr lang="ru-RU" sz="1200" b="1" dirty="0"/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1214414" y="1428736"/>
            <a:ext cx="2928926" cy="1808922"/>
            <a:chOff x="0" y="2060848"/>
            <a:chExt cx="2928926" cy="1808922"/>
          </a:xfrm>
        </p:grpSpPr>
        <p:cxnSp>
          <p:nvCxnSpPr>
            <p:cNvPr id="32" name="Прямая со стрелкой 31"/>
            <p:cNvCxnSpPr/>
            <p:nvPr/>
          </p:nvCxnSpPr>
          <p:spPr>
            <a:xfrm flipV="1">
              <a:off x="642910" y="2121457"/>
              <a:ext cx="214314" cy="437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Picture 3" descr="F:\слива-папка с биотрона\2014_зараженная слива_все анализы\фото immunostrip 11.06.14\DSC04045.JPG"/>
            <p:cNvPicPr>
              <a:picLocks noChangeAspect="1" noChangeArrowheads="1"/>
            </p:cNvPicPr>
            <p:nvPr/>
          </p:nvPicPr>
          <p:blipFill>
            <a:blip r:embed="rId4" cstate="print"/>
            <a:srcRect l="6662" t="11428" r="24763"/>
            <a:stretch>
              <a:fillRect/>
            </a:stretch>
          </p:blipFill>
          <p:spPr bwMode="auto">
            <a:xfrm>
              <a:off x="467545" y="2060848"/>
              <a:ext cx="2318506" cy="1738879"/>
            </a:xfrm>
            <a:prstGeom prst="rect">
              <a:avLst/>
            </a:prstGeom>
            <a:noFill/>
          </p:spPr>
        </p:pic>
        <p:sp>
          <p:nvSpPr>
            <p:cNvPr id="34" name="TextBox 33"/>
            <p:cNvSpPr txBox="1"/>
            <p:nvPr/>
          </p:nvSpPr>
          <p:spPr>
            <a:xfrm>
              <a:off x="0" y="2857496"/>
              <a:ext cx="971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test line</a:t>
              </a:r>
              <a:endParaRPr lang="ru-RU" sz="10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0" y="2571744"/>
              <a:ext cx="11430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control line</a:t>
              </a:r>
              <a:endParaRPr lang="ru-RU" sz="1000" b="1" dirty="0"/>
            </a:p>
          </p:txBody>
        </p:sp>
        <p:cxnSp>
          <p:nvCxnSpPr>
            <p:cNvPr id="36" name="Прямая со стрелкой 35"/>
            <p:cNvCxnSpPr/>
            <p:nvPr/>
          </p:nvCxnSpPr>
          <p:spPr>
            <a:xfrm>
              <a:off x="642910" y="2857496"/>
              <a:ext cx="14287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>
            <a:xfrm flipV="1">
              <a:off x="642910" y="3000372"/>
              <a:ext cx="142876" cy="437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28596" y="3500438"/>
              <a:ext cx="25003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     </a:t>
              </a:r>
              <a:r>
                <a:rPr lang="en-US" sz="1200" b="1" dirty="0" smtClean="0"/>
                <a:t>1     2   </a:t>
              </a:r>
              <a:r>
                <a:rPr lang="ru-RU" sz="1200" b="1" dirty="0" smtClean="0"/>
                <a:t>  </a:t>
              </a:r>
              <a:r>
                <a:rPr lang="en-US" sz="1200" b="1" dirty="0" smtClean="0"/>
                <a:t>3  </a:t>
              </a:r>
              <a:r>
                <a:rPr lang="ru-RU" sz="1200" b="1" dirty="0" smtClean="0"/>
                <a:t>   </a:t>
              </a:r>
              <a:r>
                <a:rPr lang="en-US" sz="1200" b="1" dirty="0" smtClean="0"/>
                <a:t>4  </a:t>
              </a:r>
              <a:r>
                <a:rPr lang="ru-RU" sz="1200" b="1" dirty="0" smtClean="0"/>
                <a:t> </a:t>
              </a:r>
              <a:r>
                <a:rPr lang="en-US" sz="1200" b="1" dirty="0" smtClean="0"/>
                <a:t>5 </a:t>
              </a:r>
              <a:r>
                <a:rPr lang="ru-RU" sz="1200" b="1" dirty="0" smtClean="0"/>
                <a:t> </a:t>
              </a:r>
              <a:r>
                <a:rPr lang="en-US" sz="1200" b="1" dirty="0" smtClean="0"/>
                <a:t> 6 </a:t>
              </a:r>
              <a:r>
                <a:rPr lang="ru-RU" sz="1200" b="1" dirty="0" smtClean="0"/>
                <a:t>  </a:t>
              </a:r>
              <a:r>
                <a:rPr lang="en-US" sz="1200" b="1" dirty="0" smtClean="0"/>
                <a:t>7 </a:t>
              </a:r>
              <a:endParaRPr lang="ru-RU" sz="1200" b="1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4286248" y="1571612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Comic Sans MS" pitchFamily="66" charset="0"/>
              </a:rPr>
              <a:t>Control line indicates a negative result.</a:t>
            </a:r>
          </a:p>
          <a:p>
            <a:pPr algn="just"/>
            <a:r>
              <a:rPr lang="en-US" sz="1200" b="1" dirty="0" smtClean="0">
                <a:latin typeface="Comic Sans MS" pitchFamily="66" charset="0"/>
              </a:rPr>
              <a:t>Test line indicates a positive result. </a:t>
            </a:r>
          </a:p>
          <a:p>
            <a:pPr algn="just"/>
            <a:r>
              <a:rPr lang="en-US" sz="1200" b="1" dirty="0" smtClean="0">
                <a:latin typeface="Comic Sans MS" pitchFamily="66" charset="0"/>
              </a:rPr>
              <a:t>1 – non-transgenic uninfected control</a:t>
            </a:r>
          </a:p>
          <a:p>
            <a:pPr algn="just"/>
            <a:r>
              <a:rPr lang="en-US" sz="1200" b="1" dirty="0" smtClean="0">
                <a:latin typeface="Comic Sans MS" pitchFamily="66" charset="0"/>
              </a:rPr>
              <a:t>2, 3 – non-transgenic infected control</a:t>
            </a:r>
          </a:p>
          <a:p>
            <a:pPr algn="just"/>
            <a:r>
              <a:rPr lang="en-US" sz="1200" b="1" dirty="0" smtClean="0">
                <a:latin typeface="Comic Sans MS" pitchFamily="66" charset="0"/>
              </a:rPr>
              <a:t>4 – infected grafting in RNAi-6</a:t>
            </a:r>
          </a:p>
          <a:p>
            <a:pPr algn="just"/>
            <a:r>
              <a:rPr lang="en-US" sz="1200" b="1" dirty="0" smtClean="0">
                <a:latin typeface="Comic Sans MS" pitchFamily="66" charset="0"/>
              </a:rPr>
              <a:t>5 – RNAi-6</a:t>
            </a:r>
          </a:p>
          <a:p>
            <a:pPr algn="just"/>
            <a:r>
              <a:rPr lang="en-US" sz="1200" b="1" dirty="0" smtClean="0">
                <a:latin typeface="Comic Sans MS" pitchFamily="66" charset="0"/>
              </a:rPr>
              <a:t>6 – infected grafting in RNAi-1</a:t>
            </a:r>
          </a:p>
          <a:p>
            <a:pPr algn="just"/>
            <a:r>
              <a:rPr lang="en-US" sz="1200" b="1" dirty="0" smtClean="0">
                <a:latin typeface="Comic Sans MS" pitchFamily="66" charset="0"/>
              </a:rPr>
              <a:t>7 – RNAi-1</a:t>
            </a:r>
            <a:endParaRPr lang="ru-RU" sz="12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183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1"/>
          <p:cNvGrpSpPr/>
          <p:nvPr/>
        </p:nvGrpSpPr>
        <p:grpSpPr>
          <a:xfrm>
            <a:off x="2712519" y="1700808"/>
            <a:ext cx="6469469" cy="3092455"/>
            <a:chOff x="1571604" y="1214422"/>
            <a:chExt cx="6469469" cy="3092455"/>
          </a:xfrm>
        </p:grpSpPr>
        <p:grpSp>
          <p:nvGrpSpPr>
            <p:cNvPr id="3" name="Группа 7"/>
            <p:cNvGrpSpPr/>
            <p:nvPr/>
          </p:nvGrpSpPr>
          <p:grpSpPr>
            <a:xfrm>
              <a:off x="1928794" y="1714488"/>
              <a:ext cx="5170555" cy="2592389"/>
              <a:chOff x="2044651" y="1622429"/>
              <a:chExt cx="4741863" cy="2378075"/>
            </a:xfrm>
          </p:grpSpPr>
          <p:pic>
            <p:nvPicPr>
              <p:cNvPr id="2050" name="Рисунок 1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contrast="30000"/>
              </a:blip>
              <a:srcRect l="20815" t="11162" r="20068" b="17767"/>
              <a:stretch>
                <a:fillRect/>
              </a:stretch>
            </p:blipFill>
            <p:spPr bwMode="auto">
              <a:xfrm>
                <a:off x="2044651" y="1622429"/>
                <a:ext cx="3516313" cy="2378075"/>
              </a:xfrm>
              <a:prstGeom prst="rect">
                <a:avLst/>
              </a:prstGeom>
              <a:noFill/>
            </p:spPr>
          </p:pic>
          <p:pic>
            <p:nvPicPr>
              <p:cNvPr id="2049" name="Рисунок 4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contrast="20000"/>
              </a:blip>
              <a:srcRect l="58089" t="11162" r="21227" b="14124"/>
              <a:stretch>
                <a:fillRect/>
              </a:stretch>
            </p:blipFill>
            <p:spPr bwMode="auto">
              <a:xfrm>
                <a:off x="5556201" y="1622429"/>
                <a:ext cx="1230313" cy="2378075"/>
              </a:xfrm>
              <a:prstGeom prst="rect">
                <a:avLst/>
              </a:prstGeom>
              <a:noFill/>
            </p:spPr>
          </p:pic>
        </p:grpSp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1571604" y="1214422"/>
              <a:ext cx="5715040" cy="854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          </a:t>
              </a: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</a:t>
              </a:r>
              <a:r>
                <a:rPr kumimoji="0" lang="en-US" sz="2000" b="1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actin</a:t>
              </a:r>
              <a:r>
                <a:rPr kumimoji="0" lang="en-US" sz="2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   </a:t>
              </a:r>
              <a:r>
                <a:rPr kumimoji="0" lang="ru-RU" sz="2000" b="1" i="1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en-US" sz="2000" b="1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RNAi</a:t>
              </a:r>
              <a:r>
                <a:rPr kumimoji="0" lang="en-US" sz="2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left  </a:t>
              </a:r>
              <a:r>
                <a:rPr kumimoji="0" lang="en-US" sz="2000" b="1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RNAi</a:t>
              </a:r>
              <a:r>
                <a:rPr kumimoji="0" lang="en-US" sz="2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right      </a:t>
              </a:r>
              <a:r>
                <a:rPr kumimoji="0" lang="en-US" sz="2000" b="1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hpt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 </a:t>
              </a: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</a:t>
              </a:r>
              <a:r>
                <a:rPr kumimoji="0" lang="ru-RU" sz="13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  </a:t>
              </a:r>
              <a:r>
                <a:rPr kumimoji="0" lang="en-US" sz="13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M   W   C-    1    W   C+  </a:t>
              </a:r>
              <a:r>
                <a:rPr kumimoji="0" lang="ru-RU" sz="13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en-US" sz="13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C-   1   </a:t>
              </a:r>
              <a:r>
                <a:rPr kumimoji="0" lang="ru-RU" sz="13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en-US" sz="13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W    C+  C-    1    M   W  C+ C-  </a:t>
              </a:r>
              <a:r>
                <a:rPr kumimoji="0" lang="ru-RU" sz="13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en-US" sz="13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     M </a:t>
              </a:r>
              <a:endParaRPr kumimoji="0" lang="ru-RU" sz="13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10" name="Прямая со стрелкой 9"/>
            <p:cNvCxnSpPr/>
            <p:nvPr/>
          </p:nvCxnSpPr>
          <p:spPr>
            <a:xfrm rot="10800000">
              <a:off x="7072333" y="2786058"/>
              <a:ext cx="502157" cy="1368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 rot="10800000">
              <a:off x="7072331" y="3498850"/>
              <a:ext cx="573597" cy="15268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 rot="10800000">
              <a:off x="7072331" y="3927478"/>
              <a:ext cx="645035" cy="15268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7143768" y="2428868"/>
              <a:ext cx="8258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/>
                <a:t>1500</a:t>
              </a:r>
              <a:r>
                <a:rPr lang="en-US" sz="1400" b="1" dirty="0" err="1" smtClean="0"/>
                <a:t>bp</a:t>
              </a:r>
              <a:endParaRPr lang="ru-RU" sz="14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215206" y="3143248"/>
              <a:ext cx="8258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/>
                <a:t>1</a:t>
              </a:r>
              <a:r>
                <a:rPr lang="en-US" sz="1400" b="1" dirty="0" smtClean="0"/>
                <a:t>0</a:t>
              </a:r>
              <a:r>
                <a:rPr lang="ru-RU" sz="1400" b="1" dirty="0" smtClean="0"/>
                <a:t>00</a:t>
              </a:r>
              <a:r>
                <a:rPr lang="en-US" sz="1400" b="1" dirty="0" err="1" smtClean="0"/>
                <a:t>bp</a:t>
              </a:r>
              <a:endParaRPr lang="ru-RU" sz="14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5206" y="3643314"/>
              <a:ext cx="7264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/>
                <a:t>500</a:t>
              </a:r>
              <a:r>
                <a:rPr lang="en-US" sz="1400" b="1" dirty="0" err="1" smtClean="0"/>
                <a:t>bp</a:t>
              </a:r>
              <a:endParaRPr lang="ru-RU" sz="1400" b="1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0" y="214290"/>
            <a:ext cx="8928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C000"/>
                </a:solidFill>
                <a:latin typeface="Century Gothic" pitchFamily="34" charset="0"/>
              </a:rPr>
              <a:t>Analysis of transformed plum rootstock for the </a:t>
            </a:r>
          </a:p>
          <a:p>
            <a:pPr algn="ctr"/>
            <a:r>
              <a:rPr lang="en-US" sz="2000" b="1" dirty="0" smtClean="0">
                <a:solidFill>
                  <a:srgbClr val="FFC000"/>
                </a:solidFill>
                <a:latin typeface="Century Gothic" pitchFamily="34" charset="0"/>
              </a:rPr>
              <a:t>presence of transferred genes  </a:t>
            </a:r>
            <a:endParaRPr lang="ru-RU" sz="2000" b="1" dirty="0" smtClean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71802" y="4857760"/>
            <a:ext cx="51125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 M, size marker (1-kb ladder); W, PCR without addition of DNA in the reaction mixture; C-, non-transformed plant; C+ positive control; Lanes 1, transformed plant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4" name="Picture 2" descr="H:\доклады\GU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143116"/>
            <a:ext cx="2428892" cy="3213899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61769" y="1556792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latin typeface="Comic Sans MS" pitchFamily="66" charset="0"/>
              </a:rPr>
              <a:t>GUS expression in plants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485812" y="1412776"/>
            <a:ext cx="45223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latin typeface="Comic Sans MS" pitchFamily="66" charset="0"/>
              </a:rPr>
              <a:t>PCR analysis for </a:t>
            </a:r>
            <a:r>
              <a:rPr lang="en-US" b="1" dirty="0" err="1" smtClean="0">
                <a:solidFill>
                  <a:schemeClr val="accent2"/>
                </a:solidFill>
                <a:latin typeface="Comic Sans MS" pitchFamily="66" charset="0"/>
              </a:rPr>
              <a:t>pCAMRNAi</a:t>
            </a:r>
            <a:r>
              <a:rPr lang="en-US" b="1" dirty="0" smtClean="0">
                <a:solidFill>
                  <a:schemeClr val="accent2"/>
                </a:solidFill>
                <a:latin typeface="Comic Sans MS" pitchFamily="66" charset="0"/>
              </a:rPr>
              <a:t> fragment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238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483768" y="3501555"/>
            <a:ext cx="1727646" cy="1727646"/>
          </a:xfrm>
          <a:prstGeom prst="rect">
            <a:avLst/>
          </a:prstGeom>
          <a:noFill/>
        </p:spPr>
      </p:pic>
      <p:pic>
        <p:nvPicPr>
          <p:cNvPr id="20" name="Picture 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55576" y="3501010"/>
            <a:ext cx="1728191" cy="1728191"/>
          </a:xfrm>
          <a:prstGeom prst="rect">
            <a:avLst/>
          </a:prstGeom>
          <a:noFill/>
        </p:spPr>
      </p:pic>
      <p:sp>
        <p:nvSpPr>
          <p:cNvPr id="25" name="Line 19"/>
          <p:cNvSpPr>
            <a:spLocks noChangeShapeType="1"/>
          </p:cNvSpPr>
          <p:nvPr/>
        </p:nvSpPr>
        <p:spPr bwMode="auto">
          <a:xfrm flipV="1">
            <a:off x="1969866" y="4509121"/>
            <a:ext cx="116514" cy="482206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4" cstate="print"/>
          <a:srcRect l="858" b="1141"/>
          <a:stretch>
            <a:fillRect/>
          </a:stretch>
        </p:blipFill>
        <p:spPr bwMode="auto">
          <a:xfrm>
            <a:off x="4932040" y="1331476"/>
            <a:ext cx="3312368" cy="2457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19283" y="878625"/>
            <a:ext cx="38190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b="1" dirty="0" smtClean="0">
                <a:latin typeface="Arial" charset="0"/>
              </a:rPr>
              <a:t>Незрелые зародышевые ткани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788024" y="971435"/>
            <a:ext cx="3488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b="1" dirty="0" smtClean="0">
                <a:latin typeface="Arial" charset="0"/>
              </a:rPr>
              <a:t>Зрелые зародышевые ткани</a:t>
            </a:r>
          </a:p>
        </p:txBody>
      </p:sp>
      <p:pic>
        <p:nvPicPr>
          <p:cNvPr id="14" name="Рисунок 13" descr="Без имени-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1244775" y="779564"/>
            <a:ext cx="2477990" cy="3456384"/>
          </a:xfrm>
          <a:prstGeom prst="rect">
            <a:avLst/>
          </a:prstGeom>
        </p:spPr>
      </p:pic>
      <p:pic>
        <p:nvPicPr>
          <p:cNvPr id="17" name="Рисунок 16" descr="Без имени-5-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2040" y="3851756"/>
            <a:ext cx="3312368" cy="129614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072066" y="3429000"/>
            <a:ext cx="31133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6600"/>
                </a:solidFill>
                <a:latin typeface="Arial" charset="0"/>
              </a:rPr>
              <a:t>Endosperm supported culture</a:t>
            </a:r>
            <a:endParaRPr lang="ru-RU" sz="1600" b="1" dirty="0" smtClean="0">
              <a:solidFill>
                <a:srgbClr val="006600"/>
              </a:solidFill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00100" y="3429000"/>
            <a:ext cx="25571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1600" b="1" dirty="0" err="1" smtClean="0">
                <a:solidFill>
                  <a:srgbClr val="FFFF00"/>
                </a:solidFill>
                <a:latin typeface="Arial" charset="0"/>
              </a:rPr>
              <a:t>Scutellum</a:t>
            </a:r>
            <a:r>
              <a:rPr lang="en-US" sz="1600" b="1" dirty="0" smtClean="0">
                <a:solidFill>
                  <a:srgbClr val="FFFF00"/>
                </a:solidFill>
                <a:latin typeface="Arial" charset="0"/>
              </a:rPr>
              <a:t> based culture</a:t>
            </a:r>
            <a:endParaRPr lang="ru-RU" sz="1600" b="1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21" name="Rectangle 47"/>
          <p:cNvSpPr>
            <a:spLocks noChangeArrowheads="1"/>
          </p:cNvSpPr>
          <p:nvPr/>
        </p:nvSpPr>
        <p:spPr bwMode="auto">
          <a:xfrm>
            <a:off x="755576" y="4869161"/>
            <a:ext cx="187220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buFontTx/>
              <a:buNone/>
            </a:pPr>
            <a:r>
              <a:rPr lang="en-US" b="1" i="1" dirty="0">
                <a:solidFill>
                  <a:srgbClr val="FFFF00"/>
                </a:solidFill>
              </a:rPr>
              <a:t>T</a:t>
            </a:r>
            <a:r>
              <a:rPr lang="ru-RU" sz="1400" b="1" i="1" dirty="0" smtClean="0">
                <a:solidFill>
                  <a:srgbClr val="FFFF00"/>
                </a:solidFill>
              </a:rPr>
              <a:t>.</a:t>
            </a:r>
            <a:r>
              <a:rPr lang="en-US" sz="1400" b="1" i="1" dirty="0" smtClean="0">
                <a:solidFill>
                  <a:srgbClr val="FFFF00"/>
                </a:solidFill>
              </a:rPr>
              <a:t> </a:t>
            </a:r>
            <a:r>
              <a:rPr lang="en-US" sz="1400" b="1" i="1" dirty="0" err="1" smtClean="0">
                <a:solidFill>
                  <a:srgbClr val="FFFF00"/>
                </a:solidFill>
              </a:rPr>
              <a:t>turgidum</a:t>
            </a:r>
            <a:r>
              <a:rPr lang="en-US" sz="1400" b="1" i="1" dirty="0" smtClean="0">
                <a:solidFill>
                  <a:srgbClr val="FFFF00"/>
                </a:solidFill>
              </a:rPr>
              <a:t> (BA</a:t>
            </a:r>
            <a:r>
              <a:rPr lang="en-US" i="1" dirty="0">
                <a:solidFill>
                  <a:srgbClr val="FFFF00"/>
                </a:solidFill>
              </a:rPr>
              <a:t>)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1826990" y="5156821"/>
            <a:ext cx="368746" cy="170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000">
                <a:solidFill>
                  <a:srgbClr val="FFFFFF"/>
                </a:solidFill>
                <a:cs typeface="Times New Roman" pitchFamily="18" charset="0"/>
              </a:rPr>
              <a:t>SE</a:t>
            </a:r>
            <a:endParaRPr lang="en-US" sz="1800"/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 flipH="1" flipV="1">
            <a:off x="1538065" y="4869483"/>
            <a:ext cx="348260" cy="21392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" name="Line 19"/>
          <p:cNvSpPr>
            <a:spLocks noChangeShapeType="1"/>
          </p:cNvSpPr>
          <p:nvPr/>
        </p:nvSpPr>
        <p:spPr bwMode="auto">
          <a:xfrm flipH="1" flipV="1">
            <a:off x="1826989" y="4653582"/>
            <a:ext cx="115234" cy="37465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" name="Rectangle 46"/>
          <p:cNvSpPr>
            <a:spLocks noChangeArrowheads="1"/>
          </p:cNvSpPr>
          <p:nvPr/>
        </p:nvSpPr>
        <p:spPr bwMode="auto">
          <a:xfrm>
            <a:off x="2357422" y="4929198"/>
            <a:ext cx="201622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buFontTx/>
              <a:buNone/>
            </a:pPr>
            <a:r>
              <a:rPr lang="en-US" sz="1400" b="1" i="1" dirty="0">
                <a:solidFill>
                  <a:srgbClr val="FFFF00"/>
                </a:solidFill>
              </a:rPr>
              <a:t>T</a:t>
            </a:r>
            <a:r>
              <a:rPr lang="ru-RU" sz="1400" b="1" i="1" dirty="0">
                <a:solidFill>
                  <a:srgbClr val="FFFF00"/>
                </a:solidFill>
              </a:rPr>
              <a:t>.</a:t>
            </a:r>
            <a:r>
              <a:rPr lang="en-US" sz="1400" b="1" i="1" dirty="0" err="1">
                <a:solidFill>
                  <a:srgbClr val="FFFF00"/>
                </a:solidFill>
              </a:rPr>
              <a:t>polonicum</a:t>
            </a:r>
            <a:r>
              <a:rPr lang="en-US" sz="1400" b="1" i="1" dirty="0">
                <a:solidFill>
                  <a:srgbClr val="FFFF00"/>
                </a:solidFill>
              </a:rPr>
              <a:t> (BA)</a:t>
            </a:r>
            <a:endParaRPr lang="ru-RU" sz="1400" b="1" i="1" dirty="0">
              <a:solidFill>
                <a:srgbClr val="FFFF00"/>
              </a:solidFill>
            </a:endParaRPr>
          </a:p>
        </p:txBody>
      </p:sp>
      <p:sp>
        <p:nvSpPr>
          <p:cNvPr id="28" name="Text Box 25"/>
          <p:cNvSpPr txBox="1">
            <a:spLocks noChangeArrowheads="1"/>
          </p:cNvSpPr>
          <p:nvPr/>
        </p:nvSpPr>
        <p:spPr bwMode="auto">
          <a:xfrm>
            <a:off x="2818259" y="3644454"/>
            <a:ext cx="309851" cy="16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000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000">
                <a:solidFill>
                  <a:srgbClr val="FFFFFF"/>
                </a:solidFill>
                <a:cs typeface="Times New Roman" pitchFamily="18" charset="0"/>
              </a:rPr>
              <a:t>M</a:t>
            </a:r>
            <a:endParaRPr lang="en-US" sz="1800"/>
          </a:p>
        </p:txBody>
      </p:sp>
      <p:sp>
        <p:nvSpPr>
          <p:cNvPr id="29" name="Line 23"/>
          <p:cNvSpPr>
            <a:spLocks noChangeShapeType="1"/>
          </p:cNvSpPr>
          <p:nvPr/>
        </p:nvSpPr>
        <p:spPr bwMode="auto">
          <a:xfrm>
            <a:off x="3059559" y="4004816"/>
            <a:ext cx="146318" cy="612939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" name="Line 23"/>
          <p:cNvSpPr>
            <a:spLocks noChangeShapeType="1"/>
          </p:cNvSpPr>
          <p:nvPr/>
        </p:nvSpPr>
        <p:spPr bwMode="auto">
          <a:xfrm>
            <a:off x="3059559" y="4004818"/>
            <a:ext cx="438955" cy="30647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" name="Line 23"/>
          <p:cNvSpPr>
            <a:spLocks noChangeShapeType="1"/>
          </p:cNvSpPr>
          <p:nvPr/>
        </p:nvSpPr>
        <p:spPr bwMode="auto">
          <a:xfrm>
            <a:off x="3059560" y="4004817"/>
            <a:ext cx="347506" cy="619699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" name="Line 23"/>
          <p:cNvSpPr>
            <a:spLocks noChangeShapeType="1"/>
          </p:cNvSpPr>
          <p:nvPr/>
        </p:nvSpPr>
        <p:spPr bwMode="auto">
          <a:xfrm>
            <a:off x="3059560" y="4004817"/>
            <a:ext cx="683179" cy="2039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67544" y="2719"/>
            <a:ext cx="7128792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/>
                </a:solidFill>
                <a:latin typeface="Arial" pitchFamily="34" charset="0"/>
                <a:ea typeface="+mj-ea"/>
                <a:cs typeface="Arial" charset="0"/>
              </a:rPr>
              <a:t>Эффективный морфогенез </a:t>
            </a:r>
            <a:r>
              <a:rPr lang="en-US" sz="2000" b="1" dirty="0" smtClean="0">
                <a:solidFill>
                  <a:schemeClr val="bg2"/>
                </a:solidFill>
                <a:latin typeface="Arial" pitchFamily="34" charset="0"/>
                <a:ea typeface="+mj-ea"/>
                <a:cs typeface="Arial" charset="0"/>
              </a:rPr>
              <a:t>in vitro </a:t>
            </a:r>
            <a:r>
              <a:rPr lang="ru-RU" sz="2000" b="1" dirty="0" err="1" smtClean="0">
                <a:solidFill>
                  <a:schemeClr val="bg2"/>
                </a:solidFill>
                <a:latin typeface="Arial" pitchFamily="34" charset="0"/>
                <a:ea typeface="+mj-ea"/>
                <a:cs typeface="Arial" charset="0"/>
              </a:rPr>
              <a:t>ди</a:t>
            </a:r>
            <a:r>
              <a:rPr lang="ru-RU" sz="2000" b="1" dirty="0" smtClean="0">
                <a:solidFill>
                  <a:schemeClr val="bg2"/>
                </a:solidFill>
                <a:latin typeface="Arial" pitchFamily="34" charset="0"/>
                <a:ea typeface="+mj-ea"/>
                <a:cs typeface="Arial" charset="0"/>
              </a:rPr>
              <a:t>-, тетра</a:t>
            </a:r>
          </a:p>
          <a:p>
            <a:pPr algn="ctr"/>
            <a:r>
              <a:rPr lang="ru-RU" sz="2000" b="1" dirty="0" smtClean="0">
                <a:solidFill>
                  <a:schemeClr val="bg2"/>
                </a:solidFill>
                <a:latin typeface="Arial" pitchFamily="34" charset="0"/>
                <a:ea typeface="+mj-ea"/>
                <a:cs typeface="Arial" charset="0"/>
              </a:rPr>
              <a:t> и </a:t>
            </a:r>
            <a:r>
              <a:rPr lang="ru-RU" sz="2000" b="1" dirty="0" err="1" smtClean="0">
                <a:solidFill>
                  <a:schemeClr val="bg2"/>
                </a:solidFill>
                <a:latin typeface="Arial" pitchFamily="34" charset="0"/>
                <a:ea typeface="+mj-ea"/>
                <a:cs typeface="Arial" charset="0"/>
              </a:rPr>
              <a:t>гексаплоидных</a:t>
            </a:r>
            <a:r>
              <a:rPr lang="ru-RU" sz="2000" b="1" dirty="0" smtClean="0">
                <a:solidFill>
                  <a:schemeClr val="bg2"/>
                </a:solidFill>
                <a:latin typeface="Arial" pitchFamily="34" charset="0"/>
                <a:ea typeface="+mj-ea"/>
                <a:cs typeface="Arial" charset="0"/>
              </a:rPr>
              <a:t> разновидностей пшеницы</a:t>
            </a:r>
          </a:p>
        </p:txBody>
      </p:sp>
      <p:sp>
        <p:nvSpPr>
          <p:cNvPr id="35" name="Rectangle 46"/>
          <p:cNvSpPr>
            <a:spLocks noChangeArrowheads="1"/>
          </p:cNvSpPr>
          <p:nvPr/>
        </p:nvSpPr>
        <p:spPr bwMode="auto">
          <a:xfrm>
            <a:off x="5364088" y="4787860"/>
            <a:ext cx="244827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buFontTx/>
              <a:buNone/>
            </a:pPr>
            <a:r>
              <a:rPr lang="en-US" sz="1600" b="1" i="1" dirty="0" err="1" smtClean="0">
                <a:solidFill>
                  <a:srgbClr val="003300"/>
                </a:solidFill>
                <a:latin typeface="Arial" charset="0"/>
              </a:rPr>
              <a:t>T.aestivum</a:t>
            </a:r>
            <a:r>
              <a:rPr lang="en-US" sz="1600" b="1" i="1" dirty="0" smtClean="0">
                <a:solidFill>
                  <a:srgbClr val="003300"/>
                </a:solidFill>
                <a:latin typeface="Arial" charset="0"/>
              </a:rPr>
              <a:t> (BAD)</a:t>
            </a:r>
            <a:endParaRPr lang="ru-RU" sz="1600" b="1" i="1" dirty="0">
              <a:solidFill>
                <a:srgbClr val="003300"/>
              </a:solidFill>
              <a:latin typeface="Arial" charset="0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>
          <a:xfrm>
            <a:off x="0" y="5429264"/>
            <a:ext cx="9144000" cy="1271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lvl="1" algn="just">
              <a:lnSpc>
                <a:spcPct val="90000"/>
              </a:lnSpc>
              <a:spcBef>
                <a:spcPct val="20000"/>
              </a:spcBef>
            </a:pPr>
            <a:r>
              <a:rPr lang="ru-RU" sz="1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Путем модификации гормонального (2,4-D, 2,4,5-Т, </a:t>
            </a:r>
            <a:r>
              <a:rPr lang="ru-RU" sz="1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Picloram</a:t>
            </a:r>
            <a:r>
              <a:rPr lang="ru-RU" sz="1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1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Dicamba</a:t>
            </a:r>
            <a:r>
              <a:rPr lang="ru-RU" sz="1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, NAA, IBA, IAA, TDZ, CPPU, </a:t>
            </a:r>
            <a:r>
              <a:rPr lang="ru-RU" sz="1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Daminozide</a:t>
            </a:r>
            <a:r>
              <a:rPr lang="ru-RU" sz="1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) и углеводного (глюкоза, сахароза, мальтоза) состава питательных сред достигнут эффективный морфогенез и регенерация растений у 19-ти </a:t>
            </a:r>
            <a:r>
              <a:rPr lang="ru-RU" sz="1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ди</a:t>
            </a:r>
            <a:r>
              <a:rPr lang="ru-RU" sz="1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-, тетра- и </a:t>
            </a:r>
            <a:r>
              <a:rPr lang="ru-RU" sz="1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гексаплоидных</a:t>
            </a:r>
            <a:r>
              <a:rPr lang="ru-RU" sz="1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видов пшеницы, включая  53 коммерческих сортов яровой и озимой пшеницы российской селекции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2561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6" name="Picture 10" descr="psGFP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24" y="980728"/>
            <a:ext cx="5399088" cy="1116955"/>
          </a:xfrm>
          <a:prstGeom prst="rect">
            <a:avLst/>
          </a:prstGeom>
          <a:noFill/>
        </p:spPr>
      </p:pic>
      <p:graphicFrame>
        <p:nvGraphicFramePr>
          <p:cNvPr id="655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692008"/>
              </p:ext>
            </p:extLst>
          </p:nvPr>
        </p:nvGraphicFramePr>
        <p:xfrm>
          <a:off x="178395" y="2875776"/>
          <a:ext cx="4321175" cy="323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тография Photo Editor" r:id="rId5" imgW="7621064" imgH="5714286" progId="">
                  <p:embed/>
                </p:oleObj>
              </mc:Choice>
              <mc:Fallback>
                <p:oleObj name="Фотография Photo Editor" r:id="rId5" imgW="7621064" imgH="571428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395" y="2875776"/>
                        <a:ext cx="4321175" cy="323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323529" y="404469"/>
            <a:ext cx="7344816" cy="3970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ru-RU" sz="2000" b="1" dirty="0">
                <a:solidFill>
                  <a:schemeClr val="bg2"/>
                </a:solidFill>
                <a:cs typeface="Arial" pitchFamily="34" charset="0"/>
              </a:rPr>
              <a:t>Векторы для генетической </a:t>
            </a:r>
            <a:r>
              <a:rPr lang="ru-RU" sz="2000" b="1" dirty="0" smtClean="0">
                <a:solidFill>
                  <a:schemeClr val="bg2"/>
                </a:solidFill>
                <a:cs typeface="Arial" pitchFamily="34" charset="0"/>
              </a:rPr>
              <a:t>модификации пшеницы</a:t>
            </a:r>
            <a:endParaRPr lang="en-US" sz="2000" b="1" dirty="0">
              <a:solidFill>
                <a:schemeClr val="bg2"/>
              </a:solidFill>
              <a:cs typeface="Arial" pitchFamily="34" charset="0"/>
            </a:endParaRPr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539552" y="2276872"/>
            <a:ext cx="7920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2000" b="1" dirty="0">
                <a:cs typeface="Arial" pitchFamily="34" charset="0"/>
              </a:rPr>
              <a:t>«Генная пушка» (</a:t>
            </a:r>
            <a:r>
              <a:rPr lang="ru-RU" sz="2000" b="1" dirty="0" err="1">
                <a:cs typeface="Arial" pitchFamily="34" charset="0"/>
              </a:rPr>
              <a:t>Part</a:t>
            </a:r>
            <a:r>
              <a:rPr lang="en-GB" sz="2000" b="1" dirty="0" err="1">
                <a:cs typeface="Arial" pitchFamily="34" charset="0"/>
              </a:rPr>
              <a:t>i</a:t>
            </a:r>
            <a:r>
              <a:rPr lang="ru-RU" sz="2000" b="1" dirty="0" err="1">
                <a:cs typeface="Arial" pitchFamily="34" charset="0"/>
              </a:rPr>
              <a:t>cle</a:t>
            </a:r>
            <a:r>
              <a:rPr lang="ru-RU" sz="2000" b="1" dirty="0">
                <a:cs typeface="Arial" pitchFamily="34" charset="0"/>
              </a:rPr>
              <a:t> </a:t>
            </a:r>
            <a:r>
              <a:rPr lang="ru-RU" sz="2000" b="1" dirty="0" err="1">
                <a:cs typeface="Arial" pitchFamily="34" charset="0"/>
              </a:rPr>
              <a:t>Inflow</a:t>
            </a:r>
            <a:r>
              <a:rPr lang="ru-RU" sz="2000" b="1" dirty="0">
                <a:cs typeface="Arial" pitchFamily="34" charset="0"/>
              </a:rPr>
              <a:t> G</a:t>
            </a:r>
            <a:r>
              <a:rPr lang="en-US" sz="2000" b="1" dirty="0">
                <a:cs typeface="Arial" pitchFamily="34" charset="0"/>
              </a:rPr>
              <a:t>un</a:t>
            </a:r>
            <a:r>
              <a:rPr lang="ru-RU" sz="2000" b="1" dirty="0">
                <a:cs typeface="Arial" pitchFamily="34" charset="0"/>
              </a:rPr>
              <a:t>)</a:t>
            </a:r>
            <a:endParaRPr lang="en-US" dirty="0"/>
          </a:p>
        </p:txBody>
      </p:sp>
      <p:sp>
        <p:nvSpPr>
          <p:cNvPr id="65550" name="Rectangle 14"/>
          <p:cNvSpPr>
            <a:spLocks noChangeArrowheads="1"/>
          </p:cNvSpPr>
          <p:nvPr/>
        </p:nvSpPr>
        <p:spPr bwMode="auto">
          <a:xfrm>
            <a:off x="323528" y="51297"/>
            <a:ext cx="7344815" cy="40838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000" b="1" dirty="0" smtClean="0">
                <a:solidFill>
                  <a:schemeClr val="bg2"/>
                </a:solidFill>
                <a:cs typeface="Arial" pitchFamily="34" charset="0"/>
              </a:rPr>
              <a:t>ГЕНЕТИЧЕСКАЯ ТРАНСФОРМАЦИЯ </a:t>
            </a:r>
            <a:endParaRPr lang="ru-RU" sz="2000" b="1" dirty="0">
              <a:solidFill>
                <a:schemeClr val="bg2"/>
              </a:solidFill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572000" y="2934712"/>
            <a:ext cx="4572000" cy="3046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eaLnBrk="0" hangingPunct="0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Влияние давления гелия</a:t>
            </a:r>
          </a:p>
          <a:p>
            <a:pPr marL="457200" indent="-457200" eaLnBrk="0" hangingPunct="0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Размер частиц</a:t>
            </a:r>
          </a:p>
          <a:p>
            <a:pPr marL="457200" indent="-457200" eaLnBrk="0" hangingPunct="0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Тип частиц (вольфрамовые, золотые)</a:t>
            </a:r>
          </a:p>
          <a:p>
            <a:pPr marL="457200" indent="-457200" eaLnBrk="0" hangingPunct="0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Сила выстрела</a:t>
            </a:r>
          </a:p>
          <a:p>
            <a:pPr marL="457200" indent="-457200" eaLnBrk="0" hangingPunct="0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Дистанция выстрела</a:t>
            </a:r>
          </a:p>
          <a:p>
            <a:pPr marL="457200" indent="-457200" eaLnBrk="0" hangingPunct="0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Периметр обстрела</a:t>
            </a:r>
          </a:p>
          <a:p>
            <a:pPr marL="457200" indent="-457200" eaLnBrk="0" hangingPunct="0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Время культивирования </a:t>
            </a:r>
            <a:r>
              <a:rPr lang="ru-RU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эксплантов</a:t>
            </a: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marL="457200" indent="-457200" eaLnBrk="0" hangingPunct="0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Тип осмотической предобработки </a:t>
            </a:r>
            <a:r>
              <a:rPr lang="ru-RU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эксплантов</a:t>
            </a:r>
            <a:endParaRPr lang="ru-RU" sz="1600" b="1" dirty="0">
              <a:solidFill>
                <a:schemeClr val="accent3">
                  <a:lumMod val="20000"/>
                  <a:lumOff val="8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457200" indent="-457200" eaLnBrk="0" hangingPunct="0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Тип </a:t>
            </a:r>
            <a:r>
              <a:rPr lang="ru-RU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экспланта</a:t>
            </a:r>
            <a:endParaRPr lang="ru-RU" sz="1600" b="1" dirty="0">
              <a:solidFill>
                <a:schemeClr val="accent3">
                  <a:lumMod val="20000"/>
                  <a:lumOff val="8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457200" indent="-457200" eaLnBrk="0" hangingPunct="0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Ген </a:t>
            </a:r>
            <a:r>
              <a:rPr lang="ru-RU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репортерный</a:t>
            </a: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 маркер (</a:t>
            </a:r>
            <a:r>
              <a:rPr lang="en-US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GUS, </a:t>
            </a:r>
            <a:r>
              <a:rPr lang="en-US" sz="16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GFP</a:t>
            </a:r>
            <a:r>
              <a:rPr lang="ru-RU" sz="16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cs typeface="Arial" panose="020B0604020202020204" pitchFamily="34" charset="0"/>
              </a:rPr>
              <a:t>)</a:t>
            </a:r>
            <a:endParaRPr lang="ru-RU" sz="1600" b="1" dirty="0">
              <a:solidFill>
                <a:schemeClr val="accent3">
                  <a:lumMod val="20000"/>
                  <a:lumOff val="8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312976" y="1445444"/>
            <a:ext cx="17954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sz="1800" b="1" dirty="0" err="1">
                <a:latin typeface="Times New Roman" pitchFamily="18" charset="0"/>
              </a:rPr>
              <a:t>psGFP</a:t>
            </a:r>
            <a:r>
              <a:rPr lang="en-US" sz="1800" b="1" dirty="0">
                <a:latin typeface="Times New Roman" pitchFamily="18" charset="0"/>
              </a:rPr>
              <a:t>-BAR</a:t>
            </a:r>
          </a:p>
        </p:txBody>
      </p:sp>
    </p:spTree>
    <p:extLst>
      <p:ext uri="{BB962C8B-B14F-4D97-AF65-F5344CB8AC3E}">
        <p14:creationId xmlns:p14="http://schemas.microsoft.com/office/powerpoint/2010/main" val="353475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35000" y="1988790"/>
            <a:ext cx="1081088" cy="1008063"/>
            <a:chOff x="431" y="1071"/>
            <a:chExt cx="681" cy="635"/>
          </a:xfrm>
        </p:grpSpPr>
        <p:sp>
          <p:nvSpPr>
            <p:cNvPr id="62467" name="Oval 3"/>
            <p:cNvSpPr>
              <a:spLocks noChangeAspect="1" noChangeArrowheads="1"/>
            </p:cNvSpPr>
            <p:nvPr/>
          </p:nvSpPr>
          <p:spPr bwMode="auto">
            <a:xfrm rot="3523108">
              <a:off x="599" y="1356"/>
              <a:ext cx="87" cy="152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68" name="Oval 4"/>
            <p:cNvSpPr>
              <a:spLocks noChangeAspect="1" noChangeArrowheads="1"/>
            </p:cNvSpPr>
            <p:nvPr/>
          </p:nvSpPr>
          <p:spPr bwMode="auto">
            <a:xfrm rot="3523108">
              <a:off x="735" y="1356"/>
              <a:ext cx="87" cy="152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69" name="Oval 5"/>
            <p:cNvSpPr>
              <a:spLocks noChangeAspect="1" noChangeArrowheads="1"/>
            </p:cNvSpPr>
            <p:nvPr/>
          </p:nvSpPr>
          <p:spPr bwMode="auto">
            <a:xfrm rot="3523108">
              <a:off x="871" y="1356"/>
              <a:ext cx="87" cy="152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70" name="Line 6"/>
            <p:cNvSpPr>
              <a:spLocks noChangeShapeType="1"/>
            </p:cNvSpPr>
            <p:nvPr/>
          </p:nvSpPr>
          <p:spPr bwMode="auto">
            <a:xfrm>
              <a:off x="885" y="1479"/>
              <a:ext cx="18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1" name="Line 7"/>
            <p:cNvSpPr>
              <a:spLocks noChangeShapeType="1"/>
            </p:cNvSpPr>
            <p:nvPr/>
          </p:nvSpPr>
          <p:spPr bwMode="auto">
            <a:xfrm flipH="1">
              <a:off x="794" y="1479"/>
              <a:ext cx="91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2" name="Line 8"/>
            <p:cNvSpPr>
              <a:spLocks noChangeShapeType="1"/>
            </p:cNvSpPr>
            <p:nvPr/>
          </p:nvSpPr>
          <p:spPr bwMode="auto">
            <a:xfrm>
              <a:off x="749" y="1479"/>
              <a:ext cx="9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3" name="Line 9"/>
            <p:cNvSpPr>
              <a:spLocks noChangeShapeType="1"/>
            </p:cNvSpPr>
            <p:nvPr/>
          </p:nvSpPr>
          <p:spPr bwMode="auto">
            <a:xfrm flipH="1">
              <a:off x="658" y="1479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4" name="Line 10"/>
            <p:cNvSpPr>
              <a:spLocks noChangeShapeType="1"/>
            </p:cNvSpPr>
            <p:nvPr/>
          </p:nvSpPr>
          <p:spPr bwMode="auto">
            <a:xfrm>
              <a:off x="613" y="1479"/>
              <a:ext cx="9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5" name="Line 11"/>
            <p:cNvSpPr>
              <a:spLocks noChangeShapeType="1"/>
            </p:cNvSpPr>
            <p:nvPr/>
          </p:nvSpPr>
          <p:spPr bwMode="auto">
            <a:xfrm flipH="1">
              <a:off x="477" y="1479"/>
              <a:ext cx="136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6" name="Line 12"/>
            <p:cNvSpPr>
              <a:spLocks noChangeShapeType="1"/>
            </p:cNvSpPr>
            <p:nvPr/>
          </p:nvSpPr>
          <p:spPr bwMode="auto">
            <a:xfrm>
              <a:off x="431" y="1388"/>
              <a:ext cx="6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77" name="AutoShape 13"/>
            <p:cNvSpPr>
              <a:spLocks noChangeAspect="1" noChangeArrowheads="1"/>
            </p:cNvSpPr>
            <p:nvPr/>
          </p:nvSpPr>
          <p:spPr bwMode="auto">
            <a:xfrm>
              <a:off x="658" y="1071"/>
              <a:ext cx="38" cy="302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78" name="AutoShape 14"/>
            <p:cNvSpPr>
              <a:spLocks noChangeAspect="1" noChangeArrowheads="1"/>
            </p:cNvSpPr>
            <p:nvPr/>
          </p:nvSpPr>
          <p:spPr bwMode="auto">
            <a:xfrm>
              <a:off x="794" y="1071"/>
              <a:ext cx="38" cy="302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79" name="AutoShape 15"/>
            <p:cNvSpPr>
              <a:spLocks noChangeAspect="1" noChangeArrowheads="1"/>
            </p:cNvSpPr>
            <p:nvPr/>
          </p:nvSpPr>
          <p:spPr bwMode="auto">
            <a:xfrm>
              <a:off x="930" y="1071"/>
              <a:ext cx="38" cy="302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16"/>
          <p:cNvGrpSpPr>
            <a:grpSpLocks noChangeAspect="1"/>
          </p:cNvGrpSpPr>
          <p:nvPr/>
        </p:nvGrpSpPr>
        <p:grpSpPr bwMode="auto">
          <a:xfrm>
            <a:off x="2771775" y="1776065"/>
            <a:ext cx="360363" cy="720725"/>
            <a:chOff x="2381" y="845"/>
            <a:chExt cx="272" cy="544"/>
          </a:xfrm>
        </p:grpSpPr>
        <p:sp>
          <p:nvSpPr>
            <p:cNvPr id="62481" name="Line 17"/>
            <p:cNvSpPr>
              <a:spLocks noChangeAspect="1" noChangeShapeType="1"/>
            </p:cNvSpPr>
            <p:nvPr/>
          </p:nvSpPr>
          <p:spPr bwMode="auto">
            <a:xfrm>
              <a:off x="2517" y="845"/>
              <a:ext cx="0" cy="544"/>
            </a:xfrm>
            <a:prstGeom prst="line">
              <a:avLst/>
            </a:prstGeom>
            <a:noFill/>
            <a:ln w="381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482" name="AutoShape 18"/>
            <p:cNvSpPr>
              <a:spLocks noChangeAspect="1" noChangeArrowheads="1"/>
            </p:cNvSpPr>
            <p:nvPr/>
          </p:nvSpPr>
          <p:spPr bwMode="auto">
            <a:xfrm rot="-1840084">
              <a:off x="2381" y="981"/>
              <a:ext cx="45" cy="363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83" name="AutoShape 19"/>
            <p:cNvSpPr>
              <a:spLocks noChangeAspect="1" noChangeArrowheads="1"/>
            </p:cNvSpPr>
            <p:nvPr/>
          </p:nvSpPr>
          <p:spPr bwMode="auto">
            <a:xfrm rot="1993599">
              <a:off x="2608" y="845"/>
              <a:ext cx="45" cy="363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84" name="AutoShape 20"/>
            <p:cNvSpPr>
              <a:spLocks noChangeAspect="1" noChangeArrowheads="1"/>
            </p:cNvSpPr>
            <p:nvPr/>
          </p:nvSpPr>
          <p:spPr bwMode="auto">
            <a:xfrm rot="-1840084">
              <a:off x="2426" y="845"/>
              <a:ext cx="45" cy="272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 noChangeAspect="1"/>
          </p:cNvGrpSpPr>
          <p:nvPr/>
        </p:nvGrpSpPr>
        <p:grpSpPr bwMode="auto">
          <a:xfrm>
            <a:off x="2651125" y="1053753"/>
            <a:ext cx="601663" cy="781050"/>
            <a:chOff x="2290" y="119"/>
            <a:chExt cx="454" cy="770"/>
          </a:xfrm>
        </p:grpSpPr>
        <p:sp>
          <p:nvSpPr>
            <p:cNvPr id="62486" name="Oval 22"/>
            <p:cNvSpPr>
              <a:spLocks noChangeAspect="1" noChangeArrowheads="1"/>
            </p:cNvSpPr>
            <p:nvPr/>
          </p:nvSpPr>
          <p:spPr bwMode="auto">
            <a:xfrm rot="3523108">
              <a:off x="2516" y="730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87" name="Oval 23"/>
            <p:cNvSpPr>
              <a:spLocks noChangeAspect="1" noChangeArrowheads="1"/>
            </p:cNvSpPr>
            <p:nvPr/>
          </p:nvSpPr>
          <p:spPr bwMode="auto">
            <a:xfrm rot="3523108">
              <a:off x="2516" y="593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88" name="Oval 24"/>
            <p:cNvSpPr>
              <a:spLocks noChangeAspect="1" noChangeArrowheads="1"/>
            </p:cNvSpPr>
            <p:nvPr/>
          </p:nvSpPr>
          <p:spPr bwMode="auto">
            <a:xfrm rot="3523108">
              <a:off x="2516" y="457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89" name="Oval 25"/>
            <p:cNvSpPr>
              <a:spLocks noChangeAspect="1" noChangeArrowheads="1"/>
            </p:cNvSpPr>
            <p:nvPr/>
          </p:nvSpPr>
          <p:spPr bwMode="auto">
            <a:xfrm rot="-3312619">
              <a:off x="2380" y="684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90" name="Oval 26"/>
            <p:cNvSpPr>
              <a:spLocks noChangeAspect="1" noChangeArrowheads="1"/>
            </p:cNvSpPr>
            <p:nvPr/>
          </p:nvSpPr>
          <p:spPr bwMode="auto">
            <a:xfrm rot="-3312619">
              <a:off x="2380" y="548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91" name="Oval 27"/>
            <p:cNvSpPr>
              <a:spLocks noChangeAspect="1" noChangeArrowheads="1"/>
            </p:cNvSpPr>
            <p:nvPr/>
          </p:nvSpPr>
          <p:spPr bwMode="auto">
            <a:xfrm rot="-3312619">
              <a:off x="2380" y="412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92" name="Oval 28"/>
            <p:cNvSpPr>
              <a:spLocks noChangeAspect="1" noChangeArrowheads="1"/>
            </p:cNvSpPr>
            <p:nvPr/>
          </p:nvSpPr>
          <p:spPr bwMode="auto">
            <a:xfrm rot="399088">
              <a:off x="2472" y="300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5" name="Group 29"/>
            <p:cNvGrpSpPr>
              <a:grpSpLocks noChangeAspect="1"/>
            </p:cNvGrpSpPr>
            <p:nvPr/>
          </p:nvGrpSpPr>
          <p:grpSpPr bwMode="auto">
            <a:xfrm>
              <a:off x="2290" y="119"/>
              <a:ext cx="454" cy="681"/>
              <a:chOff x="2290" y="119"/>
              <a:chExt cx="454" cy="681"/>
            </a:xfrm>
          </p:grpSpPr>
          <p:sp>
            <p:nvSpPr>
              <p:cNvPr id="62494" name="Line 30"/>
              <p:cNvSpPr>
                <a:spLocks noChangeAspect="1" noChangeShapeType="1"/>
              </p:cNvSpPr>
              <p:nvPr/>
            </p:nvSpPr>
            <p:spPr bwMode="auto">
              <a:xfrm flipV="1">
                <a:off x="2653" y="210"/>
                <a:ext cx="46" cy="272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95" name="Line 31"/>
              <p:cNvSpPr>
                <a:spLocks noChangeAspect="1" noChangeShapeType="1"/>
              </p:cNvSpPr>
              <p:nvPr/>
            </p:nvSpPr>
            <p:spPr bwMode="auto">
              <a:xfrm flipV="1">
                <a:off x="2653" y="346"/>
                <a:ext cx="91" cy="318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96" name="Line 32"/>
              <p:cNvSpPr>
                <a:spLocks noChangeAspect="1" noChangeShapeType="1"/>
              </p:cNvSpPr>
              <p:nvPr/>
            </p:nvSpPr>
            <p:spPr bwMode="auto">
              <a:xfrm flipV="1">
                <a:off x="2653" y="482"/>
                <a:ext cx="91" cy="318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97" name="Line 33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336" y="210"/>
                <a:ext cx="45" cy="227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98" name="Line 3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290" y="300"/>
                <a:ext cx="91" cy="318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99" name="Line 35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290" y="436"/>
                <a:ext cx="91" cy="318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00" name="Line 36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517" y="119"/>
                <a:ext cx="1" cy="181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" name="Group 37"/>
          <p:cNvGrpSpPr>
            <a:grpSpLocks noChangeAspect="1"/>
          </p:cNvGrpSpPr>
          <p:nvPr/>
        </p:nvGrpSpPr>
        <p:grpSpPr bwMode="auto">
          <a:xfrm>
            <a:off x="3132138" y="1776065"/>
            <a:ext cx="360362" cy="720725"/>
            <a:chOff x="2381" y="845"/>
            <a:chExt cx="272" cy="544"/>
          </a:xfrm>
        </p:grpSpPr>
        <p:sp>
          <p:nvSpPr>
            <p:cNvPr id="62502" name="Line 38"/>
            <p:cNvSpPr>
              <a:spLocks noChangeAspect="1" noChangeShapeType="1"/>
            </p:cNvSpPr>
            <p:nvPr/>
          </p:nvSpPr>
          <p:spPr bwMode="auto">
            <a:xfrm>
              <a:off x="2517" y="845"/>
              <a:ext cx="0" cy="544"/>
            </a:xfrm>
            <a:prstGeom prst="line">
              <a:avLst/>
            </a:prstGeom>
            <a:noFill/>
            <a:ln w="38100">
              <a:solidFill>
                <a:srgbClr val="3399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503" name="AutoShape 39"/>
            <p:cNvSpPr>
              <a:spLocks noChangeAspect="1" noChangeArrowheads="1"/>
            </p:cNvSpPr>
            <p:nvPr/>
          </p:nvSpPr>
          <p:spPr bwMode="auto">
            <a:xfrm rot="-1840084">
              <a:off x="2381" y="981"/>
              <a:ext cx="45" cy="363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504" name="AutoShape 40"/>
            <p:cNvSpPr>
              <a:spLocks noChangeAspect="1" noChangeArrowheads="1"/>
            </p:cNvSpPr>
            <p:nvPr/>
          </p:nvSpPr>
          <p:spPr bwMode="auto">
            <a:xfrm rot="1993599">
              <a:off x="2608" y="845"/>
              <a:ext cx="45" cy="363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505" name="AutoShape 41"/>
            <p:cNvSpPr>
              <a:spLocks noChangeAspect="1" noChangeArrowheads="1"/>
            </p:cNvSpPr>
            <p:nvPr/>
          </p:nvSpPr>
          <p:spPr bwMode="auto">
            <a:xfrm rot="-1840084">
              <a:off x="2426" y="845"/>
              <a:ext cx="45" cy="272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42"/>
          <p:cNvGrpSpPr>
            <a:grpSpLocks noChangeAspect="1"/>
          </p:cNvGrpSpPr>
          <p:nvPr/>
        </p:nvGrpSpPr>
        <p:grpSpPr bwMode="auto">
          <a:xfrm>
            <a:off x="3011488" y="1053753"/>
            <a:ext cx="601662" cy="781050"/>
            <a:chOff x="2290" y="119"/>
            <a:chExt cx="454" cy="770"/>
          </a:xfrm>
        </p:grpSpPr>
        <p:sp>
          <p:nvSpPr>
            <p:cNvPr id="62507" name="Oval 43"/>
            <p:cNvSpPr>
              <a:spLocks noChangeAspect="1" noChangeArrowheads="1"/>
            </p:cNvSpPr>
            <p:nvPr/>
          </p:nvSpPr>
          <p:spPr bwMode="auto">
            <a:xfrm rot="3523108">
              <a:off x="2516" y="730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508" name="Oval 44"/>
            <p:cNvSpPr>
              <a:spLocks noChangeAspect="1" noChangeArrowheads="1"/>
            </p:cNvSpPr>
            <p:nvPr/>
          </p:nvSpPr>
          <p:spPr bwMode="auto">
            <a:xfrm rot="3523108">
              <a:off x="2516" y="593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509" name="Oval 45"/>
            <p:cNvSpPr>
              <a:spLocks noChangeAspect="1" noChangeArrowheads="1"/>
            </p:cNvSpPr>
            <p:nvPr/>
          </p:nvSpPr>
          <p:spPr bwMode="auto">
            <a:xfrm rot="3523108">
              <a:off x="2516" y="457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510" name="Oval 46"/>
            <p:cNvSpPr>
              <a:spLocks noChangeAspect="1" noChangeArrowheads="1"/>
            </p:cNvSpPr>
            <p:nvPr/>
          </p:nvSpPr>
          <p:spPr bwMode="auto">
            <a:xfrm rot="-3312619">
              <a:off x="2380" y="684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511" name="Oval 47"/>
            <p:cNvSpPr>
              <a:spLocks noChangeAspect="1" noChangeArrowheads="1"/>
            </p:cNvSpPr>
            <p:nvPr/>
          </p:nvSpPr>
          <p:spPr bwMode="auto">
            <a:xfrm rot="-3312619">
              <a:off x="2380" y="548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512" name="Oval 48"/>
            <p:cNvSpPr>
              <a:spLocks noChangeAspect="1" noChangeArrowheads="1"/>
            </p:cNvSpPr>
            <p:nvPr/>
          </p:nvSpPr>
          <p:spPr bwMode="auto">
            <a:xfrm rot="-3312619">
              <a:off x="2380" y="412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513" name="Oval 49"/>
            <p:cNvSpPr>
              <a:spLocks noChangeAspect="1" noChangeArrowheads="1"/>
            </p:cNvSpPr>
            <p:nvPr/>
          </p:nvSpPr>
          <p:spPr bwMode="auto">
            <a:xfrm rot="399088">
              <a:off x="2472" y="300"/>
              <a:ext cx="136" cy="182"/>
            </a:xfrm>
            <a:prstGeom prst="ellipse">
              <a:avLst/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8" name="Group 50"/>
            <p:cNvGrpSpPr>
              <a:grpSpLocks noChangeAspect="1"/>
            </p:cNvGrpSpPr>
            <p:nvPr/>
          </p:nvGrpSpPr>
          <p:grpSpPr bwMode="auto">
            <a:xfrm>
              <a:off x="2290" y="119"/>
              <a:ext cx="454" cy="681"/>
              <a:chOff x="2290" y="119"/>
              <a:chExt cx="454" cy="681"/>
            </a:xfrm>
          </p:grpSpPr>
          <p:sp>
            <p:nvSpPr>
              <p:cNvPr id="62515" name="Line 51"/>
              <p:cNvSpPr>
                <a:spLocks noChangeAspect="1" noChangeShapeType="1"/>
              </p:cNvSpPr>
              <p:nvPr/>
            </p:nvSpPr>
            <p:spPr bwMode="auto">
              <a:xfrm flipV="1">
                <a:off x="2653" y="210"/>
                <a:ext cx="46" cy="272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16" name="Line 52"/>
              <p:cNvSpPr>
                <a:spLocks noChangeAspect="1" noChangeShapeType="1"/>
              </p:cNvSpPr>
              <p:nvPr/>
            </p:nvSpPr>
            <p:spPr bwMode="auto">
              <a:xfrm flipV="1">
                <a:off x="2653" y="346"/>
                <a:ext cx="91" cy="318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17" name="Line 53"/>
              <p:cNvSpPr>
                <a:spLocks noChangeAspect="1" noChangeShapeType="1"/>
              </p:cNvSpPr>
              <p:nvPr/>
            </p:nvSpPr>
            <p:spPr bwMode="auto">
              <a:xfrm flipV="1">
                <a:off x="2653" y="482"/>
                <a:ext cx="91" cy="318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18" name="Line 5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336" y="210"/>
                <a:ext cx="45" cy="227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19" name="Line 55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290" y="300"/>
                <a:ext cx="91" cy="318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20" name="Line 56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290" y="436"/>
                <a:ext cx="91" cy="318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21" name="Line 57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517" y="119"/>
                <a:ext cx="1" cy="181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2522" name="Line 58"/>
          <p:cNvSpPr>
            <a:spLocks noChangeShapeType="1"/>
          </p:cNvSpPr>
          <p:nvPr/>
        </p:nvSpPr>
        <p:spPr bwMode="auto">
          <a:xfrm>
            <a:off x="2579688" y="2493615"/>
            <a:ext cx="1081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523" name="Line 59"/>
          <p:cNvSpPr>
            <a:spLocks noChangeShapeType="1"/>
          </p:cNvSpPr>
          <p:nvPr/>
        </p:nvSpPr>
        <p:spPr bwMode="auto">
          <a:xfrm>
            <a:off x="3371850" y="2493615"/>
            <a:ext cx="287338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524" name="Line 60"/>
          <p:cNvSpPr>
            <a:spLocks noChangeShapeType="1"/>
          </p:cNvSpPr>
          <p:nvPr/>
        </p:nvSpPr>
        <p:spPr bwMode="auto">
          <a:xfrm flipH="1">
            <a:off x="3227388" y="2493615"/>
            <a:ext cx="1444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525" name="Line 61"/>
          <p:cNvSpPr>
            <a:spLocks noChangeShapeType="1"/>
          </p:cNvSpPr>
          <p:nvPr/>
        </p:nvSpPr>
        <p:spPr bwMode="auto">
          <a:xfrm>
            <a:off x="3155950" y="2493615"/>
            <a:ext cx="14287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526" name="Line 62"/>
          <p:cNvSpPr>
            <a:spLocks noChangeShapeType="1"/>
          </p:cNvSpPr>
          <p:nvPr/>
        </p:nvSpPr>
        <p:spPr bwMode="auto">
          <a:xfrm flipH="1">
            <a:off x="3011488" y="2493615"/>
            <a:ext cx="144462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527" name="Line 63"/>
          <p:cNvSpPr>
            <a:spLocks noChangeShapeType="1"/>
          </p:cNvSpPr>
          <p:nvPr/>
        </p:nvSpPr>
        <p:spPr bwMode="auto">
          <a:xfrm>
            <a:off x="2940050" y="2493615"/>
            <a:ext cx="14287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528" name="Line 64"/>
          <p:cNvSpPr>
            <a:spLocks noChangeShapeType="1"/>
          </p:cNvSpPr>
          <p:nvPr/>
        </p:nvSpPr>
        <p:spPr bwMode="auto">
          <a:xfrm flipH="1">
            <a:off x="2724150" y="2493615"/>
            <a:ext cx="21590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529" name="Line 65"/>
          <p:cNvSpPr>
            <a:spLocks noChangeShapeType="1"/>
          </p:cNvSpPr>
          <p:nvPr/>
        </p:nvSpPr>
        <p:spPr bwMode="auto">
          <a:xfrm>
            <a:off x="1787525" y="2133253"/>
            <a:ext cx="6492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530" name="Rectangle 66"/>
          <p:cNvSpPr>
            <a:spLocks noChangeArrowheads="1"/>
          </p:cNvSpPr>
          <p:nvPr/>
        </p:nvSpPr>
        <p:spPr bwMode="auto">
          <a:xfrm>
            <a:off x="765508" y="24630"/>
            <a:ext cx="6888163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2000" b="1" dirty="0" smtClean="0">
                <a:solidFill>
                  <a:schemeClr val="bg2"/>
                </a:solidFill>
                <a:cs typeface="Arial" pitchFamily="34" charset="0"/>
              </a:rPr>
              <a:t>Генетическая трансформации </a:t>
            </a:r>
            <a:r>
              <a:rPr lang="ru-RU" sz="2000" b="1" dirty="0">
                <a:solidFill>
                  <a:schemeClr val="bg2"/>
                </a:solidFill>
                <a:cs typeface="Arial" pitchFamily="34" charset="0"/>
              </a:rPr>
              <a:t>пшеницы: 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2000" b="1" dirty="0">
                <a:solidFill>
                  <a:schemeClr val="bg2"/>
                </a:solidFill>
                <a:cs typeface="Arial" pitchFamily="34" charset="0"/>
              </a:rPr>
              <a:t>культура незрелых зародышевых тканей</a:t>
            </a:r>
          </a:p>
        </p:txBody>
      </p:sp>
      <p:sp>
        <p:nvSpPr>
          <p:cNvPr id="62531" name="Rectangle 67"/>
          <p:cNvSpPr>
            <a:spLocks noChangeArrowheads="1"/>
          </p:cNvSpPr>
          <p:nvPr/>
        </p:nvSpPr>
        <p:spPr bwMode="auto">
          <a:xfrm>
            <a:off x="1598281" y="1776065"/>
            <a:ext cx="88774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3.5 </a:t>
            </a:r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мес</a:t>
            </a:r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62532" name="Rectangle 68"/>
          <p:cNvSpPr>
            <a:spLocks noChangeArrowheads="1"/>
          </p:cNvSpPr>
          <p:nvPr/>
        </p:nvSpPr>
        <p:spPr bwMode="auto">
          <a:xfrm>
            <a:off x="2085320" y="757685"/>
            <a:ext cx="186358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молодые колосья</a:t>
            </a:r>
          </a:p>
        </p:txBody>
      </p:sp>
      <p:grpSp>
        <p:nvGrpSpPr>
          <p:cNvPr id="9" name="Group 69"/>
          <p:cNvGrpSpPr>
            <a:grpSpLocks/>
          </p:cNvGrpSpPr>
          <p:nvPr/>
        </p:nvGrpSpPr>
        <p:grpSpPr bwMode="auto">
          <a:xfrm>
            <a:off x="3635375" y="1098203"/>
            <a:ext cx="2905125" cy="1739900"/>
            <a:chOff x="2290" y="871"/>
            <a:chExt cx="1830" cy="1096"/>
          </a:xfrm>
        </p:grpSpPr>
        <p:grpSp>
          <p:nvGrpSpPr>
            <p:cNvPr id="10" name="Group 70"/>
            <p:cNvGrpSpPr>
              <a:grpSpLocks/>
            </p:cNvGrpSpPr>
            <p:nvPr/>
          </p:nvGrpSpPr>
          <p:grpSpPr bwMode="auto">
            <a:xfrm>
              <a:off x="2699" y="1089"/>
              <a:ext cx="271" cy="272"/>
              <a:chOff x="2064" y="935"/>
              <a:chExt cx="271" cy="272"/>
            </a:xfrm>
          </p:grpSpPr>
          <p:sp>
            <p:nvSpPr>
              <p:cNvPr id="62535" name="Oval 71"/>
              <p:cNvSpPr>
                <a:spLocks noChangeArrowheads="1"/>
              </p:cNvSpPr>
              <p:nvPr/>
            </p:nvSpPr>
            <p:spPr bwMode="auto">
              <a:xfrm>
                <a:off x="2064" y="1026"/>
                <a:ext cx="90" cy="136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36" name="Oval 72"/>
              <p:cNvSpPr>
                <a:spLocks noChangeArrowheads="1"/>
              </p:cNvSpPr>
              <p:nvPr/>
            </p:nvSpPr>
            <p:spPr bwMode="auto">
              <a:xfrm>
                <a:off x="2154" y="1071"/>
                <a:ext cx="90" cy="136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37" name="Oval 73"/>
              <p:cNvSpPr>
                <a:spLocks noChangeArrowheads="1"/>
              </p:cNvSpPr>
              <p:nvPr/>
            </p:nvSpPr>
            <p:spPr bwMode="auto">
              <a:xfrm>
                <a:off x="2154" y="935"/>
                <a:ext cx="90" cy="136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38" name="Oval 74"/>
              <p:cNvSpPr>
                <a:spLocks noChangeArrowheads="1"/>
              </p:cNvSpPr>
              <p:nvPr/>
            </p:nvSpPr>
            <p:spPr bwMode="auto">
              <a:xfrm>
                <a:off x="2245" y="1071"/>
                <a:ext cx="90" cy="136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" name="Group 75"/>
            <p:cNvGrpSpPr>
              <a:grpSpLocks/>
            </p:cNvGrpSpPr>
            <p:nvPr/>
          </p:nvGrpSpPr>
          <p:grpSpPr bwMode="auto">
            <a:xfrm>
              <a:off x="3288" y="1570"/>
              <a:ext cx="832" cy="397"/>
              <a:chOff x="2789" y="1570"/>
              <a:chExt cx="832" cy="397"/>
            </a:xfrm>
          </p:grpSpPr>
          <p:grpSp>
            <p:nvGrpSpPr>
              <p:cNvPr id="12" name="Group 76"/>
              <p:cNvGrpSpPr>
                <a:grpSpLocks noChangeAspect="1"/>
              </p:cNvGrpSpPr>
              <p:nvPr/>
            </p:nvGrpSpPr>
            <p:grpSpPr bwMode="auto">
              <a:xfrm>
                <a:off x="2789" y="1570"/>
                <a:ext cx="832" cy="397"/>
                <a:chOff x="2835" y="1434"/>
                <a:chExt cx="952" cy="454"/>
              </a:xfrm>
            </p:grpSpPr>
            <p:sp>
              <p:nvSpPr>
                <p:cNvPr id="62541" name="Rectangle 77"/>
                <p:cNvSpPr>
                  <a:spLocks noChangeAspect="1" noChangeArrowheads="1"/>
                </p:cNvSpPr>
                <p:nvPr/>
              </p:nvSpPr>
              <p:spPr bwMode="auto">
                <a:xfrm>
                  <a:off x="2835" y="1616"/>
                  <a:ext cx="952" cy="90"/>
                </a:xfrm>
                <a:prstGeom prst="rect">
                  <a:avLst/>
                </a:prstGeom>
                <a:solidFill>
                  <a:srgbClr val="DCEFF0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2542" name="Oval 78"/>
                <p:cNvSpPr>
                  <a:spLocks noChangeAspect="1" noChangeArrowheads="1"/>
                </p:cNvSpPr>
                <p:nvPr/>
              </p:nvSpPr>
              <p:spPr bwMode="auto">
                <a:xfrm>
                  <a:off x="2835" y="1525"/>
                  <a:ext cx="952" cy="363"/>
                </a:xfrm>
                <a:prstGeom prst="ellipse">
                  <a:avLst/>
                </a:prstGeom>
                <a:solidFill>
                  <a:srgbClr val="DCEFF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2543" name="Oval 79"/>
                <p:cNvSpPr>
                  <a:spLocks noChangeAspect="1" noChangeArrowheads="1"/>
                </p:cNvSpPr>
                <p:nvPr/>
              </p:nvSpPr>
              <p:spPr bwMode="auto">
                <a:xfrm>
                  <a:off x="2835" y="1434"/>
                  <a:ext cx="952" cy="363"/>
                </a:xfrm>
                <a:prstGeom prst="ellipse">
                  <a:avLst/>
                </a:prstGeom>
                <a:solidFill>
                  <a:srgbClr val="DCEFF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3" name="Group 80"/>
              <p:cNvGrpSpPr>
                <a:grpSpLocks noChangeAspect="1"/>
              </p:cNvGrpSpPr>
              <p:nvPr/>
            </p:nvGrpSpPr>
            <p:grpSpPr bwMode="auto">
              <a:xfrm>
                <a:off x="2925" y="1616"/>
                <a:ext cx="567" cy="171"/>
                <a:chOff x="2902" y="1525"/>
                <a:chExt cx="749" cy="226"/>
              </a:xfrm>
            </p:grpSpPr>
            <p:sp>
              <p:nvSpPr>
                <p:cNvPr id="62545" name="Oval 81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2925" y="1525"/>
                  <a:ext cx="90" cy="136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2546" name="Oval 82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3084" y="1638"/>
                  <a:ext cx="90" cy="136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2547" name="Oval 83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3175" y="1502"/>
                  <a:ext cx="90" cy="136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2548" name="Oval 84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3311" y="1638"/>
                  <a:ext cx="90" cy="136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2549" name="Oval 85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3402" y="1502"/>
                  <a:ext cx="90" cy="136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2550" name="Oval 86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3538" y="1593"/>
                  <a:ext cx="90" cy="136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62551" name="Line 87"/>
            <p:cNvSpPr>
              <a:spLocks noChangeShapeType="1"/>
            </p:cNvSpPr>
            <p:nvPr/>
          </p:nvSpPr>
          <p:spPr bwMode="auto">
            <a:xfrm>
              <a:off x="2290" y="1207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552" name="Line 88"/>
            <p:cNvSpPr>
              <a:spLocks noChangeShapeType="1"/>
            </p:cNvSpPr>
            <p:nvPr/>
          </p:nvSpPr>
          <p:spPr bwMode="auto">
            <a:xfrm>
              <a:off x="3061" y="1389"/>
              <a:ext cx="318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553" name="Rectangle 89"/>
            <p:cNvSpPr>
              <a:spLocks noChangeArrowheads="1"/>
            </p:cNvSpPr>
            <p:nvPr/>
          </p:nvSpPr>
          <p:spPr bwMode="auto">
            <a:xfrm>
              <a:off x="2924" y="871"/>
              <a:ext cx="1151" cy="58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незрелые эмбрионы 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(1-2 мм)</a:t>
              </a:r>
            </a:p>
          </p:txBody>
        </p:sp>
      </p:grpSp>
      <p:sp>
        <p:nvSpPr>
          <p:cNvPr id="62554" name="Rectangle 90"/>
          <p:cNvSpPr>
            <a:spLocks noChangeArrowheads="1"/>
          </p:cNvSpPr>
          <p:nvPr/>
        </p:nvSpPr>
        <p:spPr bwMode="auto">
          <a:xfrm>
            <a:off x="4400327" y="2857153"/>
            <a:ext cx="251799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индукция эмбриогенеза</a:t>
            </a:r>
          </a:p>
        </p:txBody>
      </p:sp>
      <p:grpSp>
        <p:nvGrpSpPr>
          <p:cNvPr id="14" name="Group 91"/>
          <p:cNvGrpSpPr>
            <a:grpSpLocks/>
          </p:cNvGrpSpPr>
          <p:nvPr/>
        </p:nvGrpSpPr>
        <p:grpSpPr bwMode="auto">
          <a:xfrm>
            <a:off x="6408740" y="1128365"/>
            <a:ext cx="2487614" cy="2652713"/>
            <a:chOff x="4037" y="890"/>
            <a:chExt cx="1567" cy="1671"/>
          </a:xfrm>
        </p:grpSpPr>
        <p:grpSp>
          <p:nvGrpSpPr>
            <p:cNvPr id="15" name="Group 92"/>
            <p:cNvGrpSpPr>
              <a:grpSpLocks noChangeAspect="1"/>
            </p:cNvGrpSpPr>
            <p:nvPr/>
          </p:nvGrpSpPr>
          <p:grpSpPr bwMode="auto">
            <a:xfrm>
              <a:off x="4604" y="1616"/>
              <a:ext cx="832" cy="397"/>
              <a:chOff x="2835" y="1434"/>
              <a:chExt cx="952" cy="454"/>
            </a:xfrm>
          </p:grpSpPr>
          <p:sp>
            <p:nvSpPr>
              <p:cNvPr id="62557" name="Rectangle 93"/>
              <p:cNvSpPr>
                <a:spLocks noChangeAspect="1" noChangeArrowheads="1"/>
              </p:cNvSpPr>
              <p:nvPr/>
            </p:nvSpPr>
            <p:spPr bwMode="auto">
              <a:xfrm>
                <a:off x="2835" y="1616"/>
                <a:ext cx="952" cy="90"/>
              </a:xfrm>
              <a:prstGeom prst="rect">
                <a:avLst/>
              </a:prstGeom>
              <a:solidFill>
                <a:srgbClr val="DCEFF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58" name="Oval 94"/>
              <p:cNvSpPr>
                <a:spLocks noChangeAspect="1" noChangeArrowheads="1"/>
              </p:cNvSpPr>
              <p:nvPr/>
            </p:nvSpPr>
            <p:spPr bwMode="auto">
              <a:xfrm>
                <a:off x="2835" y="1525"/>
                <a:ext cx="952" cy="363"/>
              </a:xfrm>
              <a:prstGeom prst="ellipse">
                <a:avLst/>
              </a:prstGeom>
              <a:solidFill>
                <a:srgbClr val="DCEF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59" name="Oval 95"/>
              <p:cNvSpPr>
                <a:spLocks noChangeAspect="1" noChangeArrowheads="1"/>
              </p:cNvSpPr>
              <p:nvPr/>
            </p:nvSpPr>
            <p:spPr bwMode="auto">
              <a:xfrm>
                <a:off x="2835" y="1434"/>
                <a:ext cx="952" cy="363"/>
              </a:xfrm>
              <a:prstGeom prst="ellipse">
                <a:avLst/>
              </a:prstGeom>
              <a:solidFill>
                <a:srgbClr val="DCEF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6" name="Group 96"/>
            <p:cNvGrpSpPr>
              <a:grpSpLocks noChangeAspect="1"/>
            </p:cNvGrpSpPr>
            <p:nvPr/>
          </p:nvGrpSpPr>
          <p:grpSpPr bwMode="auto">
            <a:xfrm>
              <a:off x="4740" y="1706"/>
              <a:ext cx="567" cy="171"/>
              <a:chOff x="2902" y="1525"/>
              <a:chExt cx="749" cy="226"/>
            </a:xfrm>
          </p:grpSpPr>
          <p:sp>
            <p:nvSpPr>
              <p:cNvPr id="62561" name="Oval 97"/>
              <p:cNvSpPr>
                <a:spLocks noChangeAspect="1" noChangeArrowheads="1"/>
              </p:cNvSpPr>
              <p:nvPr/>
            </p:nvSpPr>
            <p:spPr bwMode="auto">
              <a:xfrm rot="5400000">
                <a:off x="2925" y="1525"/>
                <a:ext cx="90" cy="136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2" name="Oval 98"/>
              <p:cNvSpPr>
                <a:spLocks noChangeAspect="1" noChangeArrowheads="1"/>
              </p:cNvSpPr>
              <p:nvPr/>
            </p:nvSpPr>
            <p:spPr bwMode="auto">
              <a:xfrm rot="5400000">
                <a:off x="3084" y="1638"/>
                <a:ext cx="90" cy="136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3" name="Oval 99"/>
              <p:cNvSpPr>
                <a:spLocks noChangeAspect="1" noChangeArrowheads="1"/>
              </p:cNvSpPr>
              <p:nvPr/>
            </p:nvSpPr>
            <p:spPr bwMode="auto">
              <a:xfrm rot="5400000">
                <a:off x="3175" y="1502"/>
                <a:ext cx="90" cy="136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4" name="Oval 100"/>
              <p:cNvSpPr>
                <a:spLocks noChangeAspect="1" noChangeArrowheads="1"/>
              </p:cNvSpPr>
              <p:nvPr/>
            </p:nvSpPr>
            <p:spPr bwMode="auto">
              <a:xfrm rot="5400000">
                <a:off x="3311" y="1638"/>
                <a:ext cx="90" cy="136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5" name="Oval 101"/>
              <p:cNvSpPr>
                <a:spLocks noChangeAspect="1" noChangeArrowheads="1"/>
              </p:cNvSpPr>
              <p:nvPr/>
            </p:nvSpPr>
            <p:spPr bwMode="auto">
              <a:xfrm rot="5400000">
                <a:off x="3402" y="1502"/>
                <a:ext cx="90" cy="136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6" name="Oval 102"/>
              <p:cNvSpPr>
                <a:spLocks noChangeAspect="1" noChangeArrowheads="1"/>
              </p:cNvSpPr>
              <p:nvPr/>
            </p:nvSpPr>
            <p:spPr bwMode="auto">
              <a:xfrm rot="5400000">
                <a:off x="3538" y="1593"/>
                <a:ext cx="90" cy="136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7" name="Group 103"/>
            <p:cNvGrpSpPr>
              <a:grpSpLocks/>
            </p:cNvGrpSpPr>
            <p:nvPr/>
          </p:nvGrpSpPr>
          <p:grpSpPr bwMode="auto">
            <a:xfrm>
              <a:off x="4785" y="890"/>
              <a:ext cx="454" cy="907"/>
              <a:chOff x="4785" y="890"/>
              <a:chExt cx="454" cy="1088"/>
            </a:xfrm>
          </p:grpSpPr>
          <p:sp>
            <p:nvSpPr>
              <p:cNvPr id="62568" name="AutoShape 104"/>
              <p:cNvSpPr>
                <a:spLocks noChangeArrowheads="1"/>
              </p:cNvSpPr>
              <p:nvPr/>
            </p:nvSpPr>
            <p:spPr bwMode="auto">
              <a:xfrm>
                <a:off x="4967" y="890"/>
                <a:ext cx="91" cy="181"/>
              </a:xfrm>
              <a:prstGeom prst="can">
                <a:avLst>
                  <a:gd name="adj" fmla="val 49725"/>
                </a:avLst>
              </a:prstGeom>
              <a:solidFill>
                <a:schemeClr val="tx2"/>
              </a:solidFill>
              <a:ln w="9525">
                <a:solidFill>
                  <a:srgbClr val="808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9" name="Line 105"/>
              <p:cNvSpPr>
                <a:spLocks noChangeShapeType="1"/>
              </p:cNvSpPr>
              <p:nvPr/>
            </p:nvSpPr>
            <p:spPr bwMode="auto">
              <a:xfrm>
                <a:off x="5012" y="1117"/>
                <a:ext cx="0" cy="81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70" name="Line 106"/>
              <p:cNvSpPr>
                <a:spLocks noChangeShapeType="1"/>
              </p:cNvSpPr>
              <p:nvPr/>
            </p:nvSpPr>
            <p:spPr bwMode="auto">
              <a:xfrm flipH="1">
                <a:off x="4785" y="1117"/>
                <a:ext cx="182" cy="77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71" name="Line 107"/>
              <p:cNvSpPr>
                <a:spLocks noChangeShapeType="1"/>
              </p:cNvSpPr>
              <p:nvPr/>
            </p:nvSpPr>
            <p:spPr bwMode="auto">
              <a:xfrm>
                <a:off x="5058" y="1117"/>
                <a:ext cx="181" cy="81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72" name="Line 108"/>
              <p:cNvSpPr>
                <a:spLocks noChangeShapeType="1"/>
              </p:cNvSpPr>
              <p:nvPr/>
            </p:nvSpPr>
            <p:spPr bwMode="auto">
              <a:xfrm>
                <a:off x="5058" y="1117"/>
                <a:ext cx="90" cy="86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73" name="Line 109"/>
              <p:cNvSpPr>
                <a:spLocks noChangeShapeType="1"/>
              </p:cNvSpPr>
              <p:nvPr/>
            </p:nvSpPr>
            <p:spPr bwMode="auto">
              <a:xfrm flipH="1">
                <a:off x="4921" y="1117"/>
                <a:ext cx="91" cy="81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2574" name="Line 110"/>
            <p:cNvSpPr>
              <a:spLocks noChangeShapeType="1"/>
            </p:cNvSpPr>
            <p:nvPr/>
          </p:nvSpPr>
          <p:spPr bwMode="auto">
            <a:xfrm>
              <a:off x="4150" y="1616"/>
              <a:ext cx="45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575" name="Rectangle 111"/>
            <p:cNvSpPr>
              <a:spLocks noChangeArrowheads="1"/>
            </p:cNvSpPr>
            <p:nvPr/>
          </p:nvSpPr>
          <p:spPr bwMode="auto">
            <a:xfrm>
              <a:off x="4037" y="1389"/>
              <a:ext cx="607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7-12 </a:t>
              </a:r>
              <a:r>
                <a:rPr lang="ru-RU" dirty="0" err="1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дн</a:t>
              </a:r>
              <a:r>
                <a: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62576" name="Rectangle 112"/>
            <p:cNvSpPr>
              <a:spLocks noChangeArrowheads="1"/>
            </p:cNvSpPr>
            <p:nvPr/>
          </p:nvSpPr>
          <p:spPr bwMode="auto">
            <a:xfrm>
              <a:off x="4390" y="1979"/>
              <a:ext cx="1214" cy="58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трансформация 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бомбардировкой 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частицами</a:t>
              </a:r>
            </a:p>
          </p:txBody>
        </p:sp>
      </p:grpSp>
      <p:grpSp>
        <p:nvGrpSpPr>
          <p:cNvPr id="18" name="Group 113"/>
          <p:cNvGrpSpPr>
            <a:grpSpLocks/>
          </p:cNvGrpSpPr>
          <p:nvPr/>
        </p:nvGrpSpPr>
        <p:grpSpPr bwMode="auto">
          <a:xfrm>
            <a:off x="2063750" y="3504852"/>
            <a:ext cx="3085444" cy="2590799"/>
            <a:chOff x="1457" y="2387"/>
            <a:chExt cx="1792" cy="1632"/>
          </a:xfrm>
        </p:grpSpPr>
        <p:grpSp>
          <p:nvGrpSpPr>
            <p:cNvPr id="19" name="Group 114"/>
            <p:cNvGrpSpPr>
              <a:grpSpLocks noChangeAspect="1"/>
            </p:cNvGrpSpPr>
            <p:nvPr/>
          </p:nvGrpSpPr>
          <p:grpSpPr bwMode="auto">
            <a:xfrm>
              <a:off x="2064" y="3203"/>
              <a:ext cx="832" cy="397"/>
              <a:chOff x="2835" y="1434"/>
              <a:chExt cx="952" cy="454"/>
            </a:xfrm>
          </p:grpSpPr>
          <p:sp>
            <p:nvSpPr>
              <p:cNvPr id="62579" name="Rectangle 115"/>
              <p:cNvSpPr>
                <a:spLocks noChangeAspect="1" noChangeArrowheads="1"/>
              </p:cNvSpPr>
              <p:nvPr/>
            </p:nvSpPr>
            <p:spPr bwMode="auto">
              <a:xfrm>
                <a:off x="2835" y="1616"/>
                <a:ext cx="952" cy="90"/>
              </a:xfrm>
              <a:prstGeom prst="rect">
                <a:avLst/>
              </a:prstGeom>
              <a:solidFill>
                <a:srgbClr val="DCEFF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0" name="Oval 116"/>
              <p:cNvSpPr>
                <a:spLocks noChangeAspect="1" noChangeArrowheads="1"/>
              </p:cNvSpPr>
              <p:nvPr/>
            </p:nvSpPr>
            <p:spPr bwMode="auto">
              <a:xfrm>
                <a:off x="2835" y="1525"/>
                <a:ext cx="952" cy="363"/>
              </a:xfrm>
              <a:prstGeom prst="ellipse">
                <a:avLst/>
              </a:prstGeom>
              <a:solidFill>
                <a:srgbClr val="DCEF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1" name="Oval 117"/>
              <p:cNvSpPr>
                <a:spLocks noChangeAspect="1" noChangeArrowheads="1"/>
              </p:cNvSpPr>
              <p:nvPr/>
            </p:nvSpPr>
            <p:spPr bwMode="auto">
              <a:xfrm>
                <a:off x="2835" y="1434"/>
                <a:ext cx="952" cy="363"/>
              </a:xfrm>
              <a:prstGeom prst="ellipse">
                <a:avLst/>
              </a:prstGeom>
              <a:solidFill>
                <a:srgbClr val="DCEF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2582" name="Freeform 118"/>
            <p:cNvSpPr>
              <a:spLocks noChangeAspect="1"/>
            </p:cNvSpPr>
            <p:nvPr/>
          </p:nvSpPr>
          <p:spPr bwMode="auto">
            <a:xfrm>
              <a:off x="2654" y="3339"/>
              <a:ext cx="147" cy="71"/>
            </a:xfrm>
            <a:custGeom>
              <a:avLst/>
              <a:gdLst/>
              <a:ahLst/>
              <a:cxnLst>
                <a:cxn ang="0">
                  <a:pos x="3" y="135"/>
                </a:cxn>
                <a:cxn ang="0">
                  <a:pos x="219" y="140"/>
                </a:cxn>
                <a:cxn ang="0">
                  <a:pos x="238" y="135"/>
                </a:cxn>
                <a:cxn ang="0">
                  <a:pos x="180" y="25"/>
                </a:cxn>
                <a:cxn ang="0">
                  <a:pos x="137" y="49"/>
                </a:cxn>
                <a:cxn ang="0">
                  <a:pos x="70" y="63"/>
                </a:cxn>
                <a:cxn ang="0">
                  <a:pos x="36" y="59"/>
                </a:cxn>
                <a:cxn ang="0">
                  <a:pos x="8" y="73"/>
                </a:cxn>
                <a:cxn ang="0">
                  <a:pos x="3" y="135"/>
                </a:cxn>
              </a:cxnLst>
              <a:rect l="0" t="0" r="r" b="b"/>
              <a:pathLst>
                <a:path w="251" h="141">
                  <a:moveTo>
                    <a:pt x="3" y="135"/>
                  </a:moveTo>
                  <a:cubicBezTo>
                    <a:pt x="75" y="137"/>
                    <a:pt x="147" y="140"/>
                    <a:pt x="219" y="140"/>
                  </a:cubicBezTo>
                  <a:cubicBezTo>
                    <a:pt x="226" y="140"/>
                    <a:pt x="236" y="141"/>
                    <a:pt x="238" y="135"/>
                  </a:cubicBezTo>
                  <a:cubicBezTo>
                    <a:pt x="251" y="85"/>
                    <a:pt x="216" y="49"/>
                    <a:pt x="180" y="25"/>
                  </a:cubicBezTo>
                  <a:cubicBezTo>
                    <a:pt x="157" y="31"/>
                    <a:pt x="158" y="42"/>
                    <a:pt x="137" y="49"/>
                  </a:cubicBezTo>
                  <a:cubicBezTo>
                    <a:pt x="106" y="0"/>
                    <a:pt x="91" y="50"/>
                    <a:pt x="70" y="63"/>
                  </a:cubicBezTo>
                  <a:cubicBezTo>
                    <a:pt x="50" y="35"/>
                    <a:pt x="55" y="40"/>
                    <a:pt x="36" y="59"/>
                  </a:cubicBezTo>
                  <a:cubicBezTo>
                    <a:pt x="28" y="67"/>
                    <a:pt x="18" y="69"/>
                    <a:pt x="8" y="73"/>
                  </a:cubicBezTo>
                  <a:cubicBezTo>
                    <a:pt x="0" y="95"/>
                    <a:pt x="14" y="115"/>
                    <a:pt x="3" y="1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583" name="Freeform 119"/>
            <p:cNvSpPr>
              <a:spLocks noChangeAspect="1"/>
            </p:cNvSpPr>
            <p:nvPr/>
          </p:nvSpPr>
          <p:spPr bwMode="auto">
            <a:xfrm>
              <a:off x="2217" y="3272"/>
              <a:ext cx="147" cy="92"/>
            </a:xfrm>
            <a:custGeom>
              <a:avLst/>
              <a:gdLst/>
              <a:ahLst/>
              <a:cxnLst>
                <a:cxn ang="0">
                  <a:pos x="3" y="135"/>
                </a:cxn>
                <a:cxn ang="0">
                  <a:pos x="219" y="140"/>
                </a:cxn>
                <a:cxn ang="0">
                  <a:pos x="238" y="135"/>
                </a:cxn>
                <a:cxn ang="0">
                  <a:pos x="180" y="25"/>
                </a:cxn>
                <a:cxn ang="0">
                  <a:pos x="137" y="49"/>
                </a:cxn>
                <a:cxn ang="0">
                  <a:pos x="70" y="63"/>
                </a:cxn>
                <a:cxn ang="0">
                  <a:pos x="36" y="59"/>
                </a:cxn>
                <a:cxn ang="0">
                  <a:pos x="8" y="73"/>
                </a:cxn>
                <a:cxn ang="0">
                  <a:pos x="3" y="135"/>
                </a:cxn>
              </a:cxnLst>
              <a:rect l="0" t="0" r="r" b="b"/>
              <a:pathLst>
                <a:path w="251" h="141">
                  <a:moveTo>
                    <a:pt x="3" y="135"/>
                  </a:moveTo>
                  <a:cubicBezTo>
                    <a:pt x="75" y="137"/>
                    <a:pt x="147" y="140"/>
                    <a:pt x="219" y="140"/>
                  </a:cubicBezTo>
                  <a:cubicBezTo>
                    <a:pt x="226" y="140"/>
                    <a:pt x="236" y="141"/>
                    <a:pt x="238" y="135"/>
                  </a:cubicBezTo>
                  <a:cubicBezTo>
                    <a:pt x="251" y="85"/>
                    <a:pt x="216" y="49"/>
                    <a:pt x="180" y="25"/>
                  </a:cubicBezTo>
                  <a:cubicBezTo>
                    <a:pt x="157" y="31"/>
                    <a:pt x="158" y="42"/>
                    <a:pt x="137" y="49"/>
                  </a:cubicBezTo>
                  <a:cubicBezTo>
                    <a:pt x="106" y="0"/>
                    <a:pt x="91" y="50"/>
                    <a:pt x="70" y="63"/>
                  </a:cubicBezTo>
                  <a:cubicBezTo>
                    <a:pt x="50" y="35"/>
                    <a:pt x="55" y="40"/>
                    <a:pt x="36" y="59"/>
                  </a:cubicBezTo>
                  <a:cubicBezTo>
                    <a:pt x="28" y="67"/>
                    <a:pt x="18" y="69"/>
                    <a:pt x="8" y="73"/>
                  </a:cubicBezTo>
                  <a:cubicBezTo>
                    <a:pt x="0" y="95"/>
                    <a:pt x="14" y="115"/>
                    <a:pt x="3" y="1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584" name="AutoShape 120"/>
            <p:cNvSpPr>
              <a:spLocks noChangeArrowheads="1"/>
            </p:cNvSpPr>
            <p:nvPr/>
          </p:nvSpPr>
          <p:spPr bwMode="auto">
            <a:xfrm>
              <a:off x="2427" y="2387"/>
              <a:ext cx="91" cy="181"/>
            </a:xfrm>
            <a:prstGeom prst="can">
              <a:avLst>
                <a:gd name="adj" fmla="val 49725"/>
              </a:avLst>
            </a:prstGeom>
            <a:solidFill>
              <a:srgbClr val="C0C0C0"/>
            </a:solidFill>
            <a:ln w="9525">
              <a:solidFill>
                <a:srgbClr val="808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0" name="Group 121"/>
            <p:cNvGrpSpPr>
              <a:grpSpLocks/>
            </p:cNvGrpSpPr>
            <p:nvPr/>
          </p:nvGrpSpPr>
          <p:grpSpPr bwMode="auto">
            <a:xfrm>
              <a:off x="2654" y="3158"/>
              <a:ext cx="136" cy="227"/>
              <a:chOff x="4241" y="3385"/>
              <a:chExt cx="226" cy="363"/>
            </a:xfrm>
          </p:grpSpPr>
          <p:sp>
            <p:nvSpPr>
              <p:cNvPr id="62586" name="AutoShape 122"/>
              <p:cNvSpPr>
                <a:spLocks noChangeArrowheads="1"/>
              </p:cNvSpPr>
              <p:nvPr/>
            </p:nvSpPr>
            <p:spPr bwMode="auto">
              <a:xfrm>
                <a:off x="4332" y="3475"/>
                <a:ext cx="45" cy="227"/>
              </a:xfrm>
              <a:prstGeom prst="triangle">
                <a:avLst>
                  <a:gd name="adj" fmla="val 50000"/>
                </a:avLst>
              </a:prstGeom>
              <a:solidFill>
                <a:srgbClr val="FFFFD9"/>
              </a:solidFill>
              <a:ln w="317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7" name="AutoShape 123"/>
              <p:cNvSpPr>
                <a:spLocks noChangeArrowheads="1"/>
              </p:cNvSpPr>
              <p:nvPr/>
            </p:nvSpPr>
            <p:spPr bwMode="auto">
              <a:xfrm rot="1993599">
                <a:off x="4422" y="3385"/>
                <a:ext cx="45" cy="363"/>
              </a:xfrm>
              <a:prstGeom prst="triangle">
                <a:avLst>
                  <a:gd name="adj" fmla="val 50000"/>
                </a:avLst>
              </a:prstGeom>
              <a:solidFill>
                <a:srgbClr val="FFFFD9"/>
              </a:solidFill>
              <a:ln w="317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8" name="AutoShape 124"/>
              <p:cNvSpPr>
                <a:spLocks noChangeArrowheads="1"/>
              </p:cNvSpPr>
              <p:nvPr/>
            </p:nvSpPr>
            <p:spPr bwMode="auto">
              <a:xfrm rot="-1840084">
                <a:off x="4241" y="3475"/>
                <a:ext cx="45" cy="272"/>
              </a:xfrm>
              <a:prstGeom prst="triangle">
                <a:avLst>
                  <a:gd name="adj" fmla="val 50000"/>
                </a:avLst>
              </a:prstGeom>
              <a:solidFill>
                <a:srgbClr val="FFFFD9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2589" name="Freeform 125"/>
            <p:cNvSpPr>
              <a:spLocks noChangeAspect="1"/>
            </p:cNvSpPr>
            <p:nvPr/>
          </p:nvSpPr>
          <p:spPr bwMode="auto">
            <a:xfrm>
              <a:off x="2427" y="3385"/>
              <a:ext cx="147" cy="92"/>
            </a:xfrm>
            <a:custGeom>
              <a:avLst/>
              <a:gdLst/>
              <a:ahLst/>
              <a:cxnLst>
                <a:cxn ang="0">
                  <a:pos x="3" y="135"/>
                </a:cxn>
                <a:cxn ang="0">
                  <a:pos x="219" y="140"/>
                </a:cxn>
                <a:cxn ang="0">
                  <a:pos x="238" y="135"/>
                </a:cxn>
                <a:cxn ang="0">
                  <a:pos x="180" y="25"/>
                </a:cxn>
                <a:cxn ang="0">
                  <a:pos x="137" y="49"/>
                </a:cxn>
                <a:cxn ang="0">
                  <a:pos x="70" y="63"/>
                </a:cxn>
                <a:cxn ang="0">
                  <a:pos x="36" y="59"/>
                </a:cxn>
                <a:cxn ang="0">
                  <a:pos x="8" y="73"/>
                </a:cxn>
                <a:cxn ang="0">
                  <a:pos x="3" y="135"/>
                </a:cxn>
              </a:cxnLst>
              <a:rect l="0" t="0" r="r" b="b"/>
              <a:pathLst>
                <a:path w="251" h="141">
                  <a:moveTo>
                    <a:pt x="3" y="135"/>
                  </a:moveTo>
                  <a:cubicBezTo>
                    <a:pt x="75" y="137"/>
                    <a:pt x="147" y="140"/>
                    <a:pt x="219" y="140"/>
                  </a:cubicBezTo>
                  <a:cubicBezTo>
                    <a:pt x="226" y="140"/>
                    <a:pt x="236" y="141"/>
                    <a:pt x="238" y="135"/>
                  </a:cubicBezTo>
                  <a:cubicBezTo>
                    <a:pt x="251" y="85"/>
                    <a:pt x="216" y="49"/>
                    <a:pt x="180" y="25"/>
                  </a:cubicBezTo>
                  <a:cubicBezTo>
                    <a:pt x="157" y="31"/>
                    <a:pt x="158" y="42"/>
                    <a:pt x="137" y="49"/>
                  </a:cubicBezTo>
                  <a:cubicBezTo>
                    <a:pt x="106" y="0"/>
                    <a:pt x="91" y="50"/>
                    <a:pt x="70" y="63"/>
                  </a:cubicBezTo>
                  <a:cubicBezTo>
                    <a:pt x="50" y="35"/>
                    <a:pt x="55" y="40"/>
                    <a:pt x="36" y="59"/>
                  </a:cubicBezTo>
                  <a:cubicBezTo>
                    <a:pt x="28" y="67"/>
                    <a:pt x="18" y="69"/>
                    <a:pt x="8" y="73"/>
                  </a:cubicBezTo>
                  <a:cubicBezTo>
                    <a:pt x="0" y="95"/>
                    <a:pt x="14" y="115"/>
                    <a:pt x="3" y="1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1" name="Group 126"/>
            <p:cNvGrpSpPr>
              <a:grpSpLocks/>
            </p:cNvGrpSpPr>
            <p:nvPr/>
          </p:nvGrpSpPr>
          <p:grpSpPr bwMode="auto">
            <a:xfrm>
              <a:off x="2427" y="3067"/>
              <a:ext cx="226" cy="363"/>
              <a:chOff x="4241" y="3385"/>
              <a:chExt cx="226" cy="363"/>
            </a:xfrm>
          </p:grpSpPr>
          <p:sp>
            <p:nvSpPr>
              <p:cNvPr id="62591" name="AutoShape 127"/>
              <p:cNvSpPr>
                <a:spLocks noChangeArrowheads="1"/>
              </p:cNvSpPr>
              <p:nvPr/>
            </p:nvSpPr>
            <p:spPr bwMode="auto">
              <a:xfrm>
                <a:off x="4332" y="3475"/>
                <a:ext cx="45" cy="227"/>
              </a:xfrm>
              <a:prstGeom prst="triangle">
                <a:avLst>
                  <a:gd name="adj" fmla="val 50000"/>
                </a:avLst>
              </a:prstGeom>
              <a:solidFill>
                <a:srgbClr val="FFFFD9"/>
              </a:solidFill>
              <a:ln w="317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92" name="AutoShape 128"/>
              <p:cNvSpPr>
                <a:spLocks noChangeArrowheads="1"/>
              </p:cNvSpPr>
              <p:nvPr/>
            </p:nvSpPr>
            <p:spPr bwMode="auto">
              <a:xfrm rot="1993599">
                <a:off x="4422" y="3385"/>
                <a:ext cx="45" cy="363"/>
              </a:xfrm>
              <a:prstGeom prst="triangle">
                <a:avLst>
                  <a:gd name="adj" fmla="val 50000"/>
                </a:avLst>
              </a:prstGeom>
              <a:solidFill>
                <a:srgbClr val="FFFFD9"/>
              </a:solidFill>
              <a:ln w="317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93" name="AutoShape 129"/>
              <p:cNvSpPr>
                <a:spLocks noChangeArrowheads="1"/>
              </p:cNvSpPr>
              <p:nvPr/>
            </p:nvSpPr>
            <p:spPr bwMode="auto">
              <a:xfrm rot="-1840084">
                <a:off x="4241" y="3475"/>
                <a:ext cx="45" cy="272"/>
              </a:xfrm>
              <a:prstGeom prst="triangle">
                <a:avLst>
                  <a:gd name="adj" fmla="val 50000"/>
                </a:avLst>
              </a:prstGeom>
              <a:solidFill>
                <a:srgbClr val="FFFFD9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2594" name="Line 130"/>
            <p:cNvSpPr>
              <a:spLocks noChangeShapeType="1"/>
            </p:cNvSpPr>
            <p:nvPr/>
          </p:nvSpPr>
          <p:spPr bwMode="auto">
            <a:xfrm>
              <a:off x="1565" y="3113"/>
              <a:ext cx="40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595" name="Rectangle 131"/>
            <p:cNvSpPr>
              <a:spLocks noChangeArrowheads="1"/>
            </p:cNvSpPr>
            <p:nvPr/>
          </p:nvSpPr>
          <p:spPr bwMode="auto">
            <a:xfrm>
              <a:off x="1726" y="3612"/>
              <a:ext cx="1523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двойной отбор</a:t>
              </a:r>
              <a:endPara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endParaRP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трансгенных проростков</a:t>
              </a:r>
            </a:p>
          </p:txBody>
        </p:sp>
        <p:sp>
          <p:nvSpPr>
            <p:cNvPr id="62596" name="Rectangle 132"/>
            <p:cNvSpPr>
              <a:spLocks noChangeArrowheads="1"/>
            </p:cNvSpPr>
            <p:nvPr/>
          </p:nvSpPr>
          <p:spPr bwMode="auto">
            <a:xfrm>
              <a:off x="1521" y="2886"/>
              <a:ext cx="415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2 </a:t>
              </a:r>
              <a:r>
                <a:rPr lang="ru-RU" dirty="0" err="1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мес</a:t>
              </a:r>
              <a:endPara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endParaRPr>
            </a:p>
          </p:txBody>
        </p:sp>
        <p:sp>
          <p:nvSpPr>
            <p:cNvPr id="62597" name="Rectangle 133"/>
            <p:cNvSpPr>
              <a:spLocks noChangeArrowheads="1"/>
            </p:cNvSpPr>
            <p:nvPr/>
          </p:nvSpPr>
          <p:spPr bwMode="auto">
            <a:xfrm>
              <a:off x="1457" y="3176"/>
              <a:ext cx="760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(PPT+GFP</a:t>
              </a:r>
              <a:r>
                <a:rPr lang="en-US" dirty="0">
                  <a:solidFill>
                    <a:srgbClr val="006600"/>
                  </a:solidFill>
                  <a:latin typeface="Times New Roman" pitchFamily="18" charset="0"/>
                </a:rPr>
                <a:t>)</a:t>
              </a:r>
              <a:endParaRPr lang="ru-RU" dirty="0">
                <a:solidFill>
                  <a:srgbClr val="0066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22" name="Group 134"/>
          <p:cNvGrpSpPr>
            <a:grpSpLocks/>
          </p:cNvGrpSpPr>
          <p:nvPr/>
        </p:nvGrpSpPr>
        <p:grpSpPr bwMode="auto">
          <a:xfrm>
            <a:off x="11112" y="3504852"/>
            <a:ext cx="2701927" cy="2590799"/>
            <a:chOff x="7" y="2387"/>
            <a:chExt cx="1702" cy="1632"/>
          </a:xfrm>
        </p:grpSpPr>
        <p:grpSp>
          <p:nvGrpSpPr>
            <p:cNvPr id="23" name="Group 135"/>
            <p:cNvGrpSpPr>
              <a:grpSpLocks noChangeAspect="1"/>
            </p:cNvGrpSpPr>
            <p:nvPr/>
          </p:nvGrpSpPr>
          <p:grpSpPr bwMode="auto">
            <a:xfrm>
              <a:off x="657" y="3202"/>
              <a:ext cx="832" cy="399"/>
              <a:chOff x="2835" y="1432"/>
              <a:chExt cx="952" cy="456"/>
            </a:xfrm>
          </p:grpSpPr>
          <p:sp>
            <p:nvSpPr>
              <p:cNvPr id="62600" name="Rectangle 136"/>
              <p:cNvSpPr>
                <a:spLocks noChangeAspect="1" noChangeArrowheads="1"/>
              </p:cNvSpPr>
              <p:nvPr/>
            </p:nvSpPr>
            <p:spPr bwMode="auto">
              <a:xfrm>
                <a:off x="2835" y="1616"/>
                <a:ext cx="952" cy="90"/>
              </a:xfrm>
              <a:prstGeom prst="rect">
                <a:avLst/>
              </a:prstGeom>
              <a:solidFill>
                <a:srgbClr val="DCEFF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601" name="Oval 137"/>
              <p:cNvSpPr>
                <a:spLocks noChangeAspect="1" noChangeArrowheads="1"/>
              </p:cNvSpPr>
              <p:nvPr/>
            </p:nvSpPr>
            <p:spPr bwMode="auto">
              <a:xfrm>
                <a:off x="2835" y="1525"/>
                <a:ext cx="952" cy="363"/>
              </a:xfrm>
              <a:prstGeom prst="ellipse">
                <a:avLst/>
              </a:prstGeom>
              <a:solidFill>
                <a:srgbClr val="DCEF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602" name="Oval 138"/>
              <p:cNvSpPr>
                <a:spLocks noChangeAspect="1" noChangeArrowheads="1"/>
              </p:cNvSpPr>
              <p:nvPr/>
            </p:nvSpPr>
            <p:spPr bwMode="auto">
              <a:xfrm>
                <a:off x="2835" y="1432"/>
                <a:ext cx="952" cy="363"/>
              </a:xfrm>
              <a:prstGeom prst="ellipse">
                <a:avLst/>
              </a:prstGeom>
              <a:solidFill>
                <a:srgbClr val="DCEF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2603" name="AutoShape 139"/>
            <p:cNvSpPr>
              <a:spLocks noChangeArrowheads="1"/>
            </p:cNvSpPr>
            <p:nvPr/>
          </p:nvSpPr>
          <p:spPr bwMode="auto">
            <a:xfrm>
              <a:off x="1020" y="2387"/>
              <a:ext cx="91" cy="181"/>
            </a:xfrm>
            <a:prstGeom prst="can">
              <a:avLst>
                <a:gd name="adj" fmla="val 49725"/>
              </a:avLst>
            </a:prstGeom>
            <a:solidFill>
              <a:srgbClr val="C0C0C0"/>
            </a:solidFill>
            <a:ln w="9525">
              <a:solidFill>
                <a:srgbClr val="808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4" name="Group 140"/>
            <p:cNvGrpSpPr>
              <a:grpSpLocks/>
            </p:cNvGrpSpPr>
            <p:nvPr/>
          </p:nvGrpSpPr>
          <p:grpSpPr bwMode="auto">
            <a:xfrm>
              <a:off x="793" y="3249"/>
              <a:ext cx="522" cy="207"/>
              <a:chOff x="657" y="3249"/>
              <a:chExt cx="522" cy="207"/>
            </a:xfrm>
          </p:grpSpPr>
          <p:sp>
            <p:nvSpPr>
              <p:cNvPr id="62605" name="Freeform 141"/>
              <p:cNvSpPr>
                <a:spLocks noChangeAspect="1"/>
              </p:cNvSpPr>
              <p:nvPr/>
            </p:nvSpPr>
            <p:spPr bwMode="auto">
              <a:xfrm>
                <a:off x="657" y="3294"/>
                <a:ext cx="113" cy="71"/>
              </a:xfrm>
              <a:custGeom>
                <a:avLst/>
                <a:gdLst/>
                <a:ahLst/>
                <a:cxnLst>
                  <a:cxn ang="0">
                    <a:pos x="3" y="135"/>
                  </a:cxn>
                  <a:cxn ang="0">
                    <a:pos x="219" y="140"/>
                  </a:cxn>
                  <a:cxn ang="0">
                    <a:pos x="238" y="135"/>
                  </a:cxn>
                  <a:cxn ang="0">
                    <a:pos x="180" y="25"/>
                  </a:cxn>
                  <a:cxn ang="0">
                    <a:pos x="137" y="49"/>
                  </a:cxn>
                  <a:cxn ang="0">
                    <a:pos x="70" y="63"/>
                  </a:cxn>
                  <a:cxn ang="0">
                    <a:pos x="36" y="59"/>
                  </a:cxn>
                  <a:cxn ang="0">
                    <a:pos x="8" y="73"/>
                  </a:cxn>
                  <a:cxn ang="0">
                    <a:pos x="3" y="135"/>
                  </a:cxn>
                </a:cxnLst>
                <a:rect l="0" t="0" r="r" b="b"/>
                <a:pathLst>
                  <a:path w="251" h="141">
                    <a:moveTo>
                      <a:pt x="3" y="135"/>
                    </a:moveTo>
                    <a:cubicBezTo>
                      <a:pt x="75" y="137"/>
                      <a:pt x="147" y="140"/>
                      <a:pt x="219" y="140"/>
                    </a:cubicBezTo>
                    <a:cubicBezTo>
                      <a:pt x="226" y="140"/>
                      <a:pt x="236" y="141"/>
                      <a:pt x="238" y="135"/>
                    </a:cubicBezTo>
                    <a:cubicBezTo>
                      <a:pt x="251" y="85"/>
                      <a:pt x="216" y="49"/>
                      <a:pt x="180" y="25"/>
                    </a:cubicBezTo>
                    <a:cubicBezTo>
                      <a:pt x="157" y="31"/>
                      <a:pt x="158" y="42"/>
                      <a:pt x="137" y="49"/>
                    </a:cubicBezTo>
                    <a:cubicBezTo>
                      <a:pt x="106" y="0"/>
                      <a:pt x="91" y="50"/>
                      <a:pt x="70" y="63"/>
                    </a:cubicBezTo>
                    <a:cubicBezTo>
                      <a:pt x="50" y="35"/>
                      <a:pt x="55" y="40"/>
                      <a:pt x="36" y="59"/>
                    </a:cubicBezTo>
                    <a:cubicBezTo>
                      <a:pt x="28" y="67"/>
                      <a:pt x="18" y="69"/>
                      <a:pt x="8" y="73"/>
                    </a:cubicBezTo>
                    <a:cubicBezTo>
                      <a:pt x="0" y="95"/>
                      <a:pt x="14" y="115"/>
                      <a:pt x="3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06" name="Freeform 142"/>
              <p:cNvSpPr>
                <a:spLocks noChangeAspect="1"/>
              </p:cNvSpPr>
              <p:nvPr/>
            </p:nvSpPr>
            <p:spPr bwMode="auto">
              <a:xfrm>
                <a:off x="884" y="3366"/>
                <a:ext cx="113" cy="71"/>
              </a:xfrm>
              <a:custGeom>
                <a:avLst/>
                <a:gdLst/>
                <a:ahLst/>
                <a:cxnLst>
                  <a:cxn ang="0">
                    <a:pos x="3" y="135"/>
                  </a:cxn>
                  <a:cxn ang="0">
                    <a:pos x="219" y="140"/>
                  </a:cxn>
                  <a:cxn ang="0">
                    <a:pos x="238" y="135"/>
                  </a:cxn>
                  <a:cxn ang="0">
                    <a:pos x="180" y="25"/>
                  </a:cxn>
                  <a:cxn ang="0">
                    <a:pos x="137" y="49"/>
                  </a:cxn>
                  <a:cxn ang="0">
                    <a:pos x="70" y="63"/>
                  </a:cxn>
                  <a:cxn ang="0">
                    <a:pos x="36" y="59"/>
                  </a:cxn>
                  <a:cxn ang="0">
                    <a:pos x="8" y="73"/>
                  </a:cxn>
                  <a:cxn ang="0">
                    <a:pos x="3" y="135"/>
                  </a:cxn>
                </a:cxnLst>
                <a:rect l="0" t="0" r="r" b="b"/>
                <a:pathLst>
                  <a:path w="251" h="141">
                    <a:moveTo>
                      <a:pt x="3" y="135"/>
                    </a:moveTo>
                    <a:cubicBezTo>
                      <a:pt x="75" y="137"/>
                      <a:pt x="147" y="140"/>
                      <a:pt x="219" y="140"/>
                    </a:cubicBezTo>
                    <a:cubicBezTo>
                      <a:pt x="226" y="140"/>
                      <a:pt x="236" y="141"/>
                      <a:pt x="238" y="135"/>
                    </a:cubicBezTo>
                    <a:cubicBezTo>
                      <a:pt x="251" y="85"/>
                      <a:pt x="216" y="49"/>
                      <a:pt x="180" y="25"/>
                    </a:cubicBezTo>
                    <a:cubicBezTo>
                      <a:pt x="157" y="31"/>
                      <a:pt x="158" y="42"/>
                      <a:pt x="137" y="49"/>
                    </a:cubicBezTo>
                    <a:cubicBezTo>
                      <a:pt x="106" y="0"/>
                      <a:pt x="91" y="50"/>
                      <a:pt x="70" y="63"/>
                    </a:cubicBezTo>
                    <a:cubicBezTo>
                      <a:pt x="50" y="35"/>
                      <a:pt x="55" y="40"/>
                      <a:pt x="36" y="59"/>
                    </a:cubicBezTo>
                    <a:cubicBezTo>
                      <a:pt x="28" y="67"/>
                      <a:pt x="18" y="69"/>
                      <a:pt x="8" y="73"/>
                    </a:cubicBezTo>
                    <a:cubicBezTo>
                      <a:pt x="0" y="95"/>
                      <a:pt x="14" y="115"/>
                      <a:pt x="3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07" name="Freeform 143"/>
              <p:cNvSpPr>
                <a:spLocks noChangeAspect="1"/>
              </p:cNvSpPr>
              <p:nvPr/>
            </p:nvSpPr>
            <p:spPr bwMode="auto">
              <a:xfrm>
                <a:off x="1020" y="3249"/>
                <a:ext cx="113" cy="71"/>
              </a:xfrm>
              <a:custGeom>
                <a:avLst/>
                <a:gdLst/>
                <a:ahLst/>
                <a:cxnLst>
                  <a:cxn ang="0">
                    <a:pos x="3" y="135"/>
                  </a:cxn>
                  <a:cxn ang="0">
                    <a:pos x="219" y="140"/>
                  </a:cxn>
                  <a:cxn ang="0">
                    <a:pos x="238" y="135"/>
                  </a:cxn>
                  <a:cxn ang="0">
                    <a:pos x="180" y="25"/>
                  </a:cxn>
                  <a:cxn ang="0">
                    <a:pos x="137" y="49"/>
                  </a:cxn>
                  <a:cxn ang="0">
                    <a:pos x="70" y="63"/>
                  </a:cxn>
                  <a:cxn ang="0">
                    <a:pos x="36" y="59"/>
                  </a:cxn>
                  <a:cxn ang="0">
                    <a:pos x="8" y="73"/>
                  </a:cxn>
                  <a:cxn ang="0">
                    <a:pos x="3" y="135"/>
                  </a:cxn>
                </a:cxnLst>
                <a:rect l="0" t="0" r="r" b="b"/>
                <a:pathLst>
                  <a:path w="251" h="141">
                    <a:moveTo>
                      <a:pt x="3" y="135"/>
                    </a:moveTo>
                    <a:cubicBezTo>
                      <a:pt x="75" y="137"/>
                      <a:pt x="147" y="140"/>
                      <a:pt x="219" y="140"/>
                    </a:cubicBezTo>
                    <a:cubicBezTo>
                      <a:pt x="226" y="140"/>
                      <a:pt x="236" y="141"/>
                      <a:pt x="238" y="135"/>
                    </a:cubicBezTo>
                    <a:cubicBezTo>
                      <a:pt x="251" y="85"/>
                      <a:pt x="216" y="49"/>
                      <a:pt x="180" y="25"/>
                    </a:cubicBezTo>
                    <a:cubicBezTo>
                      <a:pt x="157" y="31"/>
                      <a:pt x="158" y="42"/>
                      <a:pt x="137" y="49"/>
                    </a:cubicBezTo>
                    <a:cubicBezTo>
                      <a:pt x="106" y="0"/>
                      <a:pt x="91" y="50"/>
                      <a:pt x="70" y="63"/>
                    </a:cubicBezTo>
                    <a:cubicBezTo>
                      <a:pt x="50" y="35"/>
                      <a:pt x="55" y="40"/>
                      <a:pt x="36" y="59"/>
                    </a:cubicBezTo>
                    <a:cubicBezTo>
                      <a:pt x="28" y="67"/>
                      <a:pt x="18" y="69"/>
                      <a:pt x="8" y="73"/>
                    </a:cubicBezTo>
                    <a:cubicBezTo>
                      <a:pt x="0" y="95"/>
                      <a:pt x="14" y="115"/>
                      <a:pt x="3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08" name="Freeform 144"/>
              <p:cNvSpPr>
                <a:spLocks noChangeAspect="1"/>
              </p:cNvSpPr>
              <p:nvPr/>
            </p:nvSpPr>
            <p:spPr bwMode="auto">
              <a:xfrm>
                <a:off x="1066" y="3339"/>
                <a:ext cx="113" cy="71"/>
              </a:xfrm>
              <a:custGeom>
                <a:avLst/>
                <a:gdLst/>
                <a:ahLst/>
                <a:cxnLst>
                  <a:cxn ang="0">
                    <a:pos x="3" y="135"/>
                  </a:cxn>
                  <a:cxn ang="0">
                    <a:pos x="219" y="140"/>
                  </a:cxn>
                  <a:cxn ang="0">
                    <a:pos x="238" y="135"/>
                  </a:cxn>
                  <a:cxn ang="0">
                    <a:pos x="180" y="25"/>
                  </a:cxn>
                  <a:cxn ang="0">
                    <a:pos x="137" y="49"/>
                  </a:cxn>
                  <a:cxn ang="0">
                    <a:pos x="70" y="63"/>
                  </a:cxn>
                  <a:cxn ang="0">
                    <a:pos x="36" y="59"/>
                  </a:cxn>
                  <a:cxn ang="0">
                    <a:pos x="8" y="73"/>
                  </a:cxn>
                  <a:cxn ang="0">
                    <a:pos x="3" y="135"/>
                  </a:cxn>
                </a:cxnLst>
                <a:rect l="0" t="0" r="r" b="b"/>
                <a:pathLst>
                  <a:path w="251" h="141">
                    <a:moveTo>
                      <a:pt x="3" y="135"/>
                    </a:moveTo>
                    <a:cubicBezTo>
                      <a:pt x="75" y="137"/>
                      <a:pt x="147" y="140"/>
                      <a:pt x="219" y="140"/>
                    </a:cubicBezTo>
                    <a:cubicBezTo>
                      <a:pt x="226" y="140"/>
                      <a:pt x="236" y="141"/>
                      <a:pt x="238" y="135"/>
                    </a:cubicBezTo>
                    <a:cubicBezTo>
                      <a:pt x="251" y="85"/>
                      <a:pt x="216" y="49"/>
                      <a:pt x="180" y="25"/>
                    </a:cubicBezTo>
                    <a:cubicBezTo>
                      <a:pt x="157" y="31"/>
                      <a:pt x="158" y="42"/>
                      <a:pt x="137" y="49"/>
                    </a:cubicBezTo>
                    <a:cubicBezTo>
                      <a:pt x="106" y="0"/>
                      <a:pt x="91" y="50"/>
                      <a:pt x="70" y="63"/>
                    </a:cubicBezTo>
                    <a:cubicBezTo>
                      <a:pt x="50" y="35"/>
                      <a:pt x="55" y="40"/>
                      <a:pt x="36" y="59"/>
                    </a:cubicBezTo>
                    <a:cubicBezTo>
                      <a:pt x="28" y="67"/>
                      <a:pt x="18" y="69"/>
                      <a:pt x="8" y="73"/>
                    </a:cubicBezTo>
                    <a:cubicBezTo>
                      <a:pt x="0" y="95"/>
                      <a:pt x="14" y="115"/>
                      <a:pt x="3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09" name="Freeform 145"/>
              <p:cNvSpPr>
                <a:spLocks noChangeAspect="1"/>
              </p:cNvSpPr>
              <p:nvPr/>
            </p:nvSpPr>
            <p:spPr bwMode="auto">
              <a:xfrm>
                <a:off x="748" y="3385"/>
                <a:ext cx="113" cy="71"/>
              </a:xfrm>
              <a:custGeom>
                <a:avLst/>
                <a:gdLst/>
                <a:ahLst/>
                <a:cxnLst>
                  <a:cxn ang="0">
                    <a:pos x="3" y="135"/>
                  </a:cxn>
                  <a:cxn ang="0">
                    <a:pos x="219" y="140"/>
                  </a:cxn>
                  <a:cxn ang="0">
                    <a:pos x="238" y="135"/>
                  </a:cxn>
                  <a:cxn ang="0">
                    <a:pos x="180" y="25"/>
                  </a:cxn>
                  <a:cxn ang="0">
                    <a:pos x="137" y="49"/>
                  </a:cxn>
                  <a:cxn ang="0">
                    <a:pos x="70" y="63"/>
                  </a:cxn>
                  <a:cxn ang="0">
                    <a:pos x="36" y="59"/>
                  </a:cxn>
                  <a:cxn ang="0">
                    <a:pos x="8" y="73"/>
                  </a:cxn>
                  <a:cxn ang="0">
                    <a:pos x="3" y="135"/>
                  </a:cxn>
                </a:cxnLst>
                <a:rect l="0" t="0" r="r" b="b"/>
                <a:pathLst>
                  <a:path w="251" h="141">
                    <a:moveTo>
                      <a:pt x="3" y="135"/>
                    </a:moveTo>
                    <a:cubicBezTo>
                      <a:pt x="75" y="137"/>
                      <a:pt x="147" y="140"/>
                      <a:pt x="219" y="140"/>
                    </a:cubicBezTo>
                    <a:cubicBezTo>
                      <a:pt x="226" y="140"/>
                      <a:pt x="236" y="141"/>
                      <a:pt x="238" y="135"/>
                    </a:cubicBezTo>
                    <a:cubicBezTo>
                      <a:pt x="251" y="85"/>
                      <a:pt x="216" y="49"/>
                      <a:pt x="180" y="25"/>
                    </a:cubicBezTo>
                    <a:cubicBezTo>
                      <a:pt x="157" y="31"/>
                      <a:pt x="158" y="42"/>
                      <a:pt x="137" y="49"/>
                    </a:cubicBezTo>
                    <a:cubicBezTo>
                      <a:pt x="106" y="0"/>
                      <a:pt x="91" y="50"/>
                      <a:pt x="70" y="63"/>
                    </a:cubicBezTo>
                    <a:cubicBezTo>
                      <a:pt x="50" y="35"/>
                      <a:pt x="55" y="40"/>
                      <a:pt x="36" y="59"/>
                    </a:cubicBezTo>
                    <a:cubicBezTo>
                      <a:pt x="28" y="67"/>
                      <a:pt x="18" y="69"/>
                      <a:pt x="8" y="73"/>
                    </a:cubicBezTo>
                    <a:cubicBezTo>
                      <a:pt x="0" y="95"/>
                      <a:pt x="14" y="115"/>
                      <a:pt x="3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10" name="Freeform 146"/>
              <p:cNvSpPr>
                <a:spLocks noChangeAspect="1"/>
              </p:cNvSpPr>
              <p:nvPr/>
            </p:nvSpPr>
            <p:spPr bwMode="auto">
              <a:xfrm>
                <a:off x="839" y="3249"/>
                <a:ext cx="113" cy="71"/>
              </a:xfrm>
              <a:custGeom>
                <a:avLst/>
                <a:gdLst/>
                <a:ahLst/>
                <a:cxnLst>
                  <a:cxn ang="0">
                    <a:pos x="3" y="135"/>
                  </a:cxn>
                  <a:cxn ang="0">
                    <a:pos x="219" y="140"/>
                  </a:cxn>
                  <a:cxn ang="0">
                    <a:pos x="238" y="135"/>
                  </a:cxn>
                  <a:cxn ang="0">
                    <a:pos x="180" y="25"/>
                  </a:cxn>
                  <a:cxn ang="0">
                    <a:pos x="137" y="49"/>
                  </a:cxn>
                  <a:cxn ang="0">
                    <a:pos x="70" y="63"/>
                  </a:cxn>
                  <a:cxn ang="0">
                    <a:pos x="36" y="59"/>
                  </a:cxn>
                  <a:cxn ang="0">
                    <a:pos x="8" y="73"/>
                  </a:cxn>
                  <a:cxn ang="0">
                    <a:pos x="3" y="135"/>
                  </a:cxn>
                </a:cxnLst>
                <a:rect l="0" t="0" r="r" b="b"/>
                <a:pathLst>
                  <a:path w="251" h="141">
                    <a:moveTo>
                      <a:pt x="3" y="135"/>
                    </a:moveTo>
                    <a:cubicBezTo>
                      <a:pt x="75" y="137"/>
                      <a:pt x="147" y="140"/>
                      <a:pt x="219" y="140"/>
                    </a:cubicBezTo>
                    <a:cubicBezTo>
                      <a:pt x="226" y="140"/>
                      <a:pt x="236" y="141"/>
                      <a:pt x="238" y="135"/>
                    </a:cubicBezTo>
                    <a:cubicBezTo>
                      <a:pt x="251" y="85"/>
                      <a:pt x="216" y="49"/>
                      <a:pt x="180" y="25"/>
                    </a:cubicBezTo>
                    <a:cubicBezTo>
                      <a:pt x="157" y="31"/>
                      <a:pt x="158" y="42"/>
                      <a:pt x="137" y="49"/>
                    </a:cubicBezTo>
                    <a:cubicBezTo>
                      <a:pt x="106" y="0"/>
                      <a:pt x="91" y="50"/>
                      <a:pt x="70" y="63"/>
                    </a:cubicBezTo>
                    <a:cubicBezTo>
                      <a:pt x="50" y="35"/>
                      <a:pt x="55" y="40"/>
                      <a:pt x="36" y="59"/>
                    </a:cubicBezTo>
                    <a:cubicBezTo>
                      <a:pt x="28" y="67"/>
                      <a:pt x="18" y="69"/>
                      <a:pt x="8" y="73"/>
                    </a:cubicBezTo>
                    <a:cubicBezTo>
                      <a:pt x="0" y="95"/>
                      <a:pt x="14" y="115"/>
                      <a:pt x="3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2611" name="Line 147"/>
            <p:cNvSpPr>
              <a:spLocks noChangeShapeType="1"/>
            </p:cNvSpPr>
            <p:nvPr/>
          </p:nvSpPr>
          <p:spPr bwMode="auto">
            <a:xfrm>
              <a:off x="204" y="3158"/>
              <a:ext cx="40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612" name="Rectangle 148"/>
            <p:cNvSpPr>
              <a:spLocks noChangeArrowheads="1"/>
            </p:cNvSpPr>
            <p:nvPr/>
          </p:nvSpPr>
          <p:spPr bwMode="auto">
            <a:xfrm>
              <a:off x="249" y="3612"/>
              <a:ext cx="146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двойной отбор </a:t>
              </a:r>
              <a:endPara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endParaRP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 err="1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трансгенного</a:t>
              </a:r>
              <a:r>
                <a: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 каллуса</a:t>
              </a:r>
            </a:p>
          </p:txBody>
        </p:sp>
        <p:sp>
          <p:nvSpPr>
            <p:cNvPr id="62613" name="Rectangle 149"/>
            <p:cNvSpPr>
              <a:spLocks noChangeArrowheads="1"/>
            </p:cNvSpPr>
            <p:nvPr/>
          </p:nvSpPr>
          <p:spPr bwMode="auto">
            <a:xfrm>
              <a:off x="163" y="2931"/>
              <a:ext cx="450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1 </a:t>
              </a:r>
              <a:r>
                <a:rPr lang="ru-RU" dirty="0" err="1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мес</a:t>
              </a:r>
              <a:endPara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endParaRPr>
            </a:p>
          </p:txBody>
        </p:sp>
        <p:sp>
          <p:nvSpPr>
            <p:cNvPr id="62614" name="Rectangle 150"/>
            <p:cNvSpPr>
              <a:spLocks noChangeArrowheads="1"/>
            </p:cNvSpPr>
            <p:nvPr/>
          </p:nvSpPr>
          <p:spPr bwMode="auto">
            <a:xfrm>
              <a:off x="7" y="3203"/>
              <a:ext cx="739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dirty="0">
                  <a:solidFill>
                    <a:srgbClr val="006600"/>
                  </a:solidFill>
                  <a:latin typeface="Times New Roman" pitchFamily="18" charset="0"/>
                </a:rPr>
                <a:t>(</a:t>
              </a:r>
              <a:r>
                <a:rPr lang="en-US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PPT+GFP)</a:t>
              </a:r>
              <a:endParaRPr 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25" name="Group 151"/>
          <p:cNvGrpSpPr>
            <a:grpSpLocks/>
          </p:cNvGrpSpPr>
          <p:nvPr/>
        </p:nvGrpSpPr>
        <p:grpSpPr bwMode="auto">
          <a:xfrm>
            <a:off x="4662487" y="3720753"/>
            <a:ext cx="4233861" cy="2374900"/>
            <a:chOff x="2937" y="2523"/>
            <a:chExt cx="2667" cy="1496"/>
          </a:xfrm>
        </p:grpSpPr>
        <p:grpSp>
          <p:nvGrpSpPr>
            <p:cNvPr id="26" name="Group 152"/>
            <p:cNvGrpSpPr>
              <a:grpSpLocks/>
            </p:cNvGrpSpPr>
            <p:nvPr/>
          </p:nvGrpSpPr>
          <p:grpSpPr bwMode="auto">
            <a:xfrm>
              <a:off x="2982" y="2523"/>
              <a:ext cx="2622" cy="1496"/>
              <a:chOff x="2982" y="2523"/>
              <a:chExt cx="2622" cy="1496"/>
            </a:xfrm>
          </p:grpSpPr>
          <p:grpSp>
            <p:nvGrpSpPr>
              <p:cNvPr id="27" name="Group 153"/>
              <p:cNvGrpSpPr>
                <a:grpSpLocks/>
              </p:cNvGrpSpPr>
              <p:nvPr/>
            </p:nvGrpSpPr>
            <p:grpSpPr bwMode="auto">
              <a:xfrm>
                <a:off x="3651" y="2704"/>
                <a:ext cx="272" cy="634"/>
                <a:chOff x="4241" y="2614"/>
                <a:chExt cx="272" cy="634"/>
              </a:xfrm>
            </p:grpSpPr>
            <p:sp>
              <p:nvSpPr>
                <p:cNvPr id="62618" name="Line 154"/>
                <p:cNvSpPr>
                  <a:spLocks noChangeShapeType="1"/>
                </p:cNvSpPr>
                <p:nvPr/>
              </p:nvSpPr>
              <p:spPr bwMode="auto">
                <a:xfrm>
                  <a:off x="4377" y="2614"/>
                  <a:ext cx="0" cy="634"/>
                </a:xfrm>
                <a:prstGeom prst="line">
                  <a:avLst/>
                </a:prstGeom>
                <a:noFill/>
                <a:ln w="38100">
                  <a:solidFill>
                    <a:srgbClr val="339966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2619" name="AutoShape 155"/>
                <p:cNvSpPr>
                  <a:spLocks noChangeArrowheads="1"/>
                </p:cNvSpPr>
                <p:nvPr/>
              </p:nvSpPr>
              <p:spPr bwMode="auto">
                <a:xfrm rot="-1840084">
                  <a:off x="4241" y="2840"/>
                  <a:ext cx="45" cy="3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3399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2620" name="AutoShape 156"/>
                <p:cNvSpPr>
                  <a:spLocks noChangeArrowheads="1"/>
                </p:cNvSpPr>
                <p:nvPr/>
              </p:nvSpPr>
              <p:spPr bwMode="auto">
                <a:xfrm rot="1993599">
                  <a:off x="4468" y="2704"/>
                  <a:ext cx="45" cy="3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3399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2621" name="AutoShape 157"/>
                <p:cNvSpPr>
                  <a:spLocks noChangeArrowheads="1"/>
                </p:cNvSpPr>
                <p:nvPr/>
              </p:nvSpPr>
              <p:spPr bwMode="auto">
                <a:xfrm rot="-1840084">
                  <a:off x="4286" y="2704"/>
                  <a:ext cx="45" cy="27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3399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8" name="Group 158"/>
              <p:cNvGrpSpPr>
                <a:grpSpLocks/>
              </p:cNvGrpSpPr>
              <p:nvPr/>
            </p:nvGrpSpPr>
            <p:grpSpPr bwMode="auto">
              <a:xfrm>
                <a:off x="4674" y="2523"/>
                <a:ext cx="454" cy="1089"/>
                <a:chOff x="2290" y="300"/>
                <a:chExt cx="454" cy="1089"/>
              </a:xfrm>
            </p:grpSpPr>
            <p:grpSp>
              <p:nvGrpSpPr>
                <p:cNvPr id="29" name="Group 159"/>
                <p:cNvGrpSpPr>
                  <a:grpSpLocks/>
                </p:cNvGrpSpPr>
                <p:nvPr/>
              </p:nvGrpSpPr>
              <p:grpSpPr bwMode="auto">
                <a:xfrm>
                  <a:off x="2381" y="845"/>
                  <a:ext cx="272" cy="544"/>
                  <a:chOff x="2381" y="845"/>
                  <a:chExt cx="272" cy="544"/>
                </a:xfrm>
              </p:grpSpPr>
              <p:sp>
                <p:nvSpPr>
                  <p:cNvPr id="62624" name="Line 160"/>
                  <p:cNvSpPr>
                    <a:spLocks noChangeShapeType="1"/>
                  </p:cNvSpPr>
                  <p:nvPr/>
                </p:nvSpPr>
                <p:spPr bwMode="auto">
                  <a:xfrm>
                    <a:off x="2517" y="845"/>
                    <a:ext cx="0" cy="544"/>
                  </a:xfrm>
                  <a:prstGeom prst="line">
                    <a:avLst/>
                  </a:prstGeom>
                  <a:noFill/>
                  <a:ln w="38100">
                    <a:solidFill>
                      <a:srgbClr val="339966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625" name="AutoShape 161"/>
                  <p:cNvSpPr>
                    <a:spLocks noChangeArrowheads="1"/>
                  </p:cNvSpPr>
                  <p:nvPr/>
                </p:nvSpPr>
                <p:spPr bwMode="auto">
                  <a:xfrm rot="-1840084">
                    <a:off x="2381" y="981"/>
                    <a:ext cx="45" cy="363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3399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2626" name="AutoShape 162"/>
                  <p:cNvSpPr>
                    <a:spLocks noChangeArrowheads="1"/>
                  </p:cNvSpPr>
                  <p:nvPr/>
                </p:nvSpPr>
                <p:spPr bwMode="auto">
                  <a:xfrm rot="1993599">
                    <a:off x="2608" y="845"/>
                    <a:ext cx="45" cy="363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3399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2627" name="AutoShape 163"/>
                  <p:cNvSpPr>
                    <a:spLocks noChangeArrowheads="1"/>
                  </p:cNvSpPr>
                  <p:nvPr/>
                </p:nvSpPr>
                <p:spPr bwMode="auto">
                  <a:xfrm rot="-1840084">
                    <a:off x="2426" y="845"/>
                    <a:ext cx="45" cy="272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3399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30" name="Group 164"/>
                <p:cNvGrpSpPr>
                  <a:grpSpLocks/>
                </p:cNvGrpSpPr>
                <p:nvPr/>
              </p:nvGrpSpPr>
              <p:grpSpPr bwMode="auto">
                <a:xfrm>
                  <a:off x="2290" y="300"/>
                  <a:ext cx="454" cy="589"/>
                  <a:chOff x="2290" y="119"/>
                  <a:chExt cx="454" cy="770"/>
                </a:xfrm>
              </p:grpSpPr>
              <p:sp>
                <p:nvSpPr>
                  <p:cNvPr id="62629" name="Oval 165"/>
                  <p:cNvSpPr>
                    <a:spLocks noChangeArrowheads="1"/>
                  </p:cNvSpPr>
                  <p:nvPr/>
                </p:nvSpPr>
                <p:spPr bwMode="auto">
                  <a:xfrm rot="3523108">
                    <a:off x="2516" y="730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2630" name="Oval 166"/>
                  <p:cNvSpPr>
                    <a:spLocks noChangeArrowheads="1"/>
                  </p:cNvSpPr>
                  <p:nvPr/>
                </p:nvSpPr>
                <p:spPr bwMode="auto">
                  <a:xfrm rot="3523108">
                    <a:off x="2516" y="593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2631" name="Oval 167"/>
                  <p:cNvSpPr>
                    <a:spLocks noChangeArrowheads="1"/>
                  </p:cNvSpPr>
                  <p:nvPr/>
                </p:nvSpPr>
                <p:spPr bwMode="auto">
                  <a:xfrm rot="3523108">
                    <a:off x="2516" y="457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2632" name="Oval 168"/>
                  <p:cNvSpPr>
                    <a:spLocks noChangeArrowheads="1"/>
                  </p:cNvSpPr>
                  <p:nvPr/>
                </p:nvSpPr>
                <p:spPr bwMode="auto">
                  <a:xfrm rot="-3312619">
                    <a:off x="2380" y="684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2633" name="Oval 169"/>
                  <p:cNvSpPr>
                    <a:spLocks noChangeArrowheads="1"/>
                  </p:cNvSpPr>
                  <p:nvPr/>
                </p:nvSpPr>
                <p:spPr bwMode="auto">
                  <a:xfrm rot="-3312619">
                    <a:off x="2380" y="548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2634" name="Oval 170"/>
                  <p:cNvSpPr>
                    <a:spLocks noChangeArrowheads="1"/>
                  </p:cNvSpPr>
                  <p:nvPr/>
                </p:nvSpPr>
                <p:spPr bwMode="auto">
                  <a:xfrm rot="-3312619">
                    <a:off x="2380" y="412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2635" name="Oval 171"/>
                  <p:cNvSpPr>
                    <a:spLocks noChangeArrowheads="1"/>
                  </p:cNvSpPr>
                  <p:nvPr/>
                </p:nvSpPr>
                <p:spPr bwMode="auto">
                  <a:xfrm rot="399088">
                    <a:off x="2472" y="300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31" name="Group 172"/>
                  <p:cNvGrpSpPr>
                    <a:grpSpLocks/>
                  </p:cNvGrpSpPr>
                  <p:nvPr/>
                </p:nvGrpSpPr>
                <p:grpSpPr bwMode="auto">
                  <a:xfrm>
                    <a:off x="2290" y="119"/>
                    <a:ext cx="454" cy="681"/>
                    <a:chOff x="2290" y="119"/>
                    <a:chExt cx="454" cy="681"/>
                  </a:xfrm>
                </p:grpSpPr>
                <p:sp>
                  <p:nvSpPr>
                    <p:cNvPr id="62637" name="Line 173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653" y="210"/>
                      <a:ext cx="46" cy="272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2638" name="Line 17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653" y="346"/>
                      <a:ext cx="91" cy="31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2639" name="Line 17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653" y="482"/>
                      <a:ext cx="91" cy="31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2640" name="Line 17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36" y="210"/>
                      <a:ext cx="45" cy="227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2641" name="Line 17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290" y="300"/>
                      <a:ext cx="91" cy="31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2642" name="Line 17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290" y="436"/>
                      <a:ext cx="91" cy="31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2643" name="Line 17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517" y="119"/>
                      <a:ext cx="1" cy="18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</p:grpSp>
          </p:grpSp>
          <p:sp>
            <p:nvSpPr>
              <p:cNvPr id="62644" name="Line 180"/>
              <p:cNvSpPr>
                <a:spLocks noChangeShapeType="1"/>
              </p:cNvSpPr>
              <p:nvPr/>
            </p:nvSpPr>
            <p:spPr bwMode="auto">
              <a:xfrm>
                <a:off x="4195" y="3113"/>
                <a:ext cx="31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45" name="Line 181"/>
              <p:cNvSpPr>
                <a:spLocks noChangeShapeType="1"/>
              </p:cNvSpPr>
              <p:nvPr/>
            </p:nvSpPr>
            <p:spPr bwMode="auto">
              <a:xfrm>
                <a:off x="3061" y="3113"/>
                <a:ext cx="40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46" name="Line 182"/>
              <p:cNvSpPr>
                <a:spLocks noChangeShapeType="1"/>
              </p:cNvSpPr>
              <p:nvPr/>
            </p:nvSpPr>
            <p:spPr bwMode="auto">
              <a:xfrm>
                <a:off x="4584" y="3611"/>
                <a:ext cx="5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47" name="Line 183"/>
              <p:cNvSpPr>
                <a:spLocks noChangeShapeType="1"/>
              </p:cNvSpPr>
              <p:nvPr/>
            </p:nvSpPr>
            <p:spPr bwMode="auto">
              <a:xfrm flipH="1">
                <a:off x="4765" y="3611"/>
                <a:ext cx="136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48" name="Line 184"/>
              <p:cNvSpPr>
                <a:spLocks noChangeShapeType="1"/>
              </p:cNvSpPr>
              <p:nvPr/>
            </p:nvSpPr>
            <p:spPr bwMode="auto">
              <a:xfrm>
                <a:off x="4901" y="3611"/>
                <a:ext cx="46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49" name="Line 185"/>
              <p:cNvSpPr>
                <a:spLocks noChangeShapeType="1"/>
              </p:cNvSpPr>
              <p:nvPr/>
            </p:nvSpPr>
            <p:spPr bwMode="auto">
              <a:xfrm>
                <a:off x="4901" y="3611"/>
                <a:ext cx="227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2501" name="Group 186"/>
              <p:cNvGrpSpPr>
                <a:grpSpLocks/>
              </p:cNvGrpSpPr>
              <p:nvPr/>
            </p:nvGrpSpPr>
            <p:grpSpPr bwMode="auto">
              <a:xfrm>
                <a:off x="3651" y="3339"/>
                <a:ext cx="272" cy="181"/>
                <a:chOff x="3878" y="3612"/>
                <a:chExt cx="272" cy="181"/>
              </a:xfrm>
            </p:grpSpPr>
            <p:sp>
              <p:nvSpPr>
                <p:cNvPr id="62651" name="Line 187"/>
                <p:cNvSpPr>
                  <a:spLocks noChangeShapeType="1"/>
                </p:cNvSpPr>
                <p:nvPr/>
              </p:nvSpPr>
              <p:spPr bwMode="auto">
                <a:xfrm flipH="1">
                  <a:off x="3878" y="3612"/>
                  <a:ext cx="136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2652" name="Line 188"/>
                <p:cNvSpPr>
                  <a:spLocks noChangeShapeType="1"/>
                </p:cNvSpPr>
                <p:nvPr/>
              </p:nvSpPr>
              <p:spPr bwMode="auto">
                <a:xfrm>
                  <a:off x="4014" y="3612"/>
                  <a:ext cx="136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2653" name="Line 189"/>
                <p:cNvSpPr>
                  <a:spLocks noChangeShapeType="1"/>
                </p:cNvSpPr>
                <p:nvPr/>
              </p:nvSpPr>
              <p:spPr bwMode="auto">
                <a:xfrm>
                  <a:off x="4014" y="3657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2654" name="Rectangle 190"/>
              <p:cNvSpPr>
                <a:spLocks noChangeArrowheads="1"/>
              </p:cNvSpPr>
              <p:nvPr/>
            </p:nvSpPr>
            <p:spPr bwMode="auto">
              <a:xfrm>
                <a:off x="3228" y="3612"/>
                <a:ext cx="1029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укоренение </a:t>
                </a:r>
                <a:endParaRPr lang="en-US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endParaRPr>
              </a:p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in vitro</a:t>
                </a:r>
                <a:r>
                  <a:rPr lang="ru-RU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/</a:t>
                </a:r>
                <a:r>
                  <a:rPr lang="en-US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ex vitro</a:t>
                </a:r>
                <a:endPara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2655" name="Rectangle 191"/>
              <p:cNvSpPr>
                <a:spLocks noChangeArrowheads="1"/>
              </p:cNvSpPr>
              <p:nvPr/>
            </p:nvSpPr>
            <p:spPr bwMode="auto">
              <a:xfrm>
                <a:off x="4248" y="3747"/>
                <a:ext cx="1285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образование семян</a:t>
                </a:r>
              </a:p>
            </p:txBody>
          </p:sp>
          <p:sp>
            <p:nvSpPr>
              <p:cNvPr id="62656" name="Rectangle 192"/>
              <p:cNvSpPr>
                <a:spLocks noChangeArrowheads="1"/>
              </p:cNvSpPr>
              <p:nvPr/>
            </p:nvSpPr>
            <p:spPr bwMode="auto">
              <a:xfrm>
                <a:off x="5012" y="2976"/>
                <a:ext cx="592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линия Т0</a:t>
                </a:r>
              </a:p>
            </p:txBody>
          </p:sp>
          <p:sp>
            <p:nvSpPr>
              <p:cNvPr id="62657" name="Rectangle 193"/>
              <p:cNvSpPr>
                <a:spLocks noChangeArrowheads="1"/>
              </p:cNvSpPr>
              <p:nvPr/>
            </p:nvSpPr>
            <p:spPr bwMode="auto">
              <a:xfrm>
                <a:off x="2982" y="2886"/>
                <a:ext cx="450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1 </a:t>
                </a:r>
                <a:r>
                  <a:rPr lang="ru-RU" dirty="0" err="1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мес</a:t>
                </a:r>
                <a:endPara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2658" name="Rectangle 194"/>
              <p:cNvSpPr>
                <a:spLocks noChangeArrowheads="1"/>
              </p:cNvSpPr>
              <p:nvPr/>
            </p:nvSpPr>
            <p:spPr bwMode="auto">
              <a:xfrm>
                <a:off x="4071" y="2886"/>
                <a:ext cx="450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3 </a:t>
                </a:r>
                <a:r>
                  <a:rPr lang="ru-RU" dirty="0" err="1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мес</a:t>
                </a:r>
                <a:endPara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62659" name="Rectangle 195"/>
            <p:cNvSpPr>
              <a:spLocks noChangeArrowheads="1"/>
            </p:cNvSpPr>
            <p:nvPr/>
          </p:nvSpPr>
          <p:spPr bwMode="auto">
            <a:xfrm>
              <a:off x="2937" y="3152"/>
              <a:ext cx="734" cy="2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(PPT+GFP)</a:t>
              </a:r>
              <a:endParaRPr 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endParaRPr>
            </a:p>
          </p:txBody>
        </p:sp>
      </p:grpSp>
      <p:sp>
        <p:nvSpPr>
          <p:cNvPr id="62660" name="AutoShape 196"/>
          <p:cNvSpPr>
            <a:spLocks noChangeArrowheads="1"/>
          </p:cNvSpPr>
          <p:nvPr/>
        </p:nvSpPr>
        <p:spPr bwMode="auto">
          <a:xfrm rot="10800000">
            <a:off x="1042988" y="3792190"/>
            <a:ext cx="1296987" cy="1439863"/>
          </a:xfrm>
          <a:custGeom>
            <a:avLst/>
            <a:gdLst>
              <a:gd name="G0" fmla="+- 9359 0 0"/>
              <a:gd name="G1" fmla="+- 21600 0 9359"/>
              <a:gd name="G2" fmla="*/ 9359 1 2"/>
              <a:gd name="G3" fmla="+- 21600 0 G2"/>
              <a:gd name="G4" fmla="+/ 9359 21600 2"/>
              <a:gd name="G5" fmla="+/ G1 0 2"/>
              <a:gd name="G6" fmla="*/ 21600 21600 9359"/>
              <a:gd name="G7" fmla="*/ G6 1 2"/>
              <a:gd name="G8" fmla="+- 21600 0 G7"/>
              <a:gd name="G9" fmla="*/ 21600 1 2"/>
              <a:gd name="G10" fmla="+- 9359 0 G9"/>
              <a:gd name="G11" fmla="?: G10 G8 0"/>
              <a:gd name="G12" fmla="?: G10 G7 21600"/>
              <a:gd name="T0" fmla="*/ 16920 w 21600"/>
              <a:gd name="T1" fmla="*/ 10800 h 21600"/>
              <a:gd name="T2" fmla="*/ 10800 w 21600"/>
              <a:gd name="T3" fmla="*/ 21600 h 21600"/>
              <a:gd name="T4" fmla="*/ 4680 w 21600"/>
              <a:gd name="T5" fmla="*/ 10800 h 21600"/>
              <a:gd name="T6" fmla="*/ 10800 w 21600"/>
              <a:gd name="T7" fmla="*/ 0 h 21600"/>
              <a:gd name="T8" fmla="*/ 6480 w 21600"/>
              <a:gd name="T9" fmla="*/ 6480 h 21600"/>
              <a:gd name="T10" fmla="*/ 15120 w 21600"/>
              <a:gd name="T11" fmla="*/ 1512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9359" y="21600"/>
                </a:lnTo>
                <a:lnTo>
                  <a:pt x="1224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33CCCC">
              <a:alpha val="25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661" name="Freeform 197"/>
          <p:cNvSpPr>
            <a:spLocks/>
          </p:cNvSpPr>
          <p:nvPr/>
        </p:nvSpPr>
        <p:spPr bwMode="auto">
          <a:xfrm>
            <a:off x="1276350" y="4987578"/>
            <a:ext cx="144463" cy="71437"/>
          </a:xfrm>
          <a:custGeom>
            <a:avLst/>
            <a:gdLst/>
            <a:ahLst/>
            <a:cxnLst>
              <a:cxn ang="0">
                <a:pos x="5" y="9"/>
              </a:cxn>
              <a:cxn ang="0">
                <a:pos x="4" y="52"/>
              </a:cxn>
              <a:cxn ang="0">
                <a:pos x="20" y="49"/>
              </a:cxn>
              <a:cxn ang="0">
                <a:pos x="47" y="47"/>
              </a:cxn>
              <a:cxn ang="0">
                <a:pos x="40" y="22"/>
              </a:cxn>
              <a:cxn ang="0">
                <a:pos x="32" y="9"/>
              </a:cxn>
              <a:cxn ang="0">
                <a:pos x="16" y="4"/>
              </a:cxn>
              <a:cxn ang="0">
                <a:pos x="5" y="9"/>
              </a:cxn>
            </a:cxnLst>
            <a:rect l="0" t="0" r="r" b="b"/>
            <a:pathLst>
              <a:path w="55" h="52">
                <a:moveTo>
                  <a:pt x="5" y="9"/>
                </a:moveTo>
                <a:cubicBezTo>
                  <a:pt x="0" y="32"/>
                  <a:pt x="2" y="18"/>
                  <a:pt x="4" y="52"/>
                </a:cubicBezTo>
                <a:cubicBezTo>
                  <a:pt x="10" y="47"/>
                  <a:pt x="13" y="44"/>
                  <a:pt x="20" y="49"/>
                </a:cubicBezTo>
                <a:cubicBezTo>
                  <a:pt x="29" y="48"/>
                  <a:pt x="38" y="49"/>
                  <a:pt x="47" y="47"/>
                </a:cubicBezTo>
                <a:cubicBezTo>
                  <a:pt x="55" y="45"/>
                  <a:pt x="44" y="25"/>
                  <a:pt x="40" y="22"/>
                </a:cubicBezTo>
                <a:cubicBezTo>
                  <a:pt x="37" y="17"/>
                  <a:pt x="37" y="13"/>
                  <a:pt x="32" y="9"/>
                </a:cubicBezTo>
                <a:cubicBezTo>
                  <a:pt x="30" y="0"/>
                  <a:pt x="24" y="3"/>
                  <a:pt x="16" y="4"/>
                </a:cubicBezTo>
                <a:cubicBezTo>
                  <a:pt x="10" y="8"/>
                  <a:pt x="14" y="7"/>
                  <a:pt x="5" y="9"/>
                </a:cubicBezTo>
                <a:close/>
              </a:path>
            </a:pathLst>
          </a:custGeom>
          <a:solidFill>
            <a:srgbClr val="00FF00"/>
          </a:solidFill>
          <a:ln w="6350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662" name="Freeform 198"/>
          <p:cNvSpPr>
            <a:spLocks/>
          </p:cNvSpPr>
          <p:nvPr/>
        </p:nvSpPr>
        <p:spPr bwMode="auto">
          <a:xfrm>
            <a:off x="1636713" y="5101878"/>
            <a:ext cx="160337" cy="71437"/>
          </a:xfrm>
          <a:custGeom>
            <a:avLst/>
            <a:gdLst/>
            <a:ahLst/>
            <a:cxnLst>
              <a:cxn ang="0">
                <a:pos x="5" y="9"/>
              </a:cxn>
              <a:cxn ang="0">
                <a:pos x="4" y="52"/>
              </a:cxn>
              <a:cxn ang="0">
                <a:pos x="20" y="49"/>
              </a:cxn>
              <a:cxn ang="0">
                <a:pos x="47" y="47"/>
              </a:cxn>
              <a:cxn ang="0">
                <a:pos x="40" y="22"/>
              </a:cxn>
              <a:cxn ang="0">
                <a:pos x="32" y="9"/>
              </a:cxn>
              <a:cxn ang="0">
                <a:pos x="16" y="4"/>
              </a:cxn>
              <a:cxn ang="0">
                <a:pos x="5" y="9"/>
              </a:cxn>
            </a:cxnLst>
            <a:rect l="0" t="0" r="r" b="b"/>
            <a:pathLst>
              <a:path w="55" h="52">
                <a:moveTo>
                  <a:pt x="5" y="9"/>
                </a:moveTo>
                <a:cubicBezTo>
                  <a:pt x="0" y="32"/>
                  <a:pt x="2" y="18"/>
                  <a:pt x="4" y="52"/>
                </a:cubicBezTo>
                <a:cubicBezTo>
                  <a:pt x="10" y="47"/>
                  <a:pt x="13" y="44"/>
                  <a:pt x="20" y="49"/>
                </a:cubicBezTo>
                <a:cubicBezTo>
                  <a:pt x="29" y="48"/>
                  <a:pt x="38" y="49"/>
                  <a:pt x="47" y="47"/>
                </a:cubicBezTo>
                <a:cubicBezTo>
                  <a:pt x="55" y="45"/>
                  <a:pt x="44" y="25"/>
                  <a:pt x="40" y="22"/>
                </a:cubicBezTo>
                <a:cubicBezTo>
                  <a:pt x="37" y="17"/>
                  <a:pt x="37" y="13"/>
                  <a:pt x="32" y="9"/>
                </a:cubicBezTo>
                <a:cubicBezTo>
                  <a:pt x="30" y="0"/>
                  <a:pt x="24" y="3"/>
                  <a:pt x="16" y="4"/>
                </a:cubicBezTo>
                <a:cubicBezTo>
                  <a:pt x="10" y="8"/>
                  <a:pt x="14" y="7"/>
                  <a:pt x="5" y="9"/>
                </a:cubicBezTo>
                <a:close/>
              </a:path>
            </a:pathLst>
          </a:custGeom>
          <a:solidFill>
            <a:srgbClr val="00EE00"/>
          </a:solidFill>
          <a:ln w="6350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663" name="Freeform 199"/>
          <p:cNvSpPr>
            <a:spLocks/>
          </p:cNvSpPr>
          <p:nvPr/>
        </p:nvSpPr>
        <p:spPr bwMode="auto">
          <a:xfrm>
            <a:off x="1908175" y="4897090"/>
            <a:ext cx="87313" cy="82550"/>
          </a:xfrm>
          <a:custGeom>
            <a:avLst/>
            <a:gdLst/>
            <a:ahLst/>
            <a:cxnLst>
              <a:cxn ang="0">
                <a:pos x="5" y="9"/>
              </a:cxn>
              <a:cxn ang="0">
                <a:pos x="4" y="52"/>
              </a:cxn>
              <a:cxn ang="0">
                <a:pos x="20" y="49"/>
              </a:cxn>
              <a:cxn ang="0">
                <a:pos x="47" y="47"/>
              </a:cxn>
              <a:cxn ang="0">
                <a:pos x="40" y="22"/>
              </a:cxn>
              <a:cxn ang="0">
                <a:pos x="32" y="9"/>
              </a:cxn>
              <a:cxn ang="0">
                <a:pos x="16" y="4"/>
              </a:cxn>
              <a:cxn ang="0">
                <a:pos x="5" y="9"/>
              </a:cxn>
            </a:cxnLst>
            <a:rect l="0" t="0" r="r" b="b"/>
            <a:pathLst>
              <a:path w="55" h="52">
                <a:moveTo>
                  <a:pt x="5" y="9"/>
                </a:moveTo>
                <a:cubicBezTo>
                  <a:pt x="0" y="32"/>
                  <a:pt x="2" y="18"/>
                  <a:pt x="4" y="52"/>
                </a:cubicBezTo>
                <a:cubicBezTo>
                  <a:pt x="10" y="47"/>
                  <a:pt x="13" y="44"/>
                  <a:pt x="20" y="49"/>
                </a:cubicBezTo>
                <a:cubicBezTo>
                  <a:pt x="29" y="48"/>
                  <a:pt x="38" y="49"/>
                  <a:pt x="47" y="47"/>
                </a:cubicBezTo>
                <a:cubicBezTo>
                  <a:pt x="55" y="45"/>
                  <a:pt x="44" y="25"/>
                  <a:pt x="40" y="22"/>
                </a:cubicBezTo>
                <a:cubicBezTo>
                  <a:pt x="37" y="17"/>
                  <a:pt x="37" y="13"/>
                  <a:pt x="32" y="9"/>
                </a:cubicBezTo>
                <a:cubicBezTo>
                  <a:pt x="30" y="0"/>
                  <a:pt x="24" y="3"/>
                  <a:pt x="16" y="4"/>
                </a:cubicBezTo>
                <a:cubicBezTo>
                  <a:pt x="10" y="8"/>
                  <a:pt x="14" y="7"/>
                  <a:pt x="5" y="9"/>
                </a:cubicBezTo>
                <a:close/>
              </a:path>
            </a:pathLst>
          </a:custGeom>
          <a:solidFill>
            <a:srgbClr val="00FF00"/>
          </a:solidFill>
          <a:ln w="6350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664" name="AutoShape 200"/>
          <p:cNvSpPr>
            <a:spLocks noChangeArrowheads="1"/>
          </p:cNvSpPr>
          <p:nvPr/>
        </p:nvSpPr>
        <p:spPr bwMode="auto">
          <a:xfrm rot="10800000">
            <a:off x="3276600" y="3792190"/>
            <a:ext cx="1296988" cy="1439863"/>
          </a:xfrm>
          <a:custGeom>
            <a:avLst/>
            <a:gdLst>
              <a:gd name="G0" fmla="+- 9359 0 0"/>
              <a:gd name="G1" fmla="+- 21600 0 9359"/>
              <a:gd name="G2" fmla="*/ 9359 1 2"/>
              <a:gd name="G3" fmla="+- 21600 0 G2"/>
              <a:gd name="G4" fmla="+/ 9359 21600 2"/>
              <a:gd name="G5" fmla="+/ G1 0 2"/>
              <a:gd name="G6" fmla="*/ 21600 21600 9359"/>
              <a:gd name="G7" fmla="*/ G6 1 2"/>
              <a:gd name="G8" fmla="+- 21600 0 G7"/>
              <a:gd name="G9" fmla="*/ 21600 1 2"/>
              <a:gd name="G10" fmla="+- 9359 0 G9"/>
              <a:gd name="G11" fmla="?: G10 G8 0"/>
              <a:gd name="G12" fmla="?: G10 G7 21600"/>
              <a:gd name="T0" fmla="*/ 16920 w 21600"/>
              <a:gd name="T1" fmla="*/ 10800 h 21600"/>
              <a:gd name="T2" fmla="*/ 10800 w 21600"/>
              <a:gd name="T3" fmla="*/ 21600 h 21600"/>
              <a:gd name="T4" fmla="*/ 4680 w 21600"/>
              <a:gd name="T5" fmla="*/ 10800 h 21600"/>
              <a:gd name="T6" fmla="*/ 10800 w 21600"/>
              <a:gd name="T7" fmla="*/ 0 h 21600"/>
              <a:gd name="T8" fmla="*/ 6480 w 21600"/>
              <a:gd name="T9" fmla="*/ 6480 h 21600"/>
              <a:gd name="T10" fmla="*/ 15120 w 21600"/>
              <a:gd name="T11" fmla="*/ 1512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9359" y="21600"/>
                </a:lnTo>
                <a:lnTo>
                  <a:pt x="1224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33CCCC">
              <a:alpha val="25999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2506" name="Group 201"/>
          <p:cNvGrpSpPr>
            <a:grpSpLocks/>
          </p:cNvGrpSpPr>
          <p:nvPr/>
        </p:nvGrpSpPr>
        <p:grpSpPr bwMode="auto">
          <a:xfrm>
            <a:off x="3851275" y="4584353"/>
            <a:ext cx="358775" cy="576262"/>
            <a:chOff x="4241" y="3385"/>
            <a:chExt cx="226" cy="363"/>
          </a:xfrm>
        </p:grpSpPr>
        <p:sp>
          <p:nvSpPr>
            <p:cNvPr id="62666" name="AutoShape 202"/>
            <p:cNvSpPr>
              <a:spLocks noChangeArrowheads="1"/>
            </p:cNvSpPr>
            <p:nvPr/>
          </p:nvSpPr>
          <p:spPr bwMode="auto">
            <a:xfrm>
              <a:off x="4332" y="3475"/>
              <a:ext cx="45" cy="227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667" name="AutoShape 203"/>
            <p:cNvSpPr>
              <a:spLocks noChangeArrowheads="1"/>
            </p:cNvSpPr>
            <p:nvPr/>
          </p:nvSpPr>
          <p:spPr bwMode="auto">
            <a:xfrm rot="1993599">
              <a:off x="4422" y="3385"/>
              <a:ext cx="45" cy="363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668" name="AutoShape 204"/>
            <p:cNvSpPr>
              <a:spLocks noChangeArrowheads="1"/>
            </p:cNvSpPr>
            <p:nvPr/>
          </p:nvSpPr>
          <p:spPr bwMode="auto">
            <a:xfrm rot="-1840084">
              <a:off x="4241" y="3475"/>
              <a:ext cx="45" cy="272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2669" name="Freeform 205"/>
          <p:cNvSpPr>
            <a:spLocks noChangeAspect="1"/>
          </p:cNvSpPr>
          <p:nvPr/>
        </p:nvSpPr>
        <p:spPr bwMode="auto">
          <a:xfrm>
            <a:off x="3851275" y="5089178"/>
            <a:ext cx="233363" cy="146050"/>
          </a:xfrm>
          <a:custGeom>
            <a:avLst/>
            <a:gdLst/>
            <a:ahLst/>
            <a:cxnLst>
              <a:cxn ang="0">
                <a:pos x="3" y="135"/>
              </a:cxn>
              <a:cxn ang="0">
                <a:pos x="219" y="140"/>
              </a:cxn>
              <a:cxn ang="0">
                <a:pos x="238" y="135"/>
              </a:cxn>
              <a:cxn ang="0">
                <a:pos x="180" y="25"/>
              </a:cxn>
              <a:cxn ang="0">
                <a:pos x="137" y="49"/>
              </a:cxn>
              <a:cxn ang="0">
                <a:pos x="70" y="63"/>
              </a:cxn>
              <a:cxn ang="0">
                <a:pos x="36" y="59"/>
              </a:cxn>
              <a:cxn ang="0">
                <a:pos x="8" y="73"/>
              </a:cxn>
              <a:cxn ang="0">
                <a:pos x="3" y="135"/>
              </a:cxn>
            </a:cxnLst>
            <a:rect l="0" t="0" r="r" b="b"/>
            <a:pathLst>
              <a:path w="251" h="141">
                <a:moveTo>
                  <a:pt x="3" y="135"/>
                </a:moveTo>
                <a:cubicBezTo>
                  <a:pt x="75" y="137"/>
                  <a:pt x="147" y="140"/>
                  <a:pt x="219" y="140"/>
                </a:cubicBezTo>
                <a:cubicBezTo>
                  <a:pt x="226" y="140"/>
                  <a:pt x="236" y="141"/>
                  <a:pt x="238" y="135"/>
                </a:cubicBezTo>
                <a:cubicBezTo>
                  <a:pt x="251" y="85"/>
                  <a:pt x="216" y="49"/>
                  <a:pt x="180" y="25"/>
                </a:cubicBezTo>
                <a:cubicBezTo>
                  <a:pt x="157" y="31"/>
                  <a:pt x="158" y="42"/>
                  <a:pt x="137" y="49"/>
                </a:cubicBezTo>
                <a:cubicBezTo>
                  <a:pt x="106" y="0"/>
                  <a:pt x="91" y="50"/>
                  <a:pt x="70" y="63"/>
                </a:cubicBezTo>
                <a:cubicBezTo>
                  <a:pt x="50" y="35"/>
                  <a:pt x="55" y="40"/>
                  <a:pt x="36" y="59"/>
                </a:cubicBezTo>
                <a:cubicBezTo>
                  <a:pt x="28" y="67"/>
                  <a:pt x="18" y="69"/>
                  <a:pt x="8" y="73"/>
                </a:cubicBezTo>
                <a:cubicBezTo>
                  <a:pt x="0" y="95"/>
                  <a:pt x="14" y="115"/>
                  <a:pt x="3" y="135"/>
                </a:cubicBez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670" name="Freeform 206"/>
          <p:cNvSpPr>
            <a:spLocks noChangeAspect="1"/>
          </p:cNvSpPr>
          <p:nvPr/>
        </p:nvSpPr>
        <p:spPr bwMode="auto">
          <a:xfrm>
            <a:off x="3635375" y="4944715"/>
            <a:ext cx="114300" cy="106363"/>
          </a:xfrm>
          <a:custGeom>
            <a:avLst/>
            <a:gdLst/>
            <a:ahLst/>
            <a:cxnLst>
              <a:cxn ang="0">
                <a:pos x="5" y="9"/>
              </a:cxn>
              <a:cxn ang="0">
                <a:pos x="4" y="52"/>
              </a:cxn>
              <a:cxn ang="0">
                <a:pos x="20" y="49"/>
              </a:cxn>
              <a:cxn ang="0">
                <a:pos x="47" y="47"/>
              </a:cxn>
              <a:cxn ang="0">
                <a:pos x="40" y="22"/>
              </a:cxn>
              <a:cxn ang="0">
                <a:pos x="32" y="9"/>
              </a:cxn>
              <a:cxn ang="0">
                <a:pos x="16" y="4"/>
              </a:cxn>
              <a:cxn ang="0">
                <a:pos x="5" y="9"/>
              </a:cxn>
            </a:cxnLst>
            <a:rect l="0" t="0" r="r" b="b"/>
            <a:pathLst>
              <a:path w="55" h="52">
                <a:moveTo>
                  <a:pt x="5" y="9"/>
                </a:moveTo>
                <a:cubicBezTo>
                  <a:pt x="0" y="32"/>
                  <a:pt x="2" y="18"/>
                  <a:pt x="4" y="52"/>
                </a:cubicBezTo>
                <a:cubicBezTo>
                  <a:pt x="10" y="47"/>
                  <a:pt x="13" y="44"/>
                  <a:pt x="20" y="49"/>
                </a:cubicBezTo>
                <a:cubicBezTo>
                  <a:pt x="29" y="48"/>
                  <a:pt x="38" y="49"/>
                  <a:pt x="47" y="47"/>
                </a:cubicBezTo>
                <a:cubicBezTo>
                  <a:pt x="55" y="45"/>
                  <a:pt x="44" y="25"/>
                  <a:pt x="40" y="22"/>
                </a:cubicBezTo>
                <a:cubicBezTo>
                  <a:pt x="37" y="17"/>
                  <a:pt x="37" y="13"/>
                  <a:pt x="32" y="9"/>
                </a:cubicBezTo>
                <a:cubicBezTo>
                  <a:pt x="30" y="0"/>
                  <a:pt x="24" y="3"/>
                  <a:pt x="16" y="4"/>
                </a:cubicBezTo>
                <a:cubicBezTo>
                  <a:pt x="10" y="8"/>
                  <a:pt x="14" y="7"/>
                  <a:pt x="5" y="9"/>
                </a:cubicBezTo>
                <a:close/>
              </a:path>
            </a:pathLst>
          </a:custGeom>
          <a:solidFill>
            <a:srgbClr val="00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671" name="Freeform 207"/>
          <p:cNvSpPr>
            <a:spLocks/>
          </p:cNvSpPr>
          <p:nvPr/>
        </p:nvSpPr>
        <p:spPr bwMode="auto">
          <a:xfrm>
            <a:off x="4318000" y="5041553"/>
            <a:ext cx="114300" cy="82550"/>
          </a:xfrm>
          <a:custGeom>
            <a:avLst/>
            <a:gdLst/>
            <a:ahLst/>
            <a:cxnLst>
              <a:cxn ang="0">
                <a:pos x="5" y="9"/>
              </a:cxn>
              <a:cxn ang="0">
                <a:pos x="4" y="52"/>
              </a:cxn>
              <a:cxn ang="0">
                <a:pos x="20" y="49"/>
              </a:cxn>
              <a:cxn ang="0">
                <a:pos x="47" y="47"/>
              </a:cxn>
              <a:cxn ang="0">
                <a:pos x="40" y="22"/>
              </a:cxn>
              <a:cxn ang="0">
                <a:pos x="32" y="9"/>
              </a:cxn>
              <a:cxn ang="0">
                <a:pos x="16" y="4"/>
              </a:cxn>
              <a:cxn ang="0">
                <a:pos x="5" y="9"/>
              </a:cxn>
            </a:cxnLst>
            <a:rect l="0" t="0" r="r" b="b"/>
            <a:pathLst>
              <a:path w="55" h="52">
                <a:moveTo>
                  <a:pt x="5" y="9"/>
                </a:moveTo>
                <a:cubicBezTo>
                  <a:pt x="0" y="32"/>
                  <a:pt x="2" y="18"/>
                  <a:pt x="4" y="52"/>
                </a:cubicBezTo>
                <a:cubicBezTo>
                  <a:pt x="10" y="47"/>
                  <a:pt x="13" y="44"/>
                  <a:pt x="20" y="49"/>
                </a:cubicBezTo>
                <a:cubicBezTo>
                  <a:pt x="29" y="48"/>
                  <a:pt x="38" y="49"/>
                  <a:pt x="47" y="47"/>
                </a:cubicBezTo>
                <a:cubicBezTo>
                  <a:pt x="55" y="45"/>
                  <a:pt x="44" y="25"/>
                  <a:pt x="40" y="22"/>
                </a:cubicBezTo>
                <a:cubicBezTo>
                  <a:pt x="37" y="17"/>
                  <a:pt x="37" y="13"/>
                  <a:pt x="32" y="9"/>
                </a:cubicBezTo>
                <a:cubicBezTo>
                  <a:pt x="30" y="0"/>
                  <a:pt x="24" y="3"/>
                  <a:pt x="16" y="4"/>
                </a:cubicBezTo>
                <a:cubicBezTo>
                  <a:pt x="10" y="8"/>
                  <a:pt x="14" y="7"/>
                  <a:pt x="5" y="9"/>
                </a:cubicBezTo>
                <a:close/>
              </a:path>
            </a:pathLst>
          </a:custGeom>
          <a:solidFill>
            <a:srgbClr val="00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62514" name="Group 209"/>
          <p:cNvGrpSpPr>
            <a:grpSpLocks/>
          </p:cNvGrpSpPr>
          <p:nvPr/>
        </p:nvGrpSpPr>
        <p:grpSpPr bwMode="auto">
          <a:xfrm>
            <a:off x="1692275" y="2639665"/>
            <a:ext cx="4248150" cy="1441450"/>
            <a:chOff x="975" y="2115"/>
            <a:chExt cx="2903" cy="409"/>
          </a:xfrm>
        </p:grpSpPr>
        <p:sp>
          <p:nvSpPr>
            <p:cNvPr id="62674" name="Line 210"/>
            <p:cNvSpPr>
              <a:spLocks noChangeShapeType="1"/>
            </p:cNvSpPr>
            <p:nvPr/>
          </p:nvSpPr>
          <p:spPr bwMode="auto">
            <a:xfrm>
              <a:off x="975" y="2115"/>
              <a:ext cx="2903" cy="40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675" name="Rectangle 211"/>
            <p:cNvSpPr>
              <a:spLocks noChangeArrowheads="1"/>
            </p:cNvSpPr>
            <p:nvPr/>
          </p:nvSpPr>
          <p:spPr bwMode="auto">
            <a:xfrm>
              <a:off x="2205" y="2205"/>
              <a:ext cx="504" cy="8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>
                  <a:solidFill>
                    <a:srgbClr val="CC0000"/>
                  </a:solidFill>
                  <a:latin typeface="Times New Roman" pitchFamily="18" charset="0"/>
                </a:rPr>
                <a:t>8-9 мес</a:t>
              </a:r>
            </a:p>
          </p:txBody>
        </p:sp>
      </p:grpSp>
      <p:sp>
        <p:nvSpPr>
          <p:cNvPr id="211" name="Rectangle 217"/>
          <p:cNvSpPr>
            <a:spLocks noChangeArrowheads="1"/>
          </p:cNvSpPr>
          <p:nvPr/>
        </p:nvSpPr>
        <p:spPr bwMode="auto">
          <a:xfrm>
            <a:off x="2376488" y="6207695"/>
            <a:ext cx="6588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solidFill>
                  <a:srgbClr val="FFC000"/>
                </a:solidFill>
              </a:rPr>
              <a:t>D. </a:t>
            </a:r>
            <a:r>
              <a:rPr lang="ru-RU" sz="1200" b="1" dirty="0" err="1" smtClean="0">
                <a:solidFill>
                  <a:srgbClr val="FFC000"/>
                </a:solidFill>
              </a:rPr>
              <a:t>Miroshnichenko</a:t>
            </a:r>
            <a:r>
              <a:rPr lang="ru-RU" sz="1200" b="1" dirty="0" smtClean="0">
                <a:solidFill>
                  <a:srgbClr val="FFC000"/>
                </a:solidFill>
              </a:rPr>
              <a:t> </a:t>
            </a:r>
            <a:r>
              <a:rPr lang="en-US" sz="1200" b="1" dirty="0" smtClean="0">
                <a:solidFill>
                  <a:srgbClr val="FFC000"/>
                </a:solidFill>
              </a:rPr>
              <a:t>et al. </a:t>
            </a:r>
            <a:r>
              <a:rPr lang="ru-RU" sz="1200" b="1" dirty="0" smtClean="0">
                <a:solidFill>
                  <a:srgbClr val="FFC000"/>
                </a:solidFill>
              </a:rPr>
              <a:t>2007.Genetic </a:t>
            </a:r>
            <a:r>
              <a:rPr lang="ru-RU" sz="1200" b="1" dirty="0" err="1">
                <a:solidFill>
                  <a:srgbClr val="FFC000"/>
                </a:solidFill>
              </a:rPr>
              <a:t>Transformation</a:t>
            </a:r>
            <a:r>
              <a:rPr lang="ru-RU" sz="1200" b="1" dirty="0">
                <a:solidFill>
                  <a:srgbClr val="FFC000"/>
                </a:solidFill>
              </a:rPr>
              <a:t> </a:t>
            </a:r>
            <a:r>
              <a:rPr lang="ru-RU" sz="1200" b="1" dirty="0" err="1">
                <a:solidFill>
                  <a:srgbClr val="FFC000"/>
                </a:solidFill>
              </a:rPr>
              <a:t>Of</a:t>
            </a:r>
            <a:r>
              <a:rPr lang="ru-RU" sz="1200" b="1" dirty="0">
                <a:solidFill>
                  <a:srgbClr val="FFC000"/>
                </a:solidFill>
              </a:rPr>
              <a:t> </a:t>
            </a:r>
            <a:r>
              <a:rPr lang="ru-RU" sz="1200" b="1" dirty="0" err="1">
                <a:solidFill>
                  <a:srgbClr val="FFC000"/>
                </a:solidFill>
              </a:rPr>
              <a:t>Russian</a:t>
            </a:r>
            <a:r>
              <a:rPr lang="ru-RU" sz="1200" b="1" dirty="0">
                <a:solidFill>
                  <a:srgbClr val="FFC000"/>
                </a:solidFill>
              </a:rPr>
              <a:t> </a:t>
            </a:r>
            <a:r>
              <a:rPr lang="ru-RU" sz="1200" b="1" dirty="0" err="1">
                <a:solidFill>
                  <a:srgbClr val="FFC000"/>
                </a:solidFill>
              </a:rPr>
              <a:t>Wheat</a:t>
            </a:r>
            <a:r>
              <a:rPr lang="ru-RU" sz="1200" b="1" dirty="0">
                <a:solidFill>
                  <a:srgbClr val="FFC000"/>
                </a:solidFill>
              </a:rPr>
              <a:t> </a:t>
            </a:r>
            <a:r>
              <a:rPr lang="ru-RU" sz="1200" b="1" dirty="0" err="1">
                <a:solidFill>
                  <a:srgbClr val="FFC000"/>
                </a:solidFill>
              </a:rPr>
              <a:t>Cultivars</a:t>
            </a:r>
            <a:r>
              <a:rPr lang="ru-RU" sz="1200" b="1" dirty="0">
                <a:solidFill>
                  <a:srgbClr val="FFC000"/>
                </a:solidFill>
              </a:rPr>
              <a:t>.</a:t>
            </a:r>
            <a:endParaRPr lang="en-US" sz="1200" b="1" dirty="0">
              <a:solidFill>
                <a:srgbClr val="FFC000"/>
              </a:solidFill>
            </a:endParaRPr>
          </a:p>
          <a:p>
            <a:pPr algn="r"/>
            <a:r>
              <a:rPr lang="ru-RU" sz="1200" b="1" dirty="0">
                <a:solidFill>
                  <a:srgbClr val="FFC000"/>
                </a:solidFill>
              </a:rPr>
              <a:t> BIOTECHNOL. &amp; BIOTECHNOL. EQ. 4: 399-402</a:t>
            </a:r>
          </a:p>
        </p:txBody>
      </p:sp>
    </p:spTree>
    <p:extLst>
      <p:ext uri="{BB962C8B-B14F-4D97-AF65-F5344CB8AC3E}">
        <p14:creationId xmlns:p14="http://schemas.microsoft.com/office/powerpoint/2010/main" val="337047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2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2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2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2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2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2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2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2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54" grpId="0"/>
      <p:bldP spid="62660" grpId="0" animBg="1"/>
      <p:bldP spid="62661" grpId="0" animBg="1"/>
      <p:bldP spid="62662" grpId="0" animBg="1"/>
      <p:bldP spid="62663" grpId="0" animBg="1"/>
      <p:bldP spid="62664" grpId="0" animBg="1"/>
      <p:bldP spid="62669" grpId="0" animBg="1"/>
      <p:bldP spid="62670" grpId="0" animBg="1"/>
      <p:bldP spid="6267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Oval 2"/>
          <p:cNvSpPr>
            <a:spLocks noChangeAspect="1" noChangeArrowheads="1"/>
          </p:cNvSpPr>
          <p:nvPr/>
        </p:nvSpPr>
        <p:spPr bwMode="auto">
          <a:xfrm rot="3523108">
            <a:off x="1816894" y="2151509"/>
            <a:ext cx="138112" cy="241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1037239" y="1555403"/>
            <a:ext cx="86716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семена</a:t>
            </a: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2968744" y="2563465"/>
            <a:ext cx="258115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индукция </a:t>
            </a:r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каллусогенеза</a:t>
            </a:r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63520" name="Rectangle 32"/>
          <p:cNvSpPr>
            <a:spLocks noChangeArrowheads="1"/>
          </p:cNvSpPr>
          <p:nvPr/>
        </p:nvSpPr>
        <p:spPr bwMode="auto">
          <a:xfrm>
            <a:off x="5899452" y="2707928"/>
            <a:ext cx="1867884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трансформация 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бомбардировкой 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частицами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2179638" y="3284191"/>
            <a:ext cx="2965450" cy="2651126"/>
            <a:chOff x="1373" y="2387"/>
            <a:chExt cx="1868" cy="1670"/>
          </a:xfrm>
        </p:grpSpPr>
        <p:grpSp>
          <p:nvGrpSpPr>
            <p:cNvPr id="3" name="Group 34"/>
            <p:cNvGrpSpPr>
              <a:grpSpLocks noChangeAspect="1"/>
            </p:cNvGrpSpPr>
            <p:nvPr/>
          </p:nvGrpSpPr>
          <p:grpSpPr bwMode="auto">
            <a:xfrm>
              <a:off x="2064" y="3203"/>
              <a:ext cx="832" cy="397"/>
              <a:chOff x="2835" y="1434"/>
              <a:chExt cx="952" cy="454"/>
            </a:xfrm>
          </p:grpSpPr>
          <p:sp>
            <p:nvSpPr>
              <p:cNvPr id="63523" name="Rectangle 35"/>
              <p:cNvSpPr>
                <a:spLocks noChangeAspect="1" noChangeArrowheads="1"/>
              </p:cNvSpPr>
              <p:nvPr/>
            </p:nvSpPr>
            <p:spPr bwMode="auto">
              <a:xfrm>
                <a:off x="2835" y="1616"/>
                <a:ext cx="952" cy="90"/>
              </a:xfrm>
              <a:prstGeom prst="rect">
                <a:avLst/>
              </a:prstGeom>
              <a:solidFill>
                <a:srgbClr val="DCEFF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4" name="Oval 36"/>
              <p:cNvSpPr>
                <a:spLocks noChangeAspect="1" noChangeArrowheads="1"/>
              </p:cNvSpPr>
              <p:nvPr/>
            </p:nvSpPr>
            <p:spPr bwMode="auto">
              <a:xfrm>
                <a:off x="2835" y="1525"/>
                <a:ext cx="952" cy="363"/>
              </a:xfrm>
              <a:prstGeom prst="ellipse">
                <a:avLst/>
              </a:prstGeom>
              <a:solidFill>
                <a:srgbClr val="DCEF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5" name="Oval 37"/>
              <p:cNvSpPr>
                <a:spLocks noChangeAspect="1" noChangeArrowheads="1"/>
              </p:cNvSpPr>
              <p:nvPr/>
            </p:nvSpPr>
            <p:spPr bwMode="auto">
              <a:xfrm>
                <a:off x="2835" y="1434"/>
                <a:ext cx="952" cy="363"/>
              </a:xfrm>
              <a:prstGeom prst="ellipse">
                <a:avLst/>
              </a:prstGeom>
              <a:solidFill>
                <a:srgbClr val="DCEF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3526" name="Freeform 38"/>
            <p:cNvSpPr>
              <a:spLocks noChangeAspect="1"/>
            </p:cNvSpPr>
            <p:nvPr/>
          </p:nvSpPr>
          <p:spPr bwMode="auto">
            <a:xfrm>
              <a:off x="2654" y="3339"/>
              <a:ext cx="147" cy="71"/>
            </a:xfrm>
            <a:custGeom>
              <a:avLst/>
              <a:gdLst/>
              <a:ahLst/>
              <a:cxnLst>
                <a:cxn ang="0">
                  <a:pos x="3" y="135"/>
                </a:cxn>
                <a:cxn ang="0">
                  <a:pos x="219" y="140"/>
                </a:cxn>
                <a:cxn ang="0">
                  <a:pos x="238" y="135"/>
                </a:cxn>
                <a:cxn ang="0">
                  <a:pos x="180" y="25"/>
                </a:cxn>
                <a:cxn ang="0">
                  <a:pos x="137" y="49"/>
                </a:cxn>
                <a:cxn ang="0">
                  <a:pos x="70" y="63"/>
                </a:cxn>
                <a:cxn ang="0">
                  <a:pos x="36" y="59"/>
                </a:cxn>
                <a:cxn ang="0">
                  <a:pos x="8" y="73"/>
                </a:cxn>
                <a:cxn ang="0">
                  <a:pos x="3" y="135"/>
                </a:cxn>
              </a:cxnLst>
              <a:rect l="0" t="0" r="r" b="b"/>
              <a:pathLst>
                <a:path w="251" h="141">
                  <a:moveTo>
                    <a:pt x="3" y="135"/>
                  </a:moveTo>
                  <a:cubicBezTo>
                    <a:pt x="75" y="137"/>
                    <a:pt x="147" y="140"/>
                    <a:pt x="219" y="140"/>
                  </a:cubicBezTo>
                  <a:cubicBezTo>
                    <a:pt x="226" y="140"/>
                    <a:pt x="236" y="141"/>
                    <a:pt x="238" y="135"/>
                  </a:cubicBezTo>
                  <a:cubicBezTo>
                    <a:pt x="251" y="85"/>
                    <a:pt x="216" y="49"/>
                    <a:pt x="180" y="25"/>
                  </a:cubicBezTo>
                  <a:cubicBezTo>
                    <a:pt x="157" y="31"/>
                    <a:pt x="158" y="42"/>
                    <a:pt x="137" y="49"/>
                  </a:cubicBezTo>
                  <a:cubicBezTo>
                    <a:pt x="106" y="0"/>
                    <a:pt x="91" y="50"/>
                    <a:pt x="70" y="63"/>
                  </a:cubicBezTo>
                  <a:cubicBezTo>
                    <a:pt x="50" y="35"/>
                    <a:pt x="55" y="40"/>
                    <a:pt x="36" y="59"/>
                  </a:cubicBezTo>
                  <a:cubicBezTo>
                    <a:pt x="28" y="67"/>
                    <a:pt x="18" y="69"/>
                    <a:pt x="8" y="73"/>
                  </a:cubicBezTo>
                  <a:cubicBezTo>
                    <a:pt x="0" y="95"/>
                    <a:pt x="14" y="115"/>
                    <a:pt x="3" y="1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3527" name="Freeform 39"/>
            <p:cNvSpPr>
              <a:spLocks noChangeAspect="1"/>
            </p:cNvSpPr>
            <p:nvPr/>
          </p:nvSpPr>
          <p:spPr bwMode="auto">
            <a:xfrm>
              <a:off x="2217" y="3272"/>
              <a:ext cx="147" cy="92"/>
            </a:xfrm>
            <a:custGeom>
              <a:avLst/>
              <a:gdLst/>
              <a:ahLst/>
              <a:cxnLst>
                <a:cxn ang="0">
                  <a:pos x="3" y="135"/>
                </a:cxn>
                <a:cxn ang="0">
                  <a:pos x="219" y="140"/>
                </a:cxn>
                <a:cxn ang="0">
                  <a:pos x="238" y="135"/>
                </a:cxn>
                <a:cxn ang="0">
                  <a:pos x="180" y="25"/>
                </a:cxn>
                <a:cxn ang="0">
                  <a:pos x="137" y="49"/>
                </a:cxn>
                <a:cxn ang="0">
                  <a:pos x="70" y="63"/>
                </a:cxn>
                <a:cxn ang="0">
                  <a:pos x="36" y="59"/>
                </a:cxn>
                <a:cxn ang="0">
                  <a:pos x="8" y="73"/>
                </a:cxn>
                <a:cxn ang="0">
                  <a:pos x="3" y="135"/>
                </a:cxn>
              </a:cxnLst>
              <a:rect l="0" t="0" r="r" b="b"/>
              <a:pathLst>
                <a:path w="251" h="141">
                  <a:moveTo>
                    <a:pt x="3" y="135"/>
                  </a:moveTo>
                  <a:cubicBezTo>
                    <a:pt x="75" y="137"/>
                    <a:pt x="147" y="140"/>
                    <a:pt x="219" y="140"/>
                  </a:cubicBezTo>
                  <a:cubicBezTo>
                    <a:pt x="226" y="140"/>
                    <a:pt x="236" y="141"/>
                    <a:pt x="238" y="135"/>
                  </a:cubicBezTo>
                  <a:cubicBezTo>
                    <a:pt x="251" y="85"/>
                    <a:pt x="216" y="49"/>
                    <a:pt x="180" y="25"/>
                  </a:cubicBezTo>
                  <a:cubicBezTo>
                    <a:pt x="157" y="31"/>
                    <a:pt x="158" y="42"/>
                    <a:pt x="137" y="49"/>
                  </a:cubicBezTo>
                  <a:cubicBezTo>
                    <a:pt x="106" y="0"/>
                    <a:pt x="91" y="50"/>
                    <a:pt x="70" y="63"/>
                  </a:cubicBezTo>
                  <a:cubicBezTo>
                    <a:pt x="50" y="35"/>
                    <a:pt x="55" y="40"/>
                    <a:pt x="36" y="59"/>
                  </a:cubicBezTo>
                  <a:cubicBezTo>
                    <a:pt x="28" y="67"/>
                    <a:pt x="18" y="69"/>
                    <a:pt x="8" y="73"/>
                  </a:cubicBezTo>
                  <a:cubicBezTo>
                    <a:pt x="0" y="95"/>
                    <a:pt x="14" y="115"/>
                    <a:pt x="3" y="1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3528" name="AutoShape 40"/>
            <p:cNvSpPr>
              <a:spLocks noChangeArrowheads="1"/>
            </p:cNvSpPr>
            <p:nvPr/>
          </p:nvSpPr>
          <p:spPr bwMode="auto">
            <a:xfrm>
              <a:off x="2427" y="2387"/>
              <a:ext cx="91" cy="181"/>
            </a:xfrm>
            <a:prstGeom prst="can">
              <a:avLst>
                <a:gd name="adj" fmla="val 49725"/>
              </a:avLst>
            </a:prstGeom>
            <a:solidFill>
              <a:srgbClr val="C0C0C0"/>
            </a:solidFill>
            <a:ln w="9525">
              <a:solidFill>
                <a:srgbClr val="808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" name="Group 41"/>
            <p:cNvGrpSpPr>
              <a:grpSpLocks/>
            </p:cNvGrpSpPr>
            <p:nvPr/>
          </p:nvGrpSpPr>
          <p:grpSpPr bwMode="auto">
            <a:xfrm>
              <a:off x="2654" y="3158"/>
              <a:ext cx="136" cy="227"/>
              <a:chOff x="4241" y="3385"/>
              <a:chExt cx="226" cy="363"/>
            </a:xfrm>
          </p:grpSpPr>
          <p:sp>
            <p:nvSpPr>
              <p:cNvPr id="63530" name="AutoShape 42"/>
              <p:cNvSpPr>
                <a:spLocks noChangeArrowheads="1"/>
              </p:cNvSpPr>
              <p:nvPr/>
            </p:nvSpPr>
            <p:spPr bwMode="auto">
              <a:xfrm>
                <a:off x="4332" y="3475"/>
                <a:ext cx="45" cy="227"/>
              </a:xfrm>
              <a:prstGeom prst="triangle">
                <a:avLst>
                  <a:gd name="adj" fmla="val 50000"/>
                </a:avLst>
              </a:prstGeom>
              <a:solidFill>
                <a:srgbClr val="FFFFD9"/>
              </a:solidFill>
              <a:ln w="317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1" name="AutoShape 43"/>
              <p:cNvSpPr>
                <a:spLocks noChangeArrowheads="1"/>
              </p:cNvSpPr>
              <p:nvPr/>
            </p:nvSpPr>
            <p:spPr bwMode="auto">
              <a:xfrm rot="1993599">
                <a:off x="4422" y="3385"/>
                <a:ext cx="45" cy="363"/>
              </a:xfrm>
              <a:prstGeom prst="triangle">
                <a:avLst>
                  <a:gd name="adj" fmla="val 50000"/>
                </a:avLst>
              </a:prstGeom>
              <a:solidFill>
                <a:srgbClr val="FFFFD9"/>
              </a:solidFill>
              <a:ln w="317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2" name="AutoShape 44"/>
              <p:cNvSpPr>
                <a:spLocks noChangeArrowheads="1"/>
              </p:cNvSpPr>
              <p:nvPr/>
            </p:nvSpPr>
            <p:spPr bwMode="auto">
              <a:xfrm rot="-1840084">
                <a:off x="4241" y="3475"/>
                <a:ext cx="45" cy="272"/>
              </a:xfrm>
              <a:prstGeom prst="triangle">
                <a:avLst>
                  <a:gd name="adj" fmla="val 50000"/>
                </a:avLst>
              </a:prstGeom>
              <a:solidFill>
                <a:srgbClr val="FFFFD9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3533" name="Freeform 45"/>
            <p:cNvSpPr>
              <a:spLocks noChangeAspect="1"/>
            </p:cNvSpPr>
            <p:nvPr/>
          </p:nvSpPr>
          <p:spPr bwMode="auto">
            <a:xfrm>
              <a:off x="2427" y="3385"/>
              <a:ext cx="147" cy="92"/>
            </a:xfrm>
            <a:custGeom>
              <a:avLst/>
              <a:gdLst/>
              <a:ahLst/>
              <a:cxnLst>
                <a:cxn ang="0">
                  <a:pos x="3" y="135"/>
                </a:cxn>
                <a:cxn ang="0">
                  <a:pos x="219" y="140"/>
                </a:cxn>
                <a:cxn ang="0">
                  <a:pos x="238" y="135"/>
                </a:cxn>
                <a:cxn ang="0">
                  <a:pos x="180" y="25"/>
                </a:cxn>
                <a:cxn ang="0">
                  <a:pos x="137" y="49"/>
                </a:cxn>
                <a:cxn ang="0">
                  <a:pos x="70" y="63"/>
                </a:cxn>
                <a:cxn ang="0">
                  <a:pos x="36" y="59"/>
                </a:cxn>
                <a:cxn ang="0">
                  <a:pos x="8" y="73"/>
                </a:cxn>
                <a:cxn ang="0">
                  <a:pos x="3" y="135"/>
                </a:cxn>
              </a:cxnLst>
              <a:rect l="0" t="0" r="r" b="b"/>
              <a:pathLst>
                <a:path w="251" h="141">
                  <a:moveTo>
                    <a:pt x="3" y="135"/>
                  </a:moveTo>
                  <a:cubicBezTo>
                    <a:pt x="75" y="137"/>
                    <a:pt x="147" y="140"/>
                    <a:pt x="219" y="140"/>
                  </a:cubicBezTo>
                  <a:cubicBezTo>
                    <a:pt x="226" y="140"/>
                    <a:pt x="236" y="141"/>
                    <a:pt x="238" y="135"/>
                  </a:cubicBezTo>
                  <a:cubicBezTo>
                    <a:pt x="251" y="85"/>
                    <a:pt x="216" y="49"/>
                    <a:pt x="180" y="25"/>
                  </a:cubicBezTo>
                  <a:cubicBezTo>
                    <a:pt x="157" y="31"/>
                    <a:pt x="158" y="42"/>
                    <a:pt x="137" y="49"/>
                  </a:cubicBezTo>
                  <a:cubicBezTo>
                    <a:pt x="106" y="0"/>
                    <a:pt x="91" y="50"/>
                    <a:pt x="70" y="63"/>
                  </a:cubicBezTo>
                  <a:cubicBezTo>
                    <a:pt x="50" y="35"/>
                    <a:pt x="55" y="40"/>
                    <a:pt x="36" y="59"/>
                  </a:cubicBezTo>
                  <a:cubicBezTo>
                    <a:pt x="28" y="67"/>
                    <a:pt x="18" y="69"/>
                    <a:pt x="8" y="73"/>
                  </a:cubicBezTo>
                  <a:cubicBezTo>
                    <a:pt x="0" y="95"/>
                    <a:pt x="14" y="115"/>
                    <a:pt x="3" y="1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5" name="Group 46"/>
            <p:cNvGrpSpPr>
              <a:grpSpLocks/>
            </p:cNvGrpSpPr>
            <p:nvPr/>
          </p:nvGrpSpPr>
          <p:grpSpPr bwMode="auto">
            <a:xfrm>
              <a:off x="2427" y="3067"/>
              <a:ext cx="226" cy="363"/>
              <a:chOff x="4241" y="3385"/>
              <a:chExt cx="226" cy="363"/>
            </a:xfrm>
          </p:grpSpPr>
          <p:sp>
            <p:nvSpPr>
              <p:cNvPr id="63535" name="AutoShape 47"/>
              <p:cNvSpPr>
                <a:spLocks noChangeArrowheads="1"/>
              </p:cNvSpPr>
              <p:nvPr/>
            </p:nvSpPr>
            <p:spPr bwMode="auto">
              <a:xfrm>
                <a:off x="4332" y="3475"/>
                <a:ext cx="45" cy="227"/>
              </a:xfrm>
              <a:prstGeom prst="triangle">
                <a:avLst>
                  <a:gd name="adj" fmla="val 50000"/>
                </a:avLst>
              </a:prstGeom>
              <a:solidFill>
                <a:srgbClr val="FFFFD9"/>
              </a:solidFill>
              <a:ln w="317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6" name="AutoShape 48"/>
              <p:cNvSpPr>
                <a:spLocks noChangeArrowheads="1"/>
              </p:cNvSpPr>
              <p:nvPr/>
            </p:nvSpPr>
            <p:spPr bwMode="auto">
              <a:xfrm rot="1993599">
                <a:off x="4422" y="3385"/>
                <a:ext cx="45" cy="363"/>
              </a:xfrm>
              <a:prstGeom prst="triangle">
                <a:avLst>
                  <a:gd name="adj" fmla="val 50000"/>
                </a:avLst>
              </a:prstGeom>
              <a:solidFill>
                <a:srgbClr val="FFFFD9"/>
              </a:solidFill>
              <a:ln w="317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7" name="AutoShape 49"/>
              <p:cNvSpPr>
                <a:spLocks noChangeArrowheads="1"/>
              </p:cNvSpPr>
              <p:nvPr/>
            </p:nvSpPr>
            <p:spPr bwMode="auto">
              <a:xfrm rot="-1840084">
                <a:off x="4241" y="3475"/>
                <a:ext cx="45" cy="272"/>
              </a:xfrm>
              <a:prstGeom prst="triangle">
                <a:avLst>
                  <a:gd name="adj" fmla="val 50000"/>
                </a:avLst>
              </a:prstGeom>
              <a:solidFill>
                <a:srgbClr val="FFFFD9"/>
              </a:solidFill>
              <a:ln w="31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3538" name="Line 50"/>
            <p:cNvSpPr>
              <a:spLocks noChangeShapeType="1"/>
            </p:cNvSpPr>
            <p:nvPr/>
          </p:nvSpPr>
          <p:spPr bwMode="auto">
            <a:xfrm>
              <a:off x="1565" y="3113"/>
              <a:ext cx="40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3539" name="Rectangle 51"/>
            <p:cNvSpPr>
              <a:spLocks noChangeArrowheads="1"/>
            </p:cNvSpPr>
            <p:nvPr/>
          </p:nvSpPr>
          <p:spPr bwMode="auto">
            <a:xfrm>
              <a:off x="1758" y="3689"/>
              <a:ext cx="1483" cy="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двойная селекция 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sz="1600" dirty="0" err="1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трансгенных</a:t>
              </a:r>
              <a:r>
                <a:rPr lang="ru-RU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 проростков</a:t>
              </a:r>
            </a:p>
          </p:txBody>
        </p:sp>
        <p:sp>
          <p:nvSpPr>
            <p:cNvPr id="63540" name="Rectangle 52"/>
            <p:cNvSpPr>
              <a:spLocks noChangeArrowheads="1"/>
            </p:cNvSpPr>
            <p:nvPr/>
          </p:nvSpPr>
          <p:spPr bwMode="auto">
            <a:xfrm>
              <a:off x="1486" y="2886"/>
              <a:ext cx="450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2 </a:t>
              </a:r>
              <a:r>
                <a:rPr lang="ru-RU" dirty="0" err="1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мес</a:t>
              </a:r>
              <a:endPara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endParaRPr>
            </a:p>
          </p:txBody>
        </p:sp>
        <p:sp>
          <p:nvSpPr>
            <p:cNvPr id="63541" name="Rectangle 53"/>
            <p:cNvSpPr>
              <a:spLocks noChangeArrowheads="1"/>
            </p:cNvSpPr>
            <p:nvPr/>
          </p:nvSpPr>
          <p:spPr bwMode="auto">
            <a:xfrm>
              <a:off x="1373" y="3158"/>
              <a:ext cx="734" cy="2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(PPT+GFP)</a:t>
              </a:r>
              <a:endParaRPr 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11112" y="3428653"/>
            <a:ext cx="2703513" cy="2528887"/>
            <a:chOff x="7" y="2387"/>
            <a:chExt cx="1703" cy="1593"/>
          </a:xfrm>
        </p:grpSpPr>
        <p:grpSp>
          <p:nvGrpSpPr>
            <p:cNvPr id="7" name="Group 55"/>
            <p:cNvGrpSpPr>
              <a:grpSpLocks noChangeAspect="1"/>
            </p:cNvGrpSpPr>
            <p:nvPr/>
          </p:nvGrpSpPr>
          <p:grpSpPr bwMode="auto">
            <a:xfrm>
              <a:off x="657" y="3203"/>
              <a:ext cx="832" cy="397"/>
              <a:chOff x="2835" y="1434"/>
              <a:chExt cx="952" cy="454"/>
            </a:xfrm>
          </p:grpSpPr>
          <p:sp>
            <p:nvSpPr>
              <p:cNvPr id="63544" name="Rectangle 56"/>
              <p:cNvSpPr>
                <a:spLocks noChangeAspect="1" noChangeArrowheads="1"/>
              </p:cNvSpPr>
              <p:nvPr/>
            </p:nvSpPr>
            <p:spPr bwMode="auto">
              <a:xfrm>
                <a:off x="2835" y="1616"/>
                <a:ext cx="952" cy="90"/>
              </a:xfrm>
              <a:prstGeom prst="rect">
                <a:avLst/>
              </a:prstGeom>
              <a:solidFill>
                <a:srgbClr val="DCEFF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45" name="Oval 57"/>
              <p:cNvSpPr>
                <a:spLocks noChangeAspect="1" noChangeArrowheads="1"/>
              </p:cNvSpPr>
              <p:nvPr/>
            </p:nvSpPr>
            <p:spPr bwMode="auto">
              <a:xfrm>
                <a:off x="2835" y="1525"/>
                <a:ext cx="952" cy="363"/>
              </a:xfrm>
              <a:prstGeom prst="ellipse">
                <a:avLst/>
              </a:prstGeom>
              <a:solidFill>
                <a:srgbClr val="DCEF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46" name="Oval 58"/>
              <p:cNvSpPr>
                <a:spLocks noChangeAspect="1" noChangeArrowheads="1"/>
              </p:cNvSpPr>
              <p:nvPr/>
            </p:nvSpPr>
            <p:spPr bwMode="auto">
              <a:xfrm>
                <a:off x="2835" y="1434"/>
                <a:ext cx="952" cy="363"/>
              </a:xfrm>
              <a:prstGeom prst="ellipse">
                <a:avLst/>
              </a:prstGeom>
              <a:solidFill>
                <a:srgbClr val="DCEF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3547" name="AutoShape 59"/>
            <p:cNvSpPr>
              <a:spLocks noChangeArrowheads="1"/>
            </p:cNvSpPr>
            <p:nvPr/>
          </p:nvSpPr>
          <p:spPr bwMode="auto">
            <a:xfrm>
              <a:off x="1020" y="2387"/>
              <a:ext cx="91" cy="181"/>
            </a:xfrm>
            <a:prstGeom prst="can">
              <a:avLst>
                <a:gd name="adj" fmla="val 49725"/>
              </a:avLst>
            </a:prstGeom>
            <a:solidFill>
              <a:srgbClr val="C0C0C0"/>
            </a:solidFill>
            <a:ln w="9525">
              <a:solidFill>
                <a:srgbClr val="808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8" name="Group 60"/>
            <p:cNvGrpSpPr>
              <a:grpSpLocks/>
            </p:cNvGrpSpPr>
            <p:nvPr/>
          </p:nvGrpSpPr>
          <p:grpSpPr bwMode="auto">
            <a:xfrm>
              <a:off x="793" y="3249"/>
              <a:ext cx="522" cy="207"/>
              <a:chOff x="657" y="3249"/>
              <a:chExt cx="522" cy="207"/>
            </a:xfrm>
          </p:grpSpPr>
          <p:sp>
            <p:nvSpPr>
              <p:cNvPr id="63549" name="Freeform 61"/>
              <p:cNvSpPr>
                <a:spLocks noChangeAspect="1"/>
              </p:cNvSpPr>
              <p:nvPr/>
            </p:nvSpPr>
            <p:spPr bwMode="auto">
              <a:xfrm>
                <a:off x="657" y="3294"/>
                <a:ext cx="113" cy="71"/>
              </a:xfrm>
              <a:custGeom>
                <a:avLst/>
                <a:gdLst/>
                <a:ahLst/>
                <a:cxnLst>
                  <a:cxn ang="0">
                    <a:pos x="3" y="135"/>
                  </a:cxn>
                  <a:cxn ang="0">
                    <a:pos x="219" y="140"/>
                  </a:cxn>
                  <a:cxn ang="0">
                    <a:pos x="238" y="135"/>
                  </a:cxn>
                  <a:cxn ang="0">
                    <a:pos x="180" y="25"/>
                  </a:cxn>
                  <a:cxn ang="0">
                    <a:pos x="137" y="49"/>
                  </a:cxn>
                  <a:cxn ang="0">
                    <a:pos x="70" y="63"/>
                  </a:cxn>
                  <a:cxn ang="0">
                    <a:pos x="36" y="59"/>
                  </a:cxn>
                  <a:cxn ang="0">
                    <a:pos x="8" y="73"/>
                  </a:cxn>
                  <a:cxn ang="0">
                    <a:pos x="3" y="135"/>
                  </a:cxn>
                </a:cxnLst>
                <a:rect l="0" t="0" r="r" b="b"/>
                <a:pathLst>
                  <a:path w="251" h="141">
                    <a:moveTo>
                      <a:pt x="3" y="135"/>
                    </a:moveTo>
                    <a:cubicBezTo>
                      <a:pt x="75" y="137"/>
                      <a:pt x="147" y="140"/>
                      <a:pt x="219" y="140"/>
                    </a:cubicBezTo>
                    <a:cubicBezTo>
                      <a:pt x="226" y="140"/>
                      <a:pt x="236" y="141"/>
                      <a:pt x="238" y="135"/>
                    </a:cubicBezTo>
                    <a:cubicBezTo>
                      <a:pt x="251" y="85"/>
                      <a:pt x="216" y="49"/>
                      <a:pt x="180" y="25"/>
                    </a:cubicBezTo>
                    <a:cubicBezTo>
                      <a:pt x="157" y="31"/>
                      <a:pt x="158" y="42"/>
                      <a:pt x="137" y="49"/>
                    </a:cubicBezTo>
                    <a:cubicBezTo>
                      <a:pt x="106" y="0"/>
                      <a:pt x="91" y="50"/>
                      <a:pt x="70" y="63"/>
                    </a:cubicBezTo>
                    <a:cubicBezTo>
                      <a:pt x="50" y="35"/>
                      <a:pt x="55" y="40"/>
                      <a:pt x="36" y="59"/>
                    </a:cubicBezTo>
                    <a:cubicBezTo>
                      <a:pt x="28" y="67"/>
                      <a:pt x="18" y="69"/>
                      <a:pt x="8" y="73"/>
                    </a:cubicBezTo>
                    <a:cubicBezTo>
                      <a:pt x="0" y="95"/>
                      <a:pt x="14" y="115"/>
                      <a:pt x="3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50" name="Freeform 62"/>
              <p:cNvSpPr>
                <a:spLocks noChangeAspect="1"/>
              </p:cNvSpPr>
              <p:nvPr/>
            </p:nvSpPr>
            <p:spPr bwMode="auto">
              <a:xfrm>
                <a:off x="884" y="3366"/>
                <a:ext cx="113" cy="71"/>
              </a:xfrm>
              <a:custGeom>
                <a:avLst/>
                <a:gdLst/>
                <a:ahLst/>
                <a:cxnLst>
                  <a:cxn ang="0">
                    <a:pos x="3" y="135"/>
                  </a:cxn>
                  <a:cxn ang="0">
                    <a:pos x="219" y="140"/>
                  </a:cxn>
                  <a:cxn ang="0">
                    <a:pos x="238" y="135"/>
                  </a:cxn>
                  <a:cxn ang="0">
                    <a:pos x="180" y="25"/>
                  </a:cxn>
                  <a:cxn ang="0">
                    <a:pos x="137" y="49"/>
                  </a:cxn>
                  <a:cxn ang="0">
                    <a:pos x="70" y="63"/>
                  </a:cxn>
                  <a:cxn ang="0">
                    <a:pos x="36" y="59"/>
                  </a:cxn>
                  <a:cxn ang="0">
                    <a:pos x="8" y="73"/>
                  </a:cxn>
                  <a:cxn ang="0">
                    <a:pos x="3" y="135"/>
                  </a:cxn>
                </a:cxnLst>
                <a:rect l="0" t="0" r="r" b="b"/>
                <a:pathLst>
                  <a:path w="251" h="141">
                    <a:moveTo>
                      <a:pt x="3" y="135"/>
                    </a:moveTo>
                    <a:cubicBezTo>
                      <a:pt x="75" y="137"/>
                      <a:pt x="147" y="140"/>
                      <a:pt x="219" y="140"/>
                    </a:cubicBezTo>
                    <a:cubicBezTo>
                      <a:pt x="226" y="140"/>
                      <a:pt x="236" y="141"/>
                      <a:pt x="238" y="135"/>
                    </a:cubicBezTo>
                    <a:cubicBezTo>
                      <a:pt x="251" y="85"/>
                      <a:pt x="216" y="49"/>
                      <a:pt x="180" y="25"/>
                    </a:cubicBezTo>
                    <a:cubicBezTo>
                      <a:pt x="157" y="31"/>
                      <a:pt x="158" y="42"/>
                      <a:pt x="137" y="49"/>
                    </a:cubicBezTo>
                    <a:cubicBezTo>
                      <a:pt x="106" y="0"/>
                      <a:pt x="91" y="50"/>
                      <a:pt x="70" y="63"/>
                    </a:cubicBezTo>
                    <a:cubicBezTo>
                      <a:pt x="50" y="35"/>
                      <a:pt x="55" y="40"/>
                      <a:pt x="36" y="59"/>
                    </a:cubicBezTo>
                    <a:cubicBezTo>
                      <a:pt x="28" y="67"/>
                      <a:pt x="18" y="69"/>
                      <a:pt x="8" y="73"/>
                    </a:cubicBezTo>
                    <a:cubicBezTo>
                      <a:pt x="0" y="95"/>
                      <a:pt x="14" y="115"/>
                      <a:pt x="3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51" name="Freeform 63"/>
              <p:cNvSpPr>
                <a:spLocks noChangeAspect="1"/>
              </p:cNvSpPr>
              <p:nvPr/>
            </p:nvSpPr>
            <p:spPr bwMode="auto">
              <a:xfrm>
                <a:off x="1020" y="3249"/>
                <a:ext cx="113" cy="71"/>
              </a:xfrm>
              <a:custGeom>
                <a:avLst/>
                <a:gdLst/>
                <a:ahLst/>
                <a:cxnLst>
                  <a:cxn ang="0">
                    <a:pos x="3" y="135"/>
                  </a:cxn>
                  <a:cxn ang="0">
                    <a:pos x="219" y="140"/>
                  </a:cxn>
                  <a:cxn ang="0">
                    <a:pos x="238" y="135"/>
                  </a:cxn>
                  <a:cxn ang="0">
                    <a:pos x="180" y="25"/>
                  </a:cxn>
                  <a:cxn ang="0">
                    <a:pos x="137" y="49"/>
                  </a:cxn>
                  <a:cxn ang="0">
                    <a:pos x="70" y="63"/>
                  </a:cxn>
                  <a:cxn ang="0">
                    <a:pos x="36" y="59"/>
                  </a:cxn>
                  <a:cxn ang="0">
                    <a:pos x="8" y="73"/>
                  </a:cxn>
                  <a:cxn ang="0">
                    <a:pos x="3" y="135"/>
                  </a:cxn>
                </a:cxnLst>
                <a:rect l="0" t="0" r="r" b="b"/>
                <a:pathLst>
                  <a:path w="251" h="141">
                    <a:moveTo>
                      <a:pt x="3" y="135"/>
                    </a:moveTo>
                    <a:cubicBezTo>
                      <a:pt x="75" y="137"/>
                      <a:pt x="147" y="140"/>
                      <a:pt x="219" y="140"/>
                    </a:cubicBezTo>
                    <a:cubicBezTo>
                      <a:pt x="226" y="140"/>
                      <a:pt x="236" y="141"/>
                      <a:pt x="238" y="135"/>
                    </a:cubicBezTo>
                    <a:cubicBezTo>
                      <a:pt x="251" y="85"/>
                      <a:pt x="216" y="49"/>
                      <a:pt x="180" y="25"/>
                    </a:cubicBezTo>
                    <a:cubicBezTo>
                      <a:pt x="157" y="31"/>
                      <a:pt x="158" y="42"/>
                      <a:pt x="137" y="49"/>
                    </a:cubicBezTo>
                    <a:cubicBezTo>
                      <a:pt x="106" y="0"/>
                      <a:pt x="91" y="50"/>
                      <a:pt x="70" y="63"/>
                    </a:cubicBezTo>
                    <a:cubicBezTo>
                      <a:pt x="50" y="35"/>
                      <a:pt x="55" y="40"/>
                      <a:pt x="36" y="59"/>
                    </a:cubicBezTo>
                    <a:cubicBezTo>
                      <a:pt x="28" y="67"/>
                      <a:pt x="18" y="69"/>
                      <a:pt x="8" y="73"/>
                    </a:cubicBezTo>
                    <a:cubicBezTo>
                      <a:pt x="0" y="95"/>
                      <a:pt x="14" y="115"/>
                      <a:pt x="3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52" name="Freeform 64"/>
              <p:cNvSpPr>
                <a:spLocks noChangeAspect="1"/>
              </p:cNvSpPr>
              <p:nvPr/>
            </p:nvSpPr>
            <p:spPr bwMode="auto">
              <a:xfrm>
                <a:off x="1066" y="3339"/>
                <a:ext cx="113" cy="71"/>
              </a:xfrm>
              <a:custGeom>
                <a:avLst/>
                <a:gdLst/>
                <a:ahLst/>
                <a:cxnLst>
                  <a:cxn ang="0">
                    <a:pos x="3" y="135"/>
                  </a:cxn>
                  <a:cxn ang="0">
                    <a:pos x="219" y="140"/>
                  </a:cxn>
                  <a:cxn ang="0">
                    <a:pos x="238" y="135"/>
                  </a:cxn>
                  <a:cxn ang="0">
                    <a:pos x="180" y="25"/>
                  </a:cxn>
                  <a:cxn ang="0">
                    <a:pos x="137" y="49"/>
                  </a:cxn>
                  <a:cxn ang="0">
                    <a:pos x="70" y="63"/>
                  </a:cxn>
                  <a:cxn ang="0">
                    <a:pos x="36" y="59"/>
                  </a:cxn>
                  <a:cxn ang="0">
                    <a:pos x="8" y="73"/>
                  </a:cxn>
                  <a:cxn ang="0">
                    <a:pos x="3" y="135"/>
                  </a:cxn>
                </a:cxnLst>
                <a:rect l="0" t="0" r="r" b="b"/>
                <a:pathLst>
                  <a:path w="251" h="141">
                    <a:moveTo>
                      <a:pt x="3" y="135"/>
                    </a:moveTo>
                    <a:cubicBezTo>
                      <a:pt x="75" y="137"/>
                      <a:pt x="147" y="140"/>
                      <a:pt x="219" y="140"/>
                    </a:cubicBezTo>
                    <a:cubicBezTo>
                      <a:pt x="226" y="140"/>
                      <a:pt x="236" y="141"/>
                      <a:pt x="238" y="135"/>
                    </a:cubicBezTo>
                    <a:cubicBezTo>
                      <a:pt x="251" y="85"/>
                      <a:pt x="216" y="49"/>
                      <a:pt x="180" y="25"/>
                    </a:cubicBezTo>
                    <a:cubicBezTo>
                      <a:pt x="157" y="31"/>
                      <a:pt x="158" y="42"/>
                      <a:pt x="137" y="49"/>
                    </a:cubicBezTo>
                    <a:cubicBezTo>
                      <a:pt x="106" y="0"/>
                      <a:pt x="91" y="50"/>
                      <a:pt x="70" y="63"/>
                    </a:cubicBezTo>
                    <a:cubicBezTo>
                      <a:pt x="50" y="35"/>
                      <a:pt x="55" y="40"/>
                      <a:pt x="36" y="59"/>
                    </a:cubicBezTo>
                    <a:cubicBezTo>
                      <a:pt x="28" y="67"/>
                      <a:pt x="18" y="69"/>
                      <a:pt x="8" y="73"/>
                    </a:cubicBezTo>
                    <a:cubicBezTo>
                      <a:pt x="0" y="95"/>
                      <a:pt x="14" y="115"/>
                      <a:pt x="3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53" name="Freeform 65"/>
              <p:cNvSpPr>
                <a:spLocks noChangeAspect="1"/>
              </p:cNvSpPr>
              <p:nvPr/>
            </p:nvSpPr>
            <p:spPr bwMode="auto">
              <a:xfrm>
                <a:off x="748" y="3385"/>
                <a:ext cx="113" cy="71"/>
              </a:xfrm>
              <a:custGeom>
                <a:avLst/>
                <a:gdLst/>
                <a:ahLst/>
                <a:cxnLst>
                  <a:cxn ang="0">
                    <a:pos x="3" y="135"/>
                  </a:cxn>
                  <a:cxn ang="0">
                    <a:pos x="219" y="140"/>
                  </a:cxn>
                  <a:cxn ang="0">
                    <a:pos x="238" y="135"/>
                  </a:cxn>
                  <a:cxn ang="0">
                    <a:pos x="180" y="25"/>
                  </a:cxn>
                  <a:cxn ang="0">
                    <a:pos x="137" y="49"/>
                  </a:cxn>
                  <a:cxn ang="0">
                    <a:pos x="70" y="63"/>
                  </a:cxn>
                  <a:cxn ang="0">
                    <a:pos x="36" y="59"/>
                  </a:cxn>
                  <a:cxn ang="0">
                    <a:pos x="8" y="73"/>
                  </a:cxn>
                  <a:cxn ang="0">
                    <a:pos x="3" y="135"/>
                  </a:cxn>
                </a:cxnLst>
                <a:rect l="0" t="0" r="r" b="b"/>
                <a:pathLst>
                  <a:path w="251" h="141">
                    <a:moveTo>
                      <a:pt x="3" y="135"/>
                    </a:moveTo>
                    <a:cubicBezTo>
                      <a:pt x="75" y="137"/>
                      <a:pt x="147" y="140"/>
                      <a:pt x="219" y="140"/>
                    </a:cubicBezTo>
                    <a:cubicBezTo>
                      <a:pt x="226" y="140"/>
                      <a:pt x="236" y="141"/>
                      <a:pt x="238" y="135"/>
                    </a:cubicBezTo>
                    <a:cubicBezTo>
                      <a:pt x="251" y="85"/>
                      <a:pt x="216" y="49"/>
                      <a:pt x="180" y="25"/>
                    </a:cubicBezTo>
                    <a:cubicBezTo>
                      <a:pt x="157" y="31"/>
                      <a:pt x="158" y="42"/>
                      <a:pt x="137" y="49"/>
                    </a:cubicBezTo>
                    <a:cubicBezTo>
                      <a:pt x="106" y="0"/>
                      <a:pt x="91" y="50"/>
                      <a:pt x="70" y="63"/>
                    </a:cubicBezTo>
                    <a:cubicBezTo>
                      <a:pt x="50" y="35"/>
                      <a:pt x="55" y="40"/>
                      <a:pt x="36" y="59"/>
                    </a:cubicBezTo>
                    <a:cubicBezTo>
                      <a:pt x="28" y="67"/>
                      <a:pt x="18" y="69"/>
                      <a:pt x="8" y="73"/>
                    </a:cubicBezTo>
                    <a:cubicBezTo>
                      <a:pt x="0" y="95"/>
                      <a:pt x="14" y="115"/>
                      <a:pt x="3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54" name="Freeform 66"/>
              <p:cNvSpPr>
                <a:spLocks noChangeAspect="1"/>
              </p:cNvSpPr>
              <p:nvPr/>
            </p:nvSpPr>
            <p:spPr bwMode="auto">
              <a:xfrm>
                <a:off x="839" y="3249"/>
                <a:ext cx="113" cy="71"/>
              </a:xfrm>
              <a:custGeom>
                <a:avLst/>
                <a:gdLst/>
                <a:ahLst/>
                <a:cxnLst>
                  <a:cxn ang="0">
                    <a:pos x="3" y="135"/>
                  </a:cxn>
                  <a:cxn ang="0">
                    <a:pos x="219" y="140"/>
                  </a:cxn>
                  <a:cxn ang="0">
                    <a:pos x="238" y="135"/>
                  </a:cxn>
                  <a:cxn ang="0">
                    <a:pos x="180" y="25"/>
                  </a:cxn>
                  <a:cxn ang="0">
                    <a:pos x="137" y="49"/>
                  </a:cxn>
                  <a:cxn ang="0">
                    <a:pos x="70" y="63"/>
                  </a:cxn>
                  <a:cxn ang="0">
                    <a:pos x="36" y="59"/>
                  </a:cxn>
                  <a:cxn ang="0">
                    <a:pos x="8" y="73"/>
                  </a:cxn>
                  <a:cxn ang="0">
                    <a:pos x="3" y="135"/>
                  </a:cxn>
                </a:cxnLst>
                <a:rect l="0" t="0" r="r" b="b"/>
                <a:pathLst>
                  <a:path w="251" h="141">
                    <a:moveTo>
                      <a:pt x="3" y="135"/>
                    </a:moveTo>
                    <a:cubicBezTo>
                      <a:pt x="75" y="137"/>
                      <a:pt x="147" y="140"/>
                      <a:pt x="219" y="140"/>
                    </a:cubicBezTo>
                    <a:cubicBezTo>
                      <a:pt x="226" y="140"/>
                      <a:pt x="236" y="141"/>
                      <a:pt x="238" y="135"/>
                    </a:cubicBezTo>
                    <a:cubicBezTo>
                      <a:pt x="251" y="85"/>
                      <a:pt x="216" y="49"/>
                      <a:pt x="180" y="25"/>
                    </a:cubicBezTo>
                    <a:cubicBezTo>
                      <a:pt x="157" y="31"/>
                      <a:pt x="158" y="42"/>
                      <a:pt x="137" y="49"/>
                    </a:cubicBezTo>
                    <a:cubicBezTo>
                      <a:pt x="106" y="0"/>
                      <a:pt x="91" y="50"/>
                      <a:pt x="70" y="63"/>
                    </a:cubicBezTo>
                    <a:cubicBezTo>
                      <a:pt x="50" y="35"/>
                      <a:pt x="55" y="40"/>
                      <a:pt x="36" y="59"/>
                    </a:cubicBezTo>
                    <a:cubicBezTo>
                      <a:pt x="28" y="67"/>
                      <a:pt x="18" y="69"/>
                      <a:pt x="8" y="73"/>
                    </a:cubicBezTo>
                    <a:cubicBezTo>
                      <a:pt x="0" y="95"/>
                      <a:pt x="14" y="115"/>
                      <a:pt x="3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3555" name="Line 67"/>
            <p:cNvSpPr>
              <a:spLocks noChangeShapeType="1"/>
            </p:cNvSpPr>
            <p:nvPr/>
          </p:nvSpPr>
          <p:spPr bwMode="auto">
            <a:xfrm>
              <a:off x="204" y="3158"/>
              <a:ext cx="40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3556" name="Rectangle 68"/>
            <p:cNvSpPr>
              <a:spLocks noChangeArrowheads="1"/>
            </p:cNvSpPr>
            <p:nvPr/>
          </p:nvSpPr>
          <p:spPr bwMode="auto">
            <a:xfrm>
              <a:off x="396" y="3612"/>
              <a:ext cx="1314" cy="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двойная селекция 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sz="1600" dirty="0" err="1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трансгенного</a:t>
              </a:r>
              <a:r>
                <a:rPr lang="ru-RU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 каллуса</a:t>
              </a:r>
            </a:p>
          </p:txBody>
        </p:sp>
        <p:sp>
          <p:nvSpPr>
            <p:cNvPr id="63557" name="Rectangle 69"/>
            <p:cNvSpPr>
              <a:spLocks noChangeArrowheads="1"/>
            </p:cNvSpPr>
            <p:nvPr/>
          </p:nvSpPr>
          <p:spPr bwMode="auto">
            <a:xfrm>
              <a:off x="163" y="2931"/>
              <a:ext cx="450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1 </a:t>
              </a:r>
              <a:r>
                <a:rPr lang="ru-RU" dirty="0" err="1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мес</a:t>
              </a:r>
              <a:endPara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endParaRPr>
            </a:p>
          </p:txBody>
        </p:sp>
        <p:sp>
          <p:nvSpPr>
            <p:cNvPr id="63558" name="Rectangle 70"/>
            <p:cNvSpPr>
              <a:spLocks noChangeArrowheads="1"/>
            </p:cNvSpPr>
            <p:nvPr/>
          </p:nvSpPr>
          <p:spPr bwMode="auto">
            <a:xfrm>
              <a:off x="7" y="3203"/>
              <a:ext cx="739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dirty="0">
                  <a:solidFill>
                    <a:srgbClr val="006600"/>
                  </a:solidFill>
                  <a:latin typeface="Times New Roman" pitchFamily="18" charset="0"/>
                </a:rPr>
                <a:t>(</a:t>
              </a:r>
              <a:r>
                <a:rPr lang="en-US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PPT+GFP)</a:t>
              </a:r>
              <a:endParaRPr 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9" name="Group 71"/>
          <p:cNvGrpSpPr>
            <a:grpSpLocks/>
          </p:cNvGrpSpPr>
          <p:nvPr/>
        </p:nvGrpSpPr>
        <p:grpSpPr bwMode="auto">
          <a:xfrm>
            <a:off x="4510088" y="3500092"/>
            <a:ext cx="4386262" cy="2425701"/>
            <a:chOff x="2841" y="2523"/>
            <a:chExt cx="2763" cy="1528"/>
          </a:xfrm>
        </p:grpSpPr>
        <p:grpSp>
          <p:nvGrpSpPr>
            <p:cNvPr id="10" name="Group 72"/>
            <p:cNvGrpSpPr>
              <a:grpSpLocks/>
            </p:cNvGrpSpPr>
            <p:nvPr/>
          </p:nvGrpSpPr>
          <p:grpSpPr bwMode="auto">
            <a:xfrm>
              <a:off x="2982" y="2523"/>
              <a:ext cx="2622" cy="1528"/>
              <a:chOff x="2982" y="2523"/>
              <a:chExt cx="2622" cy="1528"/>
            </a:xfrm>
          </p:grpSpPr>
          <p:grpSp>
            <p:nvGrpSpPr>
              <p:cNvPr id="11" name="Group 73"/>
              <p:cNvGrpSpPr>
                <a:grpSpLocks/>
              </p:cNvGrpSpPr>
              <p:nvPr/>
            </p:nvGrpSpPr>
            <p:grpSpPr bwMode="auto">
              <a:xfrm>
                <a:off x="3651" y="2704"/>
                <a:ext cx="272" cy="634"/>
                <a:chOff x="4241" y="2614"/>
                <a:chExt cx="272" cy="634"/>
              </a:xfrm>
            </p:grpSpPr>
            <p:sp>
              <p:nvSpPr>
                <p:cNvPr id="63562" name="Line 74"/>
                <p:cNvSpPr>
                  <a:spLocks noChangeShapeType="1"/>
                </p:cNvSpPr>
                <p:nvPr/>
              </p:nvSpPr>
              <p:spPr bwMode="auto">
                <a:xfrm>
                  <a:off x="4377" y="2614"/>
                  <a:ext cx="0" cy="634"/>
                </a:xfrm>
                <a:prstGeom prst="line">
                  <a:avLst/>
                </a:prstGeom>
                <a:noFill/>
                <a:ln w="38100">
                  <a:solidFill>
                    <a:srgbClr val="339966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3563" name="AutoShape 75"/>
                <p:cNvSpPr>
                  <a:spLocks noChangeArrowheads="1"/>
                </p:cNvSpPr>
                <p:nvPr/>
              </p:nvSpPr>
              <p:spPr bwMode="auto">
                <a:xfrm rot="-1840084">
                  <a:off x="4241" y="2840"/>
                  <a:ext cx="45" cy="3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3399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3564" name="AutoShape 76"/>
                <p:cNvSpPr>
                  <a:spLocks noChangeArrowheads="1"/>
                </p:cNvSpPr>
                <p:nvPr/>
              </p:nvSpPr>
              <p:spPr bwMode="auto">
                <a:xfrm rot="1993599">
                  <a:off x="4468" y="2704"/>
                  <a:ext cx="45" cy="3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3399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3565" name="AutoShape 77"/>
                <p:cNvSpPr>
                  <a:spLocks noChangeArrowheads="1"/>
                </p:cNvSpPr>
                <p:nvPr/>
              </p:nvSpPr>
              <p:spPr bwMode="auto">
                <a:xfrm rot="-1840084">
                  <a:off x="4286" y="2704"/>
                  <a:ext cx="45" cy="27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3399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2" name="Group 78"/>
              <p:cNvGrpSpPr>
                <a:grpSpLocks/>
              </p:cNvGrpSpPr>
              <p:nvPr/>
            </p:nvGrpSpPr>
            <p:grpSpPr bwMode="auto">
              <a:xfrm>
                <a:off x="4674" y="2523"/>
                <a:ext cx="454" cy="1089"/>
                <a:chOff x="2290" y="300"/>
                <a:chExt cx="454" cy="1089"/>
              </a:xfrm>
            </p:grpSpPr>
            <p:grpSp>
              <p:nvGrpSpPr>
                <p:cNvPr id="13" name="Group 79"/>
                <p:cNvGrpSpPr>
                  <a:grpSpLocks/>
                </p:cNvGrpSpPr>
                <p:nvPr/>
              </p:nvGrpSpPr>
              <p:grpSpPr bwMode="auto">
                <a:xfrm>
                  <a:off x="2381" y="845"/>
                  <a:ext cx="272" cy="544"/>
                  <a:chOff x="2381" y="845"/>
                  <a:chExt cx="272" cy="544"/>
                </a:xfrm>
              </p:grpSpPr>
              <p:sp>
                <p:nvSpPr>
                  <p:cNvPr id="63568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2517" y="845"/>
                    <a:ext cx="0" cy="544"/>
                  </a:xfrm>
                  <a:prstGeom prst="line">
                    <a:avLst/>
                  </a:prstGeom>
                  <a:noFill/>
                  <a:ln w="38100">
                    <a:solidFill>
                      <a:srgbClr val="339966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3569" name="AutoShape 81"/>
                  <p:cNvSpPr>
                    <a:spLocks noChangeArrowheads="1"/>
                  </p:cNvSpPr>
                  <p:nvPr/>
                </p:nvSpPr>
                <p:spPr bwMode="auto">
                  <a:xfrm rot="-1840084">
                    <a:off x="2381" y="981"/>
                    <a:ext cx="45" cy="363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3399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3570" name="AutoShape 82"/>
                  <p:cNvSpPr>
                    <a:spLocks noChangeArrowheads="1"/>
                  </p:cNvSpPr>
                  <p:nvPr/>
                </p:nvSpPr>
                <p:spPr bwMode="auto">
                  <a:xfrm rot="1993599">
                    <a:off x="2608" y="845"/>
                    <a:ext cx="45" cy="363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3399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3571" name="AutoShape 83"/>
                  <p:cNvSpPr>
                    <a:spLocks noChangeArrowheads="1"/>
                  </p:cNvSpPr>
                  <p:nvPr/>
                </p:nvSpPr>
                <p:spPr bwMode="auto">
                  <a:xfrm rot="-1840084">
                    <a:off x="2426" y="845"/>
                    <a:ext cx="45" cy="272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3399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4" name="Group 84"/>
                <p:cNvGrpSpPr>
                  <a:grpSpLocks/>
                </p:cNvGrpSpPr>
                <p:nvPr/>
              </p:nvGrpSpPr>
              <p:grpSpPr bwMode="auto">
                <a:xfrm>
                  <a:off x="2290" y="300"/>
                  <a:ext cx="454" cy="589"/>
                  <a:chOff x="2290" y="119"/>
                  <a:chExt cx="454" cy="770"/>
                </a:xfrm>
              </p:grpSpPr>
              <p:sp>
                <p:nvSpPr>
                  <p:cNvPr id="63573" name="Oval 85"/>
                  <p:cNvSpPr>
                    <a:spLocks noChangeArrowheads="1"/>
                  </p:cNvSpPr>
                  <p:nvPr/>
                </p:nvSpPr>
                <p:spPr bwMode="auto">
                  <a:xfrm rot="3523108">
                    <a:off x="2516" y="730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3574" name="Oval 86"/>
                  <p:cNvSpPr>
                    <a:spLocks noChangeArrowheads="1"/>
                  </p:cNvSpPr>
                  <p:nvPr/>
                </p:nvSpPr>
                <p:spPr bwMode="auto">
                  <a:xfrm rot="3523108">
                    <a:off x="2516" y="593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3575" name="Oval 87"/>
                  <p:cNvSpPr>
                    <a:spLocks noChangeArrowheads="1"/>
                  </p:cNvSpPr>
                  <p:nvPr/>
                </p:nvSpPr>
                <p:spPr bwMode="auto">
                  <a:xfrm rot="3523108">
                    <a:off x="2516" y="457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3576" name="Oval 88"/>
                  <p:cNvSpPr>
                    <a:spLocks noChangeArrowheads="1"/>
                  </p:cNvSpPr>
                  <p:nvPr/>
                </p:nvSpPr>
                <p:spPr bwMode="auto">
                  <a:xfrm rot="-3312619">
                    <a:off x="2380" y="684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3577" name="Oval 89"/>
                  <p:cNvSpPr>
                    <a:spLocks noChangeArrowheads="1"/>
                  </p:cNvSpPr>
                  <p:nvPr/>
                </p:nvSpPr>
                <p:spPr bwMode="auto">
                  <a:xfrm rot="-3312619">
                    <a:off x="2380" y="548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3578" name="Oval 90"/>
                  <p:cNvSpPr>
                    <a:spLocks noChangeArrowheads="1"/>
                  </p:cNvSpPr>
                  <p:nvPr/>
                </p:nvSpPr>
                <p:spPr bwMode="auto">
                  <a:xfrm rot="-3312619">
                    <a:off x="2380" y="412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3579" name="Oval 91"/>
                  <p:cNvSpPr>
                    <a:spLocks noChangeArrowheads="1"/>
                  </p:cNvSpPr>
                  <p:nvPr/>
                </p:nvSpPr>
                <p:spPr bwMode="auto">
                  <a:xfrm rot="399088">
                    <a:off x="2472" y="300"/>
                    <a:ext cx="136" cy="18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15" name="Group 92"/>
                  <p:cNvGrpSpPr>
                    <a:grpSpLocks/>
                  </p:cNvGrpSpPr>
                  <p:nvPr/>
                </p:nvGrpSpPr>
                <p:grpSpPr bwMode="auto">
                  <a:xfrm>
                    <a:off x="2290" y="119"/>
                    <a:ext cx="454" cy="681"/>
                    <a:chOff x="2290" y="119"/>
                    <a:chExt cx="454" cy="681"/>
                  </a:xfrm>
                </p:grpSpPr>
                <p:sp>
                  <p:nvSpPr>
                    <p:cNvPr id="63581" name="Line 93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653" y="210"/>
                      <a:ext cx="46" cy="272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3582" name="Line 9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653" y="346"/>
                      <a:ext cx="91" cy="31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3583" name="Line 9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653" y="482"/>
                      <a:ext cx="91" cy="31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3584" name="Line 9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36" y="210"/>
                      <a:ext cx="45" cy="227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3585" name="Line 9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290" y="300"/>
                      <a:ext cx="91" cy="31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3586" name="Line 9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290" y="436"/>
                      <a:ext cx="91" cy="31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3587" name="Line 9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517" y="119"/>
                      <a:ext cx="1" cy="18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</p:grpSp>
          </p:grpSp>
          <p:sp>
            <p:nvSpPr>
              <p:cNvPr id="63588" name="Line 100"/>
              <p:cNvSpPr>
                <a:spLocks noChangeShapeType="1"/>
              </p:cNvSpPr>
              <p:nvPr/>
            </p:nvSpPr>
            <p:spPr bwMode="auto">
              <a:xfrm>
                <a:off x="4195" y="3113"/>
                <a:ext cx="31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89" name="Line 101"/>
              <p:cNvSpPr>
                <a:spLocks noChangeShapeType="1"/>
              </p:cNvSpPr>
              <p:nvPr/>
            </p:nvSpPr>
            <p:spPr bwMode="auto">
              <a:xfrm>
                <a:off x="3061" y="3113"/>
                <a:ext cx="40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90" name="Line 102"/>
              <p:cNvSpPr>
                <a:spLocks noChangeShapeType="1"/>
              </p:cNvSpPr>
              <p:nvPr/>
            </p:nvSpPr>
            <p:spPr bwMode="auto">
              <a:xfrm>
                <a:off x="4584" y="3611"/>
                <a:ext cx="5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91" name="Line 103"/>
              <p:cNvSpPr>
                <a:spLocks noChangeShapeType="1"/>
              </p:cNvSpPr>
              <p:nvPr/>
            </p:nvSpPr>
            <p:spPr bwMode="auto">
              <a:xfrm flipH="1">
                <a:off x="4765" y="3611"/>
                <a:ext cx="136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92" name="Line 104"/>
              <p:cNvSpPr>
                <a:spLocks noChangeShapeType="1"/>
              </p:cNvSpPr>
              <p:nvPr/>
            </p:nvSpPr>
            <p:spPr bwMode="auto">
              <a:xfrm>
                <a:off x="4901" y="3611"/>
                <a:ext cx="46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93" name="Line 105"/>
              <p:cNvSpPr>
                <a:spLocks noChangeShapeType="1"/>
              </p:cNvSpPr>
              <p:nvPr/>
            </p:nvSpPr>
            <p:spPr bwMode="auto">
              <a:xfrm>
                <a:off x="4901" y="3611"/>
                <a:ext cx="227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6" name="Group 106"/>
              <p:cNvGrpSpPr>
                <a:grpSpLocks/>
              </p:cNvGrpSpPr>
              <p:nvPr/>
            </p:nvGrpSpPr>
            <p:grpSpPr bwMode="auto">
              <a:xfrm>
                <a:off x="3651" y="3339"/>
                <a:ext cx="272" cy="181"/>
                <a:chOff x="3878" y="3612"/>
                <a:chExt cx="272" cy="181"/>
              </a:xfrm>
            </p:grpSpPr>
            <p:sp>
              <p:nvSpPr>
                <p:cNvPr id="63595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3878" y="3612"/>
                  <a:ext cx="136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3596" name="Line 108"/>
                <p:cNvSpPr>
                  <a:spLocks noChangeShapeType="1"/>
                </p:cNvSpPr>
                <p:nvPr/>
              </p:nvSpPr>
              <p:spPr bwMode="auto">
                <a:xfrm>
                  <a:off x="4014" y="3612"/>
                  <a:ext cx="136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3597" name="Line 109"/>
                <p:cNvSpPr>
                  <a:spLocks noChangeShapeType="1"/>
                </p:cNvSpPr>
                <p:nvPr/>
              </p:nvSpPr>
              <p:spPr bwMode="auto">
                <a:xfrm>
                  <a:off x="4014" y="3657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3598" name="Rectangle 110"/>
              <p:cNvSpPr>
                <a:spLocks noChangeArrowheads="1"/>
              </p:cNvSpPr>
              <p:nvPr/>
            </p:nvSpPr>
            <p:spPr bwMode="auto">
              <a:xfrm>
                <a:off x="3308" y="3683"/>
                <a:ext cx="931" cy="36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sz="1600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укоренение </a:t>
                </a:r>
                <a:endParaRPr lang="en-US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endParaRPr>
              </a:p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1600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in vitro</a:t>
                </a:r>
                <a:r>
                  <a:rPr lang="ru-RU" sz="1600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/</a:t>
                </a:r>
                <a:r>
                  <a:rPr lang="en-US" sz="1600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ex vitro</a:t>
                </a:r>
                <a:endParaRPr lang="ru-RU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599" name="Rectangle 111"/>
              <p:cNvSpPr>
                <a:spLocks noChangeArrowheads="1"/>
              </p:cNvSpPr>
              <p:nvPr/>
            </p:nvSpPr>
            <p:spPr bwMode="auto">
              <a:xfrm>
                <a:off x="4314" y="3792"/>
                <a:ext cx="1158" cy="2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sz="1600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образование семян</a:t>
                </a:r>
              </a:p>
            </p:txBody>
          </p:sp>
          <p:sp>
            <p:nvSpPr>
              <p:cNvPr id="63600" name="Rectangle 112"/>
              <p:cNvSpPr>
                <a:spLocks noChangeArrowheads="1"/>
              </p:cNvSpPr>
              <p:nvPr/>
            </p:nvSpPr>
            <p:spPr bwMode="auto">
              <a:xfrm>
                <a:off x="5012" y="2976"/>
                <a:ext cx="592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линия Т0</a:t>
                </a:r>
              </a:p>
            </p:txBody>
          </p:sp>
          <p:sp>
            <p:nvSpPr>
              <p:cNvPr id="63601" name="Rectangle 113"/>
              <p:cNvSpPr>
                <a:spLocks noChangeArrowheads="1"/>
              </p:cNvSpPr>
              <p:nvPr/>
            </p:nvSpPr>
            <p:spPr bwMode="auto">
              <a:xfrm>
                <a:off x="2982" y="2886"/>
                <a:ext cx="450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1 </a:t>
                </a:r>
                <a:r>
                  <a:rPr lang="ru-RU" dirty="0" err="1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мес</a:t>
                </a:r>
                <a:endPara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02" name="Rectangle 114"/>
              <p:cNvSpPr>
                <a:spLocks noChangeArrowheads="1"/>
              </p:cNvSpPr>
              <p:nvPr/>
            </p:nvSpPr>
            <p:spPr bwMode="auto">
              <a:xfrm>
                <a:off x="4071" y="2886"/>
                <a:ext cx="450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3 </a:t>
                </a:r>
                <a:r>
                  <a:rPr lang="ru-RU" dirty="0" err="1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Times New Roman" pitchFamily="18" charset="0"/>
                  </a:rPr>
                  <a:t>мес</a:t>
                </a:r>
                <a:endParaRPr lang="ru-RU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63603" name="Rectangle 115"/>
            <p:cNvSpPr>
              <a:spLocks noChangeArrowheads="1"/>
            </p:cNvSpPr>
            <p:nvPr/>
          </p:nvSpPr>
          <p:spPr bwMode="auto">
            <a:xfrm>
              <a:off x="2841" y="3158"/>
              <a:ext cx="734" cy="2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Times New Roman" pitchFamily="18" charset="0"/>
                </a:rPr>
                <a:t>(PPT+GFP)</a:t>
              </a:r>
              <a:endParaRPr 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endParaRPr>
            </a:p>
          </p:txBody>
        </p:sp>
      </p:grpSp>
      <p:sp>
        <p:nvSpPr>
          <p:cNvPr id="63604" name="AutoShape 116"/>
          <p:cNvSpPr>
            <a:spLocks noChangeArrowheads="1"/>
          </p:cNvSpPr>
          <p:nvPr/>
        </p:nvSpPr>
        <p:spPr bwMode="auto">
          <a:xfrm rot="10800000">
            <a:off x="1042988" y="3571528"/>
            <a:ext cx="1296987" cy="1439862"/>
          </a:xfrm>
          <a:custGeom>
            <a:avLst/>
            <a:gdLst>
              <a:gd name="G0" fmla="+- 9359 0 0"/>
              <a:gd name="G1" fmla="+- 21600 0 9359"/>
              <a:gd name="G2" fmla="*/ 9359 1 2"/>
              <a:gd name="G3" fmla="+- 21600 0 G2"/>
              <a:gd name="G4" fmla="+/ 9359 21600 2"/>
              <a:gd name="G5" fmla="+/ G1 0 2"/>
              <a:gd name="G6" fmla="*/ 21600 21600 9359"/>
              <a:gd name="G7" fmla="*/ G6 1 2"/>
              <a:gd name="G8" fmla="+- 21600 0 G7"/>
              <a:gd name="G9" fmla="*/ 21600 1 2"/>
              <a:gd name="G10" fmla="+- 9359 0 G9"/>
              <a:gd name="G11" fmla="?: G10 G8 0"/>
              <a:gd name="G12" fmla="?: G10 G7 21600"/>
              <a:gd name="T0" fmla="*/ 16920 w 21600"/>
              <a:gd name="T1" fmla="*/ 10800 h 21600"/>
              <a:gd name="T2" fmla="*/ 10800 w 21600"/>
              <a:gd name="T3" fmla="*/ 21600 h 21600"/>
              <a:gd name="T4" fmla="*/ 4680 w 21600"/>
              <a:gd name="T5" fmla="*/ 10800 h 21600"/>
              <a:gd name="T6" fmla="*/ 10800 w 21600"/>
              <a:gd name="T7" fmla="*/ 0 h 21600"/>
              <a:gd name="T8" fmla="*/ 6480 w 21600"/>
              <a:gd name="T9" fmla="*/ 6480 h 21600"/>
              <a:gd name="T10" fmla="*/ 15120 w 21600"/>
              <a:gd name="T11" fmla="*/ 1512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9359" y="21600"/>
                </a:lnTo>
                <a:lnTo>
                  <a:pt x="1224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33CCCC">
              <a:alpha val="25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3605" name="Freeform 117"/>
          <p:cNvSpPr>
            <a:spLocks/>
          </p:cNvSpPr>
          <p:nvPr/>
        </p:nvSpPr>
        <p:spPr bwMode="auto">
          <a:xfrm>
            <a:off x="1276350" y="4766915"/>
            <a:ext cx="144463" cy="71438"/>
          </a:xfrm>
          <a:custGeom>
            <a:avLst/>
            <a:gdLst/>
            <a:ahLst/>
            <a:cxnLst>
              <a:cxn ang="0">
                <a:pos x="5" y="9"/>
              </a:cxn>
              <a:cxn ang="0">
                <a:pos x="4" y="52"/>
              </a:cxn>
              <a:cxn ang="0">
                <a:pos x="20" y="49"/>
              </a:cxn>
              <a:cxn ang="0">
                <a:pos x="47" y="47"/>
              </a:cxn>
              <a:cxn ang="0">
                <a:pos x="40" y="22"/>
              </a:cxn>
              <a:cxn ang="0">
                <a:pos x="32" y="9"/>
              </a:cxn>
              <a:cxn ang="0">
                <a:pos x="16" y="4"/>
              </a:cxn>
              <a:cxn ang="0">
                <a:pos x="5" y="9"/>
              </a:cxn>
            </a:cxnLst>
            <a:rect l="0" t="0" r="r" b="b"/>
            <a:pathLst>
              <a:path w="55" h="52">
                <a:moveTo>
                  <a:pt x="5" y="9"/>
                </a:moveTo>
                <a:cubicBezTo>
                  <a:pt x="0" y="32"/>
                  <a:pt x="2" y="18"/>
                  <a:pt x="4" y="52"/>
                </a:cubicBezTo>
                <a:cubicBezTo>
                  <a:pt x="10" y="47"/>
                  <a:pt x="13" y="44"/>
                  <a:pt x="20" y="49"/>
                </a:cubicBezTo>
                <a:cubicBezTo>
                  <a:pt x="29" y="48"/>
                  <a:pt x="38" y="49"/>
                  <a:pt x="47" y="47"/>
                </a:cubicBezTo>
                <a:cubicBezTo>
                  <a:pt x="55" y="45"/>
                  <a:pt x="44" y="25"/>
                  <a:pt x="40" y="22"/>
                </a:cubicBezTo>
                <a:cubicBezTo>
                  <a:pt x="37" y="17"/>
                  <a:pt x="37" y="13"/>
                  <a:pt x="32" y="9"/>
                </a:cubicBezTo>
                <a:cubicBezTo>
                  <a:pt x="30" y="0"/>
                  <a:pt x="24" y="3"/>
                  <a:pt x="16" y="4"/>
                </a:cubicBezTo>
                <a:cubicBezTo>
                  <a:pt x="10" y="8"/>
                  <a:pt x="14" y="7"/>
                  <a:pt x="5" y="9"/>
                </a:cubicBezTo>
                <a:close/>
              </a:path>
            </a:pathLst>
          </a:custGeom>
          <a:solidFill>
            <a:srgbClr val="00FF00"/>
          </a:solidFill>
          <a:ln w="6350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606" name="Freeform 118"/>
          <p:cNvSpPr>
            <a:spLocks/>
          </p:cNvSpPr>
          <p:nvPr/>
        </p:nvSpPr>
        <p:spPr bwMode="auto">
          <a:xfrm>
            <a:off x="1636713" y="4881215"/>
            <a:ext cx="160337" cy="71438"/>
          </a:xfrm>
          <a:custGeom>
            <a:avLst/>
            <a:gdLst/>
            <a:ahLst/>
            <a:cxnLst>
              <a:cxn ang="0">
                <a:pos x="5" y="9"/>
              </a:cxn>
              <a:cxn ang="0">
                <a:pos x="4" y="52"/>
              </a:cxn>
              <a:cxn ang="0">
                <a:pos x="20" y="49"/>
              </a:cxn>
              <a:cxn ang="0">
                <a:pos x="47" y="47"/>
              </a:cxn>
              <a:cxn ang="0">
                <a:pos x="40" y="22"/>
              </a:cxn>
              <a:cxn ang="0">
                <a:pos x="32" y="9"/>
              </a:cxn>
              <a:cxn ang="0">
                <a:pos x="16" y="4"/>
              </a:cxn>
              <a:cxn ang="0">
                <a:pos x="5" y="9"/>
              </a:cxn>
            </a:cxnLst>
            <a:rect l="0" t="0" r="r" b="b"/>
            <a:pathLst>
              <a:path w="55" h="52">
                <a:moveTo>
                  <a:pt x="5" y="9"/>
                </a:moveTo>
                <a:cubicBezTo>
                  <a:pt x="0" y="32"/>
                  <a:pt x="2" y="18"/>
                  <a:pt x="4" y="52"/>
                </a:cubicBezTo>
                <a:cubicBezTo>
                  <a:pt x="10" y="47"/>
                  <a:pt x="13" y="44"/>
                  <a:pt x="20" y="49"/>
                </a:cubicBezTo>
                <a:cubicBezTo>
                  <a:pt x="29" y="48"/>
                  <a:pt x="38" y="49"/>
                  <a:pt x="47" y="47"/>
                </a:cubicBezTo>
                <a:cubicBezTo>
                  <a:pt x="55" y="45"/>
                  <a:pt x="44" y="25"/>
                  <a:pt x="40" y="22"/>
                </a:cubicBezTo>
                <a:cubicBezTo>
                  <a:pt x="37" y="17"/>
                  <a:pt x="37" y="13"/>
                  <a:pt x="32" y="9"/>
                </a:cubicBezTo>
                <a:cubicBezTo>
                  <a:pt x="30" y="0"/>
                  <a:pt x="24" y="3"/>
                  <a:pt x="16" y="4"/>
                </a:cubicBezTo>
                <a:cubicBezTo>
                  <a:pt x="10" y="8"/>
                  <a:pt x="14" y="7"/>
                  <a:pt x="5" y="9"/>
                </a:cubicBezTo>
                <a:close/>
              </a:path>
            </a:pathLst>
          </a:custGeom>
          <a:solidFill>
            <a:srgbClr val="00EE00"/>
          </a:solidFill>
          <a:ln w="6350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607" name="Freeform 119"/>
          <p:cNvSpPr>
            <a:spLocks/>
          </p:cNvSpPr>
          <p:nvPr/>
        </p:nvSpPr>
        <p:spPr bwMode="auto">
          <a:xfrm>
            <a:off x="1908175" y="4676428"/>
            <a:ext cx="87313" cy="82550"/>
          </a:xfrm>
          <a:custGeom>
            <a:avLst/>
            <a:gdLst/>
            <a:ahLst/>
            <a:cxnLst>
              <a:cxn ang="0">
                <a:pos x="5" y="9"/>
              </a:cxn>
              <a:cxn ang="0">
                <a:pos x="4" y="52"/>
              </a:cxn>
              <a:cxn ang="0">
                <a:pos x="20" y="49"/>
              </a:cxn>
              <a:cxn ang="0">
                <a:pos x="47" y="47"/>
              </a:cxn>
              <a:cxn ang="0">
                <a:pos x="40" y="22"/>
              </a:cxn>
              <a:cxn ang="0">
                <a:pos x="32" y="9"/>
              </a:cxn>
              <a:cxn ang="0">
                <a:pos x="16" y="4"/>
              </a:cxn>
              <a:cxn ang="0">
                <a:pos x="5" y="9"/>
              </a:cxn>
            </a:cxnLst>
            <a:rect l="0" t="0" r="r" b="b"/>
            <a:pathLst>
              <a:path w="55" h="52">
                <a:moveTo>
                  <a:pt x="5" y="9"/>
                </a:moveTo>
                <a:cubicBezTo>
                  <a:pt x="0" y="32"/>
                  <a:pt x="2" y="18"/>
                  <a:pt x="4" y="52"/>
                </a:cubicBezTo>
                <a:cubicBezTo>
                  <a:pt x="10" y="47"/>
                  <a:pt x="13" y="44"/>
                  <a:pt x="20" y="49"/>
                </a:cubicBezTo>
                <a:cubicBezTo>
                  <a:pt x="29" y="48"/>
                  <a:pt x="38" y="49"/>
                  <a:pt x="47" y="47"/>
                </a:cubicBezTo>
                <a:cubicBezTo>
                  <a:pt x="55" y="45"/>
                  <a:pt x="44" y="25"/>
                  <a:pt x="40" y="22"/>
                </a:cubicBezTo>
                <a:cubicBezTo>
                  <a:pt x="37" y="17"/>
                  <a:pt x="37" y="13"/>
                  <a:pt x="32" y="9"/>
                </a:cubicBezTo>
                <a:cubicBezTo>
                  <a:pt x="30" y="0"/>
                  <a:pt x="24" y="3"/>
                  <a:pt x="16" y="4"/>
                </a:cubicBezTo>
                <a:cubicBezTo>
                  <a:pt x="10" y="8"/>
                  <a:pt x="14" y="7"/>
                  <a:pt x="5" y="9"/>
                </a:cubicBezTo>
                <a:close/>
              </a:path>
            </a:pathLst>
          </a:custGeom>
          <a:solidFill>
            <a:srgbClr val="00FF00"/>
          </a:solidFill>
          <a:ln w="6350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608" name="AutoShape 120"/>
          <p:cNvSpPr>
            <a:spLocks noChangeArrowheads="1"/>
          </p:cNvSpPr>
          <p:nvPr/>
        </p:nvSpPr>
        <p:spPr bwMode="auto">
          <a:xfrm rot="10800000">
            <a:off x="3276600" y="3571528"/>
            <a:ext cx="1296988" cy="1439862"/>
          </a:xfrm>
          <a:custGeom>
            <a:avLst/>
            <a:gdLst>
              <a:gd name="G0" fmla="+- 9359 0 0"/>
              <a:gd name="G1" fmla="+- 21600 0 9359"/>
              <a:gd name="G2" fmla="*/ 9359 1 2"/>
              <a:gd name="G3" fmla="+- 21600 0 G2"/>
              <a:gd name="G4" fmla="+/ 9359 21600 2"/>
              <a:gd name="G5" fmla="+/ G1 0 2"/>
              <a:gd name="G6" fmla="*/ 21600 21600 9359"/>
              <a:gd name="G7" fmla="*/ G6 1 2"/>
              <a:gd name="G8" fmla="+- 21600 0 G7"/>
              <a:gd name="G9" fmla="*/ 21600 1 2"/>
              <a:gd name="G10" fmla="+- 9359 0 G9"/>
              <a:gd name="G11" fmla="?: G10 G8 0"/>
              <a:gd name="G12" fmla="?: G10 G7 21600"/>
              <a:gd name="T0" fmla="*/ 16920 w 21600"/>
              <a:gd name="T1" fmla="*/ 10800 h 21600"/>
              <a:gd name="T2" fmla="*/ 10800 w 21600"/>
              <a:gd name="T3" fmla="*/ 21600 h 21600"/>
              <a:gd name="T4" fmla="*/ 4680 w 21600"/>
              <a:gd name="T5" fmla="*/ 10800 h 21600"/>
              <a:gd name="T6" fmla="*/ 10800 w 21600"/>
              <a:gd name="T7" fmla="*/ 0 h 21600"/>
              <a:gd name="T8" fmla="*/ 6480 w 21600"/>
              <a:gd name="T9" fmla="*/ 6480 h 21600"/>
              <a:gd name="T10" fmla="*/ 15120 w 21600"/>
              <a:gd name="T11" fmla="*/ 1512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9359" y="21600"/>
                </a:lnTo>
                <a:lnTo>
                  <a:pt x="1224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33CCCC">
              <a:alpha val="25999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7" name="Group 121"/>
          <p:cNvGrpSpPr>
            <a:grpSpLocks/>
          </p:cNvGrpSpPr>
          <p:nvPr/>
        </p:nvGrpSpPr>
        <p:grpSpPr bwMode="auto">
          <a:xfrm>
            <a:off x="3851275" y="4363690"/>
            <a:ext cx="358775" cy="576263"/>
            <a:chOff x="4241" y="3385"/>
            <a:chExt cx="226" cy="363"/>
          </a:xfrm>
        </p:grpSpPr>
        <p:sp>
          <p:nvSpPr>
            <p:cNvPr id="63610" name="AutoShape 122"/>
            <p:cNvSpPr>
              <a:spLocks noChangeArrowheads="1"/>
            </p:cNvSpPr>
            <p:nvPr/>
          </p:nvSpPr>
          <p:spPr bwMode="auto">
            <a:xfrm>
              <a:off x="4332" y="3475"/>
              <a:ext cx="45" cy="227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3611" name="AutoShape 123"/>
            <p:cNvSpPr>
              <a:spLocks noChangeArrowheads="1"/>
            </p:cNvSpPr>
            <p:nvPr/>
          </p:nvSpPr>
          <p:spPr bwMode="auto">
            <a:xfrm rot="1993599">
              <a:off x="4422" y="3385"/>
              <a:ext cx="45" cy="363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3612" name="AutoShape 124"/>
            <p:cNvSpPr>
              <a:spLocks noChangeArrowheads="1"/>
            </p:cNvSpPr>
            <p:nvPr/>
          </p:nvSpPr>
          <p:spPr bwMode="auto">
            <a:xfrm rot="-1840084">
              <a:off x="4241" y="3475"/>
              <a:ext cx="45" cy="272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3613" name="Freeform 125"/>
          <p:cNvSpPr>
            <a:spLocks noChangeAspect="1"/>
          </p:cNvSpPr>
          <p:nvPr/>
        </p:nvSpPr>
        <p:spPr bwMode="auto">
          <a:xfrm>
            <a:off x="3851275" y="4868515"/>
            <a:ext cx="233363" cy="146050"/>
          </a:xfrm>
          <a:custGeom>
            <a:avLst/>
            <a:gdLst/>
            <a:ahLst/>
            <a:cxnLst>
              <a:cxn ang="0">
                <a:pos x="3" y="135"/>
              </a:cxn>
              <a:cxn ang="0">
                <a:pos x="219" y="140"/>
              </a:cxn>
              <a:cxn ang="0">
                <a:pos x="238" y="135"/>
              </a:cxn>
              <a:cxn ang="0">
                <a:pos x="180" y="25"/>
              </a:cxn>
              <a:cxn ang="0">
                <a:pos x="137" y="49"/>
              </a:cxn>
              <a:cxn ang="0">
                <a:pos x="70" y="63"/>
              </a:cxn>
              <a:cxn ang="0">
                <a:pos x="36" y="59"/>
              </a:cxn>
              <a:cxn ang="0">
                <a:pos x="8" y="73"/>
              </a:cxn>
              <a:cxn ang="0">
                <a:pos x="3" y="135"/>
              </a:cxn>
            </a:cxnLst>
            <a:rect l="0" t="0" r="r" b="b"/>
            <a:pathLst>
              <a:path w="251" h="141">
                <a:moveTo>
                  <a:pt x="3" y="135"/>
                </a:moveTo>
                <a:cubicBezTo>
                  <a:pt x="75" y="137"/>
                  <a:pt x="147" y="140"/>
                  <a:pt x="219" y="140"/>
                </a:cubicBezTo>
                <a:cubicBezTo>
                  <a:pt x="226" y="140"/>
                  <a:pt x="236" y="141"/>
                  <a:pt x="238" y="135"/>
                </a:cubicBezTo>
                <a:cubicBezTo>
                  <a:pt x="251" y="85"/>
                  <a:pt x="216" y="49"/>
                  <a:pt x="180" y="25"/>
                </a:cubicBezTo>
                <a:cubicBezTo>
                  <a:pt x="157" y="31"/>
                  <a:pt x="158" y="42"/>
                  <a:pt x="137" y="49"/>
                </a:cubicBezTo>
                <a:cubicBezTo>
                  <a:pt x="106" y="0"/>
                  <a:pt x="91" y="50"/>
                  <a:pt x="70" y="63"/>
                </a:cubicBezTo>
                <a:cubicBezTo>
                  <a:pt x="50" y="35"/>
                  <a:pt x="55" y="40"/>
                  <a:pt x="36" y="59"/>
                </a:cubicBezTo>
                <a:cubicBezTo>
                  <a:pt x="28" y="67"/>
                  <a:pt x="18" y="69"/>
                  <a:pt x="8" y="73"/>
                </a:cubicBezTo>
                <a:cubicBezTo>
                  <a:pt x="0" y="95"/>
                  <a:pt x="14" y="115"/>
                  <a:pt x="3" y="135"/>
                </a:cubicBez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614" name="Freeform 126"/>
          <p:cNvSpPr>
            <a:spLocks noChangeAspect="1"/>
          </p:cNvSpPr>
          <p:nvPr/>
        </p:nvSpPr>
        <p:spPr bwMode="auto">
          <a:xfrm>
            <a:off x="3635375" y="4724053"/>
            <a:ext cx="114300" cy="106362"/>
          </a:xfrm>
          <a:custGeom>
            <a:avLst/>
            <a:gdLst/>
            <a:ahLst/>
            <a:cxnLst>
              <a:cxn ang="0">
                <a:pos x="5" y="9"/>
              </a:cxn>
              <a:cxn ang="0">
                <a:pos x="4" y="52"/>
              </a:cxn>
              <a:cxn ang="0">
                <a:pos x="20" y="49"/>
              </a:cxn>
              <a:cxn ang="0">
                <a:pos x="47" y="47"/>
              </a:cxn>
              <a:cxn ang="0">
                <a:pos x="40" y="22"/>
              </a:cxn>
              <a:cxn ang="0">
                <a:pos x="32" y="9"/>
              </a:cxn>
              <a:cxn ang="0">
                <a:pos x="16" y="4"/>
              </a:cxn>
              <a:cxn ang="0">
                <a:pos x="5" y="9"/>
              </a:cxn>
            </a:cxnLst>
            <a:rect l="0" t="0" r="r" b="b"/>
            <a:pathLst>
              <a:path w="55" h="52">
                <a:moveTo>
                  <a:pt x="5" y="9"/>
                </a:moveTo>
                <a:cubicBezTo>
                  <a:pt x="0" y="32"/>
                  <a:pt x="2" y="18"/>
                  <a:pt x="4" y="52"/>
                </a:cubicBezTo>
                <a:cubicBezTo>
                  <a:pt x="10" y="47"/>
                  <a:pt x="13" y="44"/>
                  <a:pt x="20" y="49"/>
                </a:cubicBezTo>
                <a:cubicBezTo>
                  <a:pt x="29" y="48"/>
                  <a:pt x="38" y="49"/>
                  <a:pt x="47" y="47"/>
                </a:cubicBezTo>
                <a:cubicBezTo>
                  <a:pt x="55" y="45"/>
                  <a:pt x="44" y="25"/>
                  <a:pt x="40" y="22"/>
                </a:cubicBezTo>
                <a:cubicBezTo>
                  <a:pt x="37" y="17"/>
                  <a:pt x="37" y="13"/>
                  <a:pt x="32" y="9"/>
                </a:cubicBezTo>
                <a:cubicBezTo>
                  <a:pt x="30" y="0"/>
                  <a:pt x="24" y="3"/>
                  <a:pt x="16" y="4"/>
                </a:cubicBezTo>
                <a:cubicBezTo>
                  <a:pt x="10" y="8"/>
                  <a:pt x="14" y="7"/>
                  <a:pt x="5" y="9"/>
                </a:cubicBezTo>
                <a:close/>
              </a:path>
            </a:pathLst>
          </a:custGeom>
          <a:solidFill>
            <a:srgbClr val="00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615" name="Freeform 127"/>
          <p:cNvSpPr>
            <a:spLocks/>
          </p:cNvSpPr>
          <p:nvPr/>
        </p:nvSpPr>
        <p:spPr bwMode="auto">
          <a:xfrm>
            <a:off x="4318000" y="4820890"/>
            <a:ext cx="114300" cy="82550"/>
          </a:xfrm>
          <a:custGeom>
            <a:avLst/>
            <a:gdLst/>
            <a:ahLst/>
            <a:cxnLst>
              <a:cxn ang="0">
                <a:pos x="5" y="9"/>
              </a:cxn>
              <a:cxn ang="0">
                <a:pos x="4" y="52"/>
              </a:cxn>
              <a:cxn ang="0">
                <a:pos x="20" y="49"/>
              </a:cxn>
              <a:cxn ang="0">
                <a:pos x="47" y="47"/>
              </a:cxn>
              <a:cxn ang="0">
                <a:pos x="40" y="22"/>
              </a:cxn>
              <a:cxn ang="0">
                <a:pos x="32" y="9"/>
              </a:cxn>
              <a:cxn ang="0">
                <a:pos x="16" y="4"/>
              </a:cxn>
              <a:cxn ang="0">
                <a:pos x="5" y="9"/>
              </a:cxn>
            </a:cxnLst>
            <a:rect l="0" t="0" r="r" b="b"/>
            <a:pathLst>
              <a:path w="55" h="52">
                <a:moveTo>
                  <a:pt x="5" y="9"/>
                </a:moveTo>
                <a:cubicBezTo>
                  <a:pt x="0" y="32"/>
                  <a:pt x="2" y="18"/>
                  <a:pt x="4" y="52"/>
                </a:cubicBezTo>
                <a:cubicBezTo>
                  <a:pt x="10" y="47"/>
                  <a:pt x="13" y="44"/>
                  <a:pt x="20" y="49"/>
                </a:cubicBezTo>
                <a:cubicBezTo>
                  <a:pt x="29" y="48"/>
                  <a:pt x="38" y="49"/>
                  <a:pt x="47" y="47"/>
                </a:cubicBezTo>
                <a:cubicBezTo>
                  <a:pt x="55" y="45"/>
                  <a:pt x="44" y="25"/>
                  <a:pt x="40" y="22"/>
                </a:cubicBezTo>
                <a:cubicBezTo>
                  <a:pt x="37" y="17"/>
                  <a:pt x="37" y="13"/>
                  <a:pt x="32" y="9"/>
                </a:cubicBezTo>
                <a:cubicBezTo>
                  <a:pt x="30" y="0"/>
                  <a:pt x="24" y="3"/>
                  <a:pt x="16" y="4"/>
                </a:cubicBezTo>
                <a:cubicBezTo>
                  <a:pt x="10" y="8"/>
                  <a:pt x="14" y="7"/>
                  <a:pt x="5" y="9"/>
                </a:cubicBezTo>
                <a:close/>
              </a:path>
            </a:pathLst>
          </a:custGeom>
          <a:solidFill>
            <a:srgbClr val="00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616" name="Oval 128"/>
          <p:cNvSpPr>
            <a:spLocks noChangeAspect="1" noChangeArrowheads="1"/>
          </p:cNvSpPr>
          <p:nvPr/>
        </p:nvSpPr>
        <p:spPr bwMode="auto">
          <a:xfrm rot="3523108">
            <a:off x="2032794" y="2151509"/>
            <a:ext cx="138112" cy="241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3618" name="Oval 130"/>
          <p:cNvSpPr>
            <a:spLocks noChangeAspect="1" noChangeArrowheads="1"/>
          </p:cNvSpPr>
          <p:nvPr/>
        </p:nvSpPr>
        <p:spPr bwMode="auto">
          <a:xfrm rot="3523108">
            <a:off x="1961357" y="1935609"/>
            <a:ext cx="138112" cy="241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3619" name="Oval 131"/>
          <p:cNvSpPr>
            <a:spLocks noChangeAspect="1" noChangeArrowheads="1"/>
          </p:cNvSpPr>
          <p:nvPr/>
        </p:nvSpPr>
        <p:spPr bwMode="auto">
          <a:xfrm rot="3523108">
            <a:off x="1672432" y="2008634"/>
            <a:ext cx="138112" cy="241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3621" name="Oval 133"/>
          <p:cNvSpPr>
            <a:spLocks noChangeAspect="1" noChangeArrowheads="1"/>
          </p:cNvSpPr>
          <p:nvPr/>
        </p:nvSpPr>
        <p:spPr bwMode="auto">
          <a:xfrm rot="3523108">
            <a:off x="1527969" y="2224534"/>
            <a:ext cx="138112" cy="241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3631" name="Rectangle 143"/>
          <p:cNvSpPr>
            <a:spLocks noChangeArrowheads="1"/>
          </p:cNvSpPr>
          <p:nvPr/>
        </p:nvSpPr>
        <p:spPr bwMode="auto">
          <a:xfrm>
            <a:off x="539552" y="6237312"/>
            <a:ext cx="8027988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Miroshnichenko</a:t>
            </a:r>
            <a:r>
              <a:rPr lang="ru-RU" sz="1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en-US" sz="1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et al.</a:t>
            </a:r>
            <a:r>
              <a:rPr lang="ru-RU" sz="1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en-US" sz="1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Appl. </a:t>
            </a:r>
            <a:r>
              <a:rPr lang="en-US" sz="1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Biochem</a:t>
            </a:r>
            <a:r>
              <a:rPr lang="en-US" sz="1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&amp; </a:t>
            </a:r>
            <a:r>
              <a:rPr lang="en-US" sz="1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Microbiol</a:t>
            </a:r>
            <a:r>
              <a:rPr lang="en-US" sz="1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, 2011, Vol. 47, No. 8, pp. 1–9</a:t>
            </a:r>
            <a:r>
              <a:rPr lang="en-US" sz="1200" b="1" dirty="0">
                <a:latin typeface="+mj-lt"/>
              </a:rPr>
              <a:t>.</a:t>
            </a:r>
            <a:endParaRPr lang="ru-RU" sz="1200" b="1" dirty="0">
              <a:latin typeface="+mj-lt"/>
            </a:endParaRPr>
          </a:p>
        </p:txBody>
      </p:sp>
      <p:sp>
        <p:nvSpPr>
          <p:cNvPr id="63679" name="Oval 2"/>
          <p:cNvSpPr>
            <a:spLocks noChangeAspect="1" noChangeArrowheads="1"/>
          </p:cNvSpPr>
          <p:nvPr/>
        </p:nvSpPr>
        <p:spPr bwMode="auto">
          <a:xfrm rot="3523108">
            <a:off x="1383507" y="2081659"/>
            <a:ext cx="138112" cy="241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sz="3200">
              <a:latin typeface="Times New Roman" pitchFamily="18" charset="0"/>
            </a:endParaRPr>
          </a:p>
        </p:txBody>
      </p:sp>
      <p:grpSp>
        <p:nvGrpSpPr>
          <p:cNvPr id="18" name="Group 3"/>
          <p:cNvGrpSpPr>
            <a:grpSpLocks noChangeAspect="1"/>
          </p:cNvGrpSpPr>
          <p:nvPr/>
        </p:nvGrpSpPr>
        <p:grpSpPr bwMode="auto">
          <a:xfrm>
            <a:off x="3851275" y="1844328"/>
            <a:ext cx="1320800" cy="630237"/>
            <a:chOff x="2835" y="1434"/>
            <a:chExt cx="952" cy="454"/>
          </a:xfrm>
        </p:grpSpPr>
        <p:sp>
          <p:nvSpPr>
            <p:cNvPr id="63681" name="Rectangle 4"/>
            <p:cNvSpPr>
              <a:spLocks noChangeAspect="1" noChangeArrowheads="1"/>
            </p:cNvSpPr>
            <p:nvPr/>
          </p:nvSpPr>
          <p:spPr bwMode="auto">
            <a:xfrm>
              <a:off x="2835" y="1616"/>
              <a:ext cx="952" cy="90"/>
            </a:xfrm>
            <a:prstGeom prst="rect">
              <a:avLst/>
            </a:prstGeom>
            <a:solidFill>
              <a:srgbClr val="DCEFF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ES" sz="3200">
                <a:latin typeface="Times New Roman" pitchFamily="18" charset="0"/>
              </a:endParaRPr>
            </a:p>
          </p:txBody>
        </p:sp>
        <p:sp>
          <p:nvSpPr>
            <p:cNvPr id="63682" name="Oval 5"/>
            <p:cNvSpPr>
              <a:spLocks noChangeAspect="1" noChangeArrowheads="1"/>
            </p:cNvSpPr>
            <p:nvPr/>
          </p:nvSpPr>
          <p:spPr bwMode="auto">
            <a:xfrm>
              <a:off x="2835" y="1525"/>
              <a:ext cx="952" cy="363"/>
            </a:xfrm>
            <a:prstGeom prst="ellipse">
              <a:avLst/>
            </a:prstGeom>
            <a:solidFill>
              <a:srgbClr val="DCEFF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ES" sz="3200">
                <a:latin typeface="Times New Roman" pitchFamily="18" charset="0"/>
              </a:endParaRPr>
            </a:p>
          </p:txBody>
        </p:sp>
        <p:sp>
          <p:nvSpPr>
            <p:cNvPr id="63683" name="Oval 6"/>
            <p:cNvSpPr>
              <a:spLocks noChangeAspect="1" noChangeArrowheads="1"/>
            </p:cNvSpPr>
            <p:nvPr/>
          </p:nvSpPr>
          <p:spPr bwMode="auto">
            <a:xfrm>
              <a:off x="2835" y="1434"/>
              <a:ext cx="952" cy="363"/>
            </a:xfrm>
            <a:prstGeom prst="ellipse">
              <a:avLst/>
            </a:prstGeom>
            <a:solidFill>
              <a:srgbClr val="DCEFF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ES" sz="3200">
                <a:latin typeface="Times New Roman" pitchFamily="18" charset="0"/>
              </a:endParaRPr>
            </a:p>
          </p:txBody>
        </p:sp>
      </p:grpSp>
      <p:sp>
        <p:nvSpPr>
          <p:cNvPr id="63684" name="Line 7"/>
          <p:cNvSpPr>
            <a:spLocks noChangeShapeType="1"/>
          </p:cNvSpPr>
          <p:nvPr/>
        </p:nvSpPr>
        <p:spPr bwMode="auto">
          <a:xfrm>
            <a:off x="2124075" y="2133253"/>
            <a:ext cx="15113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687" name="Oval 10"/>
          <p:cNvSpPr>
            <a:spLocks noChangeAspect="1" noChangeArrowheads="1"/>
          </p:cNvSpPr>
          <p:nvPr/>
        </p:nvSpPr>
        <p:spPr bwMode="auto">
          <a:xfrm rot="3523108">
            <a:off x="1599407" y="2081659"/>
            <a:ext cx="138112" cy="241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sz="3200">
              <a:latin typeface="Times New Roman" pitchFamily="18" charset="0"/>
            </a:endParaRPr>
          </a:p>
        </p:txBody>
      </p:sp>
      <p:sp>
        <p:nvSpPr>
          <p:cNvPr id="63688" name="Oval 11"/>
          <p:cNvSpPr>
            <a:spLocks noChangeAspect="1" noChangeArrowheads="1"/>
          </p:cNvSpPr>
          <p:nvPr/>
        </p:nvSpPr>
        <p:spPr bwMode="auto">
          <a:xfrm rot="3523108">
            <a:off x="4191794" y="2008634"/>
            <a:ext cx="138112" cy="241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sz="3200">
              <a:latin typeface="Times New Roman" pitchFamily="18" charset="0"/>
            </a:endParaRPr>
          </a:p>
        </p:txBody>
      </p:sp>
      <p:sp>
        <p:nvSpPr>
          <p:cNvPr id="63689" name="Oval 12"/>
          <p:cNvSpPr>
            <a:spLocks noChangeAspect="1" noChangeArrowheads="1"/>
          </p:cNvSpPr>
          <p:nvPr/>
        </p:nvSpPr>
        <p:spPr bwMode="auto">
          <a:xfrm rot="3523108">
            <a:off x="1527969" y="1865759"/>
            <a:ext cx="138112" cy="241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sz="3200">
              <a:latin typeface="Times New Roman" pitchFamily="18" charset="0"/>
            </a:endParaRPr>
          </a:p>
        </p:txBody>
      </p:sp>
      <p:sp>
        <p:nvSpPr>
          <p:cNvPr id="63690" name="Oval 13"/>
          <p:cNvSpPr>
            <a:spLocks noChangeAspect="1" noChangeArrowheads="1"/>
          </p:cNvSpPr>
          <p:nvPr/>
        </p:nvSpPr>
        <p:spPr bwMode="auto">
          <a:xfrm rot="3523108">
            <a:off x="1239044" y="1938784"/>
            <a:ext cx="138112" cy="241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sz="3200">
              <a:latin typeface="Times New Roman" pitchFamily="18" charset="0"/>
            </a:endParaRPr>
          </a:p>
        </p:txBody>
      </p:sp>
      <p:sp>
        <p:nvSpPr>
          <p:cNvPr id="63691" name="Oval 14"/>
          <p:cNvSpPr>
            <a:spLocks noChangeAspect="1" noChangeArrowheads="1"/>
          </p:cNvSpPr>
          <p:nvPr/>
        </p:nvSpPr>
        <p:spPr bwMode="auto">
          <a:xfrm rot="3523108">
            <a:off x="4550569" y="2081659"/>
            <a:ext cx="138112" cy="241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sz="3200">
              <a:latin typeface="Times New Roman" pitchFamily="18" charset="0"/>
            </a:endParaRPr>
          </a:p>
        </p:txBody>
      </p:sp>
      <p:sp>
        <p:nvSpPr>
          <p:cNvPr id="63692" name="Oval 15"/>
          <p:cNvSpPr>
            <a:spLocks noChangeAspect="1" noChangeArrowheads="1"/>
          </p:cNvSpPr>
          <p:nvPr/>
        </p:nvSpPr>
        <p:spPr bwMode="auto">
          <a:xfrm rot="3523108">
            <a:off x="1094582" y="2154684"/>
            <a:ext cx="138112" cy="241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sz="3200">
              <a:latin typeface="Times New Roman" pitchFamily="18" charset="0"/>
            </a:endParaRPr>
          </a:p>
        </p:txBody>
      </p:sp>
      <p:sp>
        <p:nvSpPr>
          <p:cNvPr id="63693" name="Oval 16"/>
          <p:cNvSpPr>
            <a:spLocks noChangeAspect="1" noChangeArrowheads="1"/>
          </p:cNvSpPr>
          <p:nvPr/>
        </p:nvSpPr>
        <p:spPr bwMode="auto">
          <a:xfrm rot="3523108">
            <a:off x="4550569" y="1865759"/>
            <a:ext cx="138112" cy="2413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sz="3200">
              <a:latin typeface="Times New Roman" pitchFamily="18" charset="0"/>
            </a:endParaRPr>
          </a:p>
        </p:txBody>
      </p:sp>
      <p:sp>
        <p:nvSpPr>
          <p:cNvPr id="63694" name="Oval 17"/>
          <p:cNvSpPr>
            <a:spLocks noChangeAspect="1" noChangeArrowheads="1"/>
          </p:cNvSpPr>
          <p:nvPr/>
        </p:nvSpPr>
        <p:spPr bwMode="auto">
          <a:xfrm rot="3523108">
            <a:off x="4670425" y="1890366"/>
            <a:ext cx="71437" cy="1254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sz="3200">
              <a:latin typeface="Times New Roman" pitchFamily="18" charset="0"/>
            </a:endParaRPr>
          </a:p>
        </p:txBody>
      </p:sp>
      <p:sp>
        <p:nvSpPr>
          <p:cNvPr id="63695" name="Oval 18"/>
          <p:cNvSpPr>
            <a:spLocks noChangeAspect="1" noChangeArrowheads="1"/>
          </p:cNvSpPr>
          <p:nvPr/>
        </p:nvSpPr>
        <p:spPr bwMode="auto">
          <a:xfrm rot="3523108">
            <a:off x="4670425" y="2106266"/>
            <a:ext cx="71437" cy="1254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sz="3200">
              <a:latin typeface="Times New Roman" pitchFamily="18" charset="0"/>
            </a:endParaRPr>
          </a:p>
        </p:txBody>
      </p:sp>
      <p:sp>
        <p:nvSpPr>
          <p:cNvPr id="63696" name="Oval 19"/>
          <p:cNvSpPr>
            <a:spLocks noChangeAspect="1" noChangeArrowheads="1"/>
          </p:cNvSpPr>
          <p:nvPr/>
        </p:nvSpPr>
        <p:spPr bwMode="auto">
          <a:xfrm rot="3523108">
            <a:off x="4310063" y="2033240"/>
            <a:ext cx="71437" cy="1254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sz="3200">
              <a:latin typeface="Times New Roman" pitchFamily="18" charset="0"/>
            </a:endParaRPr>
          </a:p>
        </p:txBody>
      </p:sp>
      <p:grpSp>
        <p:nvGrpSpPr>
          <p:cNvPr id="19" name="Group 115"/>
          <p:cNvGrpSpPr>
            <a:grpSpLocks noChangeAspect="1"/>
          </p:cNvGrpSpPr>
          <p:nvPr/>
        </p:nvGrpSpPr>
        <p:grpSpPr bwMode="auto">
          <a:xfrm>
            <a:off x="6226175" y="2133253"/>
            <a:ext cx="1320800" cy="630237"/>
            <a:chOff x="2835" y="1434"/>
            <a:chExt cx="952" cy="454"/>
          </a:xfrm>
        </p:grpSpPr>
        <p:sp>
          <p:nvSpPr>
            <p:cNvPr id="63699" name="Rectangle 116"/>
            <p:cNvSpPr>
              <a:spLocks noChangeAspect="1" noChangeArrowheads="1"/>
            </p:cNvSpPr>
            <p:nvPr/>
          </p:nvSpPr>
          <p:spPr bwMode="auto">
            <a:xfrm>
              <a:off x="2835" y="1616"/>
              <a:ext cx="952" cy="90"/>
            </a:xfrm>
            <a:prstGeom prst="rect">
              <a:avLst/>
            </a:prstGeom>
            <a:solidFill>
              <a:srgbClr val="DCEFF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ES" sz="3200">
                <a:latin typeface="Times New Roman" pitchFamily="18" charset="0"/>
              </a:endParaRPr>
            </a:p>
          </p:txBody>
        </p:sp>
        <p:sp>
          <p:nvSpPr>
            <p:cNvPr id="63700" name="Oval 117"/>
            <p:cNvSpPr>
              <a:spLocks noChangeAspect="1" noChangeArrowheads="1"/>
            </p:cNvSpPr>
            <p:nvPr/>
          </p:nvSpPr>
          <p:spPr bwMode="auto">
            <a:xfrm>
              <a:off x="2835" y="1525"/>
              <a:ext cx="952" cy="363"/>
            </a:xfrm>
            <a:prstGeom prst="ellipse">
              <a:avLst/>
            </a:prstGeom>
            <a:solidFill>
              <a:srgbClr val="DCEFF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ES" sz="3200">
                <a:latin typeface="Times New Roman" pitchFamily="18" charset="0"/>
              </a:endParaRPr>
            </a:p>
          </p:txBody>
        </p:sp>
        <p:sp>
          <p:nvSpPr>
            <p:cNvPr id="63701" name="Oval 118"/>
            <p:cNvSpPr>
              <a:spLocks noChangeAspect="1" noChangeArrowheads="1"/>
            </p:cNvSpPr>
            <p:nvPr/>
          </p:nvSpPr>
          <p:spPr bwMode="auto">
            <a:xfrm>
              <a:off x="2835" y="1434"/>
              <a:ext cx="952" cy="363"/>
            </a:xfrm>
            <a:prstGeom prst="ellipse">
              <a:avLst/>
            </a:prstGeom>
            <a:solidFill>
              <a:srgbClr val="DCEFF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ES" sz="3200">
                <a:latin typeface="Times New Roman" pitchFamily="18" charset="0"/>
              </a:endParaRPr>
            </a:p>
          </p:txBody>
        </p:sp>
      </p:grpSp>
      <p:grpSp>
        <p:nvGrpSpPr>
          <p:cNvPr id="20" name="Group 119"/>
          <p:cNvGrpSpPr>
            <a:grpSpLocks noChangeAspect="1"/>
          </p:cNvGrpSpPr>
          <p:nvPr/>
        </p:nvGrpSpPr>
        <p:grpSpPr bwMode="auto">
          <a:xfrm>
            <a:off x="6442075" y="2276128"/>
            <a:ext cx="900113" cy="271462"/>
            <a:chOff x="2902" y="1525"/>
            <a:chExt cx="749" cy="226"/>
          </a:xfrm>
        </p:grpSpPr>
        <p:sp>
          <p:nvSpPr>
            <p:cNvPr id="63703" name="Oval 120"/>
            <p:cNvSpPr>
              <a:spLocks noChangeAspect="1" noChangeArrowheads="1"/>
            </p:cNvSpPr>
            <p:nvPr/>
          </p:nvSpPr>
          <p:spPr bwMode="auto">
            <a:xfrm rot="5400000">
              <a:off x="2925" y="1525"/>
              <a:ext cx="90" cy="13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ES" sz="3200">
                <a:latin typeface="Times New Roman" pitchFamily="18" charset="0"/>
              </a:endParaRPr>
            </a:p>
          </p:txBody>
        </p:sp>
        <p:sp>
          <p:nvSpPr>
            <p:cNvPr id="63704" name="Oval 121"/>
            <p:cNvSpPr>
              <a:spLocks noChangeAspect="1" noChangeArrowheads="1"/>
            </p:cNvSpPr>
            <p:nvPr/>
          </p:nvSpPr>
          <p:spPr bwMode="auto">
            <a:xfrm rot="5400000">
              <a:off x="3084" y="1638"/>
              <a:ext cx="90" cy="13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ES" sz="3200">
                <a:latin typeface="Times New Roman" pitchFamily="18" charset="0"/>
              </a:endParaRPr>
            </a:p>
          </p:txBody>
        </p:sp>
        <p:sp>
          <p:nvSpPr>
            <p:cNvPr id="63705" name="Oval 122"/>
            <p:cNvSpPr>
              <a:spLocks noChangeAspect="1" noChangeArrowheads="1"/>
            </p:cNvSpPr>
            <p:nvPr/>
          </p:nvSpPr>
          <p:spPr bwMode="auto">
            <a:xfrm rot="5400000">
              <a:off x="3175" y="1502"/>
              <a:ext cx="90" cy="13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ES" sz="3200">
                <a:latin typeface="Times New Roman" pitchFamily="18" charset="0"/>
              </a:endParaRPr>
            </a:p>
          </p:txBody>
        </p:sp>
        <p:sp>
          <p:nvSpPr>
            <p:cNvPr id="63706" name="Oval 123"/>
            <p:cNvSpPr>
              <a:spLocks noChangeAspect="1" noChangeArrowheads="1"/>
            </p:cNvSpPr>
            <p:nvPr/>
          </p:nvSpPr>
          <p:spPr bwMode="auto">
            <a:xfrm rot="5400000">
              <a:off x="3311" y="1638"/>
              <a:ext cx="90" cy="13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ES" sz="3200">
                <a:latin typeface="Times New Roman" pitchFamily="18" charset="0"/>
              </a:endParaRPr>
            </a:p>
          </p:txBody>
        </p:sp>
        <p:sp>
          <p:nvSpPr>
            <p:cNvPr id="63707" name="Oval 124"/>
            <p:cNvSpPr>
              <a:spLocks noChangeAspect="1" noChangeArrowheads="1"/>
            </p:cNvSpPr>
            <p:nvPr/>
          </p:nvSpPr>
          <p:spPr bwMode="auto">
            <a:xfrm rot="5400000">
              <a:off x="3402" y="1502"/>
              <a:ext cx="90" cy="13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ES" sz="3200">
                <a:latin typeface="Times New Roman" pitchFamily="18" charset="0"/>
              </a:endParaRPr>
            </a:p>
          </p:txBody>
        </p:sp>
        <p:sp>
          <p:nvSpPr>
            <p:cNvPr id="63708" name="Oval 125"/>
            <p:cNvSpPr>
              <a:spLocks noChangeAspect="1" noChangeArrowheads="1"/>
            </p:cNvSpPr>
            <p:nvPr/>
          </p:nvSpPr>
          <p:spPr bwMode="auto">
            <a:xfrm rot="5400000">
              <a:off x="3538" y="1593"/>
              <a:ext cx="90" cy="13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ES" sz="3200">
                <a:latin typeface="Times New Roman" pitchFamily="18" charset="0"/>
              </a:endParaRPr>
            </a:p>
          </p:txBody>
        </p:sp>
      </p:grpSp>
      <p:grpSp>
        <p:nvGrpSpPr>
          <p:cNvPr id="21" name="Group 126"/>
          <p:cNvGrpSpPr>
            <a:grpSpLocks/>
          </p:cNvGrpSpPr>
          <p:nvPr/>
        </p:nvGrpSpPr>
        <p:grpSpPr bwMode="auto">
          <a:xfrm>
            <a:off x="6513513" y="980728"/>
            <a:ext cx="720725" cy="1439862"/>
            <a:chOff x="4785" y="890"/>
            <a:chExt cx="454" cy="1088"/>
          </a:xfrm>
        </p:grpSpPr>
        <p:sp>
          <p:nvSpPr>
            <p:cNvPr id="63710" name="AutoShape 127"/>
            <p:cNvSpPr>
              <a:spLocks noChangeArrowheads="1"/>
            </p:cNvSpPr>
            <p:nvPr/>
          </p:nvSpPr>
          <p:spPr bwMode="auto">
            <a:xfrm>
              <a:off x="4967" y="890"/>
              <a:ext cx="91" cy="181"/>
            </a:xfrm>
            <a:prstGeom prst="can">
              <a:avLst>
                <a:gd name="adj" fmla="val 49725"/>
              </a:avLst>
            </a:prstGeom>
            <a:solidFill>
              <a:schemeClr val="tx2"/>
            </a:solidFill>
            <a:ln w="9525">
              <a:solidFill>
                <a:srgbClr val="808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ES" sz="3200">
                <a:latin typeface="Times New Roman" pitchFamily="18" charset="0"/>
              </a:endParaRPr>
            </a:p>
          </p:txBody>
        </p:sp>
        <p:sp>
          <p:nvSpPr>
            <p:cNvPr id="63711" name="Line 128"/>
            <p:cNvSpPr>
              <a:spLocks noChangeShapeType="1"/>
            </p:cNvSpPr>
            <p:nvPr/>
          </p:nvSpPr>
          <p:spPr bwMode="auto">
            <a:xfrm>
              <a:off x="5012" y="1117"/>
              <a:ext cx="0" cy="8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3712" name="Line 129"/>
            <p:cNvSpPr>
              <a:spLocks noChangeShapeType="1"/>
            </p:cNvSpPr>
            <p:nvPr/>
          </p:nvSpPr>
          <p:spPr bwMode="auto">
            <a:xfrm flipH="1">
              <a:off x="4785" y="1117"/>
              <a:ext cx="182" cy="7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3713" name="Line 130"/>
            <p:cNvSpPr>
              <a:spLocks noChangeShapeType="1"/>
            </p:cNvSpPr>
            <p:nvPr/>
          </p:nvSpPr>
          <p:spPr bwMode="auto">
            <a:xfrm>
              <a:off x="5058" y="1117"/>
              <a:ext cx="181" cy="8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3714" name="Line 131"/>
            <p:cNvSpPr>
              <a:spLocks noChangeShapeType="1"/>
            </p:cNvSpPr>
            <p:nvPr/>
          </p:nvSpPr>
          <p:spPr bwMode="auto">
            <a:xfrm>
              <a:off x="5058" y="1117"/>
              <a:ext cx="90" cy="8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3715" name="Line 132"/>
            <p:cNvSpPr>
              <a:spLocks noChangeShapeType="1"/>
            </p:cNvSpPr>
            <p:nvPr/>
          </p:nvSpPr>
          <p:spPr bwMode="auto">
            <a:xfrm flipH="1">
              <a:off x="4921" y="1117"/>
              <a:ext cx="91" cy="8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3716" name="Line 133"/>
          <p:cNvSpPr>
            <a:spLocks noChangeShapeType="1"/>
          </p:cNvSpPr>
          <p:nvPr/>
        </p:nvSpPr>
        <p:spPr bwMode="auto">
          <a:xfrm>
            <a:off x="5505450" y="2133253"/>
            <a:ext cx="7207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717" name="Rectangle 134"/>
          <p:cNvSpPr>
            <a:spLocks noChangeArrowheads="1"/>
          </p:cNvSpPr>
          <p:nvPr/>
        </p:nvSpPr>
        <p:spPr bwMode="auto">
          <a:xfrm>
            <a:off x="6105525" y="1772890"/>
            <a:ext cx="1841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>
              <a:solidFill>
                <a:srgbClr val="006600"/>
              </a:solidFill>
              <a:latin typeface="Times New Roman" pitchFamily="18" charset="0"/>
            </a:endParaRPr>
          </a:p>
        </p:txBody>
      </p:sp>
      <p:sp>
        <p:nvSpPr>
          <p:cNvPr id="63719" name="Rectangle 136"/>
          <p:cNvSpPr>
            <a:spLocks noChangeArrowheads="1"/>
          </p:cNvSpPr>
          <p:nvPr/>
        </p:nvSpPr>
        <p:spPr bwMode="auto">
          <a:xfrm>
            <a:off x="2411413" y="2222153"/>
            <a:ext cx="93968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2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0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 дней</a:t>
            </a:r>
          </a:p>
        </p:txBody>
      </p:sp>
      <p:sp>
        <p:nvSpPr>
          <p:cNvPr id="63720" name="Rectangle 137"/>
          <p:cNvSpPr>
            <a:spLocks noChangeArrowheads="1"/>
          </p:cNvSpPr>
          <p:nvPr/>
        </p:nvSpPr>
        <p:spPr bwMode="auto">
          <a:xfrm>
            <a:off x="2268538" y="1718915"/>
            <a:ext cx="15584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Dicamba+IAA</a:t>
            </a:r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63721" name="Line 138"/>
          <p:cNvSpPr>
            <a:spLocks noChangeShapeType="1"/>
          </p:cNvSpPr>
          <p:nvPr/>
        </p:nvSpPr>
        <p:spPr bwMode="auto">
          <a:xfrm>
            <a:off x="7740650" y="2133253"/>
            <a:ext cx="7191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722" name="Rectangle 140"/>
          <p:cNvSpPr>
            <a:spLocks noChangeArrowheads="1"/>
          </p:cNvSpPr>
          <p:nvPr/>
        </p:nvSpPr>
        <p:spPr bwMode="auto">
          <a:xfrm>
            <a:off x="7451725" y="1699865"/>
            <a:ext cx="16530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2,4D / </a:t>
            </a:r>
            <a:r>
              <a:rPr lang="en-US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Dicamba</a:t>
            </a:r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63723" name="Line 142"/>
          <p:cNvSpPr>
            <a:spLocks noChangeShapeType="1"/>
          </p:cNvSpPr>
          <p:nvPr/>
        </p:nvSpPr>
        <p:spPr bwMode="auto">
          <a:xfrm>
            <a:off x="1730375" y="2336453"/>
            <a:ext cx="4281488" cy="1452562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triangle" w="med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724" name="Rectangle 143"/>
          <p:cNvSpPr>
            <a:spLocks noChangeArrowheads="1"/>
          </p:cNvSpPr>
          <p:nvPr/>
        </p:nvSpPr>
        <p:spPr bwMode="auto">
          <a:xfrm>
            <a:off x="3248025" y="3068290"/>
            <a:ext cx="5889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>
                <a:solidFill>
                  <a:srgbClr val="CC0000"/>
                </a:solidFill>
                <a:latin typeface="Times New Roman" pitchFamily="18" charset="0"/>
              </a:rPr>
              <a:t>5 мес</a:t>
            </a:r>
          </a:p>
        </p:txBody>
      </p:sp>
      <p:sp>
        <p:nvSpPr>
          <p:cNvPr id="63725" name="Rectangle 237"/>
          <p:cNvSpPr>
            <a:spLocks noChangeArrowheads="1"/>
          </p:cNvSpPr>
          <p:nvPr/>
        </p:nvSpPr>
        <p:spPr bwMode="auto">
          <a:xfrm>
            <a:off x="7596188" y="2276128"/>
            <a:ext cx="128913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(PPT+GFP)</a:t>
            </a:r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52" name="Rectangle 66"/>
          <p:cNvSpPr>
            <a:spLocks noChangeArrowheads="1"/>
          </p:cNvSpPr>
          <p:nvPr/>
        </p:nvSpPr>
        <p:spPr bwMode="auto">
          <a:xfrm>
            <a:off x="548125" y="33585"/>
            <a:ext cx="7085266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2000" b="1" dirty="0" smtClean="0">
                <a:solidFill>
                  <a:schemeClr val="bg2"/>
                </a:solidFill>
                <a:cs typeface="Arial" pitchFamily="34" charset="0"/>
              </a:rPr>
              <a:t>Генетическая трансформации </a:t>
            </a:r>
            <a:r>
              <a:rPr lang="ru-RU" sz="2000" b="1" dirty="0">
                <a:solidFill>
                  <a:schemeClr val="bg2"/>
                </a:solidFill>
                <a:cs typeface="Arial" pitchFamily="34" charset="0"/>
              </a:rPr>
              <a:t>пшеницы: 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2000" b="1" dirty="0" smtClean="0">
                <a:solidFill>
                  <a:schemeClr val="bg2"/>
                </a:solidFill>
                <a:cs typeface="Arial" pitchFamily="34" charset="0"/>
              </a:rPr>
              <a:t>Культура зрелых </a:t>
            </a:r>
            <a:r>
              <a:rPr lang="ru-RU" sz="2000" b="1" dirty="0">
                <a:solidFill>
                  <a:schemeClr val="bg2"/>
                </a:solidFill>
                <a:cs typeface="Arial" pitchFamily="34" charset="0"/>
              </a:rPr>
              <a:t>зародышевых тканей</a:t>
            </a:r>
          </a:p>
        </p:txBody>
      </p:sp>
    </p:spTree>
    <p:extLst>
      <p:ext uri="{BB962C8B-B14F-4D97-AF65-F5344CB8AC3E}">
        <p14:creationId xmlns:p14="http://schemas.microsoft.com/office/powerpoint/2010/main" val="250271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AutoShape 2"/>
          <p:cNvSpPr>
            <a:spLocks noChangeAspect="1" noChangeArrowheads="1" noTextEdit="1"/>
          </p:cNvSpPr>
          <p:nvPr/>
        </p:nvSpPr>
        <p:spPr bwMode="auto">
          <a:xfrm>
            <a:off x="5151438" y="2276475"/>
            <a:ext cx="4173537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00427" name="Group 7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06814099"/>
              </p:ext>
            </p:extLst>
          </p:nvPr>
        </p:nvGraphicFramePr>
        <p:xfrm>
          <a:off x="397520" y="1303468"/>
          <a:ext cx="8208913" cy="5205758"/>
        </p:xfrm>
        <a:graphic>
          <a:graphicData uri="http://schemas.openxmlformats.org/drawingml/2006/table">
            <a:tbl>
              <a:tblPr/>
              <a:tblGrid>
                <a:gridCol w="1683263"/>
                <a:gridCol w="841789"/>
                <a:gridCol w="1543593"/>
                <a:gridCol w="1262683"/>
                <a:gridCol w="1402667"/>
                <a:gridCol w="1474918"/>
              </a:tblGrid>
              <a:tr h="7490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species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cultivar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Genome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Efficiency of morphogenesis (%)</a:t>
                      </a:r>
                      <a:r>
                        <a:rPr lang="en-US" sz="1400" dirty="0" smtClean="0">
                          <a:solidFill>
                            <a:srgbClr val="006600"/>
                          </a:solidFill>
                        </a:rPr>
                        <a:t> *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Number of explant bombarded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Independent transgenic T0 plants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transformation efficiency, %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min-max)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607">
                <a:tc gridSpan="6">
                  <a:txBody>
                    <a:bodyPr/>
                    <a:lstStyle/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Immature embryos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607">
                <a:tc>
                  <a:txBody>
                    <a:bodyPr/>
                    <a:lstStyle/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1" dirty="0" err="1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T.monococcum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90.9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± 4,2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*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(0-0.7)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828">
                <a:tc>
                  <a:txBody>
                    <a:bodyPr/>
                    <a:lstStyle/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T.</a:t>
                      </a:r>
                      <a:r>
                        <a:rPr lang="en-US" sz="1400" b="1" i="1" dirty="0" err="1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timopheevii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GA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82.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± 7,3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376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0.5*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(0-0.5)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2410">
                <a:tc>
                  <a:txBody>
                    <a:bodyPr/>
                    <a:lstStyle/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1" i="1" kern="1200" dirty="0" err="1" smtClean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T.dicoccum</a:t>
                      </a:r>
                      <a:endParaRPr lang="en-US" sz="1400" b="1" i="1" kern="1200" dirty="0" smtClean="0">
                        <a:solidFill>
                          <a:srgbClr val="FFC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Runo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94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 ± 1,7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653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05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3.0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1.3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19.0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8783">
                <a:tc>
                  <a:txBody>
                    <a:bodyPr/>
                    <a:lstStyle/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1" i="1" kern="1200" dirty="0" err="1" smtClean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T.aestivum</a:t>
                      </a:r>
                      <a:endParaRPr lang="en-US" sz="1400" b="1" i="1" kern="1200" dirty="0" smtClean="0">
                        <a:solidFill>
                          <a:srgbClr val="FFC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Andros</a:t>
                      </a:r>
                    </a:p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Norris</a:t>
                      </a:r>
                    </a:p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Prokhorovka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Saratovskaya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BAD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75.3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±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10.0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95.0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±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8.0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89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±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83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± 4,7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11936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1806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456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1.3 (0.6-2.3)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0.5 (0-1.2)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 (0-6.5)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(1.3-5.3)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1300">
                <a:tc gridSpan="6">
                  <a:txBody>
                    <a:bodyPr/>
                    <a:lstStyle/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Mature seed derived tissues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2410">
                <a:tc>
                  <a:txBody>
                    <a:bodyPr/>
                    <a:lstStyle/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1" i="1" kern="1200" dirty="0" err="1" smtClean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T.dicoccum</a:t>
                      </a:r>
                      <a:endParaRPr lang="en-US" sz="1400" b="1" i="1" kern="1200" dirty="0" smtClean="0">
                        <a:solidFill>
                          <a:srgbClr val="FFC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Runo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28.6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± 0,6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234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(0-4.4)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2410">
                <a:tc>
                  <a:txBody>
                    <a:bodyPr/>
                    <a:lstStyle/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kern="1200" dirty="0" err="1" smtClean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T.aestivum</a:t>
                      </a:r>
                      <a:endParaRPr lang="en-US" sz="1400" b="1" i="1" kern="1200" dirty="0" smtClean="0">
                        <a:solidFill>
                          <a:srgbClr val="FFC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88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Tayozhnaya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BAD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61.0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±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2.2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08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0.7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(0-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24344" y="6519446"/>
            <a:ext cx="259228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1" dirty="0" smtClean="0">
                <a:solidFill>
                  <a:srgbClr val="FFC000"/>
                </a:solidFill>
              </a:rPr>
              <a:t>* - optimal protocol</a:t>
            </a:r>
            <a:endParaRPr lang="ru-RU" sz="1400" b="1" dirty="0">
              <a:solidFill>
                <a:srgbClr val="FFC000"/>
              </a:solidFill>
            </a:endParaRPr>
          </a:p>
        </p:txBody>
      </p:sp>
      <p:sp>
        <p:nvSpPr>
          <p:cNvPr id="9" name="Rectangle 76"/>
          <p:cNvSpPr>
            <a:spLocks noChangeArrowheads="1"/>
          </p:cNvSpPr>
          <p:nvPr/>
        </p:nvSpPr>
        <p:spPr bwMode="auto">
          <a:xfrm>
            <a:off x="323528" y="112911"/>
            <a:ext cx="7344817" cy="7694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hangingPunct="0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ru-RU" sz="2000" b="1" dirty="0">
                <a:solidFill>
                  <a:schemeClr val="bg2"/>
                </a:solidFill>
                <a:cs typeface="Arial" pitchFamily="34" charset="0"/>
              </a:rPr>
              <a:t>ЭФФЕКТИВНОСТЬ ТРАНСФОРМАЦИИ МЯГКОЙ ПШЕНИЦЫ НА ОСНОВЕ МЕТОДА ДВОЙНОЙ СЕЛЕКЦИИ</a:t>
            </a:r>
            <a:endParaRPr lang="en-US" sz="2000" b="1" dirty="0">
              <a:solidFill>
                <a:schemeClr val="bg2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89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323528" y="0"/>
            <a:ext cx="7344816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ctr">
              <a:buFontTx/>
              <a:buNone/>
            </a:pPr>
            <a:r>
              <a:rPr lang="ru-RU" sz="20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Проведение полевых испытаний </a:t>
            </a:r>
            <a:r>
              <a:rPr lang="ru-RU" sz="2000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трансгенных</a:t>
            </a:r>
            <a:r>
              <a:rPr lang="ru-RU" sz="20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гомозиготных популяций мягкой пшеницы (</a:t>
            </a:r>
            <a:r>
              <a:rPr lang="en-US" sz="2000" b="1" i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T.aestivum</a:t>
            </a:r>
            <a:r>
              <a:rPr lang="en-US" sz="20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, BAD) </a:t>
            </a:r>
            <a:r>
              <a:rPr lang="ru-RU" sz="20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на устойчивость к гербициду</a:t>
            </a:r>
          </a:p>
        </p:txBody>
      </p:sp>
      <p:grpSp>
        <p:nvGrpSpPr>
          <p:cNvPr id="2" name="Group 211"/>
          <p:cNvGrpSpPr>
            <a:grpSpLocks/>
          </p:cNvGrpSpPr>
          <p:nvPr/>
        </p:nvGrpSpPr>
        <p:grpSpPr bwMode="auto">
          <a:xfrm>
            <a:off x="5004048" y="3861048"/>
            <a:ext cx="3660775" cy="2795587"/>
            <a:chOff x="2971" y="3702"/>
            <a:chExt cx="2306" cy="1761"/>
          </a:xfrm>
        </p:grpSpPr>
        <p:pic>
          <p:nvPicPr>
            <p:cNvPr id="107732" name="Picture 212" descr="resist-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71" y="3702"/>
              <a:ext cx="2306" cy="1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733" name="Text Box 213"/>
            <p:cNvSpPr txBox="1">
              <a:spLocks noChangeArrowheads="1"/>
            </p:cNvSpPr>
            <p:nvPr/>
          </p:nvSpPr>
          <p:spPr bwMode="auto">
            <a:xfrm>
              <a:off x="4150" y="3974"/>
              <a:ext cx="8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sz="1800" b="1" dirty="0">
                  <a:solidFill>
                    <a:srgbClr val="FF0000"/>
                  </a:solidFill>
                </a:rPr>
                <a:t>контроль</a:t>
              </a:r>
            </a:p>
          </p:txBody>
        </p:sp>
      </p:grpSp>
      <p:grpSp>
        <p:nvGrpSpPr>
          <p:cNvPr id="3" name="Group 214"/>
          <p:cNvGrpSpPr>
            <a:grpSpLocks/>
          </p:cNvGrpSpPr>
          <p:nvPr/>
        </p:nvGrpSpPr>
        <p:grpSpPr bwMode="auto">
          <a:xfrm>
            <a:off x="4997698" y="1076132"/>
            <a:ext cx="3667125" cy="2795587"/>
            <a:chOff x="385" y="3657"/>
            <a:chExt cx="2310" cy="1761"/>
          </a:xfrm>
        </p:grpSpPr>
        <p:pic>
          <p:nvPicPr>
            <p:cNvPr id="107735" name="Picture 215" descr="resist-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" y="3657"/>
              <a:ext cx="2310" cy="1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736" name="Text Box 216"/>
            <p:cNvSpPr txBox="1">
              <a:spLocks noChangeArrowheads="1"/>
            </p:cNvSpPr>
            <p:nvPr/>
          </p:nvSpPr>
          <p:spPr bwMode="auto">
            <a:xfrm>
              <a:off x="1428" y="3790"/>
              <a:ext cx="8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sz="1800" b="1" dirty="0">
                  <a:solidFill>
                    <a:srgbClr val="FF0000"/>
                  </a:solidFill>
                </a:rPr>
                <a:t>контроль</a:t>
              </a:r>
            </a:p>
          </p:txBody>
        </p:sp>
      </p:grpSp>
      <p:sp>
        <p:nvSpPr>
          <p:cNvPr id="107737" name="Rectangle 217"/>
          <p:cNvSpPr>
            <a:spLocks noChangeArrowheads="1"/>
          </p:cNvSpPr>
          <p:nvPr/>
        </p:nvSpPr>
        <p:spPr bwMode="auto">
          <a:xfrm>
            <a:off x="5364088" y="3284984"/>
            <a:ext cx="302418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b="1" dirty="0">
                <a:latin typeface="Times New Roman" pitchFamily="18" charset="0"/>
              </a:rPr>
              <a:t>до обработки гербицидом</a:t>
            </a:r>
          </a:p>
        </p:txBody>
      </p:sp>
      <p:sp>
        <p:nvSpPr>
          <p:cNvPr id="107738" name="Rectangle 218"/>
          <p:cNvSpPr>
            <a:spLocks noChangeArrowheads="1"/>
          </p:cNvSpPr>
          <p:nvPr/>
        </p:nvSpPr>
        <p:spPr bwMode="auto">
          <a:xfrm>
            <a:off x="5364088" y="6237312"/>
            <a:ext cx="302418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b="1" dirty="0" smtClean="0">
                <a:latin typeface="Times New Roman" pitchFamily="18" charset="0"/>
              </a:rPr>
              <a:t>после </a:t>
            </a:r>
            <a:r>
              <a:rPr lang="ru-RU" b="1" dirty="0">
                <a:latin typeface="Times New Roman" pitchFamily="18" charset="0"/>
              </a:rPr>
              <a:t>обработки </a:t>
            </a:r>
          </a:p>
        </p:txBody>
      </p:sp>
      <p:graphicFrame>
        <p:nvGraphicFramePr>
          <p:cNvPr id="11" name="Group 2"/>
          <p:cNvGraphicFramePr>
            <a:graphicFrameLocks/>
          </p:cNvGraphicFramePr>
          <p:nvPr/>
        </p:nvGraphicFramePr>
        <p:xfrm>
          <a:off x="828997" y="1104096"/>
          <a:ext cx="3382963" cy="5349240"/>
        </p:xfrm>
        <a:graphic>
          <a:graphicData uri="http://schemas.openxmlformats.org/drawingml/2006/table">
            <a:tbl>
              <a:tblPr/>
              <a:tblGrid>
                <a:gridCol w="823913"/>
                <a:gridCol w="828675"/>
                <a:gridCol w="866775"/>
                <a:gridCol w="863600"/>
              </a:tblGrid>
              <a:tr h="2270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 Box 100"/>
          <p:cNvSpPr txBox="1">
            <a:spLocks noChangeArrowheads="1"/>
          </p:cNvSpPr>
          <p:nvPr/>
        </p:nvSpPr>
        <p:spPr bwMode="auto">
          <a:xfrm>
            <a:off x="1262385" y="2174071"/>
            <a:ext cx="7921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srgbClr val="FF0000"/>
                </a:solidFill>
                <a:latin typeface="Arial" pitchFamily="34" charset="0"/>
              </a:rPr>
              <a:t>A</a:t>
            </a:r>
            <a:endParaRPr lang="ru-RU" sz="4000">
              <a:solidFill>
                <a:srgbClr val="FF0000"/>
              </a:solidFill>
              <a:latin typeface="Arial" pitchFamily="34" charset="0"/>
            </a:endParaRPr>
          </a:p>
        </p:txBody>
      </p:sp>
      <p:grpSp>
        <p:nvGrpSpPr>
          <p:cNvPr id="4" name="Group 101"/>
          <p:cNvGrpSpPr>
            <a:grpSpLocks/>
          </p:cNvGrpSpPr>
          <p:nvPr/>
        </p:nvGrpSpPr>
        <p:grpSpPr bwMode="auto">
          <a:xfrm>
            <a:off x="1262385" y="2143908"/>
            <a:ext cx="2376487" cy="3151188"/>
            <a:chOff x="748" y="1344"/>
            <a:chExt cx="1497" cy="1985"/>
          </a:xfrm>
        </p:grpSpPr>
        <p:sp>
          <p:nvSpPr>
            <p:cNvPr id="14" name="Text Box 102"/>
            <p:cNvSpPr txBox="1">
              <a:spLocks noChangeArrowheads="1"/>
            </p:cNvSpPr>
            <p:nvPr/>
          </p:nvSpPr>
          <p:spPr bwMode="auto">
            <a:xfrm>
              <a:off x="1746" y="1344"/>
              <a:ext cx="49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4000">
                  <a:solidFill>
                    <a:srgbClr val="FF0000"/>
                  </a:solidFill>
                  <a:latin typeface="Arial" pitchFamily="34" charset="0"/>
                </a:rPr>
                <a:t>Б</a:t>
              </a:r>
            </a:p>
          </p:txBody>
        </p:sp>
        <p:sp>
          <p:nvSpPr>
            <p:cNvPr id="15" name="Text Box 103"/>
            <p:cNvSpPr txBox="1">
              <a:spLocks noChangeArrowheads="1"/>
            </p:cNvSpPr>
            <p:nvPr/>
          </p:nvSpPr>
          <p:spPr bwMode="auto">
            <a:xfrm>
              <a:off x="748" y="2887"/>
              <a:ext cx="49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4000">
                  <a:solidFill>
                    <a:srgbClr val="FF0000"/>
                  </a:solidFill>
                  <a:latin typeface="Arial" pitchFamily="34" charset="0"/>
                </a:rPr>
                <a:t>В</a:t>
              </a:r>
            </a:p>
          </p:txBody>
        </p:sp>
      </p:grpSp>
      <p:sp>
        <p:nvSpPr>
          <p:cNvPr id="16" name="Text Box 104"/>
          <p:cNvSpPr txBox="1">
            <a:spLocks noChangeArrowheads="1"/>
          </p:cNvSpPr>
          <p:nvPr/>
        </p:nvSpPr>
        <p:spPr bwMode="auto">
          <a:xfrm>
            <a:off x="2989585" y="4588658"/>
            <a:ext cx="7921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rgbClr val="FF0000"/>
                </a:solidFill>
                <a:latin typeface="Arial" pitchFamily="34" charset="0"/>
              </a:rPr>
              <a:t>Г</a:t>
            </a:r>
          </a:p>
        </p:txBody>
      </p:sp>
      <p:grpSp>
        <p:nvGrpSpPr>
          <p:cNvPr id="5" name="Group 109"/>
          <p:cNvGrpSpPr>
            <a:grpSpLocks/>
          </p:cNvGrpSpPr>
          <p:nvPr/>
        </p:nvGrpSpPr>
        <p:grpSpPr bwMode="auto">
          <a:xfrm>
            <a:off x="828997" y="1104096"/>
            <a:ext cx="3382963" cy="5324475"/>
            <a:chOff x="158" y="790"/>
            <a:chExt cx="2131" cy="3354"/>
          </a:xfrm>
        </p:grpSpPr>
        <p:sp>
          <p:nvSpPr>
            <p:cNvPr id="18" name="Rectangle 110"/>
            <p:cNvSpPr>
              <a:spLocks noChangeArrowheads="1"/>
            </p:cNvSpPr>
            <p:nvPr/>
          </p:nvSpPr>
          <p:spPr bwMode="auto">
            <a:xfrm>
              <a:off x="1199" y="790"/>
              <a:ext cx="1090" cy="1683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48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Rectangle 111"/>
            <p:cNvSpPr>
              <a:spLocks noChangeArrowheads="1"/>
            </p:cNvSpPr>
            <p:nvPr/>
          </p:nvSpPr>
          <p:spPr bwMode="auto">
            <a:xfrm>
              <a:off x="158" y="2461"/>
              <a:ext cx="1041" cy="1683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48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0" name="Rectangle 99"/>
          <p:cNvSpPr>
            <a:spLocks noChangeArrowheads="1"/>
          </p:cNvSpPr>
          <p:nvPr/>
        </p:nvSpPr>
        <p:spPr bwMode="auto">
          <a:xfrm>
            <a:off x="251520" y="6425654"/>
            <a:ext cx="4467225" cy="43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1600" b="1" dirty="0">
                <a:solidFill>
                  <a:srgbClr val="006600"/>
                </a:solidFill>
              </a:rPr>
              <a:t>Схема проведения полевых </a:t>
            </a:r>
            <a:r>
              <a:rPr lang="ru-RU" sz="1600" b="1" dirty="0" smtClean="0">
                <a:solidFill>
                  <a:srgbClr val="006600"/>
                </a:solidFill>
              </a:rPr>
              <a:t>испытаний</a:t>
            </a:r>
            <a:endParaRPr lang="ru-RU" sz="16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96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79389" y="1"/>
            <a:ext cx="7416947" cy="11255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400" b="1" dirty="0">
                <a:solidFill>
                  <a:schemeClr val="bg2"/>
                </a:solidFill>
              </a:rPr>
              <a:t>Стратегия</a:t>
            </a:r>
            <a:r>
              <a:rPr lang="en-US" sz="2400" b="1" dirty="0" smtClean="0">
                <a:solidFill>
                  <a:schemeClr val="bg2"/>
                </a:solidFill>
              </a:rPr>
              <a:t>: </a:t>
            </a:r>
            <a:r>
              <a:rPr lang="ru-RU" sz="2400" b="1" dirty="0" err="1">
                <a:solidFill>
                  <a:schemeClr val="bg2"/>
                </a:solidFill>
              </a:rPr>
              <a:t>суперэкспрессия</a:t>
            </a:r>
            <a:r>
              <a:rPr lang="ru-RU" sz="2400" b="1" dirty="0">
                <a:solidFill>
                  <a:schemeClr val="bg2"/>
                </a:solidFill>
              </a:rPr>
              <a:t> </a:t>
            </a:r>
            <a:r>
              <a:rPr lang="en-US" sz="2400" b="1" dirty="0">
                <a:solidFill>
                  <a:schemeClr val="bg2"/>
                </a:solidFill>
              </a:rPr>
              <a:t> </a:t>
            </a:r>
            <a:r>
              <a:rPr lang="ru-RU" sz="2400" b="1" dirty="0">
                <a:solidFill>
                  <a:schemeClr val="bg2"/>
                </a:solidFill>
              </a:rPr>
              <a:t>в </a:t>
            </a:r>
            <a:r>
              <a:rPr lang="ru-RU" sz="2400" b="1" dirty="0" err="1">
                <a:solidFill>
                  <a:schemeClr val="bg2"/>
                </a:solidFill>
              </a:rPr>
              <a:t>трансгенных</a:t>
            </a:r>
            <a:r>
              <a:rPr lang="ru-RU" sz="2400" b="1" dirty="0">
                <a:solidFill>
                  <a:schemeClr val="bg2"/>
                </a:solidFill>
              </a:rPr>
              <a:t> растениях пшеницы </a:t>
            </a:r>
            <a:r>
              <a:rPr lang="ru-RU" sz="2400" b="1" dirty="0" smtClean="0">
                <a:solidFill>
                  <a:schemeClr val="bg2"/>
                </a:solidFill>
              </a:rPr>
              <a:t>генов </a:t>
            </a:r>
            <a:r>
              <a:rPr lang="ru-RU" sz="2400" b="1" dirty="0" err="1">
                <a:solidFill>
                  <a:schemeClr val="bg2"/>
                </a:solidFill>
              </a:rPr>
              <a:t>вакуолярных</a:t>
            </a:r>
            <a:r>
              <a:rPr lang="ru-RU" sz="2400" b="1" dirty="0">
                <a:solidFill>
                  <a:schemeClr val="bg2"/>
                </a:solidFill>
              </a:rPr>
              <a:t> </a:t>
            </a:r>
            <a:r>
              <a:rPr lang="en-US" sz="2400" b="1" dirty="0">
                <a:solidFill>
                  <a:schemeClr val="bg2"/>
                </a:solidFill>
              </a:rPr>
              <a:t>Na+/H+</a:t>
            </a:r>
            <a:r>
              <a:rPr lang="ru-RU" sz="1600" dirty="0">
                <a:solidFill>
                  <a:schemeClr val="bg2"/>
                </a:solidFill>
              </a:rPr>
              <a:t> </a:t>
            </a:r>
            <a:r>
              <a:rPr lang="ru-RU" sz="2400" b="1" dirty="0" err="1">
                <a:solidFill>
                  <a:schemeClr val="bg2"/>
                </a:solidFill>
              </a:rPr>
              <a:t>антипортеров</a:t>
            </a:r>
            <a:r>
              <a:rPr lang="en-US" b="1" dirty="0">
                <a:solidFill>
                  <a:schemeClr val="bg2"/>
                </a:solidFill>
              </a:rPr>
              <a:t>   </a:t>
            </a:r>
            <a:br>
              <a:rPr lang="en-US" b="1" dirty="0">
                <a:solidFill>
                  <a:schemeClr val="bg2"/>
                </a:solidFill>
              </a:rPr>
            </a:br>
            <a:endParaRPr lang="ru-RU" b="1" dirty="0">
              <a:solidFill>
                <a:schemeClr val="bg2"/>
              </a:solidFill>
            </a:endParaRPr>
          </a:p>
        </p:txBody>
      </p:sp>
      <p:pic>
        <p:nvPicPr>
          <p:cNvPr id="4100" name="Picture 4" descr="Рисунок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412875"/>
            <a:ext cx="6408738" cy="1657350"/>
          </a:xfrm>
          <a:noFill/>
          <a:ln/>
        </p:spPr>
      </p:pic>
      <p:pic>
        <p:nvPicPr>
          <p:cNvPr id="4101" name="Picture 5" descr="Рисунок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924175"/>
            <a:ext cx="6408738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atriple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4688" y="1771650"/>
            <a:ext cx="17526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7092950" y="4292600"/>
            <a:ext cx="15605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000" i="1">
                <a:solidFill>
                  <a:schemeClr val="tx2"/>
                </a:solidFill>
                <a:latin typeface="Times New Roman" pitchFamily="18" charset="0"/>
              </a:rPr>
              <a:t>Atriplex gmelinii</a:t>
            </a:r>
            <a:endParaRPr lang="ru-RU" sz="2000" i="1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467544" y="4903786"/>
            <a:ext cx="7056783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GB" sz="1600" b="1" dirty="0">
                <a:solidFill>
                  <a:srgbClr val="FF0000"/>
                </a:solidFill>
              </a:rPr>
              <a:t>AgNHX1</a:t>
            </a:r>
            <a:r>
              <a:rPr lang="en-GB" sz="1600" dirty="0"/>
              <a:t> </a:t>
            </a:r>
            <a:r>
              <a:rPr lang="en-GB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– </a:t>
            </a: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ген </a:t>
            </a:r>
            <a:r>
              <a:rPr lang="ru-RU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вакуолярного</a:t>
            </a: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Na+/H+</a:t>
            </a: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антипортера</a:t>
            </a: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Atriplex</a:t>
            </a:r>
            <a:r>
              <a:rPr lang="ru-RU" sz="16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 </a:t>
            </a:r>
            <a:r>
              <a:rPr lang="ru-RU" sz="1600" b="1" i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gmelini</a:t>
            </a:r>
            <a:endParaRPr lang="en-GB" sz="16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600" b="1" i="1" dirty="0">
                <a:solidFill>
                  <a:srgbClr val="FF0000"/>
                </a:solidFill>
              </a:rPr>
              <a:t>Ubi1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промотор</a:t>
            </a: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+</a:t>
            </a:r>
            <a:r>
              <a:rPr lang="en-GB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интрон</a:t>
            </a:r>
            <a:r>
              <a:rPr lang="en-GB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гена </a:t>
            </a:r>
            <a:r>
              <a:rPr lang="en-US" sz="1600" b="1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ubi</a:t>
            </a:r>
            <a:r>
              <a:rPr lang="en-GB" sz="16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</a:t>
            </a:r>
            <a:r>
              <a:rPr lang="en-GB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кукурузы</a:t>
            </a:r>
            <a:endParaRPr lang="en-GB" sz="16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600" b="1" dirty="0">
                <a:solidFill>
                  <a:srgbClr val="FF0000"/>
                </a:solidFill>
              </a:rPr>
              <a:t>piv2</a:t>
            </a:r>
            <a:r>
              <a:rPr lang="en-US" sz="1600" b="1" i="1" dirty="0">
                <a:solidFill>
                  <a:srgbClr val="FF0000"/>
                </a:solidFill>
              </a:rPr>
              <a:t> </a:t>
            </a:r>
            <a:r>
              <a:rPr lang="en-US" sz="16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– </a:t>
            </a:r>
            <a:r>
              <a:rPr lang="en-GB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интрон</a:t>
            </a:r>
            <a:r>
              <a:rPr lang="en-GB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гена</a:t>
            </a:r>
            <a:r>
              <a:rPr lang="en-GB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ST-LS1 </a:t>
            </a:r>
            <a:r>
              <a:rPr lang="en-GB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картофеля</a:t>
            </a:r>
            <a:r>
              <a:rPr lang="en-GB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piv</a:t>
            </a:r>
            <a:r>
              <a:rPr lang="en-GB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2 </a:t>
            </a:r>
            <a:r>
              <a:rPr lang="en-US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Vancanneyt</a:t>
            </a:r>
            <a:r>
              <a:rPr lang="en-US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et al., 1990)</a:t>
            </a:r>
          </a:p>
          <a:p>
            <a:pPr marL="342900" indent="-342900">
              <a:spcBef>
                <a:spcPct val="20000"/>
              </a:spcBef>
            </a:pPr>
            <a:r>
              <a:rPr lang="en-GB" sz="1600" b="1" dirty="0">
                <a:solidFill>
                  <a:srgbClr val="FF0000"/>
                </a:solidFill>
              </a:rPr>
              <a:t>i4</a:t>
            </a:r>
            <a:r>
              <a:rPr lang="en-GB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– </a:t>
            </a:r>
            <a:r>
              <a:rPr lang="ru-RU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интрон</a:t>
            </a: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i</a:t>
            </a: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4 из гена, кодирующего </a:t>
            </a:r>
            <a:r>
              <a:rPr lang="ru-RU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односубъединичную</a:t>
            </a: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РНК полимеразу кукурузы</a:t>
            </a:r>
            <a:r>
              <a:rPr lang="en-GB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(</a:t>
            </a:r>
            <a:r>
              <a:rPr lang="ru-RU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GenBank</a:t>
            </a: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: AJ005343</a:t>
            </a:r>
            <a:r>
              <a:rPr lang="ru-RU" sz="1600" dirty="0"/>
              <a:t>)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79667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безымянный1b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608221"/>
            <a:ext cx="8702675" cy="3786187"/>
          </a:xfrm>
          <a:noFill/>
          <a:ln/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-24"/>
            <a:ext cx="7417520" cy="14128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sz="2000" b="1" dirty="0">
                <a:solidFill>
                  <a:schemeClr val="bg2"/>
                </a:solidFill>
              </a:rPr>
              <a:t>Влияние засоления почвы на рост </a:t>
            </a:r>
            <a:r>
              <a:rPr lang="ru-RU" sz="2000" b="1" dirty="0" err="1">
                <a:solidFill>
                  <a:schemeClr val="bg2"/>
                </a:solidFill>
              </a:rPr>
              <a:t>трансгенных</a:t>
            </a:r>
            <a:r>
              <a:rPr lang="ru-RU" sz="2000" b="1" dirty="0">
                <a:solidFill>
                  <a:schemeClr val="bg2"/>
                </a:solidFill>
              </a:rPr>
              <a:t> растений пшеницы </a:t>
            </a:r>
            <a:r>
              <a:rPr lang="en-US" sz="2000" b="1" dirty="0">
                <a:solidFill>
                  <a:schemeClr val="bg2"/>
                </a:solidFill>
              </a:rPr>
              <a:t>Ag#2-12</a:t>
            </a:r>
            <a:r>
              <a:rPr lang="ru-RU" sz="2000" b="1" dirty="0">
                <a:solidFill>
                  <a:schemeClr val="bg2"/>
                </a:solidFill>
              </a:rPr>
              <a:t> с геном </a:t>
            </a:r>
            <a:r>
              <a:rPr lang="ru-RU" sz="2000" b="1" dirty="0" err="1">
                <a:solidFill>
                  <a:schemeClr val="bg2"/>
                </a:solidFill>
              </a:rPr>
              <a:t>антипортера</a:t>
            </a:r>
            <a:r>
              <a:rPr lang="ru-RU" sz="2000" b="1" dirty="0">
                <a:solidFill>
                  <a:schemeClr val="bg2"/>
                </a:solidFill>
              </a:rPr>
              <a:t> </a:t>
            </a:r>
            <a:r>
              <a:rPr lang="en-US" sz="2000" b="1" i="1" dirty="0" err="1">
                <a:solidFill>
                  <a:schemeClr val="bg2"/>
                </a:solidFill>
              </a:rPr>
              <a:t>Atriplex</a:t>
            </a:r>
            <a:r>
              <a:rPr lang="en-US" sz="2000" b="1" i="1" dirty="0">
                <a:solidFill>
                  <a:schemeClr val="bg2"/>
                </a:solidFill>
              </a:rPr>
              <a:t> </a:t>
            </a:r>
            <a:r>
              <a:rPr lang="en-US" sz="2000" b="1" i="1" dirty="0" err="1">
                <a:solidFill>
                  <a:schemeClr val="bg2"/>
                </a:solidFill>
              </a:rPr>
              <a:t>gmelinii</a:t>
            </a:r>
            <a:r>
              <a:rPr lang="ru-RU" sz="2000" dirty="0">
                <a:solidFill>
                  <a:schemeClr val="bg2"/>
                </a:solidFill>
              </a:rPr>
              <a:t> </a:t>
            </a:r>
            <a:r>
              <a:rPr lang="en-US" sz="2400" b="1" i="1" dirty="0">
                <a:solidFill>
                  <a:schemeClr val="bg2"/>
                </a:solidFill>
              </a:rPr>
              <a:t/>
            </a:r>
            <a:br>
              <a:rPr lang="en-US" sz="2400" b="1" i="1" dirty="0">
                <a:solidFill>
                  <a:schemeClr val="bg2"/>
                </a:solidFill>
              </a:rPr>
            </a:br>
            <a:r>
              <a:rPr lang="en-US" sz="2400" b="1" dirty="0">
                <a:solidFill>
                  <a:srgbClr val="006600"/>
                </a:solidFill>
              </a:rPr>
              <a:t> </a:t>
            </a:r>
            <a:r>
              <a:rPr lang="en-US" sz="1800" b="1" dirty="0">
                <a:solidFill>
                  <a:srgbClr val="006600"/>
                </a:solidFill>
              </a:rPr>
              <a:t>(</a:t>
            </a:r>
            <a:r>
              <a:rPr lang="ru-RU" sz="1800" b="1" dirty="0">
                <a:solidFill>
                  <a:srgbClr val="006600"/>
                </a:solidFill>
              </a:rPr>
              <a:t>через </a:t>
            </a:r>
            <a:r>
              <a:rPr lang="en-US" sz="1800" b="1" dirty="0">
                <a:solidFill>
                  <a:srgbClr val="006600"/>
                </a:solidFill>
              </a:rPr>
              <a:t>3 </a:t>
            </a:r>
            <a:r>
              <a:rPr lang="ru-RU" sz="1800" b="1" dirty="0">
                <a:solidFill>
                  <a:srgbClr val="006600"/>
                </a:solidFill>
              </a:rPr>
              <a:t>недели после внесения соли в почву</a:t>
            </a:r>
            <a:r>
              <a:rPr lang="en-US" sz="1800" b="1" dirty="0">
                <a:solidFill>
                  <a:srgbClr val="006600"/>
                </a:solidFill>
              </a:rPr>
              <a:t>)</a:t>
            </a:r>
            <a:endParaRPr lang="ru-RU" sz="1800" b="1" dirty="0">
              <a:solidFill>
                <a:srgbClr val="006600"/>
              </a:solidFill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3684588" y="2349500"/>
            <a:ext cx="801687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/>
            <a:r>
              <a:rPr lang="en-US" sz="1600" b="1">
                <a:solidFill>
                  <a:srgbClr val="006600"/>
                </a:solidFill>
                <a:latin typeface="Times New Roman" pitchFamily="18" charset="0"/>
              </a:rPr>
              <a:t>+ NaCl</a:t>
            </a:r>
            <a:endParaRPr lang="ru-RU" sz="1600" b="1">
              <a:solidFill>
                <a:srgbClr val="006600"/>
              </a:solidFill>
              <a:latin typeface="Times New Roman" pitchFamily="18" charset="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7932738" y="2276475"/>
            <a:ext cx="801687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/>
            <a:r>
              <a:rPr lang="en-US" sz="1600" b="1" dirty="0">
                <a:solidFill>
                  <a:srgbClr val="006600"/>
                </a:solidFill>
                <a:latin typeface="Times New Roman" pitchFamily="18" charset="0"/>
              </a:rPr>
              <a:t>+ </a:t>
            </a:r>
            <a:r>
              <a:rPr lang="en-US" sz="1600" b="1" dirty="0" err="1">
                <a:solidFill>
                  <a:srgbClr val="006600"/>
                </a:solidFill>
                <a:latin typeface="Times New Roman" pitchFamily="18" charset="0"/>
              </a:rPr>
              <a:t>NaCl</a:t>
            </a:r>
            <a:endParaRPr lang="ru-RU" sz="1600" b="1" dirty="0">
              <a:solidFill>
                <a:srgbClr val="006600"/>
              </a:solidFill>
              <a:latin typeface="Times New Roman" pitchFamily="18" charset="0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852937" y="5344761"/>
            <a:ext cx="2845651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/>
            <a:r>
              <a:rPr lang="ru-RU" sz="1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трансгенные растения Т4 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5227223" y="5344761"/>
            <a:ext cx="2725939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/>
            <a:r>
              <a:rPr lang="ru-RU" sz="16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нетрансгенные</a:t>
            </a:r>
            <a:r>
              <a:rPr lang="ru-RU" sz="1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растения</a:t>
            </a: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572071" y="5698874"/>
            <a:ext cx="8351837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/>
            <a:r>
              <a:rPr lang="ru-RU" sz="1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В почву внесено 4 г соли на 1 кг грунта</a:t>
            </a:r>
            <a:endParaRPr lang="en-US" sz="1600" b="1" dirty="0">
              <a:solidFill>
                <a:schemeClr val="accent3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3531" y="6035424"/>
            <a:ext cx="84866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C000"/>
                </a:solidFill>
              </a:rPr>
              <a:t>По результатам исследований подана заявка на регистрацию селекционного</a:t>
            </a:r>
            <a:endParaRPr lang="en-US" sz="1600" b="1" dirty="0" smtClean="0">
              <a:solidFill>
                <a:srgbClr val="FFC00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FFC000"/>
                </a:solidFill>
              </a:rPr>
              <a:t> достижения</a:t>
            </a:r>
            <a:r>
              <a:rPr lang="en-US" sz="1600" b="1" dirty="0" smtClean="0">
                <a:solidFill>
                  <a:srgbClr val="FFC000"/>
                </a:solidFill>
              </a:rPr>
              <a:t> </a:t>
            </a:r>
            <a:r>
              <a:rPr lang="ru-RU" sz="1600" b="1" dirty="0" smtClean="0">
                <a:solidFill>
                  <a:srgbClr val="FFC000"/>
                </a:solidFill>
              </a:rPr>
              <a:t>сорт </a:t>
            </a:r>
            <a:r>
              <a:rPr lang="ru-RU" sz="1600" b="1" dirty="0" smtClean="0">
                <a:solidFill>
                  <a:srgbClr val="C00000"/>
                </a:solidFill>
              </a:rPr>
              <a:t>АНДРОСОЛЬ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43288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ield-plots-2-smal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196975"/>
            <a:ext cx="7575550" cy="5226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00113" y="1196975"/>
            <a:ext cx="804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ru-RU" sz="2000">
                <a:solidFill>
                  <a:srgbClr val="FFFFDD"/>
                </a:solidFill>
                <a:latin typeface="Times New Roman" panose="02020603050405020304" pitchFamily="18" charset="0"/>
              </a:rPr>
              <a:t>2008a</a:t>
            </a:r>
            <a:endParaRPr lang="ru-RU" altLang="ru-RU" sz="2000">
              <a:solidFill>
                <a:srgbClr val="FFFFDD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900113" y="4256088"/>
            <a:ext cx="819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ru-RU" sz="2000">
                <a:solidFill>
                  <a:srgbClr val="FFFFDD"/>
                </a:solidFill>
                <a:latin typeface="Times New Roman" panose="02020603050405020304" pitchFamily="18" charset="0"/>
              </a:rPr>
              <a:t>2008b</a:t>
            </a:r>
            <a:endParaRPr lang="ru-RU" altLang="ru-RU" sz="2000">
              <a:solidFill>
                <a:srgbClr val="FFFFDD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611622" y="247650"/>
            <a:ext cx="7057156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2400" b="1" dirty="0">
                <a:solidFill>
                  <a:schemeClr val="bg2"/>
                </a:solidFill>
                <a:latin typeface="+mj-lt"/>
              </a:rPr>
              <a:t>Экспериментальные участки в</a:t>
            </a:r>
            <a:r>
              <a:rPr lang="en-US" altLang="ru-RU" sz="2400" b="1" dirty="0">
                <a:solidFill>
                  <a:schemeClr val="bg2"/>
                </a:solidFill>
                <a:latin typeface="+mj-lt"/>
              </a:rPr>
              <a:t> 2008</a:t>
            </a:r>
            <a:r>
              <a:rPr lang="ru-RU" altLang="ru-RU" sz="2400" b="1" dirty="0">
                <a:solidFill>
                  <a:schemeClr val="bg2"/>
                </a:solidFill>
                <a:latin typeface="+mj-lt"/>
              </a:rPr>
              <a:t> году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778250" y="4508500"/>
            <a:ext cx="1652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ru-RU" altLang="ru-RU" sz="1200">
                <a:solidFill>
                  <a:srgbClr val="FFFFDD"/>
                </a:solidFill>
                <a:latin typeface="Times New Roman" panose="02020603050405020304" pitchFamily="18" charset="0"/>
              </a:rPr>
              <a:t>Трансгенные растения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4205288" y="1581150"/>
            <a:ext cx="9064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ru-RU" altLang="ru-RU" sz="1000">
                <a:solidFill>
                  <a:srgbClr val="FFFFDD"/>
                </a:solidFill>
                <a:latin typeface="Times New Roman" panose="02020603050405020304" pitchFamily="18" charset="0"/>
              </a:rPr>
              <a:t>трансгенные</a:t>
            </a:r>
            <a:r>
              <a:rPr lang="en-US" altLang="ru-RU" sz="1000">
                <a:solidFill>
                  <a:srgbClr val="FFFFDD"/>
                </a:solidFill>
                <a:latin typeface="Times New Roman" panose="02020603050405020304" pitchFamily="18" charset="0"/>
              </a:rPr>
              <a:t> </a:t>
            </a:r>
          </a:p>
          <a:p>
            <a:pPr algn="ctr" eaLnBrk="0" hangingPunct="0"/>
            <a:r>
              <a:rPr lang="ru-RU" altLang="ru-RU" sz="1000">
                <a:solidFill>
                  <a:srgbClr val="FFFFDD"/>
                </a:solidFill>
                <a:latin typeface="Times New Roman" panose="02020603050405020304" pitchFamily="18" charset="0"/>
              </a:rPr>
              <a:t>растения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1819275" y="2924175"/>
            <a:ext cx="1338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ru-RU" altLang="ru-RU" sz="1200" b="1">
                <a:solidFill>
                  <a:srgbClr val="CCECFF"/>
                </a:solidFill>
                <a:latin typeface="Times New Roman" panose="02020603050405020304" pitchFamily="18" charset="0"/>
              </a:rPr>
              <a:t>Нетрансгенные </a:t>
            </a:r>
            <a:r>
              <a:rPr lang="en-US" altLang="ru-RU" sz="1200" b="1">
                <a:solidFill>
                  <a:srgbClr val="CCECFF"/>
                </a:solidFill>
                <a:latin typeface="Times New Roman" panose="02020603050405020304" pitchFamily="18" charset="0"/>
              </a:rPr>
              <a:t> </a:t>
            </a:r>
          </a:p>
          <a:p>
            <a:pPr algn="ctr" eaLnBrk="0" hangingPunct="0"/>
            <a:r>
              <a:rPr lang="ru-RU" altLang="ru-RU" sz="1200" b="1">
                <a:solidFill>
                  <a:srgbClr val="CCECFF"/>
                </a:solidFill>
                <a:latin typeface="Times New Roman" panose="02020603050405020304" pitchFamily="18" charset="0"/>
              </a:rPr>
              <a:t>растения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457825" y="5635625"/>
            <a:ext cx="1268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ru-RU" altLang="ru-RU" sz="1200" b="1">
                <a:solidFill>
                  <a:srgbClr val="CCECFF"/>
                </a:solidFill>
                <a:latin typeface="Times New Roman" panose="02020603050405020304" pitchFamily="18" charset="0"/>
              </a:rPr>
              <a:t>нетрансгенные</a:t>
            </a:r>
            <a:r>
              <a:rPr lang="en-US" altLang="ru-RU" sz="1200" b="1">
                <a:solidFill>
                  <a:srgbClr val="CCECFF"/>
                </a:solidFill>
                <a:latin typeface="Times New Roman" panose="02020603050405020304" pitchFamily="18" charset="0"/>
              </a:rPr>
              <a:t> </a:t>
            </a:r>
          </a:p>
          <a:p>
            <a:pPr algn="ctr" eaLnBrk="0" hangingPunct="0"/>
            <a:r>
              <a:rPr lang="ru-RU" altLang="ru-RU" sz="1200" b="1">
                <a:solidFill>
                  <a:srgbClr val="CCECFF"/>
                </a:solidFill>
                <a:latin typeface="Times New Roman" panose="02020603050405020304" pitchFamily="18" charset="0"/>
              </a:rPr>
              <a:t>растения</a:t>
            </a:r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>
            <a:off x="2844800" y="3213100"/>
            <a:ext cx="1295400" cy="431800"/>
          </a:xfrm>
          <a:prstGeom prst="line">
            <a:avLst/>
          </a:prstGeom>
          <a:noFill/>
          <a:ln w="25400">
            <a:solidFill>
              <a:srgbClr val="CCEC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 flipV="1">
            <a:off x="2987675" y="2781300"/>
            <a:ext cx="1223963" cy="287338"/>
          </a:xfrm>
          <a:prstGeom prst="line">
            <a:avLst/>
          </a:prstGeom>
          <a:noFill/>
          <a:ln w="25400">
            <a:solidFill>
              <a:srgbClr val="CCEC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 flipV="1">
            <a:off x="2627313" y="2133600"/>
            <a:ext cx="1368425" cy="863600"/>
          </a:xfrm>
          <a:prstGeom prst="line">
            <a:avLst/>
          </a:prstGeom>
          <a:noFill/>
          <a:ln w="25400">
            <a:solidFill>
              <a:srgbClr val="CCEC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 flipH="1" flipV="1">
            <a:off x="5508625" y="5157788"/>
            <a:ext cx="504825" cy="503237"/>
          </a:xfrm>
          <a:prstGeom prst="line">
            <a:avLst/>
          </a:prstGeom>
          <a:noFill/>
          <a:ln w="25400">
            <a:solidFill>
              <a:srgbClr val="CCEC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0" name="Line 14"/>
          <p:cNvSpPr>
            <a:spLocks noChangeShapeType="1"/>
          </p:cNvSpPr>
          <p:nvPr/>
        </p:nvSpPr>
        <p:spPr bwMode="auto">
          <a:xfrm flipH="1" flipV="1">
            <a:off x="4859338" y="5518150"/>
            <a:ext cx="865187" cy="215900"/>
          </a:xfrm>
          <a:prstGeom prst="line">
            <a:avLst/>
          </a:prstGeom>
          <a:noFill/>
          <a:ln w="25400">
            <a:solidFill>
              <a:srgbClr val="CCEC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1" name="Line 15"/>
          <p:cNvSpPr>
            <a:spLocks noChangeShapeType="1"/>
          </p:cNvSpPr>
          <p:nvPr/>
        </p:nvSpPr>
        <p:spPr bwMode="auto">
          <a:xfrm flipH="1">
            <a:off x="4716463" y="5876925"/>
            <a:ext cx="863600" cy="215900"/>
          </a:xfrm>
          <a:prstGeom prst="line">
            <a:avLst/>
          </a:prstGeom>
          <a:noFill/>
          <a:ln w="25400">
            <a:solidFill>
              <a:srgbClr val="CCEC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13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46038"/>
            <a:ext cx="7488833" cy="1089025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altLang="ru-RU" sz="2000" b="1" dirty="0">
                <a:solidFill>
                  <a:schemeClr val="bg2"/>
                </a:solidFill>
              </a:rPr>
              <a:t>Анализ молодых проростков </a:t>
            </a:r>
            <a:r>
              <a:rPr lang="ru-RU" altLang="ru-RU" sz="2000" b="1" dirty="0" err="1">
                <a:solidFill>
                  <a:schemeClr val="bg2"/>
                </a:solidFill>
              </a:rPr>
              <a:t>нетрансгенных</a:t>
            </a:r>
            <a:r>
              <a:rPr lang="ru-RU" altLang="ru-RU" sz="2000" b="1" dirty="0">
                <a:solidFill>
                  <a:schemeClr val="bg2"/>
                </a:solidFill>
              </a:rPr>
              <a:t> растений пшеницы, культивируемых на расстоянии одного метра от </a:t>
            </a:r>
            <a:r>
              <a:rPr lang="ru-RU" altLang="ru-RU" sz="2000" b="1" dirty="0" err="1">
                <a:solidFill>
                  <a:schemeClr val="bg2"/>
                </a:solidFill>
              </a:rPr>
              <a:t>трансгенных</a:t>
            </a:r>
            <a:r>
              <a:rPr lang="ru-RU" altLang="ru-RU" sz="2000" b="1" dirty="0">
                <a:solidFill>
                  <a:schemeClr val="bg2"/>
                </a:solidFill>
              </a:rPr>
              <a:t> растений</a:t>
            </a:r>
          </a:p>
        </p:txBody>
      </p:sp>
      <p:pic>
        <p:nvPicPr>
          <p:cNvPr id="6147" name="Picture 3" descr="wheat-flow2-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1342231"/>
            <a:ext cx="689610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854918" y="5807075"/>
            <a:ext cx="71294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ru-RU" altLang="ru-RU" sz="1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Стрелками указаны гербицид устойчивые проростки, выжившие после обработки гербицидом Баста</a:t>
            </a: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2771775" y="1700213"/>
            <a:ext cx="647700" cy="504825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4932363" y="2349500"/>
            <a:ext cx="647700" cy="504825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6443663" y="2924175"/>
            <a:ext cx="647700" cy="504825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1476375" y="4797425"/>
            <a:ext cx="647700" cy="504825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4284663" y="3429000"/>
            <a:ext cx="647700" cy="504825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>
            <a:off x="1692275" y="2997200"/>
            <a:ext cx="647700" cy="504825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>
            <a:off x="6588125" y="4365625"/>
            <a:ext cx="647700" cy="504825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7308850" y="1412875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ru-RU" sz="2400">
                <a:solidFill>
                  <a:srgbClr val="CC0000"/>
                </a:solidFill>
                <a:latin typeface="Times New Roman" panose="02020603050405020304" pitchFamily="18" charset="0"/>
              </a:rPr>
              <a:t>200</a:t>
            </a:r>
            <a:r>
              <a:rPr lang="ru-RU" altLang="ru-RU" sz="2400">
                <a:solidFill>
                  <a:srgbClr val="CC0000"/>
                </a:solidFill>
                <a:latin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79264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2008-field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84313"/>
            <a:ext cx="2779713" cy="49688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0330" name="Group 90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793120530"/>
              </p:ext>
            </p:extLst>
          </p:nvPr>
        </p:nvGraphicFramePr>
        <p:xfrm>
          <a:off x="2843213" y="1628775"/>
          <a:ext cx="6121400" cy="4025520"/>
        </p:xfrm>
        <a:graphic>
          <a:graphicData uri="http://schemas.openxmlformats.org/drawingml/2006/table">
            <a:tbl>
              <a:tblPr/>
              <a:tblGrid>
                <a:gridCol w="1079500"/>
                <a:gridCol w="1296987"/>
                <a:gridCol w="792163"/>
                <a:gridCol w="788987"/>
                <a:gridCol w="744538"/>
                <a:gridCol w="750887"/>
                <a:gridCol w="668338"/>
              </a:tblGrid>
              <a:tr h="200025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Центральный круг</a:t>
                      </a:r>
                      <a:endParaRPr kumimoji="0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Расстояние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от трансгенных  </a:t>
                      </a: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до контрольн.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растений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Число анализ.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семян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шт.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Число</a:t>
                      </a: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гербицид устойч. </a:t>
                      </a: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ПЦР</a:t>
                      </a: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+</a:t>
                      </a:r>
                      <a:endParaRPr kumimoji="0" lang="en-US" altLang="zh-CN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заст., шт.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Перенос генов</a:t>
                      </a: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 %</a:t>
                      </a:r>
                      <a:endParaRPr kumimoji="0" lang="en-US" altLang="zh-CN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03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min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max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mean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метр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77685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174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0.453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0.225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метр</a:t>
                      </a: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0.75 m2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метра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80857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0.062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0.021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метров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89306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0.040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0.009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метр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134975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413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0.094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0.610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0.306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метра</a:t>
                      </a: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7.0 m2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метра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65799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0.101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0.036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kumimoji="0" lang="ru-RU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метров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76470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0.034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0.009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22" name="Rectangle 82"/>
          <p:cNvSpPr>
            <a:spLocks noChangeArrowheads="1"/>
          </p:cNvSpPr>
          <p:nvPr/>
        </p:nvSpPr>
        <p:spPr bwMode="auto">
          <a:xfrm>
            <a:off x="107504" y="0"/>
            <a:ext cx="7489527" cy="11969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b="1" dirty="0">
                <a:solidFill>
                  <a:schemeClr val="bg2"/>
                </a:solidFill>
              </a:rPr>
              <a:t>Влияние удаленности </a:t>
            </a:r>
            <a:r>
              <a:rPr lang="ru-RU" altLang="ru-RU" sz="2000" b="1" dirty="0" err="1">
                <a:solidFill>
                  <a:schemeClr val="bg2"/>
                </a:solidFill>
              </a:rPr>
              <a:t>нетрансгенных</a:t>
            </a:r>
            <a:r>
              <a:rPr lang="ru-RU" altLang="ru-RU" sz="2000" b="1" dirty="0">
                <a:solidFill>
                  <a:schemeClr val="bg2"/>
                </a:solidFill>
              </a:rPr>
              <a:t> растений пшеницы от центрального участка с </a:t>
            </a:r>
            <a:r>
              <a:rPr lang="ru-RU" altLang="ru-RU" sz="2000" b="1" dirty="0" err="1">
                <a:solidFill>
                  <a:schemeClr val="bg2"/>
                </a:solidFill>
              </a:rPr>
              <a:t>трансгенными</a:t>
            </a:r>
            <a:r>
              <a:rPr lang="ru-RU" altLang="ru-RU" sz="2000" b="1" dirty="0">
                <a:solidFill>
                  <a:schemeClr val="bg2"/>
                </a:solidFill>
              </a:rPr>
              <a:t> растениями на </a:t>
            </a:r>
            <a:r>
              <a:rPr lang="en-US" altLang="ru-RU" sz="2000" b="1" dirty="0">
                <a:solidFill>
                  <a:schemeClr val="bg2"/>
                </a:solidFill>
              </a:rPr>
              <a:t> </a:t>
            </a:r>
            <a:r>
              <a:rPr lang="ru-RU" altLang="ru-RU" sz="2000" b="1" dirty="0">
                <a:solidFill>
                  <a:schemeClr val="bg2"/>
                </a:solidFill>
              </a:rPr>
              <a:t>величину переноса генов с пыльцой </a:t>
            </a:r>
            <a:endParaRPr lang="en-US" altLang="ru-RU" sz="2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50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79512" y="40008"/>
            <a:ext cx="748895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>
                <a:solidFill>
                  <a:schemeClr val="bg2"/>
                </a:solidFill>
                <a:latin typeface="+mj-lt"/>
              </a:rPr>
              <a:t>Разработана </a:t>
            </a:r>
            <a:r>
              <a:rPr lang="ru-RU" altLang="ru-RU" b="1" dirty="0">
                <a:solidFill>
                  <a:schemeClr val="bg2"/>
                </a:solidFill>
                <a:latin typeface="+mj-lt"/>
              </a:rPr>
              <a:t>экспрессионная система на основе </a:t>
            </a:r>
            <a:r>
              <a:rPr lang="ru-RU" altLang="ru-RU" b="1" dirty="0" err="1">
                <a:solidFill>
                  <a:schemeClr val="bg2"/>
                </a:solidFill>
                <a:latin typeface="+mj-lt"/>
              </a:rPr>
              <a:t>трансгенных</a:t>
            </a:r>
            <a:r>
              <a:rPr lang="ru-RU" altLang="ru-RU" b="1" dirty="0">
                <a:solidFill>
                  <a:schemeClr val="bg2"/>
                </a:solidFill>
                <a:latin typeface="+mj-lt"/>
              </a:rPr>
              <a:t> растений </a:t>
            </a:r>
            <a:r>
              <a:rPr lang="ru-RU" altLang="ru-RU" b="1" dirty="0" smtClean="0">
                <a:solidFill>
                  <a:schemeClr val="bg2"/>
                </a:solidFill>
                <a:latin typeface="+mj-lt"/>
              </a:rPr>
              <a:t>томата </a:t>
            </a:r>
            <a:r>
              <a:rPr lang="ru-RU" altLang="ru-RU" b="1" dirty="0">
                <a:solidFill>
                  <a:schemeClr val="bg2"/>
                </a:solidFill>
                <a:latin typeface="+mj-lt"/>
              </a:rPr>
              <a:t>для получения </a:t>
            </a:r>
            <a:r>
              <a:rPr lang="ru-RU" altLang="ru-RU" b="1" dirty="0" err="1">
                <a:solidFill>
                  <a:schemeClr val="bg2"/>
                </a:solidFill>
                <a:latin typeface="+mj-lt"/>
              </a:rPr>
              <a:t>сверхсладкого</a:t>
            </a:r>
            <a:r>
              <a:rPr lang="ru-RU" altLang="ru-RU" b="1" dirty="0">
                <a:solidFill>
                  <a:schemeClr val="bg2"/>
                </a:solidFill>
                <a:latin typeface="+mj-lt"/>
              </a:rPr>
              <a:t> белка </a:t>
            </a:r>
            <a:r>
              <a:rPr lang="ru-RU" altLang="ru-RU" b="1" dirty="0" err="1">
                <a:solidFill>
                  <a:schemeClr val="bg2"/>
                </a:solidFill>
                <a:latin typeface="+mj-lt"/>
              </a:rPr>
              <a:t>тауматина</a:t>
            </a:r>
            <a:r>
              <a:rPr lang="ru-RU" altLang="ru-RU" b="1" dirty="0">
                <a:solidFill>
                  <a:schemeClr val="bg2"/>
                </a:solidFill>
                <a:latin typeface="+mj-lt"/>
              </a:rPr>
              <a:t> II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71550" y="2708275"/>
            <a:ext cx="6551613" cy="1727200"/>
            <a:chOff x="385" y="2069"/>
            <a:chExt cx="4944" cy="1225"/>
          </a:xfrm>
        </p:grpSpPr>
        <p:pic>
          <p:nvPicPr>
            <p:cNvPr id="6152" name="Picture 4" descr="IMG_835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1" r="13528" b="9857"/>
            <a:stretch>
              <a:fillRect/>
            </a:stretch>
          </p:blipFill>
          <p:spPr bwMode="auto">
            <a:xfrm>
              <a:off x="385" y="2069"/>
              <a:ext cx="1769" cy="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3" name="Picture 5" descr="IMG_836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" y="2069"/>
              <a:ext cx="1633" cy="1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4150" y="2069"/>
              <a:ext cx="1179" cy="1225"/>
              <a:chOff x="3696" y="2160"/>
              <a:chExt cx="1271" cy="1302"/>
            </a:xfrm>
          </p:grpSpPr>
          <p:pic>
            <p:nvPicPr>
              <p:cNvPr id="6155" name="Picture 7" descr="IMG_842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497" r="10231" b="17935"/>
              <a:stretch>
                <a:fillRect/>
              </a:stretch>
            </p:blipFill>
            <p:spPr bwMode="auto">
              <a:xfrm>
                <a:off x="3696" y="2160"/>
                <a:ext cx="1271" cy="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56" name="Picture 8" descr="IMG_8447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313" b="8449"/>
              <a:stretch>
                <a:fillRect/>
              </a:stretch>
            </p:blipFill>
            <p:spPr bwMode="auto">
              <a:xfrm>
                <a:off x="3696" y="2795"/>
                <a:ext cx="1271" cy="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148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8" r="34926" b="38312"/>
          <a:stretch>
            <a:fillRect/>
          </a:stretch>
        </p:blipFill>
        <p:spPr bwMode="auto">
          <a:xfrm>
            <a:off x="900113" y="1009203"/>
            <a:ext cx="3960812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10"/>
          <p:cNvSpPr txBox="1">
            <a:spLocks noChangeArrowheads="1"/>
          </p:cNvSpPr>
          <p:nvPr/>
        </p:nvSpPr>
        <p:spPr bwMode="auto">
          <a:xfrm>
            <a:off x="4932040" y="1478020"/>
            <a:ext cx="30972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sz="1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для трансформации растений </a:t>
            </a:r>
            <a:r>
              <a:rPr lang="en-US" altLang="ru-RU" sz="1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pBIThau35</a:t>
            </a:r>
            <a:endParaRPr lang="ru-RU" altLang="ru-RU" sz="1600" b="1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50" name="Text Box 11"/>
          <p:cNvSpPr txBox="1">
            <a:spLocks noChangeArrowheads="1"/>
          </p:cNvSpPr>
          <p:nvPr/>
        </p:nvSpPr>
        <p:spPr bwMode="auto">
          <a:xfrm>
            <a:off x="900113" y="4508500"/>
            <a:ext cx="72723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Трансгенные растения томата, трансформированные геном тауматина 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51" name="Text Box 12"/>
          <p:cNvSpPr txBox="1">
            <a:spLocks noChangeArrowheads="1"/>
          </p:cNvSpPr>
          <p:nvPr/>
        </p:nvSpPr>
        <p:spPr bwMode="auto">
          <a:xfrm>
            <a:off x="318561" y="4975075"/>
            <a:ext cx="8640763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7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1. Изучена внутриклеточная локализация </a:t>
            </a:r>
            <a:r>
              <a:rPr lang="ru-RU" altLang="ru-RU" sz="17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тауматина</a:t>
            </a:r>
            <a:r>
              <a:rPr lang="ru-RU" altLang="ru-RU" sz="17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7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II</a:t>
            </a:r>
            <a:r>
              <a:rPr lang="ru-RU" altLang="ru-RU" sz="17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 в </a:t>
            </a:r>
            <a:r>
              <a:rPr lang="ru-RU" altLang="ru-RU" sz="17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трансгенных</a:t>
            </a:r>
            <a:r>
              <a:rPr lang="ru-RU" altLang="ru-RU" sz="17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 растениях, определена оптимальная для максимизации его накопления </a:t>
            </a:r>
            <a:r>
              <a:rPr lang="ru-RU" altLang="ru-RU" sz="17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(</a:t>
            </a:r>
            <a:r>
              <a:rPr lang="fr-FR" altLang="ru-RU" sz="1700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Korneeva et al., 2005</a:t>
            </a:r>
            <a:r>
              <a:rPr lang="ru-RU" altLang="ru-RU" sz="1700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; </a:t>
            </a:r>
            <a:r>
              <a:rPr lang="en-US" altLang="ru-RU" sz="1700" i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Pushin</a:t>
            </a:r>
            <a:r>
              <a:rPr lang="en-US" altLang="ru-RU" sz="1700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et al., 2008</a:t>
            </a:r>
            <a:r>
              <a:rPr lang="ru-RU" altLang="ru-RU" sz="17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);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7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2. Получены </a:t>
            </a:r>
            <a:r>
              <a:rPr lang="ru-RU" altLang="ru-RU" sz="17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трансгенные</a:t>
            </a:r>
            <a:r>
              <a:rPr lang="ru-RU" altLang="ru-RU" sz="17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 растения томата - продуценты </a:t>
            </a:r>
            <a:r>
              <a:rPr lang="ru-RU" altLang="ru-RU" sz="17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тауматина</a:t>
            </a:r>
            <a:r>
              <a:rPr lang="ru-RU" altLang="ru-RU" sz="17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 II </a:t>
            </a:r>
            <a:r>
              <a:rPr lang="en-US" altLang="ru-RU" sz="17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(</a:t>
            </a:r>
            <a:r>
              <a:rPr lang="ru-RU" altLang="ru-RU" sz="1700" i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Firsov</a:t>
            </a:r>
            <a:r>
              <a:rPr lang="en-US" altLang="ru-RU" sz="1700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et al., 2012</a:t>
            </a:r>
            <a:r>
              <a:rPr lang="en-US" altLang="ru-RU" sz="17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)</a:t>
            </a:r>
            <a:r>
              <a:rPr lang="ru-RU" altLang="ru-RU" sz="17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1523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986176844"/>
              </p:ext>
            </p:extLst>
          </p:nvPr>
        </p:nvGraphicFramePr>
        <p:xfrm>
          <a:off x="290069" y="990891"/>
          <a:ext cx="3880397" cy="2044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Диаграмма" r:id="rId4" imgW="5905538" imgH="3108888" progId="Excel.Sheet.8">
                  <p:embed/>
                </p:oleObj>
              </mc:Choice>
              <mc:Fallback>
                <p:oleObj name="Диаграмма" r:id="rId4" imgW="5905538" imgH="3108888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069" y="990891"/>
                        <a:ext cx="3880397" cy="20441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552050" y="1340768"/>
            <a:ext cx="4392612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ru-RU" altLang="ru-RU" sz="1700" dirty="0">
                <a:latin typeface="Times New Roman" panose="02020603050405020304" pitchFamily="18" charset="0"/>
              </a:rPr>
              <a:t>3. Выделены линии </a:t>
            </a:r>
            <a:r>
              <a:rPr lang="ru-RU" altLang="ru-RU" sz="1700" dirty="0" err="1">
                <a:latin typeface="Times New Roman" panose="02020603050405020304" pitchFamily="18" charset="0"/>
              </a:rPr>
              <a:t>трансгенных</a:t>
            </a:r>
            <a:r>
              <a:rPr lang="ru-RU" altLang="ru-RU" sz="1700" dirty="0">
                <a:latin typeface="Times New Roman" panose="02020603050405020304" pitchFamily="18" charset="0"/>
              </a:rPr>
              <a:t> растений томата, накапливающие до 150 мг рекомбинантного </a:t>
            </a:r>
            <a:r>
              <a:rPr lang="ru-RU" altLang="ru-RU" sz="1700" dirty="0" err="1">
                <a:latin typeface="Times New Roman" panose="02020603050405020304" pitchFamily="18" charset="0"/>
              </a:rPr>
              <a:t>тауматина</a:t>
            </a:r>
            <a:r>
              <a:rPr lang="ru-RU" altLang="ru-RU" sz="1700" dirty="0">
                <a:latin typeface="Times New Roman" panose="02020603050405020304" pitchFamily="18" charset="0"/>
              </a:rPr>
              <a:t> II на 1 кг сырой массы плодов;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3851" y="4831285"/>
            <a:ext cx="3888110" cy="1834627"/>
            <a:chOff x="204" y="2886"/>
            <a:chExt cx="2221" cy="1084"/>
          </a:xfrm>
        </p:grpSpPr>
        <p:pic>
          <p:nvPicPr>
            <p:cNvPr id="1044" name="Picture 5"/>
            <p:cNvPicPr>
              <a:picLocks noChangeAspect="1" noChangeArrowheads="1"/>
            </p:cNvPicPr>
            <p:nvPr/>
          </p:nvPicPr>
          <p:blipFill>
            <a:blip r:embed="rId6" cstate="print">
              <a:lum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2923"/>
              <a:ext cx="2221" cy="1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5" name="Line 6"/>
            <p:cNvSpPr>
              <a:spLocks noChangeShapeType="1"/>
            </p:cNvSpPr>
            <p:nvPr/>
          </p:nvSpPr>
          <p:spPr bwMode="auto">
            <a:xfrm flipV="1">
              <a:off x="1066" y="2886"/>
              <a:ext cx="227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4608512" y="5059612"/>
            <a:ext cx="43211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ru-RU" altLang="ru-RU" sz="1700" dirty="0">
                <a:latin typeface="Times New Roman" panose="02020603050405020304" pitchFamily="18" charset="0"/>
              </a:rPr>
              <a:t>5. Подтверждена идентичность полу-</a:t>
            </a:r>
            <a:r>
              <a:rPr lang="ru-RU" altLang="ru-RU" sz="1700" dirty="0" err="1">
                <a:latin typeface="Times New Roman" panose="02020603050405020304" pitchFamily="18" charset="0"/>
              </a:rPr>
              <a:t>ченного</a:t>
            </a:r>
            <a:r>
              <a:rPr lang="ru-RU" altLang="ru-RU" sz="1700" dirty="0">
                <a:latin typeface="Times New Roman" panose="02020603050405020304" pitchFamily="18" charset="0"/>
              </a:rPr>
              <a:t> рекомбинантного </a:t>
            </a:r>
            <a:r>
              <a:rPr lang="ru-RU" altLang="ru-RU" sz="1700" dirty="0" err="1">
                <a:latin typeface="Times New Roman" panose="02020603050405020304" pitchFamily="18" charset="0"/>
              </a:rPr>
              <a:t>тауматина</a:t>
            </a:r>
            <a:r>
              <a:rPr lang="ru-RU" altLang="ru-RU" sz="1700" dirty="0">
                <a:latin typeface="Times New Roman" panose="02020603050405020304" pitchFamily="18" charset="0"/>
              </a:rPr>
              <a:t> натуральному (</a:t>
            </a:r>
            <a:r>
              <a:rPr lang="en-US" altLang="ru-RU" sz="1700" i="1" dirty="0" err="1"/>
              <a:t>Firsov</a:t>
            </a:r>
            <a:r>
              <a:rPr lang="ru-RU" altLang="ru-RU" sz="1700" i="1" dirty="0"/>
              <a:t> </a:t>
            </a:r>
            <a:r>
              <a:rPr lang="en-US" altLang="ru-RU" sz="1700" i="1" dirty="0"/>
              <a:t>et al., 201</a:t>
            </a:r>
            <a:r>
              <a:rPr lang="ru-RU" altLang="ru-RU" sz="1700" i="1" dirty="0"/>
              <a:t>7, в печати</a:t>
            </a:r>
            <a:r>
              <a:rPr lang="en-US" altLang="ru-RU" sz="1700" i="1" dirty="0"/>
              <a:t>)</a:t>
            </a:r>
            <a:endParaRPr lang="ru-RU" altLang="ru-RU" sz="1700" i="1" dirty="0"/>
          </a:p>
        </p:txBody>
      </p:sp>
      <p:sp>
        <p:nvSpPr>
          <p:cNvPr id="1030" name="Text Box 8"/>
          <p:cNvSpPr txBox="1">
            <a:spLocks noChangeArrowheads="1"/>
          </p:cNvSpPr>
          <p:nvPr/>
        </p:nvSpPr>
        <p:spPr bwMode="auto">
          <a:xfrm>
            <a:off x="4535488" y="3061494"/>
            <a:ext cx="4357687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ru-RU" altLang="ru-RU" sz="1700" dirty="0">
                <a:latin typeface="Times New Roman" panose="02020603050405020304" pitchFamily="18" charset="0"/>
              </a:rPr>
              <a:t>4. Разработана методика выделения и очистки рекомбинантного </a:t>
            </a:r>
            <a:r>
              <a:rPr lang="ru-RU" altLang="ru-RU" sz="1700" dirty="0" err="1">
                <a:latin typeface="Times New Roman" panose="02020603050405020304" pitchFamily="18" charset="0"/>
              </a:rPr>
              <a:t>тауматина</a:t>
            </a:r>
            <a:r>
              <a:rPr lang="ru-RU" altLang="ru-RU" sz="1700" dirty="0">
                <a:latin typeface="Times New Roman" panose="02020603050405020304" pitchFamily="18" charset="0"/>
              </a:rPr>
              <a:t> из биомассы плодов томата </a:t>
            </a:r>
            <a:r>
              <a:rPr lang="en-US" altLang="ru-RU" sz="1700" dirty="0"/>
              <a:t>(</a:t>
            </a:r>
            <a:r>
              <a:rPr lang="ru-RU" altLang="ru-RU" sz="1700" i="1" dirty="0" err="1"/>
              <a:t>Firsov</a:t>
            </a:r>
            <a:r>
              <a:rPr lang="en-US" altLang="ru-RU" sz="1700" i="1" dirty="0"/>
              <a:t> et al., 2016</a:t>
            </a:r>
            <a:r>
              <a:rPr lang="en-US" altLang="ru-RU" sz="1700" dirty="0"/>
              <a:t>)</a:t>
            </a:r>
            <a:r>
              <a:rPr lang="ru-RU" altLang="ru-RU" sz="1700" dirty="0">
                <a:latin typeface="Times New Roman" panose="02020603050405020304" pitchFamily="18" charset="0"/>
              </a:rPr>
              <a:t>; 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66445" y="3226833"/>
            <a:ext cx="3457483" cy="1340049"/>
            <a:chOff x="113" y="1706"/>
            <a:chExt cx="2450" cy="1088"/>
          </a:xfrm>
        </p:grpSpPr>
        <p:sp>
          <p:nvSpPr>
            <p:cNvPr id="1033" name="Oval 10"/>
            <p:cNvSpPr>
              <a:spLocks noChangeArrowheads="1"/>
            </p:cNvSpPr>
            <p:nvPr/>
          </p:nvSpPr>
          <p:spPr bwMode="auto">
            <a:xfrm>
              <a:off x="249" y="1842"/>
              <a:ext cx="681" cy="363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4" name="Oval 11"/>
            <p:cNvSpPr>
              <a:spLocks noChangeArrowheads="1"/>
            </p:cNvSpPr>
            <p:nvPr/>
          </p:nvSpPr>
          <p:spPr bwMode="auto">
            <a:xfrm>
              <a:off x="113" y="2341"/>
              <a:ext cx="952" cy="40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5" name="Text Box 12"/>
            <p:cNvSpPr txBox="1">
              <a:spLocks noChangeArrowheads="1"/>
            </p:cNvSpPr>
            <p:nvPr/>
          </p:nvSpPr>
          <p:spPr bwMode="auto">
            <a:xfrm>
              <a:off x="295" y="1887"/>
              <a:ext cx="6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1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экстракция</a:t>
              </a:r>
            </a:p>
          </p:txBody>
        </p:sp>
        <p:sp>
          <p:nvSpPr>
            <p:cNvPr id="1036" name="Text Box 13"/>
            <p:cNvSpPr txBox="1">
              <a:spLocks noChangeArrowheads="1"/>
            </p:cNvSpPr>
            <p:nvPr/>
          </p:nvSpPr>
          <p:spPr bwMode="auto">
            <a:xfrm>
              <a:off x="315" y="2386"/>
              <a:ext cx="751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гель-фильтрация</a:t>
              </a:r>
            </a:p>
          </p:txBody>
        </p:sp>
        <p:sp>
          <p:nvSpPr>
            <p:cNvPr id="1037" name="Line 14"/>
            <p:cNvSpPr>
              <a:spLocks noChangeShapeType="1"/>
            </p:cNvSpPr>
            <p:nvPr/>
          </p:nvSpPr>
          <p:spPr bwMode="auto">
            <a:xfrm>
              <a:off x="567" y="2205"/>
              <a:ext cx="0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Oval 15"/>
            <p:cNvSpPr>
              <a:spLocks noChangeArrowheads="1"/>
            </p:cNvSpPr>
            <p:nvPr/>
          </p:nvSpPr>
          <p:spPr bwMode="auto">
            <a:xfrm>
              <a:off x="1066" y="1706"/>
              <a:ext cx="1497" cy="499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39" name="Text Box 16"/>
            <p:cNvSpPr txBox="1">
              <a:spLocks noChangeArrowheads="1"/>
            </p:cNvSpPr>
            <p:nvPr/>
          </p:nvSpPr>
          <p:spPr bwMode="auto">
            <a:xfrm>
              <a:off x="1363" y="1795"/>
              <a:ext cx="1154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ионно-обменная хроматография</a:t>
              </a:r>
            </a:p>
          </p:txBody>
        </p:sp>
        <p:sp>
          <p:nvSpPr>
            <p:cNvPr id="1040" name="Line 17"/>
            <p:cNvSpPr>
              <a:spLocks noChangeShapeType="1"/>
            </p:cNvSpPr>
            <p:nvPr/>
          </p:nvSpPr>
          <p:spPr bwMode="auto">
            <a:xfrm flipV="1">
              <a:off x="975" y="2159"/>
              <a:ext cx="317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1" name="Oval 18"/>
            <p:cNvSpPr>
              <a:spLocks noChangeArrowheads="1"/>
            </p:cNvSpPr>
            <p:nvPr/>
          </p:nvSpPr>
          <p:spPr bwMode="auto">
            <a:xfrm>
              <a:off x="1338" y="2386"/>
              <a:ext cx="1088" cy="408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42" name="Text Box 19"/>
            <p:cNvSpPr txBox="1">
              <a:spLocks noChangeArrowheads="1"/>
            </p:cNvSpPr>
            <p:nvPr/>
          </p:nvSpPr>
          <p:spPr bwMode="auto">
            <a:xfrm>
              <a:off x="1474" y="2477"/>
              <a:ext cx="104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лиофильная сушка</a:t>
              </a:r>
            </a:p>
          </p:txBody>
        </p:sp>
        <p:sp>
          <p:nvSpPr>
            <p:cNvPr id="1043" name="Line 20"/>
            <p:cNvSpPr>
              <a:spLocks noChangeShapeType="1"/>
            </p:cNvSpPr>
            <p:nvPr/>
          </p:nvSpPr>
          <p:spPr bwMode="auto">
            <a:xfrm>
              <a:off x="1701" y="2205"/>
              <a:ext cx="272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32" name="Text Box 21"/>
          <p:cNvSpPr txBox="1">
            <a:spLocks noChangeArrowheads="1"/>
          </p:cNvSpPr>
          <p:nvPr/>
        </p:nvSpPr>
        <p:spPr bwMode="auto">
          <a:xfrm>
            <a:off x="323851" y="0"/>
            <a:ext cx="7272486" cy="86177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 dirty="0" err="1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Трансгенные</a:t>
            </a:r>
            <a:r>
              <a:rPr lang="ru-RU" altLang="ru-RU" sz="2000" b="1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 растения томата</a:t>
            </a:r>
            <a:r>
              <a:rPr lang="en-US" altLang="ru-RU" sz="2000" b="1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–</a:t>
            </a:r>
            <a:r>
              <a:rPr lang="en-US" altLang="ru-RU" sz="2000" b="1" dirty="0" smtClean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ru-RU" altLang="ru-RU" sz="2000" b="1" dirty="0" smtClean="0">
              <a:solidFill>
                <a:schemeClr val="bg2"/>
              </a:solidFill>
              <a:latin typeface="+mj-lt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000" b="1" dirty="0" smtClean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продуценты </a:t>
            </a:r>
            <a:r>
              <a:rPr lang="ru-RU" altLang="ru-RU" sz="2000" b="1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рекомбинантного </a:t>
            </a:r>
            <a:r>
              <a:rPr lang="ru-RU" altLang="ru-RU" sz="2000" b="1" dirty="0" err="1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тауматина</a:t>
            </a:r>
            <a:r>
              <a:rPr lang="ru-RU" altLang="ru-RU" sz="2000" b="1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ru-RU" sz="2000" b="1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II</a:t>
            </a:r>
            <a:endParaRPr lang="ru-RU" altLang="ru-RU" sz="2000" b="1" dirty="0">
              <a:solidFill>
                <a:schemeClr val="bg2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91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61"/>
          <p:cNvSpPr>
            <a:spLocks noChangeArrowheads="1"/>
          </p:cNvSpPr>
          <p:nvPr/>
        </p:nvSpPr>
        <p:spPr bwMode="auto">
          <a:xfrm>
            <a:off x="0" y="457200"/>
            <a:ext cx="530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solidFill>
                <a:srgbClr val="000000"/>
              </a:solidFill>
            </a:endParaRPr>
          </a:p>
        </p:txBody>
      </p:sp>
      <p:sp>
        <p:nvSpPr>
          <p:cNvPr id="349187" name="Rectangle 20"/>
          <p:cNvSpPr>
            <a:spLocks noChangeArrowheads="1"/>
          </p:cNvSpPr>
          <p:nvPr/>
        </p:nvSpPr>
        <p:spPr bwMode="auto">
          <a:xfrm>
            <a:off x="-71438" y="71438"/>
            <a:ext cx="7739782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800" b="1" dirty="0">
                <a:solidFill>
                  <a:schemeClr val="bg2"/>
                </a:solidFill>
                <a:latin typeface="+mj-lt"/>
              </a:rPr>
              <a:t>Analysis of the expression of the M2e in translational fusion with </a:t>
            </a:r>
            <a:r>
              <a:rPr lang="ru-RU" altLang="ru-RU" sz="1800" b="1" dirty="0">
                <a:solidFill>
                  <a:schemeClr val="bg2"/>
                </a:solidFill>
                <a:latin typeface="+mj-lt"/>
              </a:rPr>
              <a:t>β</a:t>
            </a:r>
            <a:r>
              <a:rPr lang="en-US" altLang="ru-RU" sz="1800" b="1" dirty="0">
                <a:solidFill>
                  <a:schemeClr val="bg2"/>
                </a:solidFill>
                <a:latin typeface="+mj-lt"/>
              </a:rPr>
              <a:t>-</a:t>
            </a:r>
            <a:r>
              <a:rPr lang="en-US" altLang="ru-RU" sz="1800" b="1" dirty="0" err="1">
                <a:solidFill>
                  <a:schemeClr val="bg2"/>
                </a:solidFill>
                <a:latin typeface="+mj-lt"/>
              </a:rPr>
              <a:t>glucuronidase</a:t>
            </a:r>
            <a:r>
              <a:rPr lang="en-US" altLang="ru-RU" sz="1800" b="1" dirty="0">
                <a:solidFill>
                  <a:schemeClr val="bg2"/>
                </a:solidFill>
                <a:latin typeface="+mj-lt"/>
              </a:rPr>
              <a:t> gene (GUS) in tobacco plants </a:t>
            </a:r>
            <a:r>
              <a:rPr lang="en-US" altLang="ru-RU" sz="1800" b="1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transformed with the vectors </a:t>
            </a:r>
            <a:r>
              <a:rPr lang="ru-RU" altLang="ru-RU" sz="1800" b="1" dirty="0">
                <a:solidFill>
                  <a:schemeClr val="bg2"/>
                </a:solidFill>
                <a:latin typeface="+mj-lt"/>
              </a:rPr>
              <a:t>pBIМ130 </a:t>
            </a:r>
            <a:r>
              <a:rPr lang="en-US" altLang="ru-RU" sz="1800" b="1" dirty="0">
                <a:solidFill>
                  <a:schemeClr val="bg2"/>
                </a:solidFill>
                <a:latin typeface="+mj-lt"/>
              </a:rPr>
              <a:t>and</a:t>
            </a:r>
            <a:r>
              <a:rPr lang="ru-RU" altLang="ru-RU" sz="1800" b="1" dirty="0">
                <a:solidFill>
                  <a:schemeClr val="bg2"/>
                </a:solidFill>
                <a:latin typeface="+mj-lt"/>
              </a:rPr>
              <a:t> pBIМ122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802313" y="1071563"/>
            <a:ext cx="3055937" cy="1144587"/>
            <a:chOff x="5006" y="5111"/>
            <a:chExt cx="5554" cy="1994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5006" y="5111"/>
              <a:ext cx="5554" cy="1991"/>
              <a:chOff x="5006" y="5111"/>
              <a:chExt cx="5554" cy="1991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5006" y="5111"/>
                <a:ext cx="5554" cy="1991"/>
                <a:chOff x="4736" y="5126"/>
                <a:chExt cx="5554" cy="1991"/>
              </a:xfrm>
            </p:grpSpPr>
            <p:grpSp>
              <p:nvGrpSpPr>
                <p:cNvPr id="5" name="Group 6"/>
                <p:cNvGrpSpPr>
                  <a:grpSpLocks/>
                </p:cNvGrpSpPr>
                <p:nvPr/>
              </p:nvGrpSpPr>
              <p:grpSpPr bwMode="auto">
                <a:xfrm>
                  <a:off x="4736" y="5126"/>
                  <a:ext cx="5554" cy="1991"/>
                  <a:chOff x="4736" y="5126"/>
                  <a:chExt cx="5554" cy="1991"/>
                </a:xfrm>
              </p:grpSpPr>
              <p:grpSp>
                <p:nvGrpSpPr>
                  <p:cNvPr id="6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4736" y="5126"/>
                    <a:ext cx="5554" cy="1991"/>
                    <a:chOff x="5004" y="7528"/>
                    <a:chExt cx="4460" cy="1657"/>
                  </a:xfrm>
                </p:grpSpPr>
                <p:grpSp>
                  <p:nvGrpSpPr>
                    <p:cNvPr id="7" name="Group 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019" y="7528"/>
                      <a:ext cx="4397" cy="803"/>
                      <a:chOff x="5125" y="8786"/>
                      <a:chExt cx="4080" cy="673"/>
                    </a:xfrm>
                  </p:grpSpPr>
                  <p:pic>
                    <p:nvPicPr>
                      <p:cNvPr id="349318" name="Picture 10" descr="М130-2_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5" y="8808"/>
                        <a:ext cx="2021" cy="65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349319" name="Picture 11" descr="6A_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5" y="8786"/>
                        <a:ext cx="2060" cy="669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grpSp>
                <p:grpSp>
                  <p:nvGrpSpPr>
                    <p:cNvPr id="8" name="Group 1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004" y="8341"/>
                      <a:ext cx="4460" cy="844"/>
                      <a:chOff x="4955" y="9855"/>
                      <a:chExt cx="4337" cy="734"/>
                    </a:xfrm>
                  </p:grpSpPr>
                  <p:pic>
                    <p:nvPicPr>
                      <p:cNvPr id="349316" name="Picture 14" descr="Ter(K-)__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8" y="9868"/>
                        <a:ext cx="2204" cy="72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graphicFrame>
                    <p:nvGraphicFramePr>
                      <p:cNvPr id="349317" name="Object 2"/>
                      <p:cNvGraphicFramePr>
                        <a:graphicFrameLocks noChangeAspect="1"/>
                      </p:cNvGraphicFramePr>
                      <p:nvPr/>
                    </p:nvGraphicFramePr>
                    <p:xfrm>
                      <a:off x="4955" y="9855"/>
                      <a:ext cx="2100" cy="718"/>
                    </p:xfrm>
                    <a:graphic>
                      <a:graphicData uri="http://schemas.openxmlformats.org/presentationml/2006/ole">
                        <mc:AlternateContent xmlns:mc="http://schemas.openxmlformats.org/markup-compatibility/2006">
                          <mc:Choice xmlns:v="urn:schemas-microsoft-com:vml" Requires="v">
                            <p:oleObj spid="_x0000_s11266" r:id="rId7" imgW="16295238" imgH="5819048" progId="">
                              <p:embed/>
                            </p:oleObj>
                          </mc:Choice>
                          <mc:Fallback>
                            <p:oleObj r:id="rId7" imgW="16295238" imgH="5819048" progId="">
                              <p:embed/>
                              <p:pic>
                                <p:nvPicPr>
                                  <p:cNvPr id="0" name=""/>
                                  <p:cNvPicPr>
                                    <a:picLocks noChangeAspect="1" noChangeArrowheads="1"/>
                                  </p:cNvPicPr>
                                  <p:nvPr/>
                                </p:nvPicPr>
                                <p:blipFill>
                                  <a:blip r:embed="rId8">
                                    <a:lum bright="18000" contrast="6000"/>
                                    <a:extLst>
                                      <a:ext uri="{28A0092B-C50C-407E-A947-70E740481C1C}">
                                        <a14:useLocalDpi xmlns:a14="http://schemas.microsoft.com/office/drawing/2010/main" val="0"/>
                                      </a:ext>
                                    </a:extLst>
                                  </a:blip>
                                  <a:srcRect/>
                                  <a:stretch>
                                    <a:fillRect/>
                                  </a:stretch>
                                </p:blipFill>
                                <p:spPr bwMode="auto">
                                  <a:xfrm>
                                    <a:off x="4955" y="9855"/>
                                    <a:ext cx="2100" cy="718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</a:extLst>
                                </p:spPr>
                              </p:pic>
                            </p:oleObj>
                          </mc:Fallback>
                        </mc:AlternateContent>
                      </a:graphicData>
                    </a:graphic>
                  </p:graphicFrame>
                </p:grpSp>
              </p:grpSp>
              <p:sp>
                <p:nvSpPr>
                  <p:cNvPr id="349313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030" y="6551"/>
                    <a:ext cx="594" cy="3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spcAft>
                        <a:spcPts val="1000"/>
                      </a:spcAft>
                      <a:buFontTx/>
                      <a:buNone/>
                    </a:pPr>
                    <a:r>
                      <a:rPr lang="ru-RU" altLang="ru-RU" sz="1100" b="1">
                        <a:solidFill>
                          <a:srgbClr val="000000"/>
                        </a:solidFill>
                        <a:cs typeface="Arial" panose="020B0604020202020204" pitchFamily="34" charset="0"/>
                      </a:rPr>
                      <a:t>К</a:t>
                    </a:r>
                    <a:r>
                      <a:rPr lang="ru-RU" altLang="ru-RU" sz="1100" b="1" baseline="30000">
                        <a:solidFill>
                          <a:srgbClr val="000000"/>
                        </a:solidFill>
                        <a:cs typeface="Arial" panose="020B0604020202020204" pitchFamily="34" charset="0"/>
                      </a:rPr>
                      <a:t>-</a:t>
                    </a:r>
                    <a:endParaRPr lang="ru-RU" altLang="ru-RU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49311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9048" y="5696"/>
                  <a:ext cx="762" cy="3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spcAft>
                      <a:spcPts val="1000"/>
                    </a:spcAft>
                    <a:buFontTx/>
                    <a:buNone/>
                  </a:pPr>
                  <a:r>
                    <a:rPr lang="ru-RU" altLang="ru-RU" sz="1100" b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21а</a:t>
                  </a:r>
                  <a:endParaRPr lang="ru-RU" altLang="ru-RU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49309" name="Text Box 19"/>
              <p:cNvSpPr txBox="1">
                <a:spLocks noChangeArrowheads="1"/>
              </p:cNvSpPr>
              <p:nvPr/>
            </p:nvSpPr>
            <p:spPr bwMode="auto">
              <a:xfrm>
                <a:off x="6520" y="5675"/>
                <a:ext cx="959" cy="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spcAft>
                    <a:spcPts val="1000"/>
                  </a:spcAft>
                  <a:buFontTx/>
                  <a:buNone/>
                </a:pPr>
                <a:r>
                  <a:rPr lang="ru-RU" altLang="ru-RU" sz="11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17в</a:t>
                </a:r>
                <a:endParaRPr lang="ru-RU" altLang="ru-RU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49307" name="Text Box 21"/>
            <p:cNvSpPr txBox="1">
              <a:spLocks noChangeArrowheads="1"/>
            </p:cNvSpPr>
            <p:nvPr/>
          </p:nvSpPr>
          <p:spPr bwMode="auto">
            <a:xfrm>
              <a:off x="6745" y="6623"/>
              <a:ext cx="648" cy="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FontTx/>
                <a:buNone/>
              </a:pPr>
              <a:r>
                <a:rPr lang="ru-RU" altLang="ru-RU" sz="1100" b="1">
                  <a:solidFill>
                    <a:srgbClr val="000000"/>
                  </a:solidFill>
                  <a:cs typeface="Arial" panose="020B0604020202020204" pitchFamily="34" charset="0"/>
                </a:rPr>
                <a:t>3</a:t>
              </a:r>
              <a:endPara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9189" name="Text Box 22"/>
          <p:cNvSpPr txBox="1">
            <a:spLocks noChangeArrowheads="1"/>
          </p:cNvSpPr>
          <p:nvPr/>
        </p:nvSpPr>
        <p:spPr bwMode="auto">
          <a:xfrm>
            <a:off x="-488950" y="114300"/>
            <a:ext cx="411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190" name="Text Box 23"/>
          <p:cNvSpPr txBox="1">
            <a:spLocks noChangeArrowheads="1"/>
          </p:cNvSpPr>
          <p:nvPr/>
        </p:nvSpPr>
        <p:spPr bwMode="auto">
          <a:xfrm>
            <a:off x="-488950" y="114300"/>
            <a:ext cx="411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9" name="Таблица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974284"/>
              </p:ext>
            </p:extLst>
          </p:nvPr>
        </p:nvGraphicFramePr>
        <p:xfrm>
          <a:off x="1214438" y="4386262"/>
          <a:ext cx="6858000" cy="1620840"/>
        </p:xfrm>
        <a:graphic>
          <a:graphicData uri="http://schemas.openxmlformats.org/drawingml/2006/table">
            <a:tbl>
              <a:tblPr/>
              <a:tblGrid>
                <a:gridCol w="828908"/>
                <a:gridCol w="734121"/>
                <a:gridCol w="494370"/>
                <a:gridCol w="492513"/>
                <a:gridCol w="470209"/>
                <a:gridCol w="667215"/>
                <a:gridCol w="667213"/>
                <a:gridCol w="622611"/>
                <a:gridCol w="492512"/>
                <a:gridCol w="446049"/>
                <a:gridCol w="470210"/>
                <a:gridCol w="472069"/>
              </a:tblGrid>
              <a:tr h="231888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line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pBI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М130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pBI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М122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32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17в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10в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85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 vitro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85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week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85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mon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+++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4724" marR="647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9" name="Group 57"/>
          <p:cNvGrpSpPr>
            <a:grpSpLocks/>
          </p:cNvGrpSpPr>
          <p:nvPr/>
        </p:nvGrpSpPr>
        <p:grpSpPr bwMode="auto">
          <a:xfrm>
            <a:off x="2500313" y="2925763"/>
            <a:ext cx="4071937" cy="860425"/>
            <a:chOff x="5880" y="4372"/>
            <a:chExt cx="4104" cy="1358"/>
          </a:xfrm>
        </p:grpSpPr>
        <p:grpSp>
          <p:nvGrpSpPr>
            <p:cNvPr id="10" name="Group 61"/>
            <p:cNvGrpSpPr>
              <a:grpSpLocks/>
            </p:cNvGrpSpPr>
            <p:nvPr/>
          </p:nvGrpSpPr>
          <p:grpSpPr bwMode="auto">
            <a:xfrm>
              <a:off x="5880" y="4372"/>
              <a:ext cx="4104" cy="1358"/>
              <a:chOff x="5904" y="4660"/>
              <a:chExt cx="4104" cy="1358"/>
            </a:xfrm>
          </p:grpSpPr>
          <p:pic>
            <p:nvPicPr>
              <p:cNvPr id="349304" name="Picture 62" descr="IMG_1201"/>
              <p:cNvPicPr>
                <a:picLocks noChangeAspect="1" noChangeArrowheads="1"/>
              </p:cNvPicPr>
              <p:nvPr/>
            </p:nvPicPr>
            <p:blipFill>
              <a:blip r:embed="rId9" cstate="print">
                <a:lum contras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3413" r="12500" b="21777"/>
              <a:stretch>
                <a:fillRect/>
              </a:stretch>
            </p:blipFill>
            <p:spPr bwMode="auto">
              <a:xfrm>
                <a:off x="5928" y="4998"/>
                <a:ext cx="4080" cy="10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9305" name="Text Box 63"/>
              <p:cNvSpPr txBox="1">
                <a:spLocks noChangeArrowheads="1"/>
              </p:cNvSpPr>
              <p:nvPr/>
            </p:nvSpPr>
            <p:spPr bwMode="auto">
              <a:xfrm>
                <a:off x="5904" y="4660"/>
                <a:ext cx="4098" cy="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spcAft>
                    <a:spcPts val="1000"/>
                  </a:spcAft>
                  <a:buFontTx/>
                  <a:buNone/>
                </a:pPr>
                <a:r>
                  <a:rPr lang="ru-RU" altLang="ru-RU" sz="1100" b="1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   </a:t>
                </a:r>
                <a:r>
                  <a:rPr lang="ru-RU" altLang="ru-RU" sz="120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ru-RU" altLang="ru-RU" sz="1200">
                    <a:solidFill>
                      <a:srgbClr val="000000"/>
                    </a:solidFill>
                    <a:cs typeface="Arial" panose="020B0604020202020204" pitchFamily="34" charset="0"/>
                  </a:rPr>
                  <a:t>         16      </a:t>
                </a:r>
                <a:r>
                  <a:rPr lang="en-US" altLang="ru-RU" sz="1200">
                    <a:solidFill>
                      <a:srgbClr val="000000"/>
                    </a:solidFill>
                    <a:cs typeface="Arial" panose="020B0604020202020204" pitchFamily="34" charset="0"/>
                  </a:rPr>
                  <a:t>       </a:t>
                </a:r>
                <a:r>
                  <a:rPr lang="ru-RU" altLang="ru-RU" sz="1200">
                    <a:solidFill>
                      <a:srgbClr val="000000"/>
                    </a:solidFill>
                    <a:cs typeface="Arial" panose="020B0604020202020204" pitchFamily="34" charset="0"/>
                  </a:rPr>
                  <a:t>19     </a:t>
                </a:r>
                <a:r>
                  <a:rPr lang="en-US" altLang="ru-RU" sz="1200">
                    <a:solidFill>
                      <a:srgbClr val="000000"/>
                    </a:solidFill>
                    <a:cs typeface="Arial" panose="020B0604020202020204" pitchFamily="34" charset="0"/>
                  </a:rPr>
                  <a:t>    </a:t>
                </a:r>
                <a:r>
                  <a:rPr lang="ru-RU" altLang="ru-RU" sz="1200">
                    <a:solidFill>
                      <a:srgbClr val="000000"/>
                    </a:solidFill>
                    <a:cs typeface="Arial" panose="020B0604020202020204" pitchFamily="34" charset="0"/>
                  </a:rPr>
                  <a:t> 3        4а        10в   </a:t>
                </a:r>
                <a:r>
                  <a:rPr lang="en-US" altLang="ru-RU" sz="1200">
                    <a:solidFill>
                      <a:srgbClr val="000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ru-RU" altLang="ru-RU" sz="1200">
                    <a:solidFill>
                      <a:srgbClr val="000000"/>
                    </a:solidFill>
                    <a:cs typeface="Arial" panose="020B0604020202020204" pitchFamily="34" charset="0"/>
                  </a:rPr>
                  <a:t>  М      </a:t>
                </a:r>
                <a:r>
                  <a:rPr lang="en-US" altLang="ru-RU" sz="1200">
                    <a:solidFill>
                      <a:srgbClr val="000000"/>
                    </a:solidFill>
                    <a:cs typeface="Arial" panose="020B0604020202020204" pitchFamily="34" charset="0"/>
                  </a:rPr>
                  <a:t>    </a:t>
                </a:r>
                <a:r>
                  <a:rPr lang="ru-RU" altLang="ru-RU" sz="1200">
                    <a:solidFill>
                      <a:srgbClr val="000000"/>
                    </a:solidFill>
                    <a:cs typeface="Arial" panose="020B0604020202020204" pitchFamily="34" charset="0"/>
                  </a:rPr>
                  <a:t> К</a:t>
                </a:r>
                <a:r>
                  <a:rPr lang="ru-RU" altLang="ru-RU" sz="1200" baseline="30000">
                    <a:solidFill>
                      <a:srgbClr val="000000"/>
                    </a:solidFill>
                    <a:cs typeface="Arial" panose="020B0604020202020204" pitchFamily="34" charset="0"/>
                  </a:rPr>
                  <a:t>+</a:t>
                </a:r>
                <a:r>
                  <a:rPr lang="ru-RU" altLang="ru-RU" sz="1200">
                    <a:solidFill>
                      <a:srgbClr val="000000"/>
                    </a:solidFill>
                    <a:cs typeface="Arial" panose="020B0604020202020204" pitchFamily="34" charset="0"/>
                  </a:rPr>
                  <a:t>  </a:t>
                </a:r>
                <a:endParaRPr lang="ru-RU" altLang="ru-RU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49303" name="AutoShape 67"/>
            <p:cNvCxnSpPr>
              <a:cxnSpLocks noChangeShapeType="1"/>
            </p:cNvCxnSpPr>
            <p:nvPr/>
          </p:nvCxnSpPr>
          <p:spPr bwMode="auto">
            <a:xfrm>
              <a:off x="8904" y="5232"/>
              <a:ext cx="444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49262" name="Прямоугольник 71"/>
          <p:cNvSpPr>
            <a:spLocks noChangeArrowheads="1"/>
          </p:cNvSpPr>
          <p:nvPr/>
        </p:nvSpPr>
        <p:spPr bwMode="auto">
          <a:xfrm>
            <a:off x="1214438" y="5976938"/>
            <a:ext cx="68580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The table of results</a:t>
            </a:r>
            <a:r>
              <a:rPr lang="en-US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ru-RU" sz="1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the histochemical</a:t>
            </a:r>
            <a:r>
              <a:rPr lang="en-US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ru-RU" sz="1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staining of</a:t>
            </a:r>
            <a:r>
              <a:rPr lang="en-US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ru-RU" sz="1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the transgenic tobacco plants</a:t>
            </a:r>
            <a:r>
              <a:rPr lang="en-US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ru-RU" sz="1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of different the lifetime</a:t>
            </a:r>
            <a:r>
              <a:rPr lang="ru-RU" altLang="ru-RU" sz="1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. </a:t>
            </a:r>
            <a:r>
              <a:rPr lang="en-US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The line of transgenic tobacco indicated by numbers,</a:t>
            </a:r>
            <a:r>
              <a:rPr lang="ru-RU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intensity of staining indicated by </a:t>
            </a:r>
            <a:r>
              <a:rPr lang="ru-RU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+   </a:t>
            </a:r>
          </a:p>
        </p:txBody>
      </p:sp>
      <p:sp>
        <p:nvSpPr>
          <p:cNvPr id="349263" name="Прямоугольник 72"/>
          <p:cNvSpPr>
            <a:spLocks noChangeArrowheads="1"/>
          </p:cNvSpPr>
          <p:nvPr/>
        </p:nvSpPr>
        <p:spPr bwMode="auto">
          <a:xfrm>
            <a:off x="142875" y="3824288"/>
            <a:ext cx="8786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Results of PCR analysis of some tobacco lines using primers to fused sequences </a:t>
            </a:r>
            <a:r>
              <a:rPr lang="ru-RU" altLang="ru-RU" sz="1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М130-</a:t>
            </a:r>
            <a:r>
              <a:rPr lang="en-US" altLang="ru-RU" sz="1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GUS and M122-GUS</a:t>
            </a:r>
            <a:r>
              <a:rPr lang="ru-RU" altLang="ru-RU" sz="1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.</a:t>
            </a:r>
            <a:r>
              <a:rPr lang="ru-RU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The line of transgenic tobacco indicated by numbers</a:t>
            </a:r>
            <a:r>
              <a:rPr lang="ru-RU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, К</a:t>
            </a:r>
            <a:r>
              <a:rPr lang="ru-RU" altLang="ru-RU" sz="1400" baseline="300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+</a:t>
            </a:r>
            <a:r>
              <a:rPr lang="ru-RU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- </a:t>
            </a:r>
            <a:r>
              <a:rPr lang="en-US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vector</a:t>
            </a:r>
            <a:r>
              <a:rPr lang="ru-RU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pBIМ122; М- </a:t>
            </a:r>
            <a:r>
              <a:rPr lang="en-US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DNA ladder</a:t>
            </a:r>
            <a:r>
              <a:rPr lang="ru-RU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,</a:t>
            </a:r>
            <a:r>
              <a:rPr lang="en-US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ru-RU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1000 </a:t>
            </a:r>
            <a:r>
              <a:rPr lang="en-US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n</a:t>
            </a:r>
            <a:r>
              <a:rPr lang="ru-RU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.</a:t>
            </a:r>
            <a:r>
              <a:rPr lang="en-US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a</a:t>
            </a:r>
            <a:r>
              <a:rPr lang="ru-RU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. </a:t>
            </a:r>
            <a:r>
              <a:rPr lang="en-US" altLang="ru-RU" sz="1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indicated by an arrow</a:t>
            </a:r>
            <a:endParaRPr lang="ru-RU" altLang="ru-RU" sz="14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9264" name="Прямоугольник 73"/>
          <p:cNvSpPr>
            <a:spLocks noChangeArrowheads="1"/>
          </p:cNvSpPr>
          <p:nvPr/>
        </p:nvSpPr>
        <p:spPr bwMode="auto">
          <a:xfrm>
            <a:off x="5720953" y="2293133"/>
            <a:ext cx="33575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Histochemical</a:t>
            </a:r>
            <a:r>
              <a:rPr lang="en-US" altLang="ru-RU" sz="12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staining of some transgenic tobacco lines after 6 months of cultivation in the greenhouse</a:t>
            </a:r>
            <a:r>
              <a:rPr lang="en-US" altLang="ru-RU" sz="1200" b="1" dirty="0">
                <a:solidFill>
                  <a:srgbClr val="000000"/>
                </a:solidFill>
              </a:rPr>
              <a:t>.</a:t>
            </a:r>
            <a:r>
              <a:rPr lang="ru-RU" altLang="ru-RU" sz="1200" b="1" dirty="0">
                <a:solidFill>
                  <a:srgbClr val="000000"/>
                </a:solidFill>
              </a:rPr>
              <a:t> </a:t>
            </a:r>
            <a:endParaRPr lang="ru-RU" altLang="ru-RU" sz="1200" dirty="0">
              <a:solidFill>
                <a:srgbClr val="000000"/>
              </a:solidFill>
            </a:endParaRPr>
          </a:p>
        </p:txBody>
      </p:sp>
      <p:grpSp>
        <p:nvGrpSpPr>
          <p:cNvPr id="11" name="Group 94"/>
          <p:cNvGrpSpPr>
            <a:grpSpLocks/>
          </p:cNvGrpSpPr>
          <p:nvPr/>
        </p:nvGrpSpPr>
        <p:grpSpPr bwMode="auto">
          <a:xfrm>
            <a:off x="142875" y="1071563"/>
            <a:ext cx="6429375" cy="1714500"/>
            <a:chOff x="1265" y="3063"/>
            <a:chExt cx="11599" cy="3441"/>
          </a:xfrm>
        </p:grpSpPr>
        <p:sp>
          <p:nvSpPr>
            <p:cNvPr id="349266" name="Text Box 95"/>
            <p:cNvSpPr txBox="1">
              <a:spLocks noChangeArrowheads="1"/>
            </p:cNvSpPr>
            <p:nvPr/>
          </p:nvSpPr>
          <p:spPr bwMode="auto">
            <a:xfrm>
              <a:off x="6298" y="3063"/>
              <a:ext cx="1153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FontTx/>
                <a:buNone/>
              </a:pPr>
              <a:r>
                <a:rPr lang="ru-RU" altLang="ru-RU" sz="800">
                  <a:solidFill>
                    <a:srgbClr val="000000"/>
                  </a:solidFill>
                  <a:cs typeface="Arial" panose="020B0604020202020204" pitchFamily="34" charset="0"/>
                </a:rPr>
                <a:t>BamH</a:t>
              </a:r>
              <a:r>
                <a:rPr lang="ru-RU" altLang="ru-RU" sz="1100">
                  <a:solidFill>
                    <a:srgbClr val="000000"/>
                  </a:solidFill>
                  <a:cs typeface="Arial" panose="020B0604020202020204" pitchFamily="34" charset="0"/>
                </a:rPr>
                <a:t>I</a:t>
              </a:r>
              <a:endPara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" name="Group 96"/>
            <p:cNvGrpSpPr>
              <a:grpSpLocks/>
            </p:cNvGrpSpPr>
            <p:nvPr/>
          </p:nvGrpSpPr>
          <p:grpSpPr bwMode="auto">
            <a:xfrm>
              <a:off x="1265" y="3213"/>
              <a:ext cx="11599" cy="3291"/>
              <a:chOff x="1265" y="3213"/>
              <a:chExt cx="11599" cy="3291"/>
            </a:xfrm>
          </p:grpSpPr>
          <p:sp>
            <p:nvSpPr>
              <p:cNvPr id="349268" name="Text Box 97"/>
              <p:cNvSpPr txBox="1">
                <a:spLocks noChangeArrowheads="1"/>
              </p:cNvSpPr>
              <p:nvPr/>
            </p:nvSpPr>
            <p:spPr bwMode="auto">
              <a:xfrm>
                <a:off x="4533" y="3213"/>
                <a:ext cx="985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spcAft>
                    <a:spcPts val="1000"/>
                  </a:spcAft>
                  <a:buFontTx/>
                  <a:buNone/>
                </a:pPr>
                <a:r>
                  <a:rPr lang="ru-RU" altLang="ru-RU" sz="800">
                    <a:solidFill>
                      <a:srgbClr val="000000"/>
                    </a:solidFill>
                    <a:cs typeface="Arial" panose="020B0604020202020204" pitchFamily="34" charset="0"/>
                  </a:rPr>
                  <a:t>Xba</a:t>
                </a:r>
                <a:r>
                  <a:rPr lang="ru-RU" altLang="ru-RU" sz="1100">
                    <a:solidFill>
                      <a:srgbClr val="000000"/>
                    </a:solidFill>
                    <a:cs typeface="Arial" panose="020B0604020202020204" pitchFamily="34" charset="0"/>
                  </a:rPr>
                  <a:t>I</a:t>
                </a:r>
                <a:endParaRPr lang="ru-RU" altLang="ru-RU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3" name="Group 98"/>
              <p:cNvGrpSpPr>
                <a:grpSpLocks/>
              </p:cNvGrpSpPr>
              <p:nvPr/>
            </p:nvGrpSpPr>
            <p:grpSpPr bwMode="auto">
              <a:xfrm>
                <a:off x="1265" y="3485"/>
                <a:ext cx="11599" cy="3019"/>
                <a:chOff x="1265" y="3485"/>
                <a:chExt cx="11599" cy="3019"/>
              </a:xfrm>
            </p:grpSpPr>
            <p:sp>
              <p:nvSpPr>
                <p:cNvPr id="349270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1440" y="5663"/>
                  <a:ext cx="11424" cy="8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50000"/>
                    </a:lnSpc>
                    <a:spcBef>
                      <a:spcPct val="0"/>
                    </a:spcBef>
                    <a:spcAft>
                      <a:spcPts val="1000"/>
                    </a:spcAft>
                    <a:buFontTx/>
                    <a:buNone/>
                  </a:pPr>
                  <a:r>
                    <a:rPr lang="ru-RU" altLang="ru-RU" sz="80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М130</a:t>
                  </a:r>
                  <a:r>
                    <a:rPr lang="ru-RU" altLang="ru-RU" sz="800">
                      <a:solidFill>
                        <a:srgbClr val="FF0000"/>
                      </a:solidFill>
                      <a:cs typeface="Arial" panose="020B0604020202020204" pitchFamily="34" charset="0"/>
                    </a:rPr>
                    <a:t>                              </a:t>
                  </a:r>
                  <a:r>
                    <a:rPr lang="ru-RU" altLang="ru-RU" sz="800" b="1" u="sng">
                      <a:solidFill>
                        <a:srgbClr val="FF0000"/>
                      </a:solidFill>
                      <a:cs typeface="Arial" panose="020B0604020202020204" pitchFamily="34" charset="0"/>
                    </a:rPr>
                    <a:t>MSLLTEVETPTRN</a:t>
                  </a:r>
                  <a:r>
                    <a:rPr lang="ru-RU" altLang="ru-RU" sz="800" b="1">
                      <a:solidFill>
                        <a:srgbClr val="FF0000"/>
                      </a:solidFill>
                      <a:cs typeface="Arial" panose="020B0604020202020204" pitchFamily="34" charset="0"/>
                    </a:rPr>
                    <a:t>EWECRCSDSSD</a:t>
                  </a:r>
                  <a:r>
                    <a:rPr lang="ru-RU" altLang="ru-RU" sz="800">
                      <a:solidFill>
                        <a:srgbClr val="FF0000"/>
                      </a:solidFill>
                      <a:cs typeface="Arial" panose="020B0604020202020204" pitchFamily="34" charset="0"/>
                    </a:rPr>
                    <a:t>PLVVAA</a:t>
                  </a:r>
                  <a:r>
                    <a:rPr lang="ru-RU" altLang="ru-RU" sz="800" b="1" i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PGGQSL</a:t>
                  </a:r>
                  <a:r>
                    <a:rPr lang="ru-RU" altLang="ru-RU" sz="800">
                      <a:solidFill>
                        <a:srgbClr val="3366FF"/>
                      </a:solidFill>
                      <a:cs typeface="Arial" panose="020B0604020202020204" pitchFamily="34" charset="0"/>
                    </a:rPr>
                    <a:t>MLRP ~~~ KRW</a:t>
                  </a:r>
                  <a:r>
                    <a:rPr lang="ru-RU" altLang="ru-RU" sz="800" u="sng">
                      <a:solidFill>
                        <a:srgbClr val="3366FF"/>
                      </a:solidFill>
                      <a:cs typeface="Arial" panose="020B0604020202020204" pitchFamily="34" charset="0"/>
                    </a:rPr>
                    <a:t>TGMNFGEKPQQGGKQ</a:t>
                  </a:r>
                  <a:r>
                    <a:rPr lang="ru-RU" altLang="ru-RU" sz="800">
                      <a:solidFill>
                        <a:srgbClr val="3366FF"/>
                      </a:solidFill>
                      <a:cs typeface="Arial" panose="020B0604020202020204" pitchFamily="34" charset="0"/>
                    </a:rPr>
                    <a:t>*</a:t>
                  </a:r>
                </a:p>
                <a:p>
                  <a:pPr eaLnBrk="1" hangingPunct="1">
                    <a:lnSpc>
                      <a:spcPct val="50000"/>
                    </a:lnSpc>
                    <a:spcBef>
                      <a:spcPct val="0"/>
                    </a:spcBef>
                    <a:spcAft>
                      <a:spcPts val="1000"/>
                    </a:spcAft>
                    <a:buFontTx/>
                    <a:buNone/>
                  </a:pPr>
                  <a:r>
                    <a:rPr lang="ru-RU" altLang="ru-RU" sz="80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М122</a:t>
                  </a:r>
                  <a:r>
                    <a:rPr lang="ru-RU" altLang="ru-RU" sz="800">
                      <a:solidFill>
                        <a:srgbClr val="FF0000"/>
                      </a:solidFill>
                      <a:cs typeface="Arial" panose="020B0604020202020204" pitchFamily="34" charset="0"/>
                    </a:rPr>
                    <a:t>                                                    </a:t>
                  </a:r>
                  <a:r>
                    <a:rPr lang="ru-RU" altLang="ru-RU" sz="800" b="1" u="sng">
                      <a:solidFill>
                        <a:srgbClr val="FF0000"/>
                      </a:solidFill>
                      <a:cs typeface="Arial" panose="020B0604020202020204" pitchFamily="34" charset="0"/>
                    </a:rPr>
                    <a:t>MSLLTEVETPTRN</a:t>
                  </a:r>
                  <a:r>
                    <a:rPr lang="ru-RU" altLang="ru-RU" sz="800" b="1">
                      <a:solidFill>
                        <a:srgbClr val="FF0000"/>
                      </a:solidFill>
                      <a:cs typeface="Arial" panose="020B0604020202020204" pitchFamily="34" charset="0"/>
                    </a:rPr>
                    <a:t>EWECRCSDS</a:t>
                  </a:r>
                  <a:r>
                    <a:rPr lang="ru-RU" altLang="ru-RU" sz="800" b="1" i="1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PGGQSL</a:t>
                  </a:r>
                  <a:r>
                    <a:rPr lang="ru-RU" altLang="ru-RU" sz="800">
                      <a:solidFill>
                        <a:srgbClr val="3366FF"/>
                      </a:solidFill>
                      <a:cs typeface="Arial" panose="020B0604020202020204" pitchFamily="34" charset="0"/>
                    </a:rPr>
                    <a:t>MLRP ~~~ KRW</a:t>
                  </a:r>
                  <a:r>
                    <a:rPr lang="ru-RU" altLang="ru-RU" sz="800" u="sng">
                      <a:solidFill>
                        <a:srgbClr val="3366FF"/>
                      </a:solidFill>
                      <a:cs typeface="Arial" panose="020B0604020202020204" pitchFamily="34" charset="0"/>
                    </a:rPr>
                    <a:t>TGMNFGEKPQQGGKQ</a:t>
                  </a:r>
                  <a:r>
                    <a:rPr lang="ru-RU" altLang="ru-RU" sz="900">
                      <a:solidFill>
                        <a:srgbClr val="3366FF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rPr>
                    <a:t>*</a:t>
                  </a:r>
                  <a:endParaRPr lang="ru-RU" altLang="ru-RU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4" name="Group 100"/>
                <p:cNvGrpSpPr>
                  <a:grpSpLocks/>
                </p:cNvGrpSpPr>
                <p:nvPr/>
              </p:nvGrpSpPr>
              <p:grpSpPr bwMode="auto">
                <a:xfrm>
                  <a:off x="1265" y="3485"/>
                  <a:ext cx="9816" cy="2239"/>
                  <a:chOff x="1265" y="3485"/>
                  <a:chExt cx="9816" cy="2239"/>
                </a:xfrm>
              </p:grpSpPr>
              <p:sp>
                <p:nvSpPr>
                  <p:cNvPr id="349272" name="Text Box 10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97" y="3678"/>
                    <a:ext cx="1048" cy="5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spcAft>
                        <a:spcPts val="1000"/>
                      </a:spcAft>
                      <a:buFontTx/>
                      <a:buNone/>
                    </a:pPr>
                    <a:r>
                      <a:rPr lang="en-US" altLang="ru-RU" sz="800">
                        <a:solidFill>
                          <a:srgbClr val="000000"/>
                        </a:solidFill>
                        <a:cs typeface="Arial" panose="020B0604020202020204" pitchFamily="34" charset="0"/>
                      </a:rPr>
                      <a:t>RB</a:t>
                    </a:r>
                  </a:p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ru-RU" altLang="ru-RU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5" name="Group 102"/>
                  <p:cNvGrpSpPr>
                    <a:grpSpLocks/>
                  </p:cNvGrpSpPr>
                  <p:nvPr/>
                </p:nvGrpSpPr>
                <p:grpSpPr bwMode="auto">
                  <a:xfrm>
                    <a:off x="1265" y="3485"/>
                    <a:ext cx="9816" cy="2239"/>
                    <a:chOff x="1265" y="3485"/>
                    <a:chExt cx="9816" cy="2239"/>
                  </a:xfrm>
                </p:grpSpPr>
                <p:grpSp>
                  <p:nvGrpSpPr>
                    <p:cNvPr id="16" name="Group 10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265" y="3485"/>
                      <a:ext cx="9816" cy="2239"/>
                      <a:chOff x="1265" y="3485"/>
                      <a:chExt cx="9816" cy="2239"/>
                    </a:xfrm>
                  </p:grpSpPr>
                  <p:sp>
                    <p:nvSpPr>
                      <p:cNvPr id="349276" name="Line 10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8561" y="4574"/>
                        <a:ext cx="2520" cy="1089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3366FF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17" name="Group 10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265" y="3485"/>
                        <a:ext cx="8713" cy="2239"/>
                        <a:chOff x="1265" y="3485"/>
                        <a:chExt cx="8713" cy="2239"/>
                      </a:xfrm>
                    </p:grpSpPr>
                    <p:sp>
                      <p:nvSpPr>
                        <p:cNvPr id="349278" name="Line 1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1673" y="4574"/>
                          <a:ext cx="3993" cy="115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49279" name="Line 1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050" y="4302"/>
                          <a:ext cx="567" cy="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49280" name="Rectangle 108" descr="Мелкая сетка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768" y="4030"/>
                          <a:ext cx="361" cy="518"/>
                        </a:xfrm>
                        <a:prstGeom prst="rect">
                          <a:avLst/>
                        </a:prstGeom>
                        <a:pattFill prst="smGrid">
                          <a:fgClr>
                            <a:srgbClr val="000000"/>
                          </a:fgClr>
                          <a:bgClr>
                            <a:srgbClr val="FFFFFF"/>
                          </a:bgClr>
                        </a:patt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Char char="•"/>
                            <a:defRPr sz="3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Char char="–"/>
                            <a:defRPr sz="28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Char char="•"/>
                            <a:defRPr sz="24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Char char="–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9pPr>
                        </a:lstStyle>
                        <a:p>
                          <a:pPr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ru-RU" altLang="ru-RU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9281" name="AutoShape 10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707" y="3757"/>
                          <a:ext cx="1133" cy="1038"/>
                        </a:xfrm>
                        <a:prstGeom prst="rightArrow">
                          <a:avLst>
                            <a:gd name="adj1" fmla="val 47222"/>
                            <a:gd name="adj2" fmla="val 11825"/>
                          </a:avLst>
                        </a:prstGeom>
                        <a:gradFill rotWithShape="1">
                          <a:gsLst>
                            <a:gs pos="0">
                              <a:srgbClr val="FFFFFF"/>
                            </a:gs>
                            <a:gs pos="100000">
                              <a:srgbClr val="767676"/>
                            </a:gs>
                          </a:gsLst>
                          <a:lin ang="2700000" scaled="1"/>
                        </a:gra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Char char="•"/>
                            <a:defRPr sz="3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Char char="–"/>
                            <a:defRPr sz="28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Char char="•"/>
                            <a:defRPr sz="24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Char char="–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9pPr>
                        </a:lstStyle>
                        <a:p>
                          <a:pPr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ru-RU" altLang="ru-RU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9282" name="AutoShape 11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176" y="3758"/>
                          <a:ext cx="567" cy="1035"/>
                        </a:xfrm>
                        <a:prstGeom prst="rightArrow">
                          <a:avLst>
                            <a:gd name="adj1" fmla="val 50000"/>
                            <a:gd name="adj2" fmla="val 20167"/>
                          </a:avLst>
                        </a:prstGeom>
                        <a:gradFill rotWithShape="0">
                          <a:gsLst>
                            <a:gs pos="0">
                              <a:srgbClr val="D99594"/>
                            </a:gs>
                            <a:gs pos="50000">
                              <a:srgbClr val="F2DBDB"/>
                            </a:gs>
                            <a:gs pos="100000">
                              <a:srgbClr val="D99594"/>
                            </a:gs>
                          </a:gsLst>
                          <a:lin ang="18900000" scaled="1"/>
                        </a:gradFill>
                        <a:ln w="12700">
                          <a:solidFill>
                            <a:srgbClr val="D99594"/>
                          </a:solidFill>
                          <a:miter lim="800000"/>
                          <a:headEnd/>
                          <a:tailEnd/>
                        </a:ln>
                        <a:effectLst>
                          <a:outerShdw dist="28398" dir="3806097" algn="ctr" rotWithShape="0">
                            <a:srgbClr val="622423">
                              <a:alpha val="50000"/>
                            </a:srgbClr>
                          </a:outerShdw>
                        </a:effectLst>
                      </p:spPr>
                      <p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Char char="•"/>
                            <a:defRPr sz="3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Char char="–"/>
                            <a:defRPr sz="28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Char char="•"/>
                            <a:defRPr sz="24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Char char="–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9pPr>
                        </a:lstStyle>
                        <a:p>
                          <a:pPr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ru-RU" altLang="ru-RU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9283" name="Line 1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265" y="4288"/>
                          <a:ext cx="408" cy="14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49284" name="Rectangle 11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73" y="4030"/>
                          <a:ext cx="110" cy="518"/>
                        </a:xfrm>
                        <a:prstGeom prst="rect">
                          <a:avLst/>
                        </a:prstGeom>
                        <a:solidFill>
                          <a:srgbClr val="000000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Char char="•"/>
                            <a:defRPr sz="3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Char char="–"/>
                            <a:defRPr sz="28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Char char="•"/>
                            <a:defRPr sz="24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Char char="–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9pPr>
                        </a:lstStyle>
                        <a:p>
                          <a:pPr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ru-RU" altLang="ru-RU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9285" name="Line 1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783" y="4288"/>
                          <a:ext cx="410" cy="14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grpSp>
                      <p:nvGrpSpPr>
                        <p:cNvPr id="18" name="Group 11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8959" y="4030"/>
                          <a:ext cx="1019" cy="518"/>
                          <a:chOff x="5574" y="1160"/>
                          <a:chExt cx="922" cy="343"/>
                        </a:xfrm>
                      </p:grpSpPr>
                      <p:sp>
                        <p:nvSpPr>
                          <p:cNvPr id="349299" name="Rectangle 11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985" y="1160"/>
                            <a:ext cx="102" cy="343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>
                            <a:lvl1pPr>
                              <a:spcBef>
                                <a:spcPct val="20000"/>
                              </a:spcBef>
                              <a:buChar char="•"/>
                              <a:defRPr sz="32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</a:defRPr>
                            </a:lvl1pPr>
                            <a:lvl2pPr marL="742950" indent="-285750">
                              <a:spcBef>
                                <a:spcPct val="20000"/>
                              </a:spcBef>
                              <a:buChar char="–"/>
                              <a:defRPr sz="28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</a:defRPr>
                            </a:lvl2pPr>
                            <a:lvl3pPr marL="1143000" indent="-228600">
                              <a:spcBef>
                                <a:spcPct val="20000"/>
                              </a:spcBef>
                              <a:buChar char="•"/>
                              <a:defRPr sz="24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</a:defRPr>
                            </a:lvl3pPr>
                            <a:lvl4pPr marL="1600200" indent="-228600">
                              <a:spcBef>
                                <a:spcPct val="20000"/>
                              </a:spcBef>
                              <a:buChar char="–"/>
                              <a:defRPr sz="20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</a:defRPr>
                            </a:lvl4pPr>
                            <a:lvl5pPr marL="2057400" indent="-228600">
                              <a:spcBef>
                                <a:spcPct val="20000"/>
                              </a:spcBef>
                              <a:buChar char="»"/>
                              <a:defRPr sz="20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sz="20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sz="20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sz="20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20000"/>
                              </a:spcBef>
                              <a:spcAft>
                                <a:spcPct val="0"/>
                              </a:spcAft>
                              <a:buChar char="»"/>
                              <a:defRPr sz="2000">
                                <a:solidFill>
                                  <a:schemeClr val="tx1"/>
                                </a:solidFill>
                                <a:latin typeface="Times New Roman" panose="02020603050405020304" pitchFamily="18" charset="0"/>
                              </a:defRPr>
                            </a:lvl9pPr>
                          </a:lstStyle>
                          <a:p>
                            <a:pPr eaLnBrk="1" hangingPunct="1">
                              <a:spcBef>
                                <a:spcPct val="0"/>
                              </a:spcBef>
                              <a:buFontTx/>
                              <a:buNone/>
                            </a:pPr>
                            <a:endParaRPr lang="ru-RU" altLang="ru-RU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349300" name="Line 116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6087" y="1331"/>
                            <a:ext cx="409" cy="0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ru-RU"/>
                          </a:p>
                        </p:txBody>
                      </p:sp>
                      <p:sp>
                        <p:nvSpPr>
                          <p:cNvPr id="349301" name="Line 117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5574" y="1331"/>
                            <a:ext cx="411" cy="0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ru-RU"/>
                          </a:p>
                        </p:txBody>
                      </p:sp>
                    </p:grpSp>
                    <p:sp>
                      <p:nvSpPr>
                        <p:cNvPr id="349287" name="Line 1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5112" y="3485"/>
                          <a:ext cx="530" cy="545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49288" name="Rectangle 119" descr="Мелкая сетка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8693" y="4030"/>
                          <a:ext cx="266" cy="518"/>
                        </a:xfrm>
                        <a:prstGeom prst="rect">
                          <a:avLst/>
                        </a:prstGeom>
                        <a:pattFill prst="smGrid">
                          <a:fgClr>
                            <a:srgbClr val="000000"/>
                          </a:fgClr>
                          <a:bgClr>
                            <a:srgbClr val="FFFFFF"/>
                          </a:bgClr>
                        </a:patt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Char char="•"/>
                            <a:defRPr sz="3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Char char="–"/>
                            <a:defRPr sz="28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Char char="•"/>
                            <a:defRPr sz="24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Char char="–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9pPr>
                        </a:lstStyle>
                        <a:p>
                          <a:pPr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ru-RU" altLang="ru-RU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9289" name="AutoShape 12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908" y="3757"/>
                          <a:ext cx="2785" cy="1038"/>
                        </a:xfrm>
                        <a:prstGeom prst="rightArrow">
                          <a:avLst>
                            <a:gd name="adj1" fmla="val 54231"/>
                            <a:gd name="adj2" fmla="val 15651"/>
                          </a:avLst>
                        </a:prstGeom>
                        <a:gradFill rotWithShape="1">
                          <a:gsLst>
                            <a:gs pos="0">
                              <a:srgbClr val="00CCFF"/>
                            </a:gs>
                            <a:gs pos="100000">
                              <a:srgbClr val="005E76"/>
                            </a:gs>
                          </a:gsLst>
                          <a:lin ang="2700000" scaled="1"/>
                        </a:gra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Char char="•"/>
                            <a:defRPr sz="3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Char char="–"/>
                            <a:defRPr sz="28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Char char="•"/>
                            <a:defRPr sz="24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Char char="–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9pPr>
                        </a:lstStyle>
                        <a:p>
                          <a:pPr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ru-RU" altLang="ru-RU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9290" name="Line 1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5908" y="3485"/>
                          <a:ext cx="530" cy="545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49291" name="AutoShape 12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424" y="3758"/>
                          <a:ext cx="1289" cy="1035"/>
                        </a:xfrm>
                        <a:prstGeom prst="rightArrow">
                          <a:avLst>
                            <a:gd name="adj1" fmla="val 47222"/>
                            <a:gd name="adj2" fmla="val 13463"/>
                          </a:avLst>
                        </a:prstGeom>
                        <a:gradFill rotWithShape="0">
                          <a:gsLst>
                            <a:gs pos="0">
                              <a:srgbClr val="C2D69B"/>
                            </a:gs>
                            <a:gs pos="50000">
                              <a:srgbClr val="EAF1DD"/>
                            </a:gs>
                            <a:gs pos="100000">
                              <a:srgbClr val="C2D69B"/>
                            </a:gs>
                          </a:gsLst>
                          <a:lin ang="18900000" scaled="1"/>
                        </a:gradFill>
                        <a:ln w="12700">
                          <a:solidFill>
                            <a:srgbClr val="C2D69B"/>
                          </a:solidFill>
                          <a:miter lim="800000"/>
                          <a:headEnd/>
                          <a:tailEnd/>
                        </a:ln>
                        <a:effectLst>
                          <a:outerShdw dist="28398" dir="3806097" algn="ctr" rotWithShape="0">
                            <a:srgbClr val="4E6128">
                              <a:alpha val="50000"/>
                            </a:srgbClr>
                          </a:outerShdw>
                        </a:effectLst>
                      </p:spPr>
                      <p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Char char="•"/>
                            <a:defRPr sz="3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Char char="–"/>
                            <a:defRPr sz="28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Char char="•"/>
                            <a:defRPr sz="24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Char char="–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9pPr>
                        </a:lstStyle>
                        <a:p>
                          <a:pPr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ru-RU" altLang="ru-RU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9292" name="AutoShape 12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642" y="3757"/>
                          <a:ext cx="398" cy="1089"/>
                        </a:xfrm>
                        <a:prstGeom prst="rightArrow">
                          <a:avLst>
                            <a:gd name="adj1" fmla="val 50000"/>
                            <a:gd name="adj2" fmla="val 44644"/>
                          </a:avLst>
                        </a:prstGeom>
                        <a:solidFill>
                          <a:srgbClr val="FF0000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Char char="•"/>
                            <a:defRPr sz="3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Char char="–"/>
                            <a:defRPr sz="28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Char char="•"/>
                            <a:defRPr sz="24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Char char="–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9pPr>
                        </a:lstStyle>
                        <a:p>
                          <a:pPr eaLnBrk="1" hangingPunct="1">
                            <a:spcBef>
                              <a:spcPct val="0"/>
                            </a:spcBef>
                            <a:buFontTx/>
                            <a:buNone/>
                          </a:pPr>
                          <a:endParaRPr lang="ru-RU" altLang="ru-RU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9293" name="Line 1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5908" y="4574"/>
                          <a:ext cx="1736" cy="115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49294" name="Text Box 125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692" y="4038"/>
                          <a:ext cx="1265" cy="5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>
                          <a:lvl1pPr>
                            <a:spcBef>
                              <a:spcPct val="20000"/>
                            </a:spcBef>
                            <a:buChar char="•"/>
                            <a:defRPr sz="3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Char char="–"/>
                            <a:defRPr sz="28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Char char="•"/>
                            <a:defRPr sz="24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Char char="–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9pPr>
                        </a:lstStyle>
                        <a:p>
                          <a:pPr eaLnBrk="1" hangingPunct="1">
                            <a:spcBef>
                              <a:spcPct val="0"/>
                            </a:spcBef>
                            <a:spcAft>
                              <a:spcPts val="1000"/>
                            </a:spcAft>
                            <a:buFontTx/>
                            <a:buNone/>
                          </a:pPr>
                          <a:r>
                            <a:rPr lang="en-US" altLang="ru-RU" sz="800">
                              <a:solidFill>
                                <a:srgbClr val="000000"/>
                              </a:solidFill>
                              <a:cs typeface="Arial" panose="020B0604020202020204" pitchFamily="34" charset="0"/>
                            </a:rPr>
                            <a:t>GUS</a:t>
                          </a:r>
                          <a:endParaRPr lang="ru-RU" altLang="ru-RU" sz="800">
                            <a:solidFill>
                              <a:srgbClr val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49295" name="Text Box 12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707" y="3961"/>
                          <a:ext cx="1393" cy="5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Char char="•"/>
                            <a:defRPr sz="3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Char char="–"/>
                            <a:defRPr sz="28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Char char="•"/>
                            <a:defRPr sz="24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Char char="–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9pPr>
                        </a:lstStyle>
                        <a:p>
                          <a:pPr eaLnBrk="1" hangingPunct="1">
                            <a:spcBef>
                              <a:spcPct val="0"/>
                            </a:spcBef>
                            <a:spcAft>
                              <a:spcPts val="1000"/>
                            </a:spcAft>
                            <a:buFontTx/>
                            <a:buNone/>
                          </a:pPr>
                          <a:r>
                            <a:rPr lang="en-US" altLang="ru-RU" sz="800">
                              <a:solidFill>
                                <a:srgbClr val="000000"/>
                              </a:solidFill>
                              <a:cs typeface="Arial" panose="020B0604020202020204" pitchFamily="34" charset="0"/>
                            </a:rPr>
                            <a:t>NPTII</a:t>
                          </a:r>
                          <a:r>
                            <a:rPr lang="en-US" altLang="ru-RU" sz="1200">
                              <a:solidFill>
                                <a:srgbClr val="000000"/>
                              </a:solidFill>
                              <a:cs typeface="Arial" panose="020B0604020202020204" pitchFamily="34" charset="0"/>
                            </a:rPr>
                            <a:t>  </a:t>
                          </a:r>
                          <a:endParaRPr lang="ru-RU" altLang="ru-RU" sz="1800">
                            <a:solidFill>
                              <a:srgbClr val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49296" name="Text Box 127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424" y="4050"/>
                          <a:ext cx="1309" cy="3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Char char="•"/>
                            <a:defRPr sz="3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Char char="–"/>
                            <a:defRPr sz="28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Char char="•"/>
                            <a:defRPr sz="24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Char char="–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har char="»"/>
                            <a:defRPr sz="20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</a:defRPr>
                          </a:lvl9pPr>
                        </a:lstStyle>
                        <a:p>
                          <a:pPr eaLnBrk="1" hangingPunct="1">
                            <a:spcBef>
                              <a:spcPct val="0"/>
                            </a:spcBef>
                            <a:spcAft>
                              <a:spcPts val="1000"/>
                            </a:spcAft>
                            <a:buFontTx/>
                            <a:buNone/>
                          </a:pPr>
                          <a:r>
                            <a:rPr lang="en-US" altLang="ru-RU" sz="800">
                              <a:solidFill>
                                <a:srgbClr val="000000"/>
                              </a:solidFill>
                              <a:cs typeface="Arial" panose="020B0604020202020204" pitchFamily="34" charset="0"/>
                            </a:rPr>
                            <a:t>35SCaMV</a:t>
                          </a:r>
                          <a:endParaRPr lang="ru-RU" altLang="ru-RU" sz="800">
                            <a:solidFill>
                              <a:srgbClr val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cxnSp>
                      <p:nvCxnSpPr>
                        <p:cNvPr id="349297" name="AutoShape 128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2352" y="3757"/>
                          <a:ext cx="96" cy="273"/>
                        </a:xfrm>
                        <a:prstGeom prst="straightConnector1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349298" name="AutoShape 129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3876" y="3769"/>
                          <a:ext cx="96" cy="273"/>
                        </a:xfrm>
                        <a:prstGeom prst="straightConnector1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</p:grpSp>
                </p:grpSp>
                <p:sp>
                  <p:nvSpPr>
                    <p:cNvPr id="349275" name="Text Box 13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137" y="3600"/>
                      <a:ext cx="1050" cy="55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spcAft>
                          <a:spcPts val="1000"/>
                        </a:spcAft>
                        <a:buFontTx/>
                        <a:buNone/>
                      </a:pPr>
                      <a:r>
                        <a:rPr lang="en-US" altLang="ru-RU" sz="80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LB</a:t>
                      </a:r>
                      <a:endParaRPr lang="ru-RU" altLang="ru-RU" sz="80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3902648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34925" y="84138"/>
            <a:ext cx="7633419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 err="1">
                <a:solidFill>
                  <a:schemeClr val="bg2"/>
                </a:solidFill>
              </a:rPr>
              <a:t>Трансгенные</a:t>
            </a:r>
            <a:r>
              <a:rPr lang="ru-RU" altLang="ru-RU" b="1" dirty="0">
                <a:solidFill>
                  <a:schemeClr val="bg2"/>
                </a:solidFill>
              </a:rPr>
              <a:t> растения ряски малой- экспрессия пептида М2е </a:t>
            </a:r>
            <a:endParaRPr lang="ru-RU" altLang="ru-RU" b="1" dirty="0" smtClean="0">
              <a:solidFill>
                <a:schemeClr val="bg2"/>
              </a:solidFill>
            </a:endParaRPr>
          </a:p>
          <a:p>
            <a:pPr algn="ctr" eaLnBrk="1" hangingPunct="1"/>
            <a:r>
              <a:rPr lang="ru-RU" altLang="ru-RU" b="1" dirty="0" smtClean="0">
                <a:solidFill>
                  <a:schemeClr val="bg2"/>
                </a:solidFill>
              </a:rPr>
              <a:t>вируса </a:t>
            </a:r>
            <a:r>
              <a:rPr lang="ru-RU" altLang="ru-RU" b="1" dirty="0">
                <a:solidFill>
                  <a:schemeClr val="bg2"/>
                </a:solidFill>
              </a:rPr>
              <a:t>гриппа для </a:t>
            </a:r>
            <a:r>
              <a:rPr lang="ru-RU" altLang="ru-RU" b="1" dirty="0" smtClean="0">
                <a:solidFill>
                  <a:schemeClr val="bg2"/>
                </a:solidFill>
              </a:rPr>
              <a:t>создания </a:t>
            </a:r>
            <a:r>
              <a:rPr lang="ru-RU" altLang="ru-RU" b="1" dirty="0">
                <a:solidFill>
                  <a:schemeClr val="bg2"/>
                </a:solidFill>
              </a:rPr>
              <a:t>универсальной съедобной вакцины.</a:t>
            </a:r>
            <a:endParaRPr lang="ru-RU" altLang="ru-RU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4500563" y="3500438"/>
            <a:ext cx="4464050" cy="208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Aft>
                <a:spcPct val="15000"/>
              </a:spcAft>
              <a:buFont typeface="Wingdings" panose="05000000000000000000" pitchFamily="2" charset="2"/>
              <a:buChar char="Ø"/>
            </a:pPr>
            <a:r>
              <a:rPr lang="ru-RU" altLang="ru-RU" sz="1600" dirty="0"/>
              <a:t>1</a:t>
            </a:r>
            <a:r>
              <a:rPr lang="ru-RU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.</a:t>
            </a:r>
            <a:r>
              <a:rPr lang="ru-RU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Изучены особенности экспрессии </a:t>
            </a:r>
            <a:r>
              <a:rPr lang="ru-RU" altLang="ru-RU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пептида </a:t>
            </a:r>
            <a:r>
              <a:rPr lang="ru-RU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М2е вируса гриппа птиц в </a:t>
            </a:r>
            <a:r>
              <a:rPr lang="ru-RU" altLang="ru-RU" sz="1200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трансгенных</a:t>
            </a:r>
            <a:r>
              <a:rPr lang="ru-RU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растениях </a:t>
            </a:r>
            <a:r>
              <a:rPr lang="ru-RU" altLang="ru-RU" sz="1200" b="1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(</a:t>
            </a:r>
            <a:r>
              <a:rPr lang="fr-FR" altLang="ru-RU" sz="1200" b="1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Tarasenko et al., 2013; </a:t>
            </a:r>
            <a:r>
              <a:rPr lang="ru-RU" altLang="ru-RU" sz="1200" b="1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Фирсов</a:t>
            </a:r>
            <a:r>
              <a:rPr lang="fr-FR" altLang="ru-RU" sz="1200" b="1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ru-RU" sz="1200" b="1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и </a:t>
            </a:r>
            <a:r>
              <a:rPr lang="en-US" altLang="ru-RU" sz="1200" b="1" i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др</a:t>
            </a:r>
            <a:r>
              <a:rPr lang="fr-FR" altLang="ru-RU" sz="1200" b="1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., 2015</a:t>
            </a:r>
            <a:r>
              <a:rPr lang="ru-RU" altLang="ru-RU" sz="1200" b="1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);</a:t>
            </a:r>
          </a:p>
          <a:p>
            <a:pPr algn="just" eaLnBrk="1" hangingPunct="1">
              <a:spcAft>
                <a:spcPct val="15000"/>
              </a:spcAft>
              <a:buFont typeface="Wingdings" panose="05000000000000000000" pitchFamily="2" charset="2"/>
              <a:buChar char="Ø"/>
            </a:pPr>
            <a:r>
              <a:rPr lang="ru-RU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2. Получены </a:t>
            </a:r>
            <a:r>
              <a:rPr lang="ru-RU" altLang="ru-RU" sz="1200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трансгенные</a:t>
            </a:r>
            <a:r>
              <a:rPr lang="ru-RU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растения ряски малой, </a:t>
            </a:r>
            <a:r>
              <a:rPr lang="ru-RU" altLang="ru-RU" sz="1200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экспрессирующие</a:t>
            </a:r>
            <a:r>
              <a:rPr lang="ru-RU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пептид М2е вируса гриппа в слиянии с различными белками- партнерами; в том числе с </a:t>
            </a:r>
            <a:r>
              <a:rPr lang="ru-RU" altLang="ru-RU" sz="1200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субъ</a:t>
            </a:r>
            <a:r>
              <a:rPr lang="ru-RU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-единицей В рицина </a:t>
            </a:r>
            <a:r>
              <a:rPr lang="ru-RU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Times New Roman" panose="02020603050405020304" pitchFamily="18" charset="0"/>
              </a:rPr>
              <a:t>(</a:t>
            </a:r>
            <a:r>
              <a:rPr lang="ru-RU" altLang="ru-RU" sz="1200" b="1" i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Times New Roman" panose="02020603050405020304" pitchFamily="18" charset="0"/>
              </a:rPr>
              <a:t>Firsov</a:t>
            </a:r>
            <a:r>
              <a:rPr lang="ru-RU" altLang="ru-RU" sz="1200" b="1" i="1" dirty="0">
                <a:solidFill>
                  <a:schemeClr val="accent3">
                    <a:lumMod val="40000"/>
                    <a:lumOff val="6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1200" b="1" i="1" dirty="0">
                <a:solidFill>
                  <a:schemeClr val="accent3">
                    <a:lumMod val="40000"/>
                    <a:lumOff val="60000"/>
                  </a:schemeClr>
                </a:solidFill>
                <a:cs typeface="Times New Roman" panose="02020603050405020304" pitchFamily="18" charset="0"/>
              </a:rPr>
              <a:t>et al., 2015</a:t>
            </a:r>
            <a:r>
              <a:rPr lang="en-US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Times New Roman" panose="02020603050405020304" pitchFamily="18" charset="0"/>
              </a:rPr>
              <a:t>)</a:t>
            </a:r>
            <a:r>
              <a:rPr lang="ru-RU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Times New Roman" panose="02020603050405020304" pitchFamily="18" charset="0"/>
              </a:rPr>
              <a:t>;</a:t>
            </a:r>
          </a:p>
          <a:p>
            <a:pPr algn="just" eaLnBrk="1" hangingPunct="1">
              <a:spcBef>
                <a:spcPct val="15000"/>
              </a:spcBef>
              <a:spcAft>
                <a:spcPct val="15000"/>
              </a:spcAft>
              <a:buFont typeface="Wingdings" panose="05000000000000000000" pitchFamily="2" charset="2"/>
              <a:buChar char="Ø"/>
            </a:pPr>
            <a:r>
              <a:rPr lang="ru-RU" altLang="ru-RU" sz="12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3. В результате лабораторных испытаний показана индукция антител к пептиду М2е у иммунизированных животных (мыши</a:t>
            </a:r>
            <a:r>
              <a:rPr lang="ru-RU" altLang="ru-RU" sz="1200" b="1" dirty="0"/>
              <a:t>).</a:t>
            </a:r>
          </a:p>
        </p:txBody>
      </p:sp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4643438" y="3143248"/>
            <a:ext cx="41767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Количественный анализ экспрессии слитого белка </a:t>
            </a:r>
            <a:r>
              <a:rPr lang="en-US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RTB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-М2е в растениях ряски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-793" y="1192709"/>
            <a:ext cx="4392613" cy="1227138"/>
            <a:chOff x="158" y="663"/>
            <a:chExt cx="2767" cy="773"/>
          </a:xfrm>
        </p:grpSpPr>
        <p:sp>
          <p:nvSpPr>
            <p:cNvPr id="3084" name="Text Box 7"/>
            <p:cNvSpPr txBox="1">
              <a:spLocks noChangeArrowheads="1"/>
            </p:cNvSpPr>
            <p:nvPr/>
          </p:nvSpPr>
          <p:spPr bwMode="auto">
            <a:xfrm>
              <a:off x="158" y="1262"/>
              <a:ext cx="276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alt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Трансформация растений ряски малой вектором </a:t>
              </a:r>
              <a:r>
                <a:rPr lang="en-US" altLang="ru-RU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pBI</a:t>
              </a:r>
              <a:r>
                <a:rPr lang="en-US" alt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-RTB/M2e</a:t>
              </a:r>
              <a:endPara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295" y="663"/>
              <a:ext cx="2540" cy="590"/>
              <a:chOff x="295" y="572"/>
              <a:chExt cx="2999" cy="654"/>
            </a:xfrm>
          </p:grpSpPr>
          <p:pic>
            <p:nvPicPr>
              <p:cNvPr id="3086" name="Picture 9" descr="каллус-4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12000"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60" t="16826" b="6534"/>
              <a:stretch>
                <a:fillRect/>
              </a:stretch>
            </p:blipFill>
            <p:spPr bwMode="auto">
              <a:xfrm>
                <a:off x="1820" y="572"/>
                <a:ext cx="735" cy="6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7" name="Picture 10" descr="рост каллусса-3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12000" contras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5" y="572"/>
                <a:ext cx="734" cy="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8" name="Picture 11" descr="регенерация-5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6000" contrast="2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965" t="20741" r="34444"/>
              <a:stretch>
                <a:fillRect/>
              </a:stretch>
            </p:blipFill>
            <p:spPr bwMode="auto">
              <a:xfrm>
                <a:off x="1070" y="572"/>
                <a:ext cx="728" cy="6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9" name="Picture 21" descr="#2 lemna in vitro"/>
              <p:cNvPicPr>
                <a:picLocks noChangeAspect="1" noChangeArrowheads="1"/>
              </p:cNvPicPr>
              <p:nvPr/>
            </p:nvPicPr>
            <p:blipFill>
              <a:blip r:embed="rId6" cstate="print">
                <a:lum bright="6000" contras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6655"/>
              <a:stretch>
                <a:fillRect/>
              </a:stretch>
            </p:blipFill>
            <p:spPr bwMode="auto">
              <a:xfrm>
                <a:off x="2584" y="572"/>
                <a:ext cx="710" cy="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3074" name="Object 13"/>
          <p:cNvGraphicFramePr>
            <a:graphicFrameLocks noGrp="1" noChangeAspect="1"/>
          </p:cNvGraphicFramePr>
          <p:nvPr>
            <p:ph/>
          </p:nvPr>
        </p:nvGraphicFramePr>
        <p:xfrm>
          <a:off x="428596" y="2500306"/>
          <a:ext cx="3786214" cy="23888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Диаграмма" r:id="rId8" imgW="7078996" imgH="4465368" progId="Excel.Sheet.8">
                  <p:embed/>
                </p:oleObj>
              </mc:Choice>
              <mc:Fallback>
                <p:oleObj name="Диаграмма" r:id="rId8" imgW="7078996" imgH="4465368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3674" r="10742" b="5553"/>
                      <a:stretch>
                        <a:fillRect/>
                      </a:stretch>
                    </p:blipFill>
                    <p:spPr bwMode="auto">
                      <a:xfrm>
                        <a:off x="428596" y="2500306"/>
                        <a:ext cx="3786214" cy="23888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0" name="Text Box 14"/>
          <p:cNvSpPr txBox="1">
            <a:spLocks noChangeArrowheads="1"/>
          </p:cNvSpPr>
          <p:nvPr/>
        </p:nvSpPr>
        <p:spPr bwMode="auto">
          <a:xfrm>
            <a:off x="214282" y="4929198"/>
            <a:ext cx="43195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sz="1000" b="1" dirty="0">
                <a:cs typeface="Times New Roman" panose="02020603050405020304" pitchFamily="18" charset="0"/>
              </a:rPr>
              <a:t>Результаты оральной иммунизации мышей пептидом М2е, слитым с субъединицей В рицина. Использован частично очищенный препарат общего белка </a:t>
            </a:r>
            <a:r>
              <a:rPr lang="ru-RU" altLang="ru-RU" sz="1000" b="1" dirty="0" err="1">
                <a:cs typeface="Times New Roman" panose="02020603050405020304" pitchFamily="18" charset="0"/>
              </a:rPr>
              <a:t>трансгенных</a:t>
            </a:r>
            <a:r>
              <a:rPr lang="ru-RU" altLang="ru-RU" sz="1000" b="1" dirty="0">
                <a:cs typeface="Times New Roman" panose="02020603050405020304" pitchFamily="18" charset="0"/>
              </a:rPr>
              <a:t> растений.</a:t>
            </a:r>
          </a:p>
        </p:txBody>
      </p:sp>
      <p:pic>
        <p:nvPicPr>
          <p:cNvPr id="3082" name="Диаграмма 1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"/>
          <a:stretch>
            <a:fillRect/>
          </a:stretch>
        </p:blipFill>
        <p:spPr bwMode="auto">
          <a:xfrm>
            <a:off x="4714876" y="1000108"/>
            <a:ext cx="381635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9" descr="МЫШЬ 2"/>
          <p:cNvPicPr>
            <a:picLocks noChangeAspect="1" noChangeArrowheads="1"/>
          </p:cNvPicPr>
          <p:nvPr/>
        </p:nvPicPr>
        <p:blipFill>
          <a:blip r:embed="rId11" cstate="print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8" y="5357826"/>
            <a:ext cx="2139448" cy="1357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7"/>
          <p:cNvGrpSpPr>
            <a:grpSpLocks/>
          </p:cNvGrpSpPr>
          <p:nvPr/>
        </p:nvGrpSpPr>
        <p:grpSpPr bwMode="auto">
          <a:xfrm>
            <a:off x="928662" y="5500702"/>
            <a:ext cx="3357586" cy="1214422"/>
            <a:chOff x="2744" y="436"/>
            <a:chExt cx="2495" cy="1073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12" cstate="print">
              <a:lum bright="-12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76" t="25833" r="37187" b="20000"/>
            <a:stretch>
              <a:fillRect/>
            </a:stretch>
          </p:blipFill>
          <p:spPr bwMode="auto">
            <a:xfrm>
              <a:off x="4150" y="436"/>
              <a:ext cx="1089" cy="1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8" descr="в клетке"/>
            <p:cNvPicPr>
              <a:picLocks noChangeAspect="1" noChangeArrowheads="1"/>
            </p:cNvPicPr>
            <p:nvPr/>
          </p:nvPicPr>
          <p:blipFill>
            <a:blip r:embed="rId13" cstate="print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78" t="9203" r="15746" b="14691"/>
            <a:stretch>
              <a:fillRect/>
            </a:stretch>
          </p:blipFill>
          <p:spPr bwMode="auto">
            <a:xfrm>
              <a:off x="2744" y="436"/>
              <a:ext cx="1451" cy="1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232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Содержимое 48"/>
          <p:cNvGrpSpPr>
            <a:grpSpLocks noGrp="1"/>
          </p:cNvGrpSpPr>
          <p:nvPr/>
        </p:nvGrpSpPr>
        <p:grpSpPr bwMode="auto">
          <a:xfrm>
            <a:off x="4859338" y="4076700"/>
            <a:ext cx="3381375" cy="2378075"/>
            <a:chOff x="11496649" y="31973601"/>
            <a:chExt cx="17728100" cy="9790491"/>
          </a:xfrm>
        </p:grpSpPr>
        <p:pic>
          <p:nvPicPr>
            <p:cNvPr id="357387" name="Рисунок 8" descr="Co 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1496649" y="31977086"/>
              <a:ext cx="5929354" cy="4856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7388" name="Рисунок 7" descr="Nb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47733" y="31973601"/>
              <a:ext cx="5864866" cy="4857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7389" name="Рисунок 9" descr="Nb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83919" y="31977086"/>
              <a:ext cx="5940830" cy="4857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7390" name="Рисунок 1" descr="k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25"/>
            <a:stretch>
              <a:fillRect/>
            </a:stretch>
          </p:blipFill>
          <p:spPr bwMode="auto">
            <a:xfrm>
              <a:off x="11496649" y="36834869"/>
              <a:ext cx="5929354" cy="491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7391" name="Rectangle 24"/>
            <p:cNvSpPr>
              <a:spLocks noChangeArrowheads="1"/>
            </p:cNvSpPr>
            <p:nvPr/>
          </p:nvSpPr>
          <p:spPr bwMode="auto">
            <a:xfrm>
              <a:off x="11782401" y="32119962"/>
              <a:ext cx="565258" cy="70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500"/>
                </a:spcBef>
                <a:spcAft>
                  <a:spcPts val="500"/>
                </a:spcAft>
                <a:buFontTx/>
                <a:buNone/>
              </a:pPr>
              <a:r>
                <a:rPr lang="en-US" altLang="ru-RU" sz="1800">
                  <a:solidFill>
                    <a:schemeClr val="bg1"/>
                  </a:solidFill>
                  <a:cs typeface="Arial" panose="020B0604020202020204" pitchFamily="34" charset="0"/>
                </a:rPr>
                <a:t>a</a:t>
              </a:r>
              <a:endParaRPr lang="ru-RU" altLang="ru-RU" sz="180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57392" name="Rectangle 24"/>
            <p:cNvSpPr>
              <a:spLocks noChangeArrowheads="1"/>
            </p:cNvSpPr>
            <p:nvPr/>
          </p:nvSpPr>
          <p:spPr bwMode="auto">
            <a:xfrm>
              <a:off x="17640317" y="32191400"/>
              <a:ext cx="565258" cy="70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500"/>
                </a:spcBef>
                <a:spcAft>
                  <a:spcPts val="500"/>
                </a:spcAft>
                <a:buFontTx/>
                <a:buNone/>
              </a:pPr>
              <a:r>
                <a:rPr lang="en-US" altLang="ru-RU" sz="1800">
                  <a:solidFill>
                    <a:schemeClr val="bg1"/>
                  </a:solidFill>
                  <a:cs typeface="Arial" panose="020B0604020202020204" pitchFamily="34" charset="0"/>
                </a:rPr>
                <a:t>b</a:t>
              </a:r>
              <a:endParaRPr lang="ru-RU" altLang="ru-RU" sz="180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57393" name="Rectangle 24"/>
            <p:cNvSpPr>
              <a:spLocks noChangeArrowheads="1"/>
            </p:cNvSpPr>
            <p:nvPr/>
          </p:nvSpPr>
          <p:spPr bwMode="auto">
            <a:xfrm>
              <a:off x="23498233" y="32119962"/>
              <a:ext cx="565258" cy="70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500"/>
                </a:spcBef>
                <a:spcAft>
                  <a:spcPts val="500"/>
                </a:spcAft>
                <a:buFontTx/>
                <a:buNone/>
              </a:pPr>
              <a:r>
                <a:rPr lang="en-US" altLang="ru-RU" sz="1800">
                  <a:solidFill>
                    <a:schemeClr val="bg1"/>
                  </a:solidFill>
                  <a:cs typeface="Arial" panose="020B0604020202020204" pitchFamily="34" charset="0"/>
                </a:rPr>
                <a:t>c</a:t>
              </a:r>
              <a:endParaRPr lang="ru-RU" altLang="ru-RU" sz="180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357394" name="Picture 2" descr="E:\lemnaceae\Wolffia arrhiza\фото\GUS\2-е окрашивание\k (2)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0"/>
            <a:stretch>
              <a:fillRect/>
            </a:stretch>
          </p:blipFill>
          <p:spPr bwMode="auto">
            <a:xfrm>
              <a:off x="17426003" y="36834870"/>
              <a:ext cx="5864158" cy="4929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7395" name="Rectangle 24"/>
            <p:cNvSpPr>
              <a:spLocks noChangeArrowheads="1"/>
            </p:cNvSpPr>
            <p:nvPr/>
          </p:nvSpPr>
          <p:spPr bwMode="auto">
            <a:xfrm>
              <a:off x="11782401" y="37049184"/>
              <a:ext cx="565258" cy="70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500"/>
                </a:spcBef>
                <a:spcAft>
                  <a:spcPts val="500"/>
                </a:spcAft>
                <a:buFontTx/>
                <a:buNone/>
              </a:pPr>
              <a:r>
                <a:rPr lang="en-US" altLang="ru-RU" sz="1800">
                  <a:solidFill>
                    <a:schemeClr val="bg1"/>
                  </a:solidFill>
                  <a:cs typeface="Arial" panose="020B0604020202020204" pitchFamily="34" charset="0"/>
                </a:rPr>
                <a:t>d</a:t>
              </a:r>
              <a:endParaRPr lang="ru-RU" altLang="ru-RU" sz="180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57396" name="Rectangle 24"/>
            <p:cNvSpPr>
              <a:spLocks noChangeArrowheads="1"/>
            </p:cNvSpPr>
            <p:nvPr/>
          </p:nvSpPr>
          <p:spPr bwMode="auto">
            <a:xfrm>
              <a:off x="17711755" y="37049184"/>
              <a:ext cx="565258" cy="70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500"/>
                </a:spcBef>
                <a:spcAft>
                  <a:spcPts val="500"/>
                </a:spcAft>
                <a:buFontTx/>
                <a:buNone/>
              </a:pPr>
              <a:r>
                <a:rPr lang="en-US" altLang="ru-RU" sz="1800">
                  <a:solidFill>
                    <a:schemeClr val="bg1"/>
                  </a:solidFill>
                  <a:cs typeface="Arial" panose="020B0604020202020204" pitchFamily="34" charset="0"/>
                </a:rPr>
                <a:t>e</a:t>
              </a:r>
              <a:endParaRPr lang="ru-RU" altLang="ru-RU" sz="180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357379" name="TextBox 62"/>
          <p:cNvSpPr txBox="1">
            <a:spLocks noChangeArrowheads="1"/>
          </p:cNvSpPr>
          <p:nvPr/>
        </p:nvSpPr>
        <p:spPr bwMode="auto">
          <a:xfrm>
            <a:off x="7164388" y="5319713"/>
            <a:ext cx="1836737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9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Results of histochemical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9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GUS assay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9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(a – Co1/3 transgenic line,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9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b – Nb5/2 transgenic line,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9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c – Nb7/2 transgenic line,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9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d – Sb5/2 transgenic line,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9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e – Wild Type </a:t>
            </a:r>
            <a:r>
              <a:rPr lang="en-US" altLang="ru-RU" sz="900" b="1" i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Wolffia</a:t>
            </a:r>
            <a:r>
              <a:rPr lang="en-US" altLang="ru-RU" sz="900" b="1" i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ru-RU" sz="9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plants)</a:t>
            </a:r>
            <a:r>
              <a:rPr lang="en-US" altLang="ru-RU" sz="10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.</a:t>
            </a:r>
            <a:endParaRPr lang="en-US" altLang="ru-RU" sz="1600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Times New Roman" panose="02020603050405020304" pitchFamily="18" charset="0"/>
            </a:endParaRPr>
          </a:p>
        </p:txBody>
      </p:sp>
      <p:pic>
        <p:nvPicPr>
          <p:cNvPr id="357380" name="Рисунок 1" descr="SB вольфия 2014-06 от pvec hpt gus last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3933825"/>
            <a:ext cx="2143125" cy="1603375"/>
          </a:xfrm>
        </p:spPr>
      </p:pic>
      <p:sp>
        <p:nvSpPr>
          <p:cNvPr id="357381" name="Прямоугольник 65"/>
          <p:cNvSpPr>
            <a:spLocks noChangeArrowheads="1"/>
          </p:cNvSpPr>
          <p:nvPr/>
        </p:nvSpPr>
        <p:spPr bwMode="auto">
          <a:xfrm>
            <a:off x="250825" y="5661025"/>
            <a:ext cx="45720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Southern hybridization analysis of transformed </a:t>
            </a:r>
            <a:r>
              <a:rPr lang="en-US" altLang="ru-RU" sz="800" b="1" i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Wolffia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plants carrying the T-DNA of pVec035 (A,B) and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pCamGFP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(C,D). DNAs (10 micrograms) digested with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EcoR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I or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HindIII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were hybridized in successive steps with a 750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bp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hpt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probe (A,C), a 900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bp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uidA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probe (B) and 710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bp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gfp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probe (D) with stripping between hybridizations. The minimal expected band size was about 4.6 kb for the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hpt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probe (A) or 6.7 kb (C), 4.6 kb for the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uidA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probe (B) and about 6.7 kb for the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gfp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probe (D). All panels: p –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pDNA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(pVeco35/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EcoRI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(A,B),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pCamGFP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/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EcoRI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(C,D)); C – genomic DNA of Wild Type </a:t>
            </a:r>
            <a:r>
              <a:rPr lang="en-US" altLang="ru-RU" sz="800" b="1" i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Wolffia</a:t>
            </a:r>
            <a:r>
              <a:rPr lang="en-US" altLang="ru-RU" sz="800" b="1" i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plants</a:t>
            </a:r>
            <a:r>
              <a:rPr lang="en-US" altLang="ru-RU" sz="800" b="1" i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digested with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EcoR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I (A,B) or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HindIII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(C,D</a:t>
            </a:r>
            <a:r>
              <a:rPr lang="en-US" altLang="ru-RU" sz="1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)</a:t>
            </a:r>
            <a:endParaRPr lang="en-US" altLang="ru-RU" sz="1000" b="1" dirty="0">
              <a:solidFill>
                <a:schemeClr val="accent3">
                  <a:lumMod val="40000"/>
                  <a:lumOff val="6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357382" name="Рисунок 18" descr="2014-06 вольфия на hpt gfp SB5 last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933825"/>
            <a:ext cx="1589087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7383" name="Рисунок 2" descr="pVec035 pCamGFP ab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25538"/>
            <a:ext cx="351155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7384" name="Прямоугольник 22"/>
          <p:cNvSpPr>
            <a:spLocks noChangeArrowheads="1"/>
          </p:cNvSpPr>
          <p:nvPr/>
        </p:nvSpPr>
        <p:spPr bwMode="auto">
          <a:xfrm>
            <a:off x="179388" y="2420938"/>
            <a:ext cx="37449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Structures of the T-DNA of pVec035 (A) and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pCamGFP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(B).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CaMV35-p – 35S RNA  Cauliflower Mosaic Virus  promoter,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GUS-intron - intron-containing </a:t>
            </a:r>
            <a:r>
              <a:rPr lang="ru-RU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β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-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glucuronidase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(GUS) gene; N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OSpolyA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–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nopaline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synthase terminator;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hpt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-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hygromycin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phosphotransferase (HPT) coding sequence;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NOS-p -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nopaline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synthase promoter; 35SpolyA –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CaMV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35S terminator;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bar - </a:t>
            </a:r>
            <a:r>
              <a:rPr lang="en-US" altLang="ru-RU" sz="800" b="1" dirty="0" err="1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phosphinothricin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 N-acetyltransferase (PAT) coding sequence;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800" b="1" i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m-gfp-5</a:t>
            </a: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-ER – green fluorescent protein (GFP) gene ;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8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RB -right border; LB - left border. </a:t>
            </a:r>
            <a:endParaRPr lang="ru-RU" altLang="ru-RU" sz="800" b="1" dirty="0">
              <a:solidFill>
                <a:schemeClr val="accent3">
                  <a:lumMod val="40000"/>
                  <a:lumOff val="60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901015"/>
              </p:ext>
            </p:extLst>
          </p:nvPr>
        </p:nvGraphicFramePr>
        <p:xfrm>
          <a:off x="3995936" y="908720"/>
          <a:ext cx="4968551" cy="2828714"/>
        </p:xfrm>
        <a:graphic>
          <a:graphicData uri="http://schemas.openxmlformats.org/drawingml/2006/table">
            <a:tbl>
              <a:tblPr/>
              <a:tblGrid>
                <a:gridCol w="330478"/>
                <a:gridCol w="400190"/>
                <a:gridCol w="978699"/>
                <a:gridCol w="706536"/>
                <a:gridCol w="706536"/>
                <a:gridCol w="765991"/>
                <a:gridCol w="648072"/>
                <a:gridCol w="432049"/>
              </a:tblGrid>
              <a:tr h="787115"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Experimental number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r>
                        <a:rPr lang="ru-RU" sz="800" b="1" dirty="0" err="1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train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/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Plasmid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800" b="1" kern="12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Type and concentration of grow regulators and selective </a:t>
                      </a:r>
                      <a:r>
                        <a:rPr lang="en-US" sz="12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agent</a:t>
                      </a:r>
                      <a:endParaRPr lang="ru-RU" sz="12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800" b="1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Number of transgenic lines / Transformation efficiency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Name of line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6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0-2 weeks</a:t>
                      </a:r>
                      <a:endParaRPr lang="ru-RU" sz="800" b="1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2-4 weeks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4-6 weeks</a:t>
                      </a:r>
                      <a:endParaRPr lang="ru-RU" sz="800" b="1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6-8 weeks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56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Agl0 / </a:t>
                      </a:r>
                      <a:r>
                        <a:rPr lang="en-US" sz="800" b="1" dirty="0" err="1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pCamGFP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SH medium</a:t>
                      </a:r>
                      <a:endParaRPr lang="ru-RU" sz="800" b="1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800" b="1" baseline="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ru-RU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2,4-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2.5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mg l</a:t>
                      </a:r>
                      <a:r>
                        <a:rPr lang="ru-RU" sz="800" b="1" baseline="300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 </a:t>
                      </a:r>
                      <a:endParaRPr lang="en-US" sz="800" b="1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ru-RU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ВА1.0</a:t>
                      </a:r>
                      <a:r>
                        <a:rPr lang="ru-RU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mg l</a:t>
                      </a:r>
                      <a:r>
                        <a:rPr lang="ru-RU" sz="800" b="1" baseline="300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 </a:t>
                      </a:r>
                      <a:endParaRPr lang="en-US" sz="800" b="1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n-US" sz="800" b="1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Hyg</a:t>
                      </a:r>
                      <a:r>
                        <a:rPr lang="ru-RU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5.0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mg l</a:t>
                      </a:r>
                      <a:r>
                        <a:rPr lang="ru-RU" sz="800" b="1" baseline="300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 </a:t>
                      </a:r>
                      <a:endParaRPr lang="en-US" sz="800" b="1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 Tm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100.0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mg l</a:t>
                      </a:r>
                      <a:r>
                        <a:rPr lang="ru-RU" sz="800" b="1" baseline="300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1755" marR="71755" indent="0" algn="ctr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SH medium</a:t>
                      </a:r>
                      <a:endParaRPr lang="ru-RU" sz="800" b="1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 PCL</a:t>
                      </a:r>
                      <a:r>
                        <a:rPr lang="ru-RU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12.5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mg l</a:t>
                      </a:r>
                      <a:r>
                        <a:rPr lang="ru-RU" sz="800" b="1" baseline="300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800" b="1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800" b="1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Hyg</a:t>
                      </a:r>
                      <a:r>
                        <a:rPr lang="ru-RU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10.0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mg l</a:t>
                      </a:r>
                      <a:r>
                        <a:rPr lang="ru-RU" sz="800" b="1" baseline="300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 </a:t>
                      </a:r>
                      <a:endParaRPr lang="en-US" sz="800" b="1" baseline="30000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Tm</a:t>
                      </a:r>
                      <a:r>
                        <a:rPr lang="ru-RU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100.0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mg l</a:t>
                      </a:r>
                      <a:r>
                        <a:rPr lang="ru-RU" sz="800" b="1" baseline="300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indent="0" algn="ctr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SH medium</a:t>
                      </a:r>
                      <a:endParaRPr lang="ru-RU" sz="800" b="1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n-US" sz="800" b="1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Hyg</a:t>
                      </a: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10.0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mg l</a:t>
                      </a:r>
                      <a:r>
                        <a:rPr lang="en-US" sz="800" b="1" baseline="300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 </a:t>
                      </a:r>
                      <a:endParaRPr lang="en-US" sz="800" b="1" baseline="30000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Tm 100.0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mg l</a:t>
                      </a:r>
                      <a:r>
                        <a:rPr lang="en-US" sz="800" b="1" baseline="300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/ 0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Sb5/2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1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29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EHA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105 / </a:t>
                      </a:r>
                      <a:r>
                        <a:rPr lang="en-US" sz="800" b="1" dirty="0" err="1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pVec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035</a:t>
                      </a: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SH medium</a:t>
                      </a:r>
                      <a:endParaRPr lang="ru-RU" sz="800" b="1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ru-RU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2,4-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1.5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mg l</a:t>
                      </a:r>
                      <a:r>
                        <a:rPr lang="ru-RU" sz="800" b="1" baseline="300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endParaRPr lang="en-US" sz="800" b="1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ru-RU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ВА 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1.5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mg l</a:t>
                      </a:r>
                      <a:r>
                        <a:rPr lang="ru-RU" sz="800" b="1" baseline="300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endParaRPr lang="en-US" sz="800" b="1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n-US" sz="800" b="1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Hyg</a:t>
                      </a:r>
                      <a:r>
                        <a:rPr lang="ru-RU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5.0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mg l</a:t>
                      </a:r>
                      <a:r>
                        <a:rPr lang="ru-RU" sz="800" b="1" baseline="300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endParaRPr lang="en-US" sz="800" b="1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 Tm</a:t>
                      </a:r>
                      <a:r>
                        <a:rPr lang="ru-RU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100.0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mg l</a:t>
                      </a:r>
                      <a:r>
                        <a:rPr lang="ru-RU" sz="800" b="1" baseline="300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marL="0" marR="0" indent="0" algn="ctr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SH medium</a:t>
                      </a:r>
                      <a:endParaRPr lang="ru-RU" sz="800" b="1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n-US" sz="800" b="1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Hyg</a:t>
                      </a: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5.0 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mg l</a:t>
                      </a:r>
                      <a:r>
                        <a:rPr lang="en-US" sz="800" b="1" baseline="300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800" b="1" dirty="0" smtClean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Tm 100.0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mg l</a:t>
                      </a:r>
                      <a:r>
                        <a:rPr lang="en-US" sz="800" b="1" baseline="300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/ 5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Nb5/2, Nb7/2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3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31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/ 2</a:t>
                      </a:r>
                      <a:r>
                        <a:rPr lang="en-US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800" b="1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Co1/3</a:t>
                      </a:r>
                      <a:endParaRPr lang="ru-RU" sz="800" b="1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7386" name="Прямоугольник 24"/>
          <p:cNvSpPr>
            <a:spLocks noChangeArrowheads="1"/>
          </p:cNvSpPr>
          <p:nvPr/>
        </p:nvSpPr>
        <p:spPr bwMode="auto">
          <a:xfrm>
            <a:off x="400328" y="102639"/>
            <a:ext cx="7201048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indent="2698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000" b="1" dirty="0">
                <a:solidFill>
                  <a:schemeClr val="bg2"/>
                </a:solidFill>
                <a:cs typeface="Arial" panose="020B0604020202020204" pitchFamily="34" charset="0"/>
              </a:rPr>
              <a:t>Cultivation conditions of explants in successful </a:t>
            </a:r>
            <a:endParaRPr lang="ru-RU" altLang="ru-RU" sz="2000" b="1" dirty="0" smtClean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000" b="1" dirty="0" smtClean="0">
                <a:solidFill>
                  <a:schemeClr val="bg2"/>
                </a:solidFill>
                <a:cs typeface="Arial" panose="020B0604020202020204" pitchFamily="34" charset="0"/>
              </a:rPr>
              <a:t>experiments</a:t>
            </a:r>
            <a:r>
              <a:rPr lang="en-US" altLang="ru-RU" sz="2000" b="1" i="1" dirty="0" smtClean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ru-RU" sz="2000" b="1" dirty="0">
                <a:solidFill>
                  <a:schemeClr val="bg2"/>
                </a:solidFill>
                <a:cs typeface="Arial" panose="020B0604020202020204" pitchFamily="34" charset="0"/>
              </a:rPr>
              <a:t>of transformation</a:t>
            </a:r>
            <a:r>
              <a:rPr lang="en-US" altLang="ru-RU" sz="2000" b="1" i="1" dirty="0">
                <a:solidFill>
                  <a:schemeClr val="bg2"/>
                </a:solidFill>
                <a:cs typeface="Arial" panose="020B0604020202020204" pitchFamily="34" charset="0"/>
              </a:rPr>
              <a:t> W. </a:t>
            </a:r>
            <a:r>
              <a:rPr lang="en-US" altLang="ru-RU" sz="2000" b="1" i="1" dirty="0" err="1">
                <a:solidFill>
                  <a:schemeClr val="bg2"/>
                </a:solidFill>
                <a:cs typeface="Arial" panose="020B0604020202020204" pitchFamily="34" charset="0"/>
              </a:rPr>
              <a:t>arrhiza</a:t>
            </a:r>
            <a:endParaRPr lang="en-US" altLang="ru-RU" sz="2000" b="1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0357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4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27000"/>
                </a:schemeClr>
              </a:gs>
              <a:gs pos="12000">
                <a:schemeClr val="bg1"/>
              </a:gs>
              <a:gs pos="64000">
                <a:schemeClr val="bg2">
                  <a:lumMod val="50000"/>
                  <a:lumOff val="50000"/>
                  <a:alpha val="33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34925" cmpd="sng">
            <a:solidFill>
              <a:srgbClr val="516F33"/>
            </a:solidFill>
            <a:prstDash val="solid"/>
          </a:ln>
          <a:effectLst>
            <a:outerShdw blurRad="127000" dist="2540000" dir="2700000" algn="ctr">
              <a:srgbClr val="000000">
                <a:alpha val="0"/>
              </a:srgbClr>
            </a:outerShdw>
          </a:effectLst>
          <a:scene3d>
            <a:camera prst="perspectiveFront" fov="0">
              <a:rot lat="0" lon="0" rev="0"/>
            </a:camera>
            <a:lightRig rig="chilly" dir="t"/>
          </a:scene3d>
          <a:sp3d z="107950" extrusionH="114300" prstMaterial="metal">
            <a:bevelT w="203200" h="50800" prst="softRound"/>
            <a:bevelB/>
            <a:extrusionClr>
              <a:schemeClr val="bg2"/>
            </a:extrusionClr>
          </a:sp3d>
        </p:spPr>
        <p:txBody>
          <a:bodyPr lIns="45720" rIns="45720" numCol="3" anchor="ctr">
            <a:sp3d extrusionH="57150">
              <a:bevelT w="38100" h="38100" prst="angle"/>
            </a:sp3d>
          </a:bodyPr>
          <a:lstStyle/>
          <a:p>
            <a:pPr>
              <a:defRPr/>
            </a:pPr>
            <a:endParaRPr lang="ru-RU" sz="1600" b="1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37890" name="Picture 2" descr="F:\Новая папка\P1020537.JPG"/>
          <p:cNvPicPr>
            <a:picLocks noChangeAspect="1" noChangeArrowheads="1"/>
          </p:cNvPicPr>
          <p:nvPr/>
        </p:nvPicPr>
        <p:blipFill>
          <a:blip r:embed="rId2" cstate="print"/>
          <a:srcRect l="20563" r="14662"/>
          <a:stretch>
            <a:fillRect/>
          </a:stretch>
        </p:blipFill>
        <p:spPr bwMode="auto">
          <a:xfrm>
            <a:off x="3643306" y="1214422"/>
            <a:ext cx="5357818" cy="46487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0" lon="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7410" name="Picture 2" descr="C:\Documents and Settings\Юзверь\Рабочий стол\100_PANA\P1000898.JPG"/>
          <p:cNvPicPr>
            <a:picLocks noChangeAspect="1" noChangeArrowheads="1"/>
          </p:cNvPicPr>
          <p:nvPr/>
        </p:nvPicPr>
        <p:blipFill>
          <a:blip r:embed="rId3" cstate="print"/>
          <a:srcRect l="3922" r="3922" b="21503"/>
          <a:stretch>
            <a:fillRect/>
          </a:stretch>
        </p:blipFill>
        <p:spPr bwMode="auto">
          <a:xfrm rot="16200000">
            <a:off x="-733004" y="2447462"/>
            <a:ext cx="5553110" cy="265840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0" lon="0" rev="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7411" name="Picture 3" descr="C:\Documents and Settings\Юзверь\Рабочий стол\100_PANA\P1000889.JPG"/>
          <p:cNvPicPr>
            <a:picLocks noChangeAspect="1" noChangeArrowheads="1"/>
          </p:cNvPicPr>
          <p:nvPr/>
        </p:nvPicPr>
        <p:blipFill>
          <a:blip r:embed="rId4" cstate="print"/>
          <a:srcRect l="16382" t="6897" r="2742" b="8621"/>
          <a:stretch>
            <a:fillRect/>
          </a:stretch>
        </p:blipFill>
        <p:spPr bwMode="auto">
          <a:xfrm rot="16200000">
            <a:off x="-580228" y="2366124"/>
            <a:ext cx="5232361" cy="30718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413" name="Picture 5" descr="F:\всё моё\наука\lemnaceae\Wolffia arrhiza\фото\ферментация\№2\DSC006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1000108"/>
            <a:ext cx="5143536" cy="47149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785786" y="142852"/>
            <a:ext cx="2786082" cy="1046490"/>
          </a:xfrm>
          <a:prstGeom prst="rect">
            <a:avLst/>
          </a:prstGeom>
          <a:solidFill>
            <a:sysClr val="windowText" lastClr="000000">
              <a:alpha val="79000"/>
            </a:sysClr>
          </a:solidFill>
          <a:ln w="34925" cap="rnd">
            <a:solidFill>
              <a:sysClr val="windowText" lastClr="000000"/>
            </a:solidFill>
          </a:ln>
          <a:effectLst>
            <a:glow rad="139700">
              <a:sysClr val="windowText" lastClr="000000">
                <a:lumMod val="65000"/>
                <a:lumOff val="35000"/>
                <a:alpha val="40000"/>
              </a:sysClr>
            </a:glow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600000">
              <a:rot lat="20531513" lon="21174148" rev="21593999"/>
            </a:camera>
            <a:lightRig rig="threePt" dir="t">
              <a:rot lat="0" lon="0" rev="0"/>
            </a:lightRig>
          </a:scene3d>
          <a:sp3d extrusionH="38100" prstMaterial="flat">
            <a:bevelT w="260350" h="50800" prst="softRound"/>
            <a:bevelB prst="softRound"/>
          </a:sp3d>
        </p:spPr>
        <p:txBody>
          <a:bodyPr anchor="b"/>
          <a:lstStyle/>
          <a:p>
            <a:pPr algn="ctr">
              <a:defRPr/>
            </a:pPr>
            <a:endParaRPr lang="ru-RU" sz="2400" b="1" spc="-100" dirty="0">
              <a:ln w="6350">
                <a:solidFill>
                  <a:sysClr val="windowText" lastClr="000000"/>
                </a:solidFill>
                <a:prstDash val="solid"/>
                <a:round/>
              </a:ln>
              <a:solidFill>
                <a:sysClr val="windowText" lastClr="000000"/>
              </a:solidFill>
              <a:effectLst>
                <a:glow rad="25400">
                  <a:sysClr val="windowText" lastClr="000000">
                    <a:alpha val="40000"/>
                  </a:sysClr>
                </a:glow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Monotype Corsiva" pitchFamily="66" charset="0"/>
              <a:ea typeface="+mj-ea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220072" y="142852"/>
            <a:ext cx="2699990" cy="1046490"/>
          </a:xfrm>
          <a:prstGeom prst="rect">
            <a:avLst/>
          </a:prstGeom>
          <a:solidFill>
            <a:sysClr val="windowText" lastClr="000000">
              <a:alpha val="79000"/>
            </a:sysClr>
          </a:solidFill>
          <a:ln w="34925" cap="rnd">
            <a:solidFill>
              <a:sysClr val="windowText" lastClr="000000"/>
            </a:solidFill>
          </a:ln>
          <a:effectLst>
            <a:glow rad="139700">
              <a:sysClr val="windowText" lastClr="000000">
                <a:lumMod val="65000"/>
                <a:lumOff val="35000"/>
                <a:alpha val="40000"/>
              </a:sysClr>
            </a:glow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600000">
              <a:rot lat="20531513" lon="21174148" rev="21593999"/>
            </a:camera>
            <a:lightRig rig="threePt" dir="t">
              <a:rot lat="0" lon="0" rev="0"/>
            </a:lightRig>
          </a:scene3d>
          <a:sp3d extrusionH="38100" prstMaterial="flat">
            <a:bevelT w="260350" h="50800" prst="softRound"/>
            <a:bevelB prst="softRound"/>
          </a:sp3d>
        </p:spPr>
        <p:txBody>
          <a:bodyPr anchor="b"/>
          <a:lstStyle/>
          <a:p>
            <a:pPr algn="ctr">
              <a:defRPr/>
            </a:pPr>
            <a:endParaRPr lang="ru-RU" sz="2400" b="1" spc="-100" dirty="0">
              <a:ln w="6350">
                <a:solidFill>
                  <a:sysClr val="windowText" lastClr="000000"/>
                </a:solidFill>
                <a:prstDash val="solid"/>
                <a:round/>
              </a:ln>
              <a:solidFill>
                <a:sysClr val="windowText" lastClr="000000"/>
              </a:solidFill>
              <a:effectLst>
                <a:glow rad="25400">
                  <a:sysClr val="windowText" lastClr="000000">
                    <a:alpha val="40000"/>
                  </a:sysClr>
                </a:glow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Monotype Corsiva" pitchFamily="66" charset="0"/>
              <a:ea typeface="+mj-ea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642910" y="142852"/>
            <a:ext cx="300039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Биореактор</a:t>
            </a:r>
            <a:r>
              <a:rPr lang="ru-RU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механического принципа действия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5143504" y="285728"/>
            <a:ext cx="30003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Гидродинамический </a:t>
            </a:r>
            <a:r>
              <a:rPr lang="ru-RU" b="1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биореактор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93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517632" cy="639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Гранты в настоящее время: </a:t>
            </a:r>
            <a:endParaRPr lang="ru-RU" sz="2400" b="1" dirty="0" smtClean="0">
              <a:solidFill>
                <a:srgbClr val="FFC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ru-RU" sz="12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rgbClr val="FFC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РНФ </a:t>
            </a:r>
            <a:r>
              <a:rPr lang="ru-RU" sz="1600" b="1" dirty="0">
                <a:solidFill>
                  <a:srgbClr val="FFC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№ 16-14-10155</a:t>
            </a: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тема «Изучение регуляторных функций </a:t>
            </a:r>
            <a:r>
              <a:rPr lang="ru-RU" sz="16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оксилипиновалленоксидсинтазной</a:t>
            </a: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ветви в пшенице посредством </a:t>
            </a:r>
            <a:r>
              <a:rPr lang="ru-RU" sz="16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сверхэкспрессии</a:t>
            </a: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и подавления экспрессии генов ферментов биосинтетического пути».. Годы выполнения: 2016 – 2018.  18.0 млн. </a:t>
            </a:r>
            <a:r>
              <a:rPr lang="ru-RU" sz="16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6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Совместно с ИФПБ РАН</a:t>
            </a:r>
          </a:p>
          <a:p>
            <a:pPr>
              <a:spcAft>
                <a:spcPts val="0"/>
              </a:spcAft>
            </a:pP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ru-RU" sz="1600" b="1" dirty="0">
                <a:solidFill>
                  <a:srgbClr val="FFC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РНФ № 16-16-04019, </a:t>
            </a: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тема «Применение </a:t>
            </a:r>
            <a:r>
              <a:rPr lang="ru-RU" sz="16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наночастиц</a:t>
            </a: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для создания новой технологии редактирования генома картофеля». Годы выполнения: 2016 – 2018. 18.0 млн. </a:t>
            </a:r>
            <a:r>
              <a:rPr lang="ru-RU" sz="16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6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Совместно с  ООО «Дока-джин»</a:t>
            </a:r>
          </a:p>
          <a:p>
            <a:pPr>
              <a:spcAft>
                <a:spcPts val="0"/>
              </a:spcAft>
            </a:pP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ru-RU" sz="1600" b="1" spc="-15" dirty="0">
                <a:solidFill>
                  <a:srgbClr val="FFC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№ </a:t>
            </a:r>
            <a:r>
              <a:rPr lang="ru-RU" sz="1600" b="1" dirty="0">
                <a:solidFill>
                  <a:srgbClr val="FFC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14.W03.31.0003 </a:t>
            </a: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между МОН, ФГБУН Институтом биоорганической химии им. акад. </a:t>
            </a:r>
            <a:r>
              <a:rPr lang="ru-RU" sz="16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М.М.Шемякина</a:t>
            </a: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6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Ю.А.Овчинникова</a:t>
            </a: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РАН и ведущим ученым </a:t>
            </a:r>
            <a:r>
              <a:rPr lang="ru-RU" sz="16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М.Э.Тальянским</a:t>
            </a: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по теме «Новые функции клеточного ядра и комплексная устойчивость растений картофеля к болезням и физиологическим стрессам»,</a:t>
            </a:r>
            <a:r>
              <a:rPr lang="ru-RU" sz="16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Годы выполнения 2017-2019. 90.0 </a:t>
            </a:r>
            <a:r>
              <a:rPr lang="ru-RU" sz="1600" b="1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endParaRPr lang="ru-RU" sz="16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>
                <a:solidFill>
                  <a:srgbClr val="FFC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РНФ № 14-50-00079 </a:t>
            </a: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«Сохранение и изучение растительного генофонда Никитского ботанического сада и разработка способов получения высокопродуктивных сортов и форм садовых культур для юга России методами классической и молекулярной селекции, биотехнологии и биоинженерии». Годы выполнения 2014-2018гг</a:t>
            </a:r>
          </a:p>
          <a:p>
            <a:pPr indent="450215">
              <a:spcAft>
                <a:spcPts val="0"/>
              </a:spcAft>
            </a:pP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Направление: «</a:t>
            </a:r>
            <a:r>
              <a:rPr lang="ru-RU" sz="1600" b="1" dirty="0">
                <a:latin typeface="+mj-lt"/>
                <a:ea typeface="ArialMT"/>
                <a:cs typeface="Times New Roman" panose="02020603050405020304" pitchFamily="18" charset="0"/>
              </a:rPr>
              <a:t>биоинженерия</a:t>
            </a: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» 160.0 </a:t>
            </a:r>
            <a:r>
              <a:rPr lang="ru-RU" sz="16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млн.руб</a:t>
            </a:r>
            <a:endParaRPr lang="ru-RU" sz="16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51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41805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Основные публикации: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642918"/>
            <a:ext cx="8373616" cy="623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1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Miroshnichenko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D.,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Chaban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I.,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Chernobrovkina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M.,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Dolgov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 (2017) Protocol for efficient regulation of in vitro morphogenesis in einkorn (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Triticummonococcum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L.), a recalcitrant diploid wheat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species.</a:t>
            </a:r>
            <a:r>
              <a:rPr lang="en-US" sz="1000" b="1" dirty="0" err="1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PLoSONE</a:t>
            </a:r>
            <a:r>
              <a:rPr lang="en-US" sz="1000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12(3): e0173533. doi:10.1371/journal.pone.0173533</a:t>
            </a:r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2. </a:t>
            </a:r>
            <a:r>
              <a:rPr lang="en-US" sz="1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Alikina</a:t>
            </a:r>
            <a:r>
              <a:rPr lang="en-US" sz="1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O.,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Chernobrovkina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 M.,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Dolgov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 S.,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Miroshnichenko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 D. (2016) Tissue culture efficiency of wheat species with different genomic formulas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1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Crop Breeding and Applied Biotechnology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16: 307-314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. (Scopus,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WoS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endParaRPr lang="ru-RU" sz="1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Miroshnichenko</a:t>
            </a:r>
            <a:r>
              <a:rPr lang="en-US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D,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Chernobrovkina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M,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Dolgov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S. 2016. </a:t>
            </a:r>
            <a:r>
              <a:rPr lang="en-US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Somatic embryogenesis and plant regeneration from immature embryos of </a:t>
            </a:r>
            <a:r>
              <a:rPr lang="en-US" sz="1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Triticum</a:t>
            </a:r>
            <a:r>
              <a:rPr lang="ru-RU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sz="1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timopheevii</a:t>
            </a:r>
            <a:r>
              <a:rPr lang="en-US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and </a:t>
            </a:r>
            <a:r>
              <a:rPr lang="en-US" sz="1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Triticum</a:t>
            </a:r>
            <a:r>
              <a:rPr lang="ru-RU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kiharae</a:t>
            </a:r>
            <a:r>
              <a:rPr lang="ru-RU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Dorof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</a:t>
            </a:r>
            <a:r>
              <a:rPr lang="ru-RU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Migusch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wheat species with G genome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Plant Cell, Tissue and Organ Culture</a:t>
            </a:r>
            <a:r>
              <a:rPr lang="en-US" sz="1100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(PCTOC). 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125 (3): </a:t>
            </a:r>
            <a:endParaRPr lang="ru-RU" sz="1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US" sz="1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Miroshnichenko</a:t>
            </a:r>
            <a:r>
              <a:rPr lang="en-US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Pushin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A,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Dolgov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S. 2016. Assessment of the pollen-mediated transgene flow from the plants of herbicide resistant wheat to conventional wheat (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Triticum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aestivum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L.).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Euphytica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209:71-84 (Scopus, Web of Science).</a:t>
            </a:r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Firsov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A, I.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Tarasenko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Mitiouchkina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,, L.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Shaloiko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Kozlov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Vinokurov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Rasskazova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Murashev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Vainstein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Dolgov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 Expression and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Immunogenecity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M2e Peptide of Avian Influenza Virus H5N1 Fused to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Ricin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Toxin B Chain Produced in Duckweed Plants. </a:t>
            </a:r>
            <a:r>
              <a:rPr lang="en-US" sz="11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Frontiers in Chemistry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2018. Volume 6, article 22</a:t>
            </a:r>
            <a:endParaRPr lang="ru-RU" sz="1000" b="1" dirty="0" smtClean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Firsov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A, 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I. Tarasenko, T.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Mitiouchkina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Ismailova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Shaloiko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Vainstein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Dolgov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High-Yield Expression of M2e Peptide of Avian Influenza Virus H5N1 in Transgenic Duckweed Plants</a:t>
            </a:r>
            <a:r>
              <a:rPr lang="en-US" sz="1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Molecular Biotechnology</a:t>
            </a: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2015. 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57, 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7, 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653-661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Khvatkov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Chernobrovkina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Okuneva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Shvedova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Chaban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Dolgov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Callus induction and regeneration in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Wolffiaarrhiza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(L.)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Horkel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ex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Wimm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Plant Cell Tissue and Organ Culture</a:t>
            </a:r>
            <a:r>
              <a:rPr lang="en-US" sz="1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2015. - Vol.120(1). - P. 263-273. DOI 10.1007/s11240-014-0603-4 (IF 2,33) </a:t>
            </a:r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Khvatkov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Chernobrovkina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Okuneva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Pushin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Dolgov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Transformation of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Wolffia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arrhiza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(L.)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Horkel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ex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Wimm</a:t>
            </a:r>
            <a:r>
              <a:rPr lang="en-US" sz="1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Plant Cell Tissue and Organ Culture</a:t>
            </a:r>
            <a:r>
              <a:rPr lang="en-US" sz="11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2015.Volume 123, </a:t>
            </a:r>
            <a:r>
              <a:rPr lang="ru-RU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2. P. 299-307. (IF 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2,33)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en-US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Dolgova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A, S.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Dolgov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Nazipova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Maksimenko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P.Georgiev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Arabidopsis termination elements increase transgenic expression in tobacco plants. </a:t>
            </a:r>
            <a:r>
              <a:rPr lang="en-US" sz="1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Plant Cell Tissue and Organ Culture . </a:t>
            </a:r>
            <a:r>
              <a:rPr lang="en-US" sz="1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015.volume 120, N3, pp. 1107-1116.</a:t>
            </a:r>
            <a:endParaRPr lang="ru-RU" sz="1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Firsov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A.P.,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Shaloiko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L.A.,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Kozlov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O.N.,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Vinokurov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L.M.,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Vainstein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A.M.,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Dolgov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S.V. Purification and characterization of recombinant super sweet protein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thaumatin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II from tomato fruits. </a:t>
            </a:r>
            <a:r>
              <a:rPr lang="en-US" sz="1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Protein Expression and Purification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2016. 123:1-5.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10.1016/j.pep.2016.03.002.).</a:t>
            </a:r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I., M.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Khaliluev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Baranova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Kononenko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Dolgov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Smirnova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Abnormaldevelopment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floral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meristem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triggers defective morphogenesis of generative system in transgenic tomato. </a:t>
            </a:r>
            <a:r>
              <a:rPr lang="en-US" sz="1100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Protoplasma</a:t>
            </a:r>
            <a:r>
              <a:rPr lang="en-US" sz="11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endParaRPr lang="ru-RU" sz="1100" dirty="0" smtClean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Firsov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A.P.,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Pushin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A.S.,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Dolgov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S.V. Transgenic Plants as Producers of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Supersweet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Protein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Thaumatin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II. </a:t>
            </a:r>
            <a:r>
              <a:rPr lang="en-US" sz="1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Reference Series in </a:t>
            </a:r>
            <a:r>
              <a:rPr lang="en-US" sz="10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Phytochemistry</a:t>
            </a:r>
            <a:r>
              <a:rPr lang="en-US" sz="1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Sweeteners.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Springer, Part of Springer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Science+Business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Media. Chapter in the book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2016.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10.1007/978-3-319-26478-3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Dolgov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S.,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Mikhaylov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R., Serova, T.,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Shulga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O.,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Firsov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 Pathogen-derived methods for improving resistance of transgenic plums (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Prunus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domestica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L.) for Plum pox virus infection. </a:t>
            </a:r>
            <a:r>
              <a:rPr lang="en-US" sz="1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Julius-</a:t>
            </a:r>
            <a:r>
              <a:rPr lang="en-US" sz="10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Kühn</a:t>
            </a:r>
            <a:r>
              <a:rPr lang="en-US" sz="1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0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Archiv</a:t>
            </a:r>
            <a:r>
              <a:rPr lang="en-US" sz="1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S.l.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], n. 427, p. S. 133-140, </a:t>
            </a:r>
            <a:r>
              <a:rPr lang="en-US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sep.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Sidorova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T.,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A.Pushin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Miroshnichenko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S. </a:t>
            </a:r>
            <a:r>
              <a:rPr lang="en-US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Dolgov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Generation of transgenic  rootstock plum using hairpin RNA construct for resistance to the PPV. 2018.  </a:t>
            </a:r>
            <a:r>
              <a:rPr lang="en-US" sz="11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Agronomy</a:t>
            </a:r>
            <a:r>
              <a:rPr lang="en-US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v.8. N2 </a:t>
            </a:r>
            <a:endParaRPr lang="ru-RU" sz="1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</a:t>
            </a:r>
            <a:r>
              <a:rPr lang="ru-RU" sz="1000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Shulga</a:t>
            </a:r>
            <a:r>
              <a:rPr lang="en-US" sz="1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O.A. ,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Mitiouchkina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T.Yu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Shchennikova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 A.V, Skryabin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K.G.and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Dolgov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 S.V. " Overexpression of AP1-like genes from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Asteraceae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 induces early-flowering in transgenic Chrysanthemum plants</a:t>
            </a:r>
            <a:r>
              <a:rPr lang="en-US" sz="1000" b="1" dirty="0">
                <a:latin typeface="Times New Roman" panose="02020603050405020304" pitchFamily="18" charset="0"/>
                <a:ea typeface="Calibri" panose="020F0502020204030204" pitchFamily="34" charset="0"/>
              </a:rPr>
              <a:t>" </a:t>
            </a:r>
            <a:r>
              <a:rPr lang="en-US" sz="1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In Vitro Cellular &amp; Developmental Biology - Plant,</a:t>
            </a:r>
            <a:r>
              <a:rPr lang="en-US" sz="1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2011, Volume 47, Number 5, Pages </a:t>
            </a:r>
            <a:r>
              <a:rPr lang="en-US" sz="1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553-560</a:t>
            </a:r>
            <a:endParaRPr lang="ru-RU" sz="1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0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10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Tatiana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Sidorova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Roman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Mikhailov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Alexander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Pushin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Dmitry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Miroshnichenko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Sergey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Dolgov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 non-antibiotic selection strategy uses the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phosphomannose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-isomerase (PMI) gene and green fluorescent protein (GFP) gene for Agrobacterium-mediated transformation of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Prunus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domestica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L. leaf explants</a:t>
            </a:r>
            <a:r>
              <a:rPr lang="en-US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Plant Cell Tissue and Organ Culture</a:t>
            </a:r>
            <a:r>
              <a:rPr lang="en-US" sz="1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0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en-US" sz="1000" dirty="0" smtClean="0">
                <a:solidFill>
                  <a:prstClr val="white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72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1443</TotalTime>
  <Words>4470</Words>
  <Application>Microsoft Office PowerPoint</Application>
  <PresentationFormat>Экран (4:3)</PresentationFormat>
  <Paragraphs>993</Paragraphs>
  <Slides>41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7</vt:i4>
      </vt:variant>
      <vt:variant>
        <vt:lpstr>Заголовки слайдов</vt:lpstr>
      </vt:variant>
      <vt:variant>
        <vt:i4>41</vt:i4>
      </vt:variant>
    </vt:vector>
  </HeadingPairs>
  <TitlesOfParts>
    <vt:vector size="49" baseType="lpstr">
      <vt:lpstr>Ион</vt:lpstr>
      <vt:lpstr>Image</vt:lpstr>
      <vt:lpstr>Документ</vt:lpstr>
      <vt:lpstr>Фотография Photo Editor</vt:lpstr>
      <vt:lpstr>CorelPhotoPaint.Image.11</vt:lpstr>
      <vt:lpstr>Photo Editor Photo</vt:lpstr>
      <vt:lpstr>Рисунок</vt:lpstr>
      <vt:lpstr>Диаграмма</vt:lpstr>
      <vt:lpstr>Презентация PowerPoint</vt:lpstr>
      <vt:lpstr>Презентация PowerPoint</vt:lpstr>
      <vt:lpstr>Восстановление и модернизация лаборатории в 2013-14 гг  пост. №220 грант  №14.В25.31.0027  </vt:lpstr>
      <vt:lpstr>Презентация PowerPoint</vt:lpstr>
      <vt:lpstr>Презентация PowerPoint</vt:lpstr>
      <vt:lpstr>Презентация PowerPoint</vt:lpstr>
      <vt:lpstr>Презентация PowerPoint</vt:lpstr>
      <vt:lpstr>Strategies to develop marker-free transgenics</vt:lpstr>
      <vt:lpstr>Презентация PowerPoint</vt:lpstr>
      <vt:lpstr>Презентация PowerPoint</vt:lpstr>
      <vt:lpstr>Презентация PowerPoint</vt:lpstr>
      <vt:lpstr>RS – recombination site, RB, LB – right and left border of T-DNA respectively, 35S – CaMV35S promoter, CodA-nptII – translational fusion gene for positive (nptII) and negative (codA) selection, nos – nopaline synthase terminator, Rec-LBD – translational fusion of Recombinase R-LBD, E8 prom – E8 promoter, Thau – thaumatin II, rbcS3A – rbcS3A terminator.</vt:lpstr>
      <vt:lpstr>Презентация PowerPoint</vt:lpstr>
      <vt:lpstr>Саузерн блот-анализ исходных (родительских) и безмаркерных растений яблони. NT – nontransgenic control.</vt:lpstr>
      <vt:lpstr>Results of PCR analysis of putative marker-free apple plants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Влияние засоления почвы на рост трансгенных растений пшеницы Ag#2-12 с геном антипортера Atriplex gmelinii   (через 3 недели после внесения соли в почву)</vt:lpstr>
      <vt:lpstr>Презентация PowerPoint</vt:lpstr>
      <vt:lpstr>Анализ молодых проростков нетрансгенных растений пшеницы, культивируемых на расстоянии одного метра от трансгенных растений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публикации: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папа</dc:creator>
  <cp:lastModifiedBy>szavriev</cp:lastModifiedBy>
  <cp:revision>70</cp:revision>
  <dcterms:created xsi:type="dcterms:W3CDTF">2015-10-15T22:30:21Z</dcterms:created>
  <dcterms:modified xsi:type="dcterms:W3CDTF">2018-06-22T09:26:44Z</dcterms:modified>
</cp:coreProperties>
</file>