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1"/>
  </p:notesMasterIdLst>
  <p:handoutMasterIdLst>
    <p:handoutMasterId r:id="rId22"/>
  </p:handoutMasterIdLst>
  <p:sldIdLst>
    <p:sldId id="508" r:id="rId2"/>
    <p:sldId id="596" r:id="rId3"/>
    <p:sldId id="589" r:id="rId4"/>
    <p:sldId id="566" r:id="rId5"/>
    <p:sldId id="570" r:id="rId6"/>
    <p:sldId id="593" r:id="rId7"/>
    <p:sldId id="540" r:id="rId8"/>
    <p:sldId id="542" r:id="rId9"/>
    <p:sldId id="574" r:id="rId10"/>
    <p:sldId id="572" r:id="rId11"/>
    <p:sldId id="587" r:id="rId12"/>
    <p:sldId id="561" r:id="rId13"/>
    <p:sldId id="562" r:id="rId14"/>
    <p:sldId id="556" r:id="rId15"/>
    <p:sldId id="585" r:id="rId16"/>
    <p:sldId id="594" r:id="rId17"/>
    <p:sldId id="595" r:id="rId18"/>
    <p:sldId id="584" r:id="rId19"/>
    <p:sldId id="459" r:id="rId20"/>
  </p:sldIdLst>
  <p:sldSz cx="9144000" cy="6858000" type="screen4x3"/>
  <p:notesSz cx="6797675" cy="9926638"/>
  <p:defaultTextStyle>
    <a:defPPr>
      <a:defRPr lang="en-AU"/>
    </a:defPPr>
    <a:lvl1pPr algn="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Constantia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0033CC"/>
    <a:srgbClr val="292929"/>
    <a:srgbClr val="CC3300"/>
    <a:srgbClr val="FF7C80"/>
    <a:srgbClr val="FF9933"/>
    <a:srgbClr val="4D4D4D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 autoAdjust="0"/>
    <p:restoredTop sz="94698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1008"/>
        <p:guide pos="4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2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&#1051;&#1077;&#1085;&#1072;\Documents\&#1056;&#1072;&#1073;&#1086;&#1090;&#1072;\&#1076;&#1080;&#1089;&#1089;&#1077;&#1088;\&#1076;&#1080;&#1089;&#1089;&#1077;&#1088;&#1090;&#1072;&#1094;&#1080;&#1103;\&#1088;&#1080;&#1089;&#1091;&#1085;&#1082;&#1080;\&#1076;&#1080;&#1072;&#1075;&#1088;&#1072;&#1084;&#1084;&#1099;%20-%20&#1080;&#1089;&#1087;&#1088;&#1072;&#1074;&#1083;&#1077;&#1085;&#1085;&#1086;&#1077;%20(&#1040;&#1074;&#1090;&#1086;&#1089;&#1086;&#1093;&#1088;&#1072;&#1085;&#1077;&#1085;&#1085;&#1099;&#1081;)%20(&#1040;&#1074;&#1090;&#1086;&#1089;&#1086;&#1093;&#1088;&#1072;&#1085;&#1077;&#1085;&#1085;&#1099;&#1081;)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2016\&#1058;&#1086;&#1083;&#1097;&#1080;&#1085;&#1072;%20&#1082;&#1083;&#1077;&#1090;&#1086;&#1095;&#1085;&#1086;&#1081;%20&#1089;&#1090;&#1077;&#1085;&#1082;&#1080;\&#1058;&#1086;&#1083;&#1097;&#1080;&#1085;&#1072;%20&#1082;&#1083;&#1077;&#1090;&#1086;&#1095;&#1085;&#1086;&#1081;%20&#1089;&#1090;&#1077;&#1085;&#1082;&#108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83;&#1072;&#1073;&#1086;&#1088;&#1072;&#1090;&#1086;&#1088;&#1080;&#1103;%20&#1083;&#1077;&#1089;&#1085;&#1086;&#1081;%20&#1073;&#1080;&#1086;&#1090;&#1077;&#1093;&#1085;&#1086;&#1083;&#1086;&#1075;&#1080;&#1080;\&#1055;&#1083;&#1072;&#1085;&#1099;%20&#1080;%20&#1086;&#1090;&#1095;&#1077;&#1090;&#1099;%20&#1043;&#1047;,%20&#1079;&#1072;&#1087;&#1088;&#1086;&#1089;&#1099;%20&#1048;&#1041;&#1061;%20&#1080;%20&#1060;&#1040;&#1053;&#1054;\&#1091;&#1095;&#1077;&#1085;&#1099;&#1077;%20&#1089;&#1086;&#1074;&#1077;&#1090;&#1099;\&#1089;&#1086;&#1074;&#1077;&#1090;%20&#1087;&#1086;%20&#1073;&#1080;&#1086;&#1090;&#1077;&#1093;&#1085;&#1086;&#1083;&#1086;&#1075;&#1080;&#1080;%20&#1088;&#1072;&#1089;&#1090;&#1077;&#1085;&#1080;&#1081;\&#1051;&#1080;&#1075;&#1085;&#1080;&#1085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F:\!!!CURRENT%20projects\2015-Nov-Shestibratov-RNA-Seq\2015-Nov_Shestibratov_iRNA_NGS\GO_final_annot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394822291508872"/>
          <c:y val="0.11375746743313525"/>
          <c:w val="0.70474871849072596"/>
          <c:h val="0.60795983110806873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7BA8DF"/>
              </a:solidFill>
              <a:ln>
                <a:solidFill>
                  <a:sysClr val="windowText" lastClr="000000"/>
                </a:solidFill>
              </a:ln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1.9315847161260691E-3"/>
                  <c:y val="-2.2955459729280731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/>
                      <a:t>*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2111801242236081E-3"/>
                  <c:y val="-6.0397693006820824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*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delete val="1"/>
            </c:dLbl>
            <c:dLbl>
              <c:idx val="21"/>
              <c:delete val="1"/>
            </c:dLbl>
            <c:dLbl>
              <c:idx val="22"/>
              <c:delete val="1"/>
            </c:dLbl>
            <c:dLbl>
              <c:idx val="23"/>
              <c:delete val="1"/>
            </c:dLbl>
            <c:dLbl>
              <c:idx val="24"/>
              <c:delete val="1"/>
            </c:dLbl>
            <c:dLbl>
              <c:idx val="25"/>
              <c:delete val="1"/>
            </c:dLbl>
            <c:dLbl>
              <c:idx val="26"/>
              <c:delete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percentage"/>
            <c:noEndCap val="0"/>
            <c:val val="5"/>
          </c:errBars>
          <c:cat>
            <c:strRef>
              <c:f>целлюлоза!$A$2:$A$8</c:f>
              <c:strCache>
                <c:ptCount val="7"/>
                <c:pt idx="0">
                  <c:v> Нетрасгенный генотип Pt</c:v>
                </c:pt>
                <c:pt idx="1">
                  <c:v> Нетрасгенный генотип Pt I Gus 5a</c:v>
                </c:pt>
                <c:pt idx="2">
                  <c:v>Трансгенный генотип Pt XIV Xeg 1c</c:v>
                </c:pt>
                <c:pt idx="4">
                  <c:v>Pt</c:v>
                </c:pt>
                <c:pt idx="5">
                  <c:v>Pt I Gus 5a</c:v>
                </c:pt>
                <c:pt idx="6">
                  <c:v>Трансгенный генотип Pt XV Xeg 1b</c:v>
                </c:pt>
              </c:strCache>
            </c:strRef>
          </c:cat>
          <c:val>
            <c:numRef>
              <c:f>целлюлоза!$B$2:$B$8</c:f>
              <c:numCache>
                <c:formatCode>0.00</c:formatCode>
                <c:ptCount val="7"/>
                <c:pt idx="0">
                  <c:v>383.17843190696198</c:v>
                </c:pt>
                <c:pt idx="1">
                  <c:v>374.32869129956538</c:v>
                </c:pt>
                <c:pt idx="2">
                  <c:v>426.44272537976144</c:v>
                </c:pt>
                <c:pt idx="4">
                  <c:v>383.17843190696198</c:v>
                </c:pt>
                <c:pt idx="5">
                  <c:v>374.32869129956538</c:v>
                </c:pt>
                <c:pt idx="6">
                  <c:v>411.25491524723594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"/>
        <c:overlap val="18"/>
        <c:axId val="81847424"/>
        <c:axId val="81848960"/>
      </c:barChart>
      <c:catAx>
        <c:axId val="81847424"/>
        <c:scaling>
          <c:orientation val="minMax"/>
        </c:scaling>
        <c:delete val="1"/>
        <c:axPos val="b"/>
        <c:majorTickMark val="out"/>
        <c:minorTickMark val="none"/>
        <c:tickLblPos val="none"/>
        <c:crossAx val="81848960"/>
        <c:crosses val="autoZero"/>
        <c:auto val="1"/>
        <c:lblAlgn val="ctr"/>
        <c:lblOffset val="100"/>
        <c:noMultiLvlLbl val="0"/>
      </c:catAx>
      <c:valAx>
        <c:axId val="81848960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 b="1">
                    <a:latin typeface="+mj-lt"/>
                    <a:cs typeface="Times New Roman" pitchFamily="18" charset="0"/>
                  </a:defRPr>
                </a:pPr>
                <a:r>
                  <a:rPr lang="ru-RU" sz="1200" b="1">
                    <a:latin typeface="+mj-lt"/>
                    <a:cs typeface="Times New Roman" pitchFamily="18" charset="0"/>
                  </a:rPr>
                  <a:t>Содержание целлюлозы, мг/г</a:t>
                </a:r>
              </a:p>
            </c:rich>
          </c:tx>
          <c:layout>
            <c:manualLayout>
              <c:xMode val="edge"/>
              <c:yMode val="edge"/>
              <c:x val="6.6918145081723904E-2"/>
              <c:y val="5.8477998568634483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crossAx val="81847424"/>
        <c:crosses val="autoZero"/>
        <c:crossBetween val="between"/>
        <c:majorUnit val="80"/>
      </c:valAx>
    </c:plotArea>
    <c:legend>
      <c:legendPos val="b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4276175433003421E-2"/>
          <c:y val="0.78256040656729198"/>
          <c:w val="0.90719465435948088"/>
          <c:h val="0.11530297843204382"/>
        </c:manualLayout>
      </c:layout>
      <c:overlay val="0"/>
      <c:txPr>
        <a:bodyPr/>
        <a:lstStyle/>
        <a:p>
          <a:pPr>
            <a:defRPr sz="1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7107065372007"/>
          <c:y val="0.28463115826533408"/>
          <c:w val="0.7829135690297131"/>
          <c:h val="0.573492920107023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графики!$A$9</c:f>
              <c:strCache>
                <c:ptCount val="1"/>
                <c:pt idx="0">
                  <c:v>47-1 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графики!$D$9:$E$9</c:f>
                <c:numCache>
                  <c:formatCode>General</c:formatCode>
                  <c:ptCount val="2"/>
                  <c:pt idx="0">
                    <c:v>0.30582900000000313</c:v>
                  </c:pt>
                  <c:pt idx="1">
                    <c:v>0.30983000000000038</c:v>
                  </c:pt>
                </c:numCache>
              </c:numRef>
            </c:plus>
            <c:minus>
              <c:numRef>
                <c:f>графики!$D$9:$E$9</c:f>
                <c:numCache>
                  <c:formatCode>General</c:formatCode>
                  <c:ptCount val="2"/>
                  <c:pt idx="0">
                    <c:v>0.30582900000000313</c:v>
                  </c:pt>
                  <c:pt idx="1">
                    <c:v>0.30983000000000038</c:v>
                  </c:pt>
                </c:numCache>
              </c:numRef>
            </c:minus>
          </c:errBars>
          <c:val>
            <c:numRef>
              <c:f>графики!$B$9:$C$9</c:f>
              <c:numCache>
                <c:formatCode>General</c:formatCode>
                <c:ptCount val="2"/>
                <c:pt idx="0">
                  <c:v>2.1681759999999999</c:v>
                </c:pt>
                <c:pt idx="1">
                  <c:v>2.5678239999999999</c:v>
                </c:pt>
              </c:numCache>
            </c:numRef>
          </c:val>
        </c:ser>
        <c:ser>
          <c:idx val="1"/>
          <c:order val="1"/>
          <c:tx>
            <c:strRef>
              <c:f>графики!$A$10</c:f>
              <c:strCache>
                <c:ptCount val="1"/>
                <c:pt idx="0">
                  <c:v>47XVIIILac28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графики!$D$10:$E$10</c:f>
                <c:numCache>
                  <c:formatCode>General</c:formatCode>
                  <c:ptCount val="2"/>
                  <c:pt idx="0">
                    <c:v>0.19799200000000144</c:v>
                  </c:pt>
                  <c:pt idx="1">
                    <c:v>0.20886399999999999</c:v>
                  </c:pt>
                </c:numCache>
              </c:numRef>
            </c:plus>
            <c:minus>
              <c:numRef>
                <c:f>графики!$D$10:$E$10</c:f>
                <c:numCache>
                  <c:formatCode>General</c:formatCode>
                  <c:ptCount val="2"/>
                  <c:pt idx="0">
                    <c:v>0.19799200000000144</c:v>
                  </c:pt>
                  <c:pt idx="1">
                    <c:v>0.20886399999999999</c:v>
                  </c:pt>
                </c:numCache>
              </c:numRef>
            </c:minus>
          </c:errBars>
          <c:val>
            <c:numRef>
              <c:f>графики!$B$10:$C$10</c:f>
              <c:numCache>
                <c:formatCode>General</c:formatCode>
                <c:ptCount val="2"/>
                <c:pt idx="0">
                  <c:v>2.2029939999999999</c:v>
                </c:pt>
                <c:pt idx="1">
                  <c:v>2.6605259999999999</c:v>
                </c:pt>
              </c:numCache>
            </c:numRef>
          </c:val>
        </c:ser>
        <c:ser>
          <c:idx val="2"/>
          <c:order val="2"/>
          <c:tx>
            <c:strRef>
              <c:f>графики!$A$11</c:f>
              <c:strCache>
                <c:ptCount val="1"/>
                <c:pt idx="0">
                  <c:v>47XVIIILac15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delete val="1"/>
            </c:dLbl>
            <c:dLbl>
              <c:idx val="1"/>
              <c:layout>
                <c:manualLayout>
                  <c:x val="1.9811788013868563E-3"/>
                  <c:y val="-5.363984674329464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cust"/>
            <c:noEndCap val="0"/>
            <c:plus>
              <c:numRef>
                <c:f>графики!$D$11:$E$11</c:f>
                <c:numCache>
                  <c:formatCode>General</c:formatCode>
                  <c:ptCount val="2"/>
                  <c:pt idx="0">
                    <c:v>0.22451200000000043</c:v>
                  </c:pt>
                  <c:pt idx="1">
                    <c:v>0.23760100000000001</c:v>
                  </c:pt>
                </c:numCache>
              </c:numRef>
            </c:plus>
            <c:minus>
              <c:numRef>
                <c:f>графики!$D$11:$E$11</c:f>
                <c:numCache>
                  <c:formatCode>General</c:formatCode>
                  <c:ptCount val="2"/>
                  <c:pt idx="0">
                    <c:v>0.22451200000000043</c:v>
                  </c:pt>
                  <c:pt idx="1">
                    <c:v>0.23760100000000001</c:v>
                  </c:pt>
                </c:numCache>
              </c:numRef>
            </c:minus>
          </c:errBars>
          <c:val>
            <c:numRef>
              <c:f>графики!$B$11:$C$11</c:f>
              <c:numCache>
                <c:formatCode>General</c:formatCode>
                <c:ptCount val="2"/>
                <c:pt idx="0">
                  <c:v>2.1997599999999977</c:v>
                </c:pt>
                <c:pt idx="1">
                  <c:v>2.9319399999999987</c:v>
                </c:pt>
              </c:numCache>
            </c:numRef>
          </c:val>
        </c:ser>
        <c:ser>
          <c:idx val="3"/>
          <c:order val="3"/>
          <c:tx>
            <c:strRef>
              <c:f>графики!$A$12</c:f>
              <c:strCache>
                <c:ptCount val="1"/>
                <c:pt idx="0">
                  <c:v>47XVIIILac27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4.597701149425288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5.363984674329464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cust"/>
            <c:noEndCap val="0"/>
            <c:plus>
              <c:numRef>
                <c:f>графики!$D$12:$E$12</c:f>
                <c:numCache>
                  <c:formatCode>General</c:formatCode>
                  <c:ptCount val="2"/>
                  <c:pt idx="0">
                    <c:v>0.20213</c:v>
                  </c:pt>
                  <c:pt idx="1">
                    <c:v>0.25591600000000031</c:v>
                  </c:pt>
                </c:numCache>
              </c:numRef>
            </c:plus>
            <c:minus>
              <c:numRef>
                <c:f>графики!$D$12:$E$12</c:f>
                <c:numCache>
                  <c:formatCode>General</c:formatCode>
                  <c:ptCount val="2"/>
                  <c:pt idx="0">
                    <c:v>0.20213</c:v>
                  </c:pt>
                  <c:pt idx="1">
                    <c:v>0.25591600000000031</c:v>
                  </c:pt>
                </c:numCache>
              </c:numRef>
            </c:minus>
          </c:errBars>
          <c:val>
            <c:numRef>
              <c:f>графики!$B$12:$C$12</c:f>
              <c:numCache>
                <c:formatCode>General</c:formatCode>
                <c:ptCount val="2"/>
                <c:pt idx="0">
                  <c:v>2.0327179999999987</c:v>
                </c:pt>
                <c:pt idx="1">
                  <c:v>2.4195319999999998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022016"/>
        <c:axId val="86023552"/>
      </c:barChart>
      <c:catAx>
        <c:axId val="86022016"/>
        <c:scaling>
          <c:orientation val="minMax"/>
        </c:scaling>
        <c:delete val="0"/>
        <c:axPos val="b"/>
        <c:majorTickMark val="out"/>
        <c:minorTickMark val="none"/>
        <c:tickLblPos val="nextTo"/>
        <c:crossAx val="86023552"/>
        <c:crosses val="autoZero"/>
        <c:auto val="1"/>
        <c:lblAlgn val="ctr"/>
        <c:lblOffset val="100"/>
        <c:noMultiLvlLbl val="0"/>
      </c:catAx>
      <c:valAx>
        <c:axId val="86023552"/>
        <c:scaling>
          <c:orientation val="minMax"/>
          <c:max val="3.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ru-RU" b="0"/>
                  <a:t>Толщина клеточной стенки, мкм</a:t>
                </a:r>
              </a:p>
            </c:rich>
          </c:tx>
          <c:layout>
            <c:manualLayout>
              <c:xMode val="edge"/>
              <c:yMode val="edge"/>
              <c:x val="1.5210441177094938E-2"/>
              <c:y val="0.1521095811097619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6022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55196175417889"/>
          <c:y val="7.1208490243067823E-4"/>
          <c:w val="0.63173897906415188"/>
          <c:h val="0.261307234293923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293963254593178E-2"/>
          <c:y val="2.7777777777777776E-2"/>
          <c:w val="0.78085192475940512"/>
          <c:h val="0.66883530183727036"/>
        </c:manualLayout>
      </c:layout>
      <c:barChart>
        <c:barDir val="col"/>
        <c:grouping val="stacked"/>
        <c:varyColors val="0"/>
        <c:ser>
          <c:idx val="0"/>
          <c:order val="0"/>
          <c:tx>
            <c:v>КРЛ</c:v>
          </c:tx>
          <c:invertIfNegative val="0"/>
          <c:dLbls>
            <c:txPr>
              <a:bodyPr/>
              <a:lstStyle/>
              <a:p>
                <a:pPr>
                  <a:defRPr baseline="0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[Лигнин.xls]Лист4!$B$23:$B$28</c:f>
              <c:strCache>
                <c:ptCount val="6"/>
                <c:pt idx="0">
                  <c:v>47-1</c:v>
                </c:pt>
                <c:pt idx="1">
                  <c:v>47XVIIIlac27</c:v>
                </c:pt>
                <c:pt idx="2">
                  <c:v>47XVIIIlac7</c:v>
                </c:pt>
                <c:pt idx="3">
                  <c:v>47XVIIIlac15</c:v>
                </c:pt>
                <c:pt idx="4">
                  <c:v>47XVIIIlac3</c:v>
                </c:pt>
                <c:pt idx="5">
                  <c:v>47XVIIIlac23</c:v>
                </c:pt>
              </c:strCache>
            </c:strRef>
          </c:cat>
          <c:val>
            <c:numRef>
              <c:f>[Лигнин.xls]Лист4!$C$23:$C$28</c:f>
              <c:numCache>
                <c:formatCode>General</c:formatCode>
                <c:ptCount val="6"/>
                <c:pt idx="0">
                  <c:v>1.98</c:v>
                </c:pt>
                <c:pt idx="1">
                  <c:v>2.11</c:v>
                </c:pt>
                <c:pt idx="2">
                  <c:v>1.79</c:v>
                </c:pt>
                <c:pt idx="3">
                  <c:v>2.42</c:v>
                </c:pt>
                <c:pt idx="4">
                  <c:v>1.77</c:v>
                </c:pt>
                <c:pt idx="5">
                  <c:v>2.34</c:v>
                </c:pt>
              </c:numCache>
            </c:numRef>
          </c:val>
        </c:ser>
        <c:ser>
          <c:idx val="1"/>
          <c:order val="1"/>
          <c:tx>
            <c:v>КНЛ</c:v>
          </c:tx>
          <c:invertIfNegative val="0"/>
          <c:dLbls>
            <c:txPr>
              <a:bodyPr/>
              <a:lstStyle/>
              <a:p>
                <a:pPr>
                  <a:defRPr baseline="0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[Лигнин.xls]Лист4!$B$23:$B$28</c:f>
              <c:strCache>
                <c:ptCount val="6"/>
                <c:pt idx="0">
                  <c:v>47-1</c:v>
                </c:pt>
                <c:pt idx="1">
                  <c:v>47XVIIIlac27</c:v>
                </c:pt>
                <c:pt idx="2">
                  <c:v>47XVIIIlac7</c:v>
                </c:pt>
                <c:pt idx="3">
                  <c:v>47XVIIIlac15</c:v>
                </c:pt>
                <c:pt idx="4">
                  <c:v>47XVIIIlac3</c:v>
                </c:pt>
                <c:pt idx="5">
                  <c:v>47XVIIIlac23</c:v>
                </c:pt>
              </c:strCache>
            </c:strRef>
          </c:cat>
          <c:val>
            <c:numRef>
              <c:f>[Лигнин.xls]Лист4!$D$23:$D$28</c:f>
              <c:numCache>
                <c:formatCode>General</c:formatCode>
                <c:ptCount val="6"/>
                <c:pt idx="0">
                  <c:v>17.850000000000001</c:v>
                </c:pt>
                <c:pt idx="1">
                  <c:v>17.09</c:v>
                </c:pt>
                <c:pt idx="2">
                  <c:v>16.57</c:v>
                </c:pt>
                <c:pt idx="3">
                  <c:v>15.36</c:v>
                </c:pt>
                <c:pt idx="4">
                  <c:v>15.31</c:v>
                </c:pt>
                <c:pt idx="5">
                  <c:v>12.23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overlap val="100"/>
        <c:axId val="85937152"/>
        <c:axId val="85947136"/>
      </c:barChart>
      <c:catAx>
        <c:axId val="85937152"/>
        <c:scaling>
          <c:orientation val="minMax"/>
        </c:scaling>
        <c:delete val="0"/>
        <c:axPos val="b"/>
        <c:majorTickMark val="out"/>
        <c:minorTickMark val="none"/>
        <c:tickLblPos val="nextTo"/>
        <c:crossAx val="85947136"/>
        <c:crosses val="autoZero"/>
        <c:auto val="1"/>
        <c:lblAlgn val="ctr"/>
        <c:lblOffset val="100"/>
        <c:noMultiLvlLbl val="0"/>
      </c:catAx>
      <c:valAx>
        <c:axId val="85947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937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6014927821522309"/>
          <c:y val="0.24660032079323421"/>
          <c:w val="0.33066338582677163"/>
          <c:h val="0.45647273257509469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1.9830489938757654E-3"/>
                  <c:y val="-5.5544473607465734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baseline="0" dirty="0"/>
                      <a:t>23</a:t>
                    </a:r>
                    <a:r>
                      <a:rPr lang="en-US" sz="1200" b="0" i="0" baseline="0" dirty="0" smtClean="0"/>
                      <a:t>%</a:t>
                    </a:r>
                    <a:r>
                      <a:rPr lang="ru-RU" sz="1200" b="0" i="0" baseline="0" dirty="0" smtClean="0"/>
                      <a:t> - Фотосинтез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3.9258748906386705E-2"/>
                  <c:y val="9.30648877223680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baseline="0" dirty="0"/>
                      <a:t>18</a:t>
                    </a:r>
                    <a:r>
                      <a:rPr lang="en-US" sz="1200" b="0" i="0" baseline="0" dirty="0" smtClean="0"/>
                      <a:t>%</a:t>
                    </a:r>
                    <a:r>
                      <a:rPr lang="ru-RU" sz="1200" b="0" i="0" baseline="0" dirty="0" smtClean="0"/>
                      <a:t> -Метаболические процессы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2105752405949256E-2"/>
                  <c:y val="5.205016039661709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baseline="0" dirty="0"/>
                      <a:t>10</a:t>
                    </a:r>
                    <a:r>
                      <a:rPr lang="en-US" sz="1200" b="0" i="0" baseline="0" dirty="0" smtClean="0"/>
                      <a:t>%</a:t>
                    </a:r>
                    <a:r>
                      <a:rPr lang="ru-RU" sz="1200" b="0" i="0" baseline="0" dirty="0" smtClean="0"/>
                      <a:t> - </a:t>
                    </a:r>
                    <a:r>
                      <a:rPr lang="ru-RU" sz="1200" b="0" i="0" baseline="0" dirty="0" err="1" smtClean="0"/>
                      <a:t>Протеолиз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8.2958223972003503E-3"/>
                  <c:y val="6.130941965587635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i="0" baseline="0" dirty="0" smtClean="0"/>
                      <a:t>Неизвестные - </a:t>
                    </a:r>
                    <a:r>
                      <a:rPr lang="en-US" sz="1200" b="0" i="0" baseline="0" dirty="0" smtClean="0"/>
                      <a:t>10</a:t>
                    </a:r>
                    <a:r>
                      <a:rPr lang="en-US" sz="1200" b="0" i="0" baseline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5534230096237975E-3"/>
                  <c:y val="1.4949256342957131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i="0" baseline="0" dirty="0" smtClean="0"/>
                      <a:t>Регуляция транскрипции - </a:t>
                    </a:r>
                    <a:r>
                      <a:rPr lang="en-US" sz="1200" b="0" i="0" baseline="0" dirty="0" smtClean="0"/>
                      <a:t>8</a:t>
                    </a:r>
                    <a:r>
                      <a:rPr lang="en-US" sz="1200" b="0" i="0" baseline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4.8318569553805774E-3"/>
                  <c:y val="1.79228638086905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i="0" baseline="0" dirty="0" smtClean="0"/>
                      <a:t>Трансмембранный транспорт – </a:t>
                    </a:r>
                  </a:p>
                  <a:p>
                    <a:r>
                      <a:rPr lang="en-US" sz="1200" b="0" i="0" baseline="0" dirty="0" smtClean="0"/>
                      <a:t>8</a:t>
                    </a:r>
                    <a:r>
                      <a:rPr lang="en-US" sz="1200" b="0" i="0" baseline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8.5733814523184862E-3"/>
                  <c:y val="1.4134441528142316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i="0" baseline="0" dirty="0" smtClean="0"/>
                      <a:t>Трансдукция сигналов - </a:t>
                    </a:r>
                    <a:r>
                      <a:rPr lang="en-US" sz="1200" b="0" i="0" baseline="0" dirty="0" smtClean="0"/>
                      <a:t>7</a:t>
                    </a:r>
                    <a:r>
                      <a:rPr lang="en-US" sz="1200" b="0" i="0" baseline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7.2027559055118364E-3"/>
                  <c:y val="1.580825313502478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i="0" baseline="0" dirty="0" smtClean="0"/>
                      <a:t>Конверсия энергии - </a:t>
                    </a:r>
                    <a:r>
                      <a:rPr lang="en-US" sz="1200" b="0" i="0" baseline="0" dirty="0" smtClean="0"/>
                      <a:t>5</a:t>
                    </a:r>
                    <a:r>
                      <a:rPr lang="en-US" sz="1200" b="0" i="0" baseline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7.2258420822397196E-2"/>
                  <c:y val="-9.8986585010207052E-3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i="0" baseline="0" dirty="0" smtClean="0"/>
                      <a:t>Устойчивость к стрессам - </a:t>
                    </a:r>
                    <a:r>
                      <a:rPr lang="en-US" sz="1200" b="0" i="0" baseline="0" dirty="0" smtClean="0"/>
                      <a:t>5</a:t>
                    </a:r>
                    <a:r>
                      <a:rPr lang="en-US" sz="1200" b="0" i="0" baseline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3.9870516185476816E-2"/>
                  <c:y val="-7.969276757072033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i="0" baseline="0" dirty="0" smtClean="0"/>
                      <a:t>РНК-процессинг -</a:t>
                    </a:r>
                    <a:r>
                      <a:rPr lang="en-US" sz="1200" b="0" i="0" baseline="0" dirty="0" smtClean="0"/>
                      <a:t>3</a:t>
                    </a:r>
                    <a:r>
                      <a:rPr lang="en-US" sz="1200" b="0" i="0" baseline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0" i="0" baseline="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'ref+funct (process)'!$A$79:$A$91</c:f>
              <c:strCache>
                <c:ptCount val="13"/>
                <c:pt idx="0">
                  <c:v>photosynthesis</c:v>
                </c:pt>
                <c:pt idx="1">
                  <c:v>metabolic process</c:v>
                </c:pt>
                <c:pt idx="2">
                  <c:v>proteolysis</c:v>
                </c:pt>
                <c:pt idx="3">
                  <c:v>Unknown</c:v>
                </c:pt>
                <c:pt idx="4">
                  <c:v>transcription regulation</c:v>
                </c:pt>
                <c:pt idx="5">
                  <c:v>transmembrane transport</c:v>
                </c:pt>
                <c:pt idx="6">
                  <c:v>signal transduction</c:v>
                </c:pt>
                <c:pt idx="7">
                  <c:v>Energy conversion</c:v>
                </c:pt>
                <c:pt idx="8">
                  <c:v>stress tolerance</c:v>
                </c:pt>
                <c:pt idx="9">
                  <c:v>RNA processing (maturation)</c:v>
                </c:pt>
                <c:pt idx="10">
                  <c:v>cell walls expansion</c:v>
                </c:pt>
                <c:pt idx="11">
                  <c:v>germination, embriogenesis</c:v>
                </c:pt>
                <c:pt idx="12">
                  <c:v>translation</c:v>
                </c:pt>
              </c:strCache>
            </c:strRef>
          </c:cat>
          <c:val>
            <c:numRef>
              <c:f>'ref+funct (process)'!$B$79:$B$91</c:f>
              <c:numCache>
                <c:formatCode>General</c:formatCode>
                <c:ptCount val="13"/>
                <c:pt idx="0">
                  <c:v>17</c:v>
                </c:pt>
                <c:pt idx="1">
                  <c:v>13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  <c:pt idx="7">
                  <c:v>4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0.22205</cdr:x>
      <cdr:y>0.09385</cdr:y>
    </cdr:from>
    <cdr:to>
      <cdr:x>0.37112</cdr:x>
      <cdr:y>0.40453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2075" y="27622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0.22205</cdr:x>
      <cdr:y>0.09385</cdr:y>
    </cdr:from>
    <cdr:to>
      <cdr:x>0.37112</cdr:x>
      <cdr:y>0.40453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362075" y="27622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0.22205</cdr:x>
      <cdr:y>0.09385</cdr:y>
    </cdr:from>
    <cdr:to>
      <cdr:x>0.37112</cdr:x>
      <cdr:y>0.40453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362075" y="27622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0.22205</cdr:x>
      <cdr:y>0.09385</cdr:y>
    </cdr:from>
    <cdr:to>
      <cdr:x>0.37112</cdr:x>
      <cdr:y>0.40453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362075" y="27622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0.22205</cdr:x>
      <cdr:y>0.09385</cdr:y>
    </cdr:from>
    <cdr:to>
      <cdr:x>0.37112</cdr:x>
      <cdr:y>0.40453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362075" y="27622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0.84116</cdr:x>
      <cdr:y>0.07826</cdr:y>
    </cdr:from>
    <cdr:to>
      <cdr:x>0.9038</cdr:x>
      <cdr:y>0.15362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581400" y="257176"/>
          <a:ext cx="26670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*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0.21231</cdr:x>
      <cdr:y>0</cdr:y>
    </cdr:from>
    <cdr:to>
      <cdr:x>0.50045</cdr:x>
      <cdr:y>0.14708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00" y="0"/>
          <a:ext cx="1357322" cy="4938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dirty="0" err="1">
              <a:latin typeface="Times New Roman" pitchFamily="18" charset="0"/>
              <a:cs typeface="Times New Roman" pitchFamily="18" charset="0"/>
            </a:rPr>
            <a:t>Нетрансгенный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 контроль</a:t>
          </a:r>
        </a:p>
      </cdr:txBody>
    </cdr:sp>
  </cdr:relSizeAnchor>
  <cdr:relSizeAnchor xmlns:cdr="http://schemas.openxmlformats.org/drawingml/2006/chartDrawing">
    <cdr:from>
      <cdr:x>0.53078</cdr:x>
      <cdr:y>0</cdr:y>
    </cdr:from>
    <cdr:to>
      <cdr:x>0.82199</cdr:x>
      <cdr:y>0.14708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00298" y="0"/>
          <a:ext cx="1371757" cy="4938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dirty="0">
              <a:latin typeface="Times New Roman" pitchFamily="18" charset="0"/>
              <a:cs typeface="Times New Roman" pitchFamily="18" charset="0"/>
            </a:rPr>
            <a:t>Контроль трансформации</a:t>
          </a:r>
        </a:p>
      </cdr:txBody>
    </cdr:sp>
  </cdr:relSizeAnchor>
  <cdr:relSizeAnchor xmlns:cdr="http://schemas.openxmlformats.org/drawingml/2006/chartDrawing">
    <cdr:from>
      <cdr:x>0.1796</cdr:x>
      <cdr:y>0.87613</cdr:y>
    </cdr:from>
    <cdr:to>
      <cdr:x>0.47466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66800" y="2762250"/>
          <a:ext cx="1752600" cy="3905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dirty="0">
              <a:latin typeface="Times New Roman" pitchFamily="18" charset="0"/>
              <a:cs typeface="Times New Roman" pitchFamily="18" charset="0"/>
            </a:rPr>
            <a:t>Сосуды ксилемы</a:t>
          </a:r>
        </a:p>
      </cdr:txBody>
    </cdr:sp>
  </cdr:relSizeAnchor>
  <cdr:relSizeAnchor xmlns:cdr="http://schemas.openxmlformats.org/drawingml/2006/chartDrawing">
    <cdr:from>
      <cdr:x>0.58691</cdr:x>
      <cdr:y>0.87613</cdr:y>
    </cdr:from>
    <cdr:to>
      <cdr:x>0.88198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486150" y="2762250"/>
          <a:ext cx="1752600" cy="3905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>
              <a:latin typeface="Times New Roman" pitchFamily="18" charset="0"/>
              <a:cs typeface="Times New Roman" pitchFamily="18" charset="0"/>
            </a:rPr>
            <a:t>Волокна ксилемы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0.39057</cdr:x>
      <cdr:y>0.36518</cdr:y>
    </cdr:from>
    <cdr:to>
      <cdr:x>0.69242</cdr:x>
      <cdr:y>0.47039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2922740" y="2133599"/>
          <a:ext cx="2258859" cy="61468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0" cap="flat" cmpd="sng" algn="ctr">
          <a:solidFill>
            <a:srgbClr val="FF0000"/>
          </a:solidFill>
          <a:prstDash val="sysDot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rtlCol="0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en-AU"/>
          </a:defPPr>
          <a:lvl1pPr algn="r" rtl="0" fontAlgn="base">
            <a:spcBef>
              <a:spcPct val="0"/>
            </a:spcBef>
            <a:spcAft>
              <a:spcPct val="0"/>
            </a:spcAft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1pPr>
          <a:lvl2pPr marL="457200" algn="r" rtl="0" fontAlgn="base">
            <a:spcBef>
              <a:spcPct val="0"/>
            </a:spcBef>
            <a:spcAft>
              <a:spcPct val="0"/>
            </a:spcAft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2pPr>
          <a:lvl3pPr marL="914400" algn="r" rtl="0" fontAlgn="base">
            <a:spcBef>
              <a:spcPct val="0"/>
            </a:spcBef>
            <a:spcAft>
              <a:spcPct val="0"/>
            </a:spcAft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3pPr>
          <a:lvl4pPr marL="1371600" algn="r" rtl="0" fontAlgn="base">
            <a:spcBef>
              <a:spcPct val="0"/>
            </a:spcBef>
            <a:spcAft>
              <a:spcPct val="0"/>
            </a:spcAft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4pPr>
          <a:lvl5pPr marL="1828800" algn="r" rtl="0" fontAlgn="base">
            <a:spcBef>
              <a:spcPct val="0"/>
            </a:spcBef>
            <a:spcAft>
              <a:spcPct val="0"/>
            </a:spcAft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3600" kern="1200">
              <a:solidFill>
                <a:schemeClr val="tx1"/>
              </a:solidFill>
              <a:latin typeface="Constantia" pitchFamily="18" charset="0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50000" y="9518650"/>
            <a:ext cx="379413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eaLnBrk="0" hangingPunct="0">
              <a:defRPr/>
            </a:pPr>
            <a:fld id="{46D3FBE7-F161-4575-8696-4887D8EA0E86}" type="slidenum">
              <a:rPr lang="en-AU" sz="1400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pPr eaLnBrk="0" hangingPunct="0">
                <a:defRPr/>
              </a:pPr>
              <a:t>‹#›</a:t>
            </a:fld>
            <a:endParaRPr lang="en-AU" sz="1400" i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98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9638"/>
            <a:ext cx="4984750" cy="417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notes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2048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0" y="865188"/>
            <a:ext cx="4640263" cy="3479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50000" y="9518650"/>
            <a:ext cx="379413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eaLnBrk="0" hangingPunct="0">
              <a:defRPr/>
            </a:pPr>
            <a:fld id="{05E44C49-B94B-489E-9253-906718157671}" type="slidenum">
              <a:rPr lang="en-AU" sz="1400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pPr eaLnBrk="0" hangingPunct="0">
                <a:defRPr/>
              </a:pPr>
              <a:t>‹#›</a:t>
            </a:fld>
            <a:endParaRPr lang="en-AU" sz="1400" i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826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D33BB6-542C-4968-AD59-884661312C08}" type="slidenum">
              <a:rPr lang="ru-RU" smtClean="0">
                <a:latin typeface="Arial" charset="0"/>
              </a:rPr>
              <a:pPr>
                <a:defRPr/>
              </a:pPr>
              <a:t>5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ln/>
        </p:spPr>
        <p:txBody>
          <a:bodyPr/>
          <a:lstStyle/>
          <a:p>
            <a:fld id="{D60E71FB-A25A-412A-8289-9FAEAB2C6325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ln/>
        </p:spPr>
        <p:txBody>
          <a:bodyPr/>
          <a:lstStyle/>
          <a:p>
            <a:fld id="{CA2D1276-CEBE-426D-AAA9-0309E10C6E40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3"/>
          <p:cNvSpPr txBox="1">
            <a:spLocks noGrp="1"/>
          </p:cNvSpPr>
          <p:nvPr/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9D8092E-579F-455B-A0FB-51B070FD3C40}" type="slidenum">
              <a:rPr lang="ru-RU" sz="1200">
                <a:latin typeface="+mn-lt"/>
              </a:rPr>
              <a:pPr algn="r">
                <a:defRPr/>
              </a:pPr>
              <a:t>11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1027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ru-RU" sz="2400" smtClean="0">
                <a:latin typeface="Times New Roman" pitchFamily="18" charset="0"/>
              </a:endParaRPr>
            </a:p>
          </p:txBody>
        </p:sp>
        <p:sp>
          <p:nvSpPr>
            <p:cNvPr id="6" name="Rectangle 1028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2400" smtClean="0">
                <a:latin typeface="Times New Roman" pitchFamily="18" charset="0"/>
              </a:endParaRPr>
            </a:p>
          </p:txBody>
        </p:sp>
        <p:grpSp>
          <p:nvGrpSpPr>
            <p:cNvPr id="7" name="Group 1029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103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9" name="Rectangle 103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10" name="Rectangle 103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11" name="Rectangle 103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12" name="Rectangle 103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13" name="Rectangle 103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14" name="Rectangle 103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15" name="Rectangle 103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16" name="Rectangle 103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  <p:sp>
            <p:nvSpPr>
              <p:cNvPr id="17" name="Rectangle 103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l" eaLnBrk="1" hangingPunct="1">
                  <a:defRPr/>
                </a:pPr>
                <a:endParaRPr lang="en-US" altLang="ru-RU" sz="2400" smtClean="0">
                  <a:latin typeface="Times New Roman" pitchFamily="18" charset="0"/>
                </a:endParaRPr>
              </a:p>
            </p:txBody>
          </p:sp>
        </p:grpSp>
      </p:grpSp>
      <p:sp>
        <p:nvSpPr>
          <p:cNvPr id="42003" name="Rectangle 1043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42004" name="Rectangle 1044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18" name="Rectangle 104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9" name="Rectangle 10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0" name="Rectangle 10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78053-8306-4D14-BE0C-DDCC1D865A4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5495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0D402-5216-410A-8A87-E47073637D8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339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61DCD-3650-49FC-A829-D295E1E3CAF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087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69420-C4FB-4256-B58F-4B0241DAC69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789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E9B95-F216-4CF2-9731-A1C7CF29FB9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1060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EF2FE-A9D1-4570-B048-D4528F02CF0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796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26D35-DDEA-4021-9CAD-93DE2D8D46A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5016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178C6-D3A3-4F8C-A9D2-DC5DA1C6394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7307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21756-FFEB-466D-A7BE-92CD57C94DF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3697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E4237-EFB6-43C2-AB01-84AD78B554E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316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EF2AB-267F-4FF6-AD88-F8272991E48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738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0476C-D0DC-4010-8BF3-6A7B407C48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0363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016CD-AB67-47F3-A5AF-0E9E49EC755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507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B77AAE24-6224-4D8B-A311-29639EE3960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ru-RU" sz="2400" smtClean="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2400" smtClean="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1800" smtClean="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1800" smtClean="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1800" smtClean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1800" smtClean="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2400" smtClean="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1800" smtClean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l" eaLnBrk="1" hangingPunct="1">
                <a:defRPr/>
              </a:pPr>
              <a:endParaRPr lang="en-US" altLang="ru-RU" sz="1800" smtClean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ru-RU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ru-RU" smtClean="0"/>
              <a:t>Click to edit Master text styles</a:t>
            </a:r>
          </a:p>
          <a:p>
            <a:pPr lvl="1"/>
            <a:r>
              <a:rPr lang="en-AU" altLang="ru-RU" smtClean="0"/>
              <a:t>Second level</a:t>
            </a:r>
          </a:p>
          <a:p>
            <a:pPr lvl="2"/>
            <a:r>
              <a:rPr lang="en-AU" altLang="ru-RU" smtClean="0"/>
              <a:t>Third level</a:t>
            </a:r>
          </a:p>
          <a:p>
            <a:pPr lvl="3"/>
            <a:r>
              <a:rPr lang="en-AU" altLang="ru-RU" smtClean="0"/>
              <a:t>Fourth level</a:t>
            </a:r>
          </a:p>
          <a:p>
            <a:pPr lvl="4"/>
            <a:r>
              <a:rPr lang="en-AU" altLang="ru-RU" smtClean="0"/>
              <a:t>Fifth level</a:t>
            </a:r>
          </a:p>
        </p:txBody>
      </p:sp>
      <p:sp>
        <p:nvSpPr>
          <p:cNvPr id="4097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 txBox="1">
            <a:spLocks/>
          </p:cNvSpPr>
          <p:nvPr/>
        </p:nvSpPr>
        <p:spPr bwMode="auto">
          <a:xfrm>
            <a:off x="609600" y="1447800"/>
            <a:ext cx="777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latin typeface="Constantia" pitchFamily="18" charset="0"/>
              </a:rPr>
              <a:t> Молекулярная селекция уникальных генотипов осины и березы для плантационного </a:t>
            </a:r>
            <a:r>
              <a:rPr lang="ru-RU" altLang="ru-RU" b="1" dirty="0" err="1">
                <a:latin typeface="Constantia" pitchFamily="18" charset="0"/>
              </a:rPr>
              <a:t>лесовыращивания</a:t>
            </a:r>
            <a:r>
              <a:rPr lang="ru-RU" altLang="ru-RU" b="1" dirty="0">
                <a:latin typeface="Constantia" pitchFamily="18" charset="0"/>
              </a:rPr>
              <a:t>.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81000" y="2971800"/>
            <a:ext cx="8001000" cy="2895600"/>
          </a:xfrm>
          <a:prstGeom prst="rect">
            <a:avLst/>
          </a:prstGeom>
        </p:spPr>
        <p:txBody>
          <a:bodyPr/>
          <a:lstStyle/>
          <a:p>
            <a:pPr marL="274320" indent="-27432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  <a:p>
            <a:pPr marL="274320" indent="-27432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Группа лесной биотехнологии ФИБХ РАН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endParaRPr lang="ru-RU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</a:rPr>
              <a:t>Докладчик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</a:rPr>
              <a:t>: 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r>
              <a:rPr lang="ru-RU" sz="2000" b="1" i="1" dirty="0" err="1">
                <a:solidFill>
                  <a:schemeClr val="bg2">
                    <a:lumMod val="25000"/>
                  </a:schemeClr>
                </a:solidFill>
              </a:rPr>
              <a:t>Шестибратов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</a:rPr>
              <a:t>Константин Александрович, к.б.н.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76" y="5024295"/>
            <a:ext cx="2514600" cy="1452463"/>
          </a:xfrm>
          <a:prstGeom prst="rect">
            <a:avLst/>
          </a:prstGeom>
          <a:scene3d>
            <a:camera prst="orthographicFront">
              <a:rot lat="0" lon="11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762000"/>
            <a:ext cx="4152900" cy="2869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00" y="762000"/>
            <a:ext cx="4307700" cy="2866277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495800"/>
            <a:ext cx="3207106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низ 6"/>
          <p:cNvSpPr/>
          <p:nvPr/>
        </p:nvSpPr>
        <p:spPr bwMode="auto">
          <a:xfrm>
            <a:off x="6648450" y="3733800"/>
            <a:ext cx="285750" cy="68580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34200" y="3733800"/>
            <a:ext cx="1378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2500-3000 руб./</a:t>
            </a:r>
            <a:r>
              <a:rPr lang="ru-RU" sz="1600" dirty="0" err="1" smtClean="0">
                <a:solidFill>
                  <a:srgbClr val="FF0000"/>
                </a:solidFill>
              </a:rPr>
              <a:t>м.куб</a:t>
            </a:r>
            <a:r>
              <a:rPr lang="ru-RU" sz="1600" dirty="0" smtClean="0">
                <a:solidFill>
                  <a:srgbClr val="FF0000"/>
                </a:solidFill>
              </a:rPr>
              <a:t>.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 bwMode="auto">
          <a:xfrm>
            <a:off x="2114550" y="3733800"/>
            <a:ext cx="285750" cy="68580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00300" y="3928646"/>
            <a:ext cx="2171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500-1000 руб./</a:t>
            </a:r>
            <a:r>
              <a:rPr lang="ru-RU" sz="1600" dirty="0" err="1" smtClean="0"/>
              <a:t>м.куб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4419600"/>
            <a:ext cx="28575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59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1854200"/>
            <a:ext cx="31242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>
                <a:latin typeface="Constantia" panose="02030602050306030303" pitchFamily="18" charset="0"/>
              </a:rPr>
              <a:t>Используемые подходы при молекулярной селекции </a:t>
            </a:r>
            <a:br>
              <a:rPr lang="ru-RU" sz="2000" b="1" dirty="0">
                <a:latin typeface="Constantia" panose="02030602050306030303" pitchFamily="18" charset="0"/>
              </a:rPr>
            </a:br>
            <a:r>
              <a:rPr lang="ru-RU" sz="2000" b="1" dirty="0">
                <a:latin typeface="Constantia" panose="02030602050306030303" pitchFamily="18" charset="0"/>
              </a:rPr>
              <a:t>лесных древесных растений</a:t>
            </a:r>
            <a:br>
              <a:rPr lang="ru-RU" sz="2000" b="1" dirty="0">
                <a:latin typeface="Constantia" panose="02030602050306030303" pitchFamily="18" charset="0"/>
              </a:rPr>
            </a:br>
            <a:endParaRPr lang="ru-RU" sz="2000" b="1" dirty="0">
              <a:latin typeface="Constantia" panose="02030602050306030303" pitchFamily="18" charset="0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809369" y="1905000"/>
            <a:ext cx="1752600" cy="762000"/>
          </a:xfrm>
          <a:prstGeom prst="flowChartAlternateProcess">
            <a:avLst/>
          </a:prstGeom>
          <a:noFill/>
          <a:ln w="19050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l"/>
            <a:r>
              <a:rPr lang="ru-RU" sz="1400" dirty="0" err="1"/>
              <a:t>Суперэкспрессия</a:t>
            </a:r>
            <a:r>
              <a:rPr lang="ru-RU" sz="1400" dirty="0"/>
              <a:t> </a:t>
            </a:r>
            <a:r>
              <a:rPr lang="ru-RU" sz="1400" dirty="0" err="1"/>
              <a:t>лигнолитических</a:t>
            </a:r>
            <a:r>
              <a:rPr lang="ru-RU" sz="1400" dirty="0"/>
              <a:t> </a:t>
            </a:r>
            <a:r>
              <a:rPr lang="ru-RU" sz="1400" dirty="0" smtClean="0"/>
              <a:t>ферментов</a:t>
            </a:r>
            <a:r>
              <a:rPr lang="en-US" sz="1400" dirty="0" smtClean="0"/>
              <a:t>  </a:t>
            </a:r>
            <a:endParaRPr lang="ru-RU" sz="140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304800" y="2895600"/>
            <a:ext cx="2180969" cy="762000"/>
          </a:xfrm>
          <a:prstGeom prst="flowChartAlternateProcess">
            <a:avLst/>
          </a:prstGeom>
          <a:noFill/>
          <a:ln w="19050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l"/>
            <a:r>
              <a:rPr lang="ru-RU" sz="1400" dirty="0" err="1"/>
              <a:t>Суперэкспрессия</a:t>
            </a:r>
            <a:r>
              <a:rPr lang="ru-RU" sz="1400" dirty="0"/>
              <a:t> </a:t>
            </a:r>
            <a:r>
              <a:rPr lang="ru-RU" sz="1400" dirty="0" err="1" smtClean="0"/>
              <a:t>гемицеллюлозо</a:t>
            </a:r>
            <a:r>
              <a:rPr lang="ru-RU" sz="1400" dirty="0" smtClean="0"/>
              <a:t>-литических </a:t>
            </a:r>
            <a:r>
              <a:rPr lang="ru-RU" sz="1400" dirty="0"/>
              <a:t>ферментов</a:t>
            </a:r>
          </a:p>
          <a:p>
            <a:pPr algn="l"/>
            <a:endParaRPr lang="ru-RU" sz="1400" dirty="0">
              <a:latin typeface="Arial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381000" y="4114800"/>
            <a:ext cx="2481291" cy="990600"/>
          </a:xfrm>
          <a:prstGeom prst="flowChartAlternateProcess">
            <a:avLst/>
          </a:prstGeom>
          <a:noFill/>
          <a:ln w="19050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l"/>
            <a:r>
              <a:rPr lang="ru-RU" sz="1400" dirty="0"/>
              <a:t>РНК-интерференционное ингибирование экспрессии </a:t>
            </a:r>
            <a:r>
              <a:rPr lang="ru-RU" sz="1400" dirty="0" err="1"/>
              <a:t>нативных</a:t>
            </a:r>
            <a:r>
              <a:rPr lang="ru-RU" sz="1400" dirty="0"/>
              <a:t> генов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2050192" y="5257800"/>
            <a:ext cx="2552700" cy="762000"/>
          </a:xfrm>
          <a:prstGeom prst="flowChartAlternateProcess">
            <a:avLst/>
          </a:prstGeom>
          <a:noFill/>
          <a:ln w="19050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l"/>
            <a:r>
              <a:rPr lang="ru-RU" sz="1400" dirty="0" err="1"/>
              <a:t>Суперэкспрессия</a:t>
            </a:r>
            <a:r>
              <a:rPr lang="ru-RU" sz="1400" dirty="0"/>
              <a:t> </a:t>
            </a:r>
            <a:r>
              <a:rPr lang="ru-RU" sz="1400" dirty="0" smtClean="0"/>
              <a:t>генов </a:t>
            </a:r>
            <a:r>
              <a:rPr lang="ru-RU" sz="1400" dirty="0"/>
              <a:t>устойчивости к гербицидам</a:t>
            </a:r>
          </a:p>
          <a:p>
            <a:endParaRPr lang="ru-RU" dirty="0"/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4914900" y="5105400"/>
            <a:ext cx="2209800" cy="762000"/>
          </a:xfrm>
          <a:prstGeom prst="flowChartAlternateProcess">
            <a:avLst/>
          </a:prstGeom>
          <a:noFill/>
          <a:ln w="19050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l"/>
            <a:r>
              <a:rPr lang="ru-RU" sz="1400" dirty="0" err="1"/>
              <a:t>Суперэкспрессия</a:t>
            </a:r>
            <a:r>
              <a:rPr lang="ru-RU" sz="1400" dirty="0"/>
              <a:t> ферментов метаболизма азота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6553200" y="2286000"/>
            <a:ext cx="2209800" cy="762000"/>
          </a:xfrm>
          <a:prstGeom prst="flowChartAlternateProcess">
            <a:avLst/>
          </a:prstGeom>
          <a:noFill/>
          <a:ln w="19050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l"/>
            <a:r>
              <a:rPr lang="ru-RU" sz="1400" dirty="0"/>
              <a:t>Плюсовая селекция + молекулярное маркирование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 bwMode="auto">
          <a:xfrm>
            <a:off x="6477000" y="3608172"/>
            <a:ext cx="2133600" cy="1268628"/>
          </a:xfrm>
          <a:prstGeom prst="flowChartAlternateProcess">
            <a:avLst/>
          </a:prstGeom>
          <a:noFill/>
          <a:ln w="19050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l"/>
            <a:r>
              <a:rPr lang="ru-RU" sz="1400" dirty="0"/>
              <a:t>Плюсовая селекция + молекулярное </a:t>
            </a:r>
            <a:r>
              <a:rPr lang="ru-RU" sz="1400" dirty="0" smtClean="0"/>
              <a:t>маркирование + соматическая </a:t>
            </a:r>
            <a:r>
              <a:rPr lang="ru-RU" sz="1400" dirty="0" err="1" smtClean="0"/>
              <a:t>полиплоидизация</a:t>
            </a:r>
            <a:endParaRPr lang="ru-RU" sz="1400" dirty="0">
              <a:latin typeface="Arial" charset="0"/>
            </a:endParaRPr>
          </a:p>
        </p:txBody>
      </p:sp>
      <p:sp>
        <p:nvSpPr>
          <p:cNvPr id="11" name="Штриховая стрелка вправо 10"/>
          <p:cNvSpPr/>
          <p:nvPr/>
        </p:nvSpPr>
        <p:spPr bwMode="auto">
          <a:xfrm rot="1491879">
            <a:off x="2633691" y="2280206"/>
            <a:ext cx="457200" cy="304800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Штриховая стрелка вправо 12"/>
          <p:cNvSpPr/>
          <p:nvPr/>
        </p:nvSpPr>
        <p:spPr bwMode="auto">
          <a:xfrm>
            <a:off x="2514600" y="3042206"/>
            <a:ext cx="457200" cy="304800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Штриховая стрелка вправо 13"/>
          <p:cNvSpPr/>
          <p:nvPr/>
        </p:nvSpPr>
        <p:spPr bwMode="auto">
          <a:xfrm rot="20156297">
            <a:off x="3009900" y="4347163"/>
            <a:ext cx="457200" cy="304800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Штриховая стрелка вправо 14"/>
          <p:cNvSpPr/>
          <p:nvPr/>
        </p:nvSpPr>
        <p:spPr bwMode="auto">
          <a:xfrm rot="16200000">
            <a:off x="3924300" y="4838700"/>
            <a:ext cx="381000" cy="304800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Штриховая стрелка вправо 15"/>
          <p:cNvSpPr/>
          <p:nvPr/>
        </p:nvSpPr>
        <p:spPr bwMode="auto">
          <a:xfrm rot="14239926">
            <a:off x="5280884" y="4602100"/>
            <a:ext cx="457200" cy="304800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Штриховая стрелка вправо 16"/>
          <p:cNvSpPr/>
          <p:nvPr/>
        </p:nvSpPr>
        <p:spPr bwMode="auto">
          <a:xfrm rot="11364891">
            <a:off x="5889251" y="4150142"/>
            <a:ext cx="457200" cy="304800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Штриховая стрелка вправо 17"/>
          <p:cNvSpPr/>
          <p:nvPr/>
        </p:nvSpPr>
        <p:spPr bwMode="auto">
          <a:xfrm rot="10105776">
            <a:off x="5965451" y="2548046"/>
            <a:ext cx="457200" cy="304800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9000" y="2286000"/>
            <a:ext cx="19008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 smtClean="0">
                <a:solidFill>
                  <a:schemeClr val="bg1"/>
                </a:solidFill>
              </a:rPr>
              <a:t>Populus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</a:rPr>
              <a:t>tremula</a:t>
            </a:r>
            <a:endParaRPr lang="en-US" sz="1600" i="1" dirty="0" smtClean="0">
              <a:solidFill>
                <a:schemeClr val="bg1"/>
              </a:solidFill>
            </a:endParaRPr>
          </a:p>
          <a:p>
            <a:endParaRPr lang="en-US" sz="1600" i="1" dirty="0" smtClean="0">
              <a:solidFill>
                <a:schemeClr val="bg1"/>
              </a:solidFill>
            </a:endParaRPr>
          </a:p>
          <a:p>
            <a:r>
              <a:rPr lang="en-US" sz="1600" i="1" dirty="0" err="1" smtClean="0">
                <a:solidFill>
                  <a:schemeClr val="bg1"/>
                </a:solidFill>
              </a:rPr>
              <a:t>Betula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</a:rPr>
              <a:t>pendula</a:t>
            </a:r>
            <a:endParaRPr lang="en-US" sz="1600" i="1" dirty="0" smtClean="0">
              <a:solidFill>
                <a:schemeClr val="bg1"/>
              </a:solidFill>
            </a:endParaRPr>
          </a:p>
          <a:p>
            <a:endParaRPr lang="en-US" sz="1600" i="1" dirty="0" smtClean="0">
              <a:solidFill>
                <a:schemeClr val="bg1"/>
              </a:solidFill>
            </a:endParaRPr>
          </a:p>
          <a:p>
            <a:r>
              <a:rPr lang="en-US" sz="1600" i="1" dirty="0" err="1" smtClean="0">
                <a:solidFill>
                  <a:schemeClr val="bg1"/>
                </a:solidFill>
              </a:rPr>
              <a:t>Betula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</a:rPr>
              <a:t>pubescens</a:t>
            </a:r>
            <a:endParaRPr lang="en-US" sz="1600" i="1" dirty="0" smtClean="0">
              <a:solidFill>
                <a:schemeClr val="bg1"/>
              </a:solidFill>
            </a:endParaRPr>
          </a:p>
          <a:p>
            <a:endParaRPr lang="en-US" sz="1600" i="1" dirty="0">
              <a:solidFill>
                <a:schemeClr val="bg1"/>
              </a:solidFill>
            </a:endParaRPr>
          </a:p>
          <a:p>
            <a:r>
              <a:rPr lang="en-US" sz="1600" i="1" dirty="0" err="1" smtClean="0">
                <a:solidFill>
                  <a:schemeClr val="bg1"/>
                </a:solidFill>
              </a:rPr>
              <a:t>Betula</a:t>
            </a:r>
            <a:r>
              <a:rPr lang="en-US" sz="1600" i="1" dirty="0" smtClean="0">
                <a:solidFill>
                  <a:schemeClr val="bg1"/>
                </a:solidFill>
              </a:rPr>
              <a:t> nana</a:t>
            </a:r>
          </a:p>
          <a:p>
            <a:endParaRPr lang="ru-RU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77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err="1">
                <a:latin typeface="Constantia" panose="02030602050306030303" pitchFamily="18" charset="0"/>
              </a:rPr>
              <a:t>Суперэкспрессия</a:t>
            </a:r>
            <a:r>
              <a:rPr lang="ru-RU" sz="2000" b="1" dirty="0">
                <a:latin typeface="Constantia" panose="02030602050306030303" pitchFamily="18" charset="0"/>
              </a:rPr>
              <a:t> </a:t>
            </a:r>
            <a:r>
              <a:rPr lang="ru-RU" sz="2000" b="1" dirty="0" err="1">
                <a:latin typeface="Constantia" panose="02030602050306030303" pitchFamily="18" charset="0"/>
              </a:rPr>
              <a:t>ксилоглюканазы</a:t>
            </a:r>
            <a:r>
              <a:rPr lang="ru-RU" sz="2000" b="1" dirty="0">
                <a:latin typeface="Constantia" panose="02030602050306030303" pitchFamily="18" charset="0"/>
              </a:rPr>
              <a:t> из гриба </a:t>
            </a:r>
            <a:r>
              <a:rPr lang="en-US" sz="2000" b="1" i="1" dirty="0" err="1">
                <a:latin typeface="Constantia" panose="02030602050306030303" pitchFamily="18" charset="0"/>
              </a:rPr>
              <a:t>Penicillium</a:t>
            </a:r>
            <a:r>
              <a:rPr lang="en-US" sz="2000" b="1" i="1" dirty="0">
                <a:latin typeface="Constantia" panose="02030602050306030303" pitchFamily="18" charset="0"/>
              </a:rPr>
              <a:t> </a:t>
            </a:r>
            <a:r>
              <a:rPr lang="en-US" sz="2000" b="1" i="1" dirty="0" err="1">
                <a:latin typeface="Constantia" panose="02030602050306030303" pitchFamily="18" charset="0"/>
              </a:rPr>
              <a:t>canescens</a:t>
            </a:r>
            <a:r>
              <a:rPr lang="en-US" sz="2000" b="1" dirty="0">
                <a:latin typeface="Constantia" panose="02030602050306030303" pitchFamily="18" charset="0"/>
              </a:rPr>
              <a:t> </a:t>
            </a:r>
            <a:r>
              <a:rPr lang="ru-RU" sz="2000" b="1" dirty="0">
                <a:latin typeface="Constantia" panose="02030602050306030303" pitchFamily="18" charset="0"/>
              </a:rPr>
              <a:t>в растениях </a:t>
            </a:r>
            <a:r>
              <a:rPr lang="en-US" sz="2000" b="1" i="1" dirty="0" err="1">
                <a:latin typeface="Constantia" panose="02030602050306030303" pitchFamily="18" charset="0"/>
              </a:rPr>
              <a:t>Populus</a:t>
            </a:r>
            <a:r>
              <a:rPr lang="en-US" sz="2000" b="1" i="1" dirty="0">
                <a:latin typeface="Constantia" panose="02030602050306030303" pitchFamily="18" charset="0"/>
              </a:rPr>
              <a:t> </a:t>
            </a:r>
            <a:r>
              <a:rPr lang="en-US" sz="2000" b="1" i="1" dirty="0" err="1">
                <a:latin typeface="Constantia" panose="02030602050306030303" pitchFamily="18" charset="0"/>
              </a:rPr>
              <a:t>tremula</a:t>
            </a:r>
            <a:endParaRPr lang="ru-RU" sz="2000" b="1" i="1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 descr="C:\Users\User10\AppData\Local\Microsoft\Windows\INetCache\Content.Word\PCclef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9" y="4191000"/>
            <a:ext cx="1700212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TT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681" y="4222278"/>
            <a:ext cx="1566863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0\Desktop\Shestibratov\zbc024121057000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" y="1524000"/>
            <a:ext cx="3433763" cy="15001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81000" y="5715000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Пространственная структура </a:t>
            </a:r>
            <a:r>
              <a:rPr lang="ru-RU" sz="1400" dirty="0" err="1"/>
              <a:t>ксилоглюканазы</a:t>
            </a:r>
            <a:r>
              <a:rPr lang="ru-RU" sz="1400" dirty="0"/>
              <a:t> из </a:t>
            </a:r>
            <a:endParaRPr lang="ru-RU" sz="1400" dirty="0" smtClean="0"/>
          </a:p>
          <a:p>
            <a:pPr algn="ctr"/>
            <a:r>
              <a:rPr lang="ru-RU" sz="1400" i="1" dirty="0" smtClean="0"/>
              <a:t>P</a:t>
            </a:r>
            <a:r>
              <a:rPr lang="ru-RU" sz="1400" i="1" dirty="0"/>
              <a:t>. </a:t>
            </a:r>
            <a:r>
              <a:rPr lang="ru-RU" sz="1400" i="1" dirty="0" err="1" smtClean="0"/>
              <a:t>canescens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2945249"/>
            <a:ext cx="38379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/>
              <a:t>Пространственная </a:t>
            </a:r>
            <a:r>
              <a:rPr lang="ru-RU" sz="1400" dirty="0" smtClean="0"/>
              <a:t>структура </a:t>
            </a:r>
            <a:r>
              <a:rPr lang="ru-RU" sz="1400" dirty="0" err="1"/>
              <a:t>ксилоглюканазы</a:t>
            </a:r>
            <a:r>
              <a:rPr lang="ru-RU" sz="1400" dirty="0"/>
              <a:t> из </a:t>
            </a:r>
            <a:r>
              <a:rPr lang="ru-RU" sz="1400" i="1" dirty="0" err="1"/>
              <a:t>Aspergillus</a:t>
            </a:r>
            <a:r>
              <a:rPr lang="ru-RU" sz="1400" i="1" dirty="0"/>
              <a:t> </a:t>
            </a:r>
            <a:r>
              <a:rPr lang="ru-RU" sz="1400" i="1" dirty="0" err="1"/>
              <a:t>aculeatus</a:t>
            </a:r>
            <a:r>
              <a:rPr lang="ru-RU" sz="1400" i="1" dirty="0"/>
              <a:t>: </a:t>
            </a:r>
            <a:r>
              <a:rPr lang="ru-RU" sz="1400" dirty="0"/>
              <a:t> А. – структура комплекса </a:t>
            </a:r>
            <a:r>
              <a:rPr lang="ru-RU" sz="1400" dirty="0" err="1" smtClean="0"/>
              <a:t>ксилоглюкан-ксилоглюканаза</a:t>
            </a:r>
            <a:r>
              <a:rPr lang="ru-RU" sz="1400" dirty="0" smtClean="0"/>
              <a:t>; </a:t>
            </a:r>
            <a:r>
              <a:rPr lang="ru-RU" sz="1400" dirty="0"/>
              <a:t>Б.  – взаимодействия между </a:t>
            </a:r>
            <a:r>
              <a:rPr lang="ru-RU" sz="1400" dirty="0" err="1"/>
              <a:t>ксилоглюканом</a:t>
            </a:r>
            <a:r>
              <a:rPr lang="ru-RU" sz="1400" dirty="0"/>
              <a:t> и </a:t>
            </a:r>
            <a:r>
              <a:rPr lang="ru-RU" sz="1400" dirty="0" err="1"/>
              <a:t>ксилоглюканазой</a:t>
            </a:r>
            <a:r>
              <a:rPr lang="ru-RU" sz="14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2400" y="19166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90-100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 bwMode="auto">
          <a:xfrm>
            <a:off x="4171950" y="2424563"/>
            <a:ext cx="438150" cy="2526506"/>
          </a:xfrm>
          <a:prstGeom prst="downArrow">
            <a:avLst/>
          </a:prstGeom>
          <a:noFill/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0500" y="5074508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dirty="0" smtClean="0"/>
              <a:t>20-25</a:t>
            </a:r>
            <a:endParaRPr lang="ru-RU" sz="1800" dirty="0"/>
          </a:p>
        </p:txBody>
      </p:sp>
      <p:grpSp>
        <p:nvGrpSpPr>
          <p:cNvPr id="13" name="Group 18"/>
          <p:cNvGrpSpPr>
            <a:grpSpLocks/>
          </p:cNvGrpSpPr>
          <p:nvPr/>
        </p:nvGrpSpPr>
        <p:grpSpPr bwMode="auto">
          <a:xfrm>
            <a:off x="3124200" y="5715000"/>
            <a:ext cx="5829300" cy="500062"/>
            <a:chOff x="1701" y="2214"/>
            <a:chExt cx="9180" cy="786"/>
          </a:xfrm>
        </p:grpSpPr>
        <p:grpSp>
          <p:nvGrpSpPr>
            <p:cNvPr id="14" name="Group 19"/>
            <p:cNvGrpSpPr>
              <a:grpSpLocks/>
            </p:cNvGrpSpPr>
            <p:nvPr/>
          </p:nvGrpSpPr>
          <p:grpSpPr bwMode="auto">
            <a:xfrm>
              <a:off x="1881" y="2640"/>
              <a:ext cx="8640" cy="360"/>
              <a:chOff x="1881" y="2640"/>
              <a:chExt cx="8640" cy="360"/>
            </a:xfrm>
          </p:grpSpPr>
          <p:sp>
            <p:nvSpPr>
              <p:cNvPr id="16" name="Line 20"/>
              <p:cNvSpPr>
                <a:spLocks noChangeShapeType="1"/>
              </p:cNvSpPr>
              <p:nvPr/>
            </p:nvSpPr>
            <p:spPr bwMode="auto">
              <a:xfrm>
                <a:off x="1881" y="2820"/>
                <a:ext cx="84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17" name="Group 21"/>
              <p:cNvGrpSpPr>
                <a:grpSpLocks/>
              </p:cNvGrpSpPr>
              <p:nvPr/>
            </p:nvGrpSpPr>
            <p:grpSpPr bwMode="auto">
              <a:xfrm>
                <a:off x="5481" y="2640"/>
                <a:ext cx="3600" cy="360"/>
                <a:chOff x="5481" y="2640"/>
                <a:chExt cx="3600" cy="360"/>
              </a:xfrm>
            </p:grpSpPr>
            <p:sp>
              <p:nvSpPr>
                <p:cNvPr id="24" name="AutoShape 22"/>
                <p:cNvSpPr>
                  <a:spLocks noChangeArrowheads="1"/>
                </p:cNvSpPr>
                <p:nvPr/>
              </p:nvSpPr>
              <p:spPr bwMode="auto">
                <a:xfrm>
                  <a:off x="5481" y="2640"/>
                  <a:ext cx="900" cy="360"/>
                </a:xfrm>
                <a:prstGeom prst="rightArrow">
                  <a:avLst>
                    <a:gd name="adj1" fmla="val 50000"/>
                    <a:gd name="adj2" fmla="val 62500"/>
                  </a:avLst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5" name="AutoShape 23"/>
                <p:cNvSpPr>
                  <a:spLocks noChangeArrowheads="1"/>
                </p:cNvSpPr>
                <p:nvPr/>
              </p:nvSpPr>
              <p:spPr bwMode="auto">
                <a:xfrm>
                  <a:off x="6558" y="2640"/>
                  <a:ext cx="363" cy="360"/>
                </a:xfrm>
                <a:prstGeom prst="rightArrow">
                  <a:avLst>
                    <a:gd name="adj1" fmla="val 50000"/>
                    <a:gd name="adj2" fmla="val 25208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6" name="AutoShape 24" descr="Светлый диагональный 2"/>
                <p:cNvSpPr>
                  <a:spLocks noChangeArrowheads="1"/>
                </p:cNvSpPr>
                <p:nvPr/>
              </p:nvSpPr>
              <p:spPr bwMode="auto">
                <a:xfrm>
                  <a:off x="6921" y="2640"/>
                  <a:ext cx="1620" cy="360"/>
                </a:xfrm>
                <a:prstGeom prst="rightArrow">
                  <a:avLst>
                    <a:gd name="adj1" fmla="val 50000"/>
                    <a:gd name="adj2" fmla="val 112500"/>
                  </a:avLst>
                </a:prstGeom>
                <a:pattFill prst="ltUpDiag">
                  <a:fgClr>
                    <a:srgbClr val="000000"/>
                  </a:fgClr>
                  <a:bgClr>
                    <a:srgbClr val="FFFFFF"/>
                  </a:bgClr>
                </a:patt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7" name="Rectangle 25"/>
                <p:cNvSpPr>
                  <a:spLocks noChangeArrowheads="1"/>
                </p:cNvSpPr>
                <p:nvPr/>
              </p:nvSpPr>
              <p:spPr bwMode="auto">
                <a:xfrm>
                  <a:off x="8541" y="2640"/>
                  <a:ext cx="540" cy="360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8" name="Group 26"/>
              <p:cNvGrpSpPr>
                <a:grpSpLocks/>
              </p:cNvGrpSpPr>
              <p:nvPr/>
            </p:nvGrpSpPr>
            <p:grpSpPr bwMode="auto">
              <a:xfrm>
                <a:off x="2421" y="2640"/>
                <a:ext cx="1620" cy="360"/>
                <a:chOff x="7101" y="6021"/>
                <a:chExt cx="1620" cy="360"/>
              </a:xfrm>
            </p:grpSpPr>
            <p:sp>
              <p:nvSpPr>
                <p:cNvPr id="21" name="AutoShape 27"/>
                <p:cNvSpPr>
                  <a:spLocks noChangeArrowheads="1"/>
                </p:cNvSpPr>
                <p:nvPr/>
              </p:nvSpPr>
              <p:spPr bwMode="auto">
                <a:xfrm>
                  <a:off x="7101" y="6021"/>
                  <a:ext cx="360" cy="360"/>
                </a:xfrm>
                <a:prstGeom prst="rightArrow">
                  <a:avLst>
                    <a:gd name="adj1" fmla="val 50000"/>
                    <a:gd name="adj2" fmla="val 25000"/>
                  </a:avLst>
                </a:prstGeom>
                <a:solidFill>
                  <a:srgbClr val="99CC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2" name="AutoShape 28"/>
                <p:cNvSpPr>
                  <a:spLocks noChangeArrowheads="1"/>
                </p:cNvSpPr>
                <p:nvPr/>
              </p:nvSpPr>
              <p:spPr bwMode="auto">
                <a:xfrm>
                  <a:off x="7461" y="6021"/>
                  <a:ext cx="720" cy="360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rgbClr val="8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3" name="Rectangle 29"/>
                <p:cNvSpPr>
                  <a:spLocks noChangeArrowheads="1"/>
                </p:cNvSpPr>
                <p:nvPr/>
              </p:nvSpPr>
              <p:spPr bwMode="auto">
                <a:xfrm>
                  <a:off x="8181" y="6021"/>
                  <a:ext cx="540" cy="360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19" name="Rectangle 30"/>
              <p:cNvSpPr>
                <a:spLocks noChangeArrowheads="1"/>
              </p:cNvSpPr>
              <p:nvPr/>
            </p:nvSpPr>
            <p:spPr bwMode="auto">
              <a:xfrm>
                <a:off x="10341" y="2640"/>
                <a:ext cx="180" cy="360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/>
            </p:nvSpPr>
            <p:spPr bwMode="auto">
              <a:xfrm>
                <a:off x="1881" y="2640"/>
                <a:ext cx="180" cy="360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5" name="Text Box 32"/>
            <p:cNvSpPr txBox="1">
              <a:spLocks noChangeArrowheads="1"/>
            </p:cNvSpPr>
            <p:nvPr/>
          </p:nvSpPr>
          <p:spPr bwMode="auto">
            <a:xfrm>
              <a:off x="1701" y="2214"/>
              <a:ext cx="9180" cy="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i-FI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RB  </a:t>
              </a:r>
              <a:r>
                <a:rPr kumimoji="0" lang="en-US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fi-FI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Pnos  nptII    pAnos                        35S                   sp-</a:t>
              </a:r>
              <a:r>
                <a:rPr kumimoji="0" lang="en-US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X</a:t>
              </a:r>
              <a:r>
                <a:rPr kumimoji="0" lang="pt-BR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eg </a:t>
              </a:r>
              <a:r>
                <a:rPr kumimoji="0" lang="fi-FI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        pAnos                  LB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924802"/>
              </p:ext>
            </p:extLst>
          </p:nvPr>
        </p:nvGraphicFramePr>
        <p:xfrm>
          <a:off x="5086350" y="4069080"/>
          <a:ext cx="3733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601"/>
                <a:gridCol w="1027457"/>
                <a:gridCol w="1054852"/>
                <a:gridCol w="884890"/>
              </a:tblGrid>
              <a:tr h="48019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Вектор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Экспресс-я</a:t>
                      </a:r>
                      <a:r>
                        <a:rPr lang="ru-RU" sz="1400" b="0" baseline="0" dirty="0" smtClean="0">
                          <a:latin typeface="Constantia" panose="02030602050306030303" pitchFamily="18" charset="0"/>
                        </a:rPr>
                        <a:t> кассета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Ген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Кол-во линий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</a:tr>
              <a:tr h="480193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pBI-Xeg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35S-XegA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ru-RU" sz="1400" dirty="0" smtClean="0">
                          <a:latin typeface="Constantia" pitchFamily="18" charset="0"/>
                        </a:rPr>
                        <a:t>Ксило-</a:t>
                      </a:r>
                      <a:r>
                        <a:rPr lang="ru-RU" altLang="ru-RU" sz="1400" dirty="0" err="1" smtClean="0">
                          <a:latin typeface="Constantia" pitchFamily="18" charset="0"/>
                        </a:rPr>
                        <a:t>глюканаза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onstantia" panose="02030602050306030303" pitchFamily="18" charset="0"/>
                        </a:rPr>
                        <a:t>25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 rot="16200000">
            <a:off x="3437036" y="3390759"/>
            <a:ext cx="1962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Удельная активность</a:t>
            </a:r>
            <a:endParaRPr lang="ru-RU" sz="1400" dirty="0"/>
          </a:p>
        </p:txBody>
      </p:sp>
      <p:pic>
        <p:nvPicPr>
          <p:cNvPr id="29" name="Picture 4" descr="общ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1691060"/>
            <a:ext cx="1671637" cy="1254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 descr="кад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435" y="1691060"/>
            <a:ext cx="1645165" cy="123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5088731" y="2949152"/>
            <a:ext cx="3369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Агробактериальная</a:t>
            </a:r>
            <a:r>
              <a:rPr lang="ru-RU" sz="1400" dirty="0" smtClean="0"/>
              <a:t> трансформация</a:t>
            </a:r>
            <a:endParaRPr lang="ru-RU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4495800" y="6252357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Структура Т-ДНК, несущей ген </a:t>
            </a:r>
            <a:r>
              <a:rPr lang="ru-RU" sz="1400" dirty="0" err="1" smtClean="0"/>
              <a:t>ксилоглюканазы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5241131" y="3730823"/>
            <a:ext cx="3369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 smtClean="0"/>
              <a:t>Итоги трансформации: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8448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30213" y="6165850"/>
            <a:ext cx="8713787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520112" cy="110648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sz="2000" b="1" dirty="0" err="1">
                <a:latin typeface="Constantia" panose="02030602050306030303" pitchFamily="18" charset="0"/>
              </a:rPr>
              <a:t>Трансгенные</a:t>
            </a:r>
            <a:r>
              <a:rPr lang="ru-RU" altLang="ru-RU" sz="2000" b="1" dirty="0">
                <a:latin typeface="Constantia" panose="02030602050306030303" pitchFamily="18" charset="0"/>
              </a:rPr>
              <a:t> растения осины  с рекомбинантным геном </a:t>
            </a:r>
            <a:r>
              <a:rPr lang="ru-RU" altLang="ru-RU" sz="2000" b="1" i="1" dirty="0" err="1">
                <a:latin typeface="Constantia" panose="02030602050306030303" pitchFamily="18" charset="0"/>
              </a:rPr>
              <a:t>sp-Xeg</a:t>
            </a:r>
            <a:r>
              <a:rPr lang="ru-RU" altLang="ru-RU" sz="2000" b="1" dirty="0">
                <a:latin typeface="Constantia" panose="02030602050306030303" pitchFamily="18" charset="0"/>
              </a:rPr>
              <a:t>, демонстрирующие повышенное содержание целлюлозы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52400" y="3559235"/>
            <a:ext cx="6049962" cy="84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1400" dirty="0">
                <a:cs typeface="Times New Roman" pitchFamily="18" charset="0"/>
              </a:rPr>
              <a:t>Содержание целлюлозы </a:t>
            </a:r>
            <a:r>
              <a:rPr lang="ru-RU" sz="1400" dirty="0" smtClean="0">
                <a:cs typeface="Times New Roman" pitchFamily="18" charset="0"/>
              </a:rPr>
              <a:t>в стеблях после </a:t>
            </a:r>
            <a:r>
              <a:rPr lang="ru-RU" sz="1400" dirty="0">
                <a:cs typeface="Times New Roman" pitchFamily="18" charset="0"/>
              </a:rPr>
              <a:t>12 месяцев вегетации в условиях  </a:t>
            </a:r>
            <a:r>
              <a:rPr lang="en-US" sz="1400" i="1" dirty="0">
                <a:cs typeface="Times New Roman" pitchFamily="18" charset="0"/>
              </a:rPr>
              <a:t>ex vitro</a:t>
            </a:r>
            <a:endParaRPr lang="ru-RU" sz="1400" dirty="0">
              <a:solidFill>
                <a:srgbClr val="FF0000"/>
              </a:solidFill>
              <a:cs typeface="Times New Roman" pitchFamily="18" charset="0"/>
            </a:endParaRPr>
          </a:p>
          <a:p>
            <a:pPr eaLnBrk="0" hangingPunct="0">
              <a:spcBef>
                <a:spcPts val="400"/>
              </a:spcBef>
              <a:spcAft>
                <a:spcPts val="400"/>
              </a:spcAft>
              <a:defRPr/>
            </a:pPr>
            <a:endParaRPr lang="ru-RU" sz="1400" dirty="0"/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752273507"/>
              </p:ext>
            </p:extLst>
          </p:nvPr>
        </p:nvGraphicFramePr>
        <p:xfrm>
          <a:off x="336004" y="914400"/>
          <a:ext cx="496855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8" name="Rectangle 13"/>
          <p:cNvSpPr>
            <a:spLocks noChangeArrowheads="1"/>
          </p:cNvSpPr>
          <p:nvPr/>
        </p:nvSpPr>
        <p:spPr bwMode="auto">
          <a:xfrm>
            <a:off x="708025" y="6182380"/>
            <a:ext cx="5616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Микрофотография срезов клеток ксилемы растений возрастом 1,5 года: А. - контроль </a:t>
            </a:r>
            <a:r>
              <a:rPr lang="en-US" altLang="ru-RU" sz="1400" dirty="0">
                <a:latin typeface="Constantia" panose="02030602050306030303" pitchFamily="18" charset="0"/>
                <a:cs typeface="Times New Roman" pitchFamily="18" charset="0"/>
              </a:rPr>
              <a:t>Pt</a:t>
            </a:r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, Б. - клон </a:t>
            </a:r>
            <a:r>
              <a:rPr lang="en-US" altLang="ru-RU" sz="1400" dirty="0" err="1">
                <a:latin typeface="Constantia" panose="02030602050306030303" pitchFamily="18" charset="0"/>
                <a:cs typeface="Times New Roman" pitchFamily="18" charset="0"/>
              </a:rPr>
              <a:t>PtXIVXeg</a:t>
            </a:r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1</a:t>
            </a:r>
            <a:r>
              <a:rPr lang="en-US" altLang="ru-RU" sz="1400" dirty="0">
                <a:latin typeface="Constantia" panose="02030602050306030303" pitchFamily="18" charset="0"/>
                <a:cs typeface="Times New Roman" pitchFamily="18" charset="0"/>
              </a:rPr>
              <a:t>c</a:t>
            </a:r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, В. - клон </a:t>
            </a:r>
            <a:r>
              <a:rPr lang="en-US" altLang="ru-RU" sz="1400" dirty="0" err="1">
                <a:latin typeface="Constantia" panose="02030602050306030303" pitchFamily="18" charset="0"/>
                <a:cs typeface="Times New Roman" pitchFamily="18" charset="0"/>
              </a:rPr>
              <a:t>PtXVXeg</a:t>
            </a:r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1</a:t>
            </a:r>
            <a:r>
              <a:rPr lang="en-US" altLang="ru-RU" sz="1400" dirty="0">
                <a:latin typeface="Constantia" panose="02030602050306030303" pitchFamily="18" charset="0"/>
                <a:cs typeface="Times New Roman" pitchFamily="18" charset="0"/>
              </a:rPr>
              <a:t>b</a:t>
            </a:r>
            <a:endParaRPr lang="ru-RU" altLang="ru-RU" sz="1400" dirty="0">
              <a:latin typeface="Constantia" panose="02030602050306030303" pitchFamily="18" charset="0"/>
              <a:cs typeface="Times New Roman" pitchFamily="18" charset="0"/>
            </a:endParaRPr>
          </a:p>
        </p:txBody>
      </p:sp>
      <p:pic>
        <p:nvPicPr>
          <p:cNvPr id="5129" name="Рисунок 3" descr="D:\Лена\Desktop\Лена\Работа1\картинки\срезы\для статьи\Общие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28298"/>
            <a:ext cx="5473700" cy="200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Box 12"/>
          <p:cNvSpPr txBox="1">
            <a:spLocks noChangeArrowheads="1"/>
          </p:cNvSpPr>
          <p:nvPr/>
        </p:nvSpPr>
        <p:spPr bwMode="auto">
          <a:xfrm>
            <a:off x="1476375" y="4292600"/>
            <a:ext cx="431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600" b="1"/>
              <a:t>А.</a:t>
            </a:r>
          </a:p>
        </p:txBody>
      </p:sp>
      <p:sp>
        <p:nvSpPr>
          <p:cNvPr id="5131" name="TextBox 13"/>
          <p:cNvSpPr txBox="1">
            <a:spLocks noChangeArrowheads="1"/>
          </p:cNvSpPr>
          <p:nvPr/>
        </p:nvSpPr>
        <p:spPr bwMode="auto">
          <a:xfrm>
            <a:off x="3419475" y="4292600"/>
            <a:ext cx="431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600" b="1"/>
              <a:t>Б.</a:t>
            </a:r>
          </a:p>
        </p:txBody>
      </p:sp>
      <p:sp>
        <p:nvSpPr>
          <p:cNvPr id="5132" name="TextBox 14"/>
          <p:cNvSpPr txBox="1">
            <a:spLocks noChangeArrowheads="1"/>
          </p:cNvSpPr>
          <p:nvPr/>
        </p:nvSpPr>
        <p:spPr bwMode="auto">
          <a:xfrm>
            <a:off x="5364163" y="4292600"/>
            <a:ext cx="431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600" b="1"/>
              <a:t>В.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629400" y="4190664"/>
            <a:ext cx="23622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1200" u="sng" dirty="0" smtClean="0">
                <a:ea typeface="Calibri" pitchFamily="34" charset="0"/>
                <a:cs typeface="Times New Roman" pitchFamily="18" charset="0"/>
              </a:rPr>
              <a:t>Толщина клеточной стенки:</a:t>
            </a:r>
          </a:p>
          <a:p>
            <a:pPr algn="just" eaLnBrk="0" hangingPunct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1200" dirty="0">
                <a:ea typeface="Calibri" pitchFamily="34" charset="0"/>
                <a:cs typeface="Times New Roman" pitchFamily="18" charset="0"/>
              </a:rPr>
              <a:t>к</a:t>
            </a:r>
            <a:r>
              <a:rPr lang="ru-RU" sz="1200" dirty="0" smtClean="0">
                <a:ea typeface="Calibri" pitchFamily="34" charset="0"/>
                <a:cs typeface="Times New Roman" pitchFamily="18" charset="0"/>
              </a:rPr>
              <a:t>онтроль - 1,16 мкм.</a:t>
            </a:r>
          </a:p>
          <a:p>
            <a:pPr algn="just" eaLnBrk="0" hangingPunct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altLang="ru-RU" sz="1200" dirty="0">
                <a:cs typeface="Times New Roman" pitchFamily="18" charset="0"/>
              </a:rPr>
              <a:t>клон </a:t>
            </a:r>
            <a:r>
              <a:rPr lang="en-US" altLang="ru-RU" sz="1200" dirty="0" err="1">
                <a:cs typeface="Times New Roman" pitchFamily="18" charset="0"/>
              </a:rPr>
              <a:t>PtXIVXeg</a:t>
            </a:r>
            <a:r>
              <a:rPr lang="ru-RU" altLang="ru-RU" sz="1200" dirty="0">
                <a:cs typeface="Times New Roman" pitchFamily="18" charset="0"/>
              </a:rPr>
              <a:t>1</a:t>
            </a:r>
            <a:r>
              <a:rPr lang="en-US" altLang="ru-RU" sz="1200" dirty="0" smtClean="0">
                <a:cs typeface="Times New Roman" pitchFamily="18" charset="0"/>
              </a:rPr>
              <a:t>c</a:t>
            </a:r>
            <a:r>
              <a:rPr lang="ru-RU" altLang="ru-RU" sz="1200" dirty="0" smtClean="0">
                <a:cs typeface="Times New Roman" pitchFamily="18" charset="0"/>
              </a:rPr>
              <a:t> – </a:t>
            </a:r>
            <a:r>
              <a:rPr lang="ru-RU" altLang="ru-RU" sz="1200" dirty="0" smtClean="0">
                <a:solidFill>
                  <a:srgbClr val="FF0000"/>
                </a:solidFill>
                <a:cs typeface="Times New Roman" pitchFamily="18" charset="0"/>
              </a:rPr>
              <a:t>1,78 мкм.</a:t>
            </a:r>
            <a:endParaRPr lang="ru-RU" sz="1200" dirty="0" smtClean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spcBef>
                <a:spcPts val="400"/>
              </a:spcBef>
              <a:spcAft>
                <a:spcPts val="400"/>
              </a:spcAft>
              <a:defRPr/>
            </a:pPr>
            <a:endParaRPr lang="ru-RU" sz="1200" dirty="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1200" u="sng" dirty="0" smtClean="0">
                <a:ea typeface="Calibri" pitchFamily="34" charset="0"/>
                <a:cs typeface="Times New Roman" pitchFamily="18" charset="0"/>
              </a:rPr>
              <a:t>Изменение углеводного состава ксилемы:</a:t>
            </a:r>
          </a:p>
          <a:p>
            <a:pPr algn="just" eaLnBrk="0" hangingPunct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1200" dirty="0">
                <a:cs typeface="Times New Roman" pitchFamily="18" charset="0"/>
              </a:rPr>
              <a:t> </a:t>
            </a:r>
            <a:r>
              <a:rPr lang="ru-RU" sz="1200" dirty="0" smtClean="0">
                <a:cs typeface="Times New Roman" pitchFamily="18" charset="0"/>
              </a:rPr>
              <a:t>- ксилоза снижена </a:t>
            </a:r>
            <a:r>
              <a:rPr lang="ru-RU" sz="1200" dirty="0" smtClean="0">
                <a:solidFill>
                  <a:srgbClr val="FF0000"/>
                </a:solidFill>
                <a:cs typeface="Times New Roman" pitchFamily="18" charset="0"/>
              </a:rPr>
              <a:t>на 20,8%</a:t>
            </a:r>
          </a:p>
          <a:p>
            <a:pPr algn="just" eaLnBrk="0" hangingPunct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1200" dirty="0" smtClean="0">
                <a:cs typeface="Times New Roman" pitchFamily="18" charset="0"/>
              </a:rPr>
              <a:t>- </a:t>
            </a:r>
            <a:r>
              <a:rPr lang="ru-RU" sz="1200" dirty="0">
                <a:cs typeface="Times New Roman" pitchFamily="18" charset="0"/>
              </a:rPr>
              <a:t>г</a:t>
            </a:r>
            <a:r>
              <a:rPr lang="ru-RU" sz="1200" dirty="0" smtClean="0">
                <a:cs typeface="Times New Roman" pitchFamily="18" charset="0"/>
              </a:rPr>
              <a:t>люкоза повышена </a:t>
            </a:r>
            <a:r>
              <a:rPr lang="ru-RU" sz="1200" dirty="0" smtClean="0">
                <a:solidFill>
                  <a:srgbClr val="FF0000"/>
                </a:solidFill>
                <a:cs typeface="Times New Roman" pitchFamily="18" charset="0"/>
              </a:rPr>
              <a:t>на 28,9% 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90786" y="1066800"/>
            <a:ext cx="785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+11%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19600" y="1109246"/>
            <a:ext cx="785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+8%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17" name="Рисунок 898" descr="D:\Лена\Desktop\Лена\Работа1\Фото\ex vitro\осина Xeg 20-23.09.2012\1 Pt 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03" y="1219200"/>
            <a:ext cx="96837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906" descr="D:\Лена\Desktop\Лена\Работа1\Фото\ex vitro\осина Xeg 20-23.09.2012\15Xeg5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315" y="1219199"/>
            <a:ext cx="10858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6157515" y="3657600"/>
            <a:ext cx="28340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dirty="0" smtClean="0">
                <a:latin typeface="Constantia" panose="02030602050306030303" pitchFamily="18" charset="0"/>
                <a:cs typeface="Times New Roman" pitchFamily="18" charset="0"/>
              </a:rPr>
              <a:t>Контроль       </a:t>
            </a:r>
            <a:r>
              <a:rPr lang="en-US" altLang="ru-RU" sz="1400" dirty="0">
                <a:solidFill>
                  <a:srgbClr val="FF0000"/>
                </a:solidFill>
                <a:latin typeface="Constantia" panose="02030602050306030303" pitchFamily="18" charset="0"/>
                <a:cs typeface="Times New Roman" pitchFamily="18" charset="0"/>
              </a:rPr>
              <a:t>PtXVXeg1b</a:t>
            </a:r>
            <a:r>
              <a:rPr lang="ru-RU" altLang="ru-RU" sz="1400" dirty="0">
                <a:solidFill>
                  <a:srgbClr val="FF0000"/>
                </a:solidFill>
                <a:latin typeface="Constantia" panose="02030602050306030303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6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681570" y="411162"/>
            <a:ext cx="8147050" cy="7318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sz="2000" b="1" dirty="0" smtClean="0">
                <a:latin typeface="Constantia" panose="02030602050306030303" pitchFamily="18" charset="0"/>
              </a:rPr>
              <a:t>Замедление скорости разложения растительного материала </a:t>
            </a:r>
            <a:br>
              <a:rPr lang="ru-RU" altLang="ru-RU" sz="2000" b="1" dirty="0" smtClean="0">
                <a:latin typeface="Constantia" panose="02030602050306030303" pitchFamily="18" charset="0"/>
              </a:rPr>
            </a:br>
            <a:r>
              <a:rPr lang="ru-RU" altLang="ru-RU" sz="2000" b="1" dirty="0" smtClean="0">
                <a:latin typeface="Constantia" panose="02030602050306030303" pitchFamily="18" charset="0"/>
              </a:rPr>
              <a:t>осины  </a:t>
            </a:r>
            <a:r>
              <a:rPr lang="ru-RU" altLang="ru-RU" sz="2000" b="1" i="1" dirty="0" err="1" smtClean="0">
                <a:latin typeface="Constantia" panose="02030602050306030303" pitchFamily="18" charset="0"/>
              </a:rPr>
              <a:t>sp-Xeg</a:t>
            </a:r>
            <a:r>
              <a:rPr lang="ru-RU" altLang="ru-RU" sz="2000" b="1" dirty="0" smtClean="0">
                <a:latin typeface="Constantia" panose="02030602050306030303" pitchFamily="18" charset="0"/>
              </a:rPr>
              <a:t>, изменение параметров древесного волокна</a:t>
            </a:r>
            <a:endParaRPr lang="ru-RU" altLang="ru-RU" sz="2000" b="1" dirty="0">
              <a:latin typeface="Constantia" panose="02030602050306030303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50825" y="6165850"/>
            <a:ext cx="871378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 descr="D:\Лена\Documents\Работа\Фото\ex vitro\осина Xeg 14,04,12\P1060605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933056"/>
            <a:ext cx="1924050" cy="18288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62266"/>
              </p:ext>
            </p:extLst>
          </p:nvPr>
        </p:nvGraphicFramePr>
        <p:xfrm>
          <a:off x="3253946" y="4149080"/>
          <a:ext cx="5331930" cy="18960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5900"/>
                <a:gridCol w="1303100"/>
                <a:gridCol w="1074130"/>
                <a:gridCol w="990600"/>
                <a:gridCol w="838200"/>
              </a:tblGrid>
              <a:tr h="22953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onstantia" panose="02030602050306030303" pitchFamily="18" charset="0"/>
                        </a:rPr>
                        <a:t>Название клона </a:t>
                      </a:r>
                      <a:endParaRPr lang="ru-RU" sz="1200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onstantia" panose="02030602050306030303" pitchFamily="18" charset="0"/>
                        </a:rPr>
                        <a:t>Верх</a:t>
                      </a:r>
                      <a:endParaRPr lang="ru-RU" sz="1200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Низ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2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onstantia" panose="02030602050306030303" pitchFamily="18" charset="0"/>
                        </a:rPr>
                        <a:t>Длина, мкм</a:t>
                      </a:r>
                      <a:endParaRPr lang="ru-RU" sz="1200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onstantia" panose="02030602050306030303" pitchFamily="18" charset="0"/>
                        </a:rPr>
                        <a:t>Толщина, мкм</a:t>
                      </a:r>
                      <a:endParaRPr lang="ru-RU" sz="1200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Длина, мкм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Толщина, мкм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</a:tr>
              <a:tr h="417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Pt 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onstantia" panose="02030602050306030303" pitchFamily="18" charset="0"/>
                        </a:rPr>
                        <a:t>350,26±21,4</a:t>
                      </a:r>
                      <a:endParaRPr lang="ru-RU" sz="1200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onstantia" panose="02030602050306030303" pitchFamily="18" charset="0"/>
                        </a:rPr>
                        <a:t>16,28±0,73</a:t>
                      </a:r>
                      <a:endParaRPr lang="ru-RU" sz="1200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551,33±20,5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19,9±0,83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</a:tr>
              <a:tr h="417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onstantia" panose="02030602050306030303" pitchFamily="18" charset="0"/>
                        </a:rPr>
                        <a:t>PtXIVXeg1c </a:t>
                      </a:r>
                      <a:endParaRPr lang="ru-RU" sz="1200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onstantia" panose="02030602050306030303" pitchFamily="18" charset="0"/>
                        </a:rPr>
                        <a:t>  406,73±23,5</a:t>
                      </a:r>
                      <a:r>
                        <a:rPr lang="ru-RU" sz="1200" baseline="30000" dirty="0">
                          <a:solidFill>
                            <a:srgbClr val="FF0000"/>
                          </a:solidFill>
                          <a:effectLst/>
                          <a:latin typeface="Constantia" panose="02030602050306030303" pitchFamily="18" charset="0"/>
                        </a:rPr>
                        <a:t>*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16,37±0,81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532,78±24,5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19,92±0,98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</a:tr>
              <a:tr h="348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PtXVXeg1b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Constantia" panose="02030602050306030303" pitchFamily="18" charset="0"/>
                        </a:rPr>
                        <a:t>  416,27±22,9</a:t>
                      </a:r>
                      <a:r>
                        <a:rPr lang="ru-RU" sz="1200" baseline="30000" dirty="0">
                          <a:solidFill>
                            <a:srgbClr val="FF0000"/>
                          </a:solidFill>
                          <a:effectLst/>
                          <a:latin typeface="Constantia" panose="02030602050306030303" pitchFamily="18" charset="0"/>
                        </a:rPr>
                        <a:t>*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16,35±0,67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>
                          <a:effectLst/>
                          <a:latin typeface="Constantia" panose="02030602050306030303" pitchFamily="18" charset="0"/>
                        </a:rPr>
                        <a:t>554,57±19,8</a:t>
                      </a:r>
                      <a:endParaRPr lang="ru-RU" sz="120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  <a:tabLst>
                          <a:tab pos="888365" algn="l"/>
                        </a:tabLst>
                      </a:pPr>
                      <a:r>
                        <a:rPr lang="ru-RU" sz="1200" dirty="0">
                          <a:effectLst/>
                          <a:latin typeface="Constantia" panose="02030602050306030303" pitchFamily="18" charset="0"/>
                        </a:rPr>
                        <a:t>20±0,88</a:t>
                      </a:r>
                      <a:endParaRPr lang="ru-RU" sz="1200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3122" marR="63122" marT="0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05200" y="378904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Изменение параметров древесного волокна</a:t>
            </a:r>
            <a:endParaRPr lang="ru-RU" sz="16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04800" y="5805264"/>
            <a:ext cx="28340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ru-RU" sz="1400" dirty="0" smtClean="0">
                <a:solidFill>
                  <a:srgbClr val="FF0000"/>
                </a:solidFill>
                <a:latin typeface="Constantia" panose="02030602050306030303" pitchFamily="18" charset="0"/>
                <a:cs typeface="Times New Roman" pitchFamily="18" charset="0"/>
              </a:rPr>
              <a:t>PtXVXeg1b</a:t>
            </a:r>
            <a:r>
              <a:rPr lang="ru-RU" altLang="ru-RU" sz="1400" dirty="0" smtClean="0">
                <a:solidFill>
                  <a:srgbClr val="FF0000"/>
                </a:solidFill>
                <a:latin typeface="Constantia" panose="02030602050306030303" pitchFamily="18" charset="0"/>
                <a:cs typeface="Times New Roman" pitchFamily="18" charset="0"/>
              </a:rPr>
              <a:t> </a:t>
            </a:r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Контроль</a:t>
            </a:r>
            <a:r>
              <a:rPr lang="ru-RU" altLang="ru-RU" sz="1400" dirty="0" smtClean="0">
                <a:solidFill>
                  <a:srgbClr val="FF0000"/>
                </a:solidFill>
                <a:latin typeface="Constantia" panose="02030602050306030303" pitchFamily="18" charset="0"/>
                <a:cs typeface="Times New Roman" pitchFamily="18" charset="0"/>
              </a:rPr>
              <a:t> </a:t>
            </a:r>
            <a:endParaRPr lang="ru-RU" altLang="ru-RU" sz="1400" dirty="0">
              <a:solidFill>
                <a:srgbClr val="FF0000"/>
              </a:solidFill>
              <a:latin typeface="Constantia" panose="02030602050306030303" pitchFamily="18" charset="0"/>
              <a:cs typeface="Times New Roman" pitchFamily="18" charset="0"/>
            </a:endParaRP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4704"/>
            <a:ext cx="6629400" cy="296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6698903" y="1505635"/>
            <a:ext cx="233759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98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>
                <a:latin typeface="Constantia" panose="02030602050306030303" pitchFamily="18" charset="0"/>
                <a:cs typeface="Times New Roman" pitchFamily="18" charset="0"/>
              </a:rPr>
              <a:t>Кумулятивная  эмиссии </a:t>
            </a:r>
            <a:r>
              <a:rPr lang="en-US" altLang="ru-RU" sz="1600" dirty="0">
                <a:latin typeface="Constantia" panose="02030602050306030303" pitchFamily="18" charset="0"/>
                <a:cs typeface="Times New Roman" pitchFamily="18" charset="0"/>
              </a:rPr>
              <a:t>CO</a:t>
            </a:r>
            <a:r>
              <a:rPr lang="ru-RU" altLang="ru-RU" sz="1600" baseline="-30000" dirty="0">
                <a:latin typeface="Constantia" panose="02030602050306030303" pitchFamily="18" charset="0"/>
                <a:cs typeface="Times New Roman" pitchFamily="18" charset="0"/>
              </a:rPr>
              <a:t>2</a:t>
            </a:r>
            <a:r>
              <a:rPr lang="ru-RU" altLang="ru-RU" sz="1600" dirty="0">
                <a:latin typeface="Constantia" panose="02030602050306030303" pitchFamily="18" charset="0"/>
                <a:cs typeface="Times New Roman" pitchFamily="18" charset="0"/>
              </a:rPr>
              <a:t> при разложении стеблей (А) и корней (В) растений в течение года</a:t>
            </a:r>
          </a:p>
          <a:p>
            <a:endParaRPr lang="ru-RU" altLang="ru-RU" sz="16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22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86800" cy="9144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>
                <a:latin typeface="Constantia" panose="02030602050306030303" pitchFamily="18" charset="0"/>
              </a:rPr>
              <a:t>Публикации и патенты по данному направлению исследований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886200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>
                <a:latin typeface="Constantia" panose="02030602050306030303" pitchFamily="18" charset="0"/>
              </a:rPr>
              <a:t>Патенты</a:t>
            </a:r>
          </a:p>
          <a:p>
            <a:r>
              <a:rPr lang="ru-RU" sz="1400" dirty="0" err="1" smtClean="0">
                <a:latin typeface="Constantia" panose="02030602050306030303" pitchFamily="18" charset="0"/>
              </a:rPr>
              <a:t>Трансгенное</a:t>
            </a:r>
            <a:r>
              <a:rPr lang="ru-RU" sz="1400" dirty="0" smtClean="0">
                <a:latin typeface="Constantia" panose="02030602050306030303" pitchFamily="18" charset="0"/>
              </a:rPr>
              <a:t> растение осины с повышенным содержанием целлюлозы в древесине. Патент №2599445, приоритет от 10 декабря 2014 г. </a:t>
            </a:r>
          </a:p>
          <a:p>
            <a:r>
              <a:rPr lang="ru-RU" sz="1400" dirty="0" err="1" smtClean="0">
                <a:latin typeface="Constantia" panose="02030602050306030303" pitchFamily="18" charset="0"/>
              </a:rPr>
              <a:t>Трансгенное</a:t>
            </a:r>
            <a:r>
              <a:rPr lang="ru-RU" sz="1400" dirty="0" smtClean="0">
                <a:latin typeface="Constantia" panose="02030602050306030303" pitchFamily="18" charset="0"/>
              </a:rPr>
              <a:t> растение осины с пониженной скоростью разложения древесины. Патент №2603081, приоритет от 04 декабря 2015 г. </a:t>
            </a:r>
          </a:p>
          <a:p>
            <a:endParaRPr lang="ru-RU" sz="1400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Constantia" panose="02030602050306030303" pitchFamily="18" charset="0"/>
              </a:rPr>
              <a:t>Публикации:</a:t>
            </a:r>
          </a:p>
          <a:p>
            <a:r>
              <a:rPr lang="ru-RU" sz="1400" dirty="0" err="1" smtClean="0">
                <a:latin typeface="Constantia" panose="02030602050306030303" pitchFamily="18" charset="0"/>
              </a:rPr>
              <a:t>Шестибратов</a:t>
            </a:r>
            <a:r>
              <a:rPr lang="ru-RU" sz="1400" dirty="0" smtClean="0">
                <a:latin typeface="Constantia" panose="02030602050306030303" pitchFamily="18" charset="0"/>
              </a:rPr>
              <a:t> </a:t>
            </a:r>
            <a:r>
              <a:rPr lang="ru-RU" sz="1400" dirty="0">
                <a:latin typeface="Constantia" panose="02030602050306030303" pitchFamily="18" charset="0"/>
              </a:rPr>
              <a:t>К.А., Подрезов А.С., </a:t>
            </a:r>
            <a:r>
              <a:rPr lang="ru-RU" sz="1400" dirty="0" err="1">
                <a:latin typeface="Constantia" panose="02030602050306030303" pitchFamily="18" charset="0"/>
              </a:rPr>
              <a:t>Салмова</a:t>
            </a:r>
            <a:r>
              <a:rPr lang="ru-RU" sz="1400" dirty="0">
                <a:latin typeface="Constantia" panose="02030602050306030303" pitchFamily="18" charset="0"/>
              </a:rPr>
              <a:t> М.А., </a:t>
            </a:r>
            <a:r>
              <a:rPr lang="ru-RU" sz="1400" dirty="0" err="1">
                <a:latin typeface="Constantia" panose="02030602050306030303" pitchFamily="18" charset="0"/>
              </a:rPr>
              <a:t>Ковалицкая</a:t>
            </a:r>
            <a:r>
              <a:rPr lang="ru-RU" sz="1400" dirty="0">
                <a:latin typeface="Constantia" panose="02030602050306030303" pitchFamily="18" charset="0"/>
              </a:rPr>
              <a:t> Ю.А., </a:t>
            </a:r>
            <a:r>
              <a:rPr lang="ru-RU" sz="1400" dirty="0" err="1">
                <a:latin typeface="Constantia" panose="02030602050306030303" pitchFamily="18" charset="0"/>
              </a:rPr>
              <a:t>Видягина</a:t>
            </a:r>
            <a:r>
              <a:rPr lang="ru-RU" sz="1400" dirty="0">
                <a:latin typeface="Constantia" panose="02030602050306030303" pitchFamily="18" charset="0"/>
              </a:rPr>
              <a:t> Е.О., Логинов Д.С., Королева О.В., Мирошников А.И. Фенотипическое проявление экспрессии гена </a:t>
            </a:r>
            <a:r>
              <a:rPr lang="ru-RU" sz="1400" dirty="0" err="1">
                <a:latin typeface="Constantia" panose="02030602050306030303" pitchFamily="18" charset="0"/>
              </a:rPr>
              <a:t>ксилоглюканазы</a:t>
            </a:r>
            <a:r>
              <a:rPr lang="ru-RU" sz="1400" dirty="0">
                <a:latin typeface="Constantia" panose="02030602050306030303" pitchFamily="18" charset="0"/>
              </a:rPr>
              <a:t> из </a:t>
            </a:r>
            <a:r>
              <a:rPr lang="ru-RU" sz="1400" dirty="0" err="1">
                <a:latin typeface="Constantia" panose="02030602050306030303" pitchFamily="18" charset="0"/>
              </a:rPr>
              <a:t>penicillium</a:t>
            </a:r>
            <a:r>
              <a:rPr lang="ru-RU" sz="1400" dirty="0">
                <a:latin typeface="Constantia" panose="02030602050306030303" pitchFamily="18" charset="0"/>
              </a:rPr>
              <a:t> </a:t>
            </a:r>
            <a:r>
              <a:rPr lang="ru-RU" sz="1400" dirty="0" err="1">
                <a:latin typeface="Constantia" panose="02030602050306030303" pitchFamily="18" charset="0"/>
              </a:rPr>
              <a:t>canescens</a:t>
            </a:r>
            <a:r>
              <a:rPr lang="ru-RU" sz="1400" dirty="0">
                <a:latin typeface="Constantia" panose="02030602050306030303" pitchFamily="18" charset="0"/>
              </a:rPr>
              <a:t> в </a:t>
            </a:r>
            <a:r>
              <a:rPr lang="ru-RU" sz="1400" dirty="0" err="1">
                <a:latin typeface="Constantia" panose="02030602050306030303" pitchFamily="18" charset="0"/>
              </a:rPr>
              <a:t>трансгенных</a:t>
            </a:r>
            <a:r>
              <a:rPr lang="ru-RU" sz="1400" dirty="0">
                <a:latin typeface="Constantia" panose="02030602050306030303" pitchFamily="18" charset="0"/>
              </a:rPr>
              <a:t> растениях осины. Физиология растений, 2012, том 59, №5, с.668-676</a:t>
            </a:r>
            <a:r>
              <a:rPr lang="ru-RU" sz="1400" dirty="0" smtClean="0">
                <a:latin typeface="Constantia" panose="02030602050306030303" pitchFamily="18" charset="0"/>
              </a:rPr>
              <a:t>.</a:t>
            </a:r>
          </a:p>
          <a:p>
            <a:pPr marL="0" indent="0">
              <a:buNone/>
            </a:pPr>
            <a:endParaRPr lang="ru-RU" sz="800" dirty="0" smtClean="0">
              <a:latin typeface="Constantia" panose="02030602050306030303" pitchFamily="18" charset="0"/>
            </a:endParaRPr>
          </a:p>
          <a:p>
            <a:r>
              <a:rPr lang="ru-RU" sz="1400" dirty="0" err="1">
                <a:latin typeface="Constantia" panose="02030602050306030303" pitchFamily="18" charset="0"/>
              </a:rPr>
              <a:t>Видягина</a:t>
            </a:r>
            <a:r>
              <a:rPr lang="ru-RU" sz="1400" dirty="0">
                <a:latin typeface="Constantia" panose="02030602050306030303" pitchFamily="18" charset="0"/>
              </a:rPr>
              <a:t> Е</a:t>
            </a:r>
            <a:r>
              <a:rPr lang="en-US" sz="1400" dirty="0">
                <a:latin typeface="Constantia" panose="02030602050306030303" pitchFamily="18" charset="0"/>
              </a:rPr>
              <a:t>.</a:t>
            </a:r>
            <a:r>
              <a:rPr lang="ru-RU" sz="1400" dirty="0">
                <a:latin typeface="Constantia" panose="02030602050306030303" pitchFamily="18" charset="0"/>
              </a:rPr>
              <a:t>О</a:t>
            </a:r>
            <a:r>
              <a:rPr lang="en-US" sz="1400" dirty="0">
                <a:latin typeface="Constantia" panose="02030602050306030303" pitchFamily="18" charset="0"/>
              </a:rPr>
              <a:t>., </a:t>
            </a:r>
            <a:r>
              <a:rPr lang="ru-RU" sz="1400" dirty="0" err="1">
                <a:latin typeface="Constantia" panose="02030602050306030303" pitchFamily="18" charset="0"/>
              </a:rPr>
              <a:t>Ковалицкая</a:t>
            </a:r>
            <a:r>
              <a:rPr lang="ru-RU" sz="1400" dirty="0">
                <a:latin typeface="Constantia" panose="02030602050306030303" pitchFamily="18" charset="0"/>
              </a:rPr>
              <a:t> Ю</a:t>
            </a:r>
            <a:r>
              <a:rPr lang="en-US" sz="1400" dirty="0">
                <a:latin typeface="Constantia" panose="02030602050306030303" pitchFamily="18" charset="0"/>
              </a:rPr>
              <a:t>.</a:t>
            </a:r>
            <a:r>
              <a:rPr lang="ru-RU" sz="1400" dirty="0">
                <a:latin typeface="Constantia" panose="02030602050306030303" pitchFamily="18" charset="0"/>
              </a:rPr>
              <a:t>А</a:t>
            </a:r>
            <a:r>
              <a:rPr lang="en-US" sz="1400" dirty="0">
                <a:latin typeface="Constantia" panose="02030602050306030303" pitchFamily="18" charset="0"/>
              </a:rPr>
              <a:t>., </a:t>
            </a:r>
            <a:r>
              <a:rPr lang="ru-RU" sz="1400" dirty="0">
                <a:latin typeface="Constantia" panose="02030602050306030303" pitchFamily="18" charset="0"/>
              </a:rPr>
              <a:t>Логинов Д</a:t>
            </a:r>
            <a:r>
              <a:rPr lang="en-US" sz="1400" dirty="0">
                <a:latin typeface="Constantia" panose="02030602050306030303" pitchFamily="18" charset="0"/>
              </a:rPr>
              <a:t>.</a:t>
            </a:r>
            <a:r>
              <a:rPr lang="ru-RU" sz="1400" dirty="0">
                <a:latin typeface="Constantia" panose="02030602050306030303" pitchFamily="18" charset="0"/>
              </a:rPr>
              <a:t>С</a:t>
            </a:r>
            <a:r>
              <a:rPr lang="en-US" sz="1400" dirty="0">
                <a:latin typeface="Constantia" panose="02030602050306030303" pitchFamily="18" charset="0"/>
              </a:rPr>
              <a:t>., </a:t>
            </a:r>
            <a:r>
              <a:rPr lang="ru-RU" sz="1400" dirty="0">
                <a:latin typeface="Constantia" panose="02030602050306030303" pitchFamily="18" charset="0"/>
              </a:rPr>
              <a:t>Королева О</a:t>
            </a:r>
            <a:r>
              <a:rPr lang="en-US" sz="1400" dirty="0">
                <a:latin typeface="Constantia" panose="02030602050306030303" pitchFamily="18" charset="0"/>
              </a:rPr>
              <a:t>.</a:t>
            </a:r>
            <a:r>
              <a:rPr lang="ru-RU" sz="1400" dirty="0">
                <a:latin typeface="Constantia" panose="02030602050306030303" pitchFamily="18" charset="0"/>
              </a:rPr>
              <a:t>В</a:t>
            </a:r>
            <a:r>
              <a:rPr lang="en-US" sz="1400" dirty="0">
                <a:latin typeface="Constantia" panose="02030602050306030303" pitchFamily="18" charset="0"/>
              </a:rPr>
              <a:t>., </a:t>
            </a:r>
            <a:r>
              <a:rPr lang="ru-RU" sz="1400" dirty="0" err="1">
                <a:latin typeface="Constantia" panose="02030602050306030303" pitchFamily="18" charset="0"/>
              </a:rPr>
              <a:t>Шестибратов</a:t>
            </a:r>
            <a:r>
              <a:rPr lang="ru-RU" sz="1400" dirty="0">
                <a:latin typeface="Constantia" panose="02030602050306030303" pitchFamily="18" charset="0"/>
              </a:rPr>
              <a:t> К</a:t>
            </a:r>
            <a:r>
              <a:rPr lang="en-US" sz="1400" dirty="0">
                <a:latin typeface="Constantia" panose="02030602050306030303" pitchFamily="18" charset="0"/>
              </a:rPr>
              <a:t>.</a:t>
            </a:r>
            <a:r>
              <a:rPr lang="ru-RU" sz="1400" dirty="0">
                <a:latin typeface="Constantia" panose="02030602050306030303" pitchFamily="18" charset="0"/>
              </a:rPr>
              <a:t>А</a:t>
            </a:r>
            <a:r>
              <a:rPr lang="en-US" sz="1400" dirty="0">
                <a:latin typeface="Constantia" panose="02030602050306030303" pitchFamily="18" charset="0"/>
              </a:rPr>
              <a:t>. </a:t>
            </a:r>
            <a:r>
              <a:rPr lang="ru-RU" sz="1400" dirty="0">
                <a:latin typeface="Constantia" panose="02030602050306030303" pitchFamily="18" charset="0"/>
              </a:rPr>
              <a:t>Экспрессия гена </a:t>
            </a:r>
            <a:r>
              <a:rPr lang="ru-RU" sz="1400" dirty="0" err="1">
                <a:latin typeface="Constantia" panose="02030602050306030303" pitchFamily="18" charset="0"/>
              </a:rPr>
              <a:t>ксилоглюканазы</a:t>
            </a:r>
            <a:r>
              <a:rPr lang="ru-RU" sz="1400" dirty="0">
                <a:latin typeface="Constantia" panose="02030602050306030303" pitchFamily="18" charset="0"/>
              </a:rPr>
              <a:t> </a:t>
            </a:r>
            <a:r>
              <a:rPr lang="en-US" sz="1400" i="1" dirty="0" err="1">
                <a:latin typeface="Constantia" panose="02030602050306030303" pitchFamily="18" charset="0"/>
              </a:rPr>
              <a:t>sp-xeg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ru-RU" sz="1400" dirty="0">
                <a:latin typeface="Constantia" panose="02030602050306030303" pitchFamily="18" charset="0"/>
              </a:rPr>
              <a:t>из </a:t>
            </a:r>
            <a:r>
              <a:rPr lang="en-US" sz="1400" i="1" dirty="0" err="1">
                <a:latin typeface="Constantia" panose="02030602050306030303" pitchFamily="18" charset="0"/>
              </a:rPr>
              <a:t>Penicillium</a:t>
            </a:r>
            <a:r>
              <a:rPr lang="en-US" sz="1400" i="1" dirty="0">
                <a:latin typeface="Constantia" panose="02030602050306030303" pitchFamily="18" charset="0"/>
              </a:rPr>
              <a:t> </a:t>
            </a:r>
            <a:r>
              <a:rPr lang="en-US" sz="1400" i="1" dirty="0" err="1">
                <a:latin typeface="Constantia" panose="02030602050306030303" pitchFamily="18" charset="0"/>
              </a:rPr>
              <a:t>canescens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ru-RU" sz="1400" dirty="0">
                <a:latin typeface="Constantia" panose="02030602050306030303" pitchFamily="18" charset="0"/>
              </a:rPr>
              <a:t>усиливает рост и </a:t>
            </a:r>
            <a:r>
              <a:rPr lang="ru-RU" sz="1400" dirty="0" err="1">
                <a:latin typeface="Constantia" panose="02030602050306030303" pitchFamily="18" charset="0"/>
              </a:rPr>
              <a:t>ризогенез</a:t>
            </a:r>
            <a:r>
              <a:rPr lang="ru-RU" sz="1400" dirty="0">
                <a:latin typeface="Constantia" panose="02030602050306030303" pitchFamily="18" charset="0"/>
              </a:rPr>
              <a:t> </a:t>
            </a:r>
            <a:r>
              <a:rPr lang="ru-RU" sz="1400" dirty="0" err="1">
                <a:latin typeface="Constantia" panose="02030602050306030303" pitchFamily="18" charset="0"/>
              </a:rPr>
              <a:t>трансгенных</a:t>
            </a:r>
            <a:r>
              <a:rPr lang="ru-RU" sz="1400" dirty="0">
                <a:latin typeface="Constantia" panose="02030602050306030303" pitchFamily="18" charset="0"/>
              </a:rPr>
              <a:t> растений осины</a:t>
            </a:r>
            <a:r>
              <a:rPr lang="en-US" sz="1400" dirty="0">
                <a:latin typeface="Constantia" panose="02030602050306030303" pitchFamily="18" charset="0"/>
              </a:rPr>
              <a:t>. </a:t>
            </a:r>
            <a:r>
              <a:rPr lang="en-US" sz="1400" dirty="0" err="1">
                <a:latin typeface="Constantia" panose="02030602050306030303" pitchFamily="18" charset="0"/>
              </a:rPr>
              <a:t>Биотехнология</a:t>
            </a:r>
            <a:r>
              <a:rPr lang="en-US" sz="1400" dirty="0">
                <a:latin typeface="Constantia" panose="02030602050306030303" pitchFamily="18" charset="0"/>
              </a:rPr>
              <a:t>. 2013. № 4. С. 39-47</a:t>
            </a:r>
            <a:r>
              <a:rPr lang="en-US" sz="1400" dirty="0" smtClean="0">
                <a:latin typeface="Constantia" panose="02030602050306030303" pitchFamily="18" charset="0"/>
              </a:rPr>
              <a:t>.</a:t>
            </a:r>
            <a:endParaRPr lang="ru-RU" sz="1400" dirty="0" smtClean="0">
              <a:latin typeface="Constantia" panose="02030602050306030303" pitchFamily="18" charset="0"/>
            </a:endParaRPr>
          </a:p>
          <a:p>
            <a:endParaRPr lang="ru-RU" sz="800" dirty="0" smtClean="0">
              <a:latin typeface="Constantia" panose="02030602050306030303" pitchFamily="18" charset="0"/>
            </a:endParaRPr>
          </a:p>
          <a:p>
            <a:r>
              <a:rPr lang="en-US" sz="1400" dirty="0" err="1">
                <a:latin typeface="Constantia" panose="02030602050306030303" pitchFamily="18" charset="0"/>
              </a:rPr>
              <a:t>Комаров</a:t>
            </a:r>
            <a:r>
              <a:rPr lang="en-US" sz="1400" dirty="0">
                <a:latin typeface="Constantia" panose="02030602050306030303" pitchFamily="18" charset="0"/>
              </a:rPr>
              <a:t> А.С., </a:t>
            </a:r>
            <a:r>
              <a:rPr lang="en-US" sz="1400" dirty="0" err="1">
                <a:latin typeface="Constantia" panose="02030602050306030303" pitchFamily="18" charset="0"/>
              </a:rPr>
              <a:t>Чертов</a:t>
            </a:r>
            <a:r>
              <a:rPr lang="en-US" sz="1400" dirty="0">
                <a:latin typeface="Constantia" panose="02030602050306030303" pitchFamily="18" charset="0"/>
              </a:rPr>
              <a:t> О.Г., </a:t>
            </a:r>
            <a:r>
              <a:rPr lang="en-US" sz="1400" dirty="0" err="1">
                <a:latin typeface="Constantia" panose="02030602050306030303" pitchFamily="18" charset="0"/>
              </a:rPr>
              <a:t>Быховец</a:t>
            </a:r>
            <a:r>
              <a:rPr lang="en-US" sz="1400" dirty="0">
                <a:latin typeface="Constantia" panose="02030602050306030303" pitchFamily="18" charset="0"/>
              </a:rPr>
              <a:t> С.С., </a:t>
            </a:r>
            <a:r>
              <a:rPr lang="en-US" sz="1400" dirty="0" err="1">
                <a:latin typeface="Constantia" panose="02030602050306030303" pitchFamily="18" charset="0"/>
              </a:rPr>
              <a:t>Припутина</a:t>
            </a:r>
            <a:r>
              <a:rPr lang="en-US" sz="1400" dirty="0">
                <a:latin typeface="Constantia" panose="02030602050306030303" pitchFamily="18" charset="0"/>
              </a:rPr>
              <a:t> И.В., </a:t>
            </a:r>
            <a:r>
              <a:rPr lang="en-US" sz="1400" dirty="0" err="1">
                <a:latin typeface="Constantia" panose="02030602050306030303" pitchFamily="18" charset="0"/>
              </a:rPr>
              <a:t>Шанин</a:t>
            </a:r>
            <a:r>
              <a:rPr lang="en-US" sz="1400" dirty="0">
                <a:latin typeface="Constantia" panose="02030602050306030303" pitchFamily="18" charset="0"/>
              </a:rPr>
              <a:t> В.Н., </a:t>
            </a:r>
            <a:r>
              <a:rPr lang="en-US" sz="1400" dirty="0" err="1">
                <a:latin typeface="Constantia" panose="02030602050306030303" pitchFamily="18" charset="0"/>
              </a:rPr>
              <a:t>Видягина</a:t>
            </a:r>
            <a:r>
              <a:rPr lang="en-US" sz="1400" dirty="0">
                <a:latin typeface="Constantia" panose="02030602050306030303" pitchFamily="18" charset="0"/>
              </a:rPr>
              <a:t> Е.О., </a:t>
            </a:r>
            <a:r>
              <a:rPr lang="en-US" sz="1400" dirty="0" err="1">
                <a:latin typeface="Constantia" panose="02030602050306030303" pitchFamily="18" charset="0"/>
              </a:rPr>
              <a:t>Лебедев</a:t>
            </a:r>
            <a:r>
              <a:rPr lang="en-US" sz="1400" dirty="0">
                <a:latin typeface="Constantia" panose="02030602050306030303" pitchFamily="18" charset="0"/>
              </a:rPr>
              <a:t> В.Г., </a:t>
            </a:r>
            <a:r>
              <a:rPr lang="en-US" sz="1400" dirty="0" err="1">
                <a:latin typeface="Constantia" panose="02030602050306030303" pitchFamily="18" charset="0"/>
              </a:rPr>
              <a:t>Шестибратов</a:t>
            </a:r>
            <a:r>
              <a:rPr lang="en-US" sz="1400" dirty="0">
                <a:latin typeface="Constantia" panose="02030602050306030303" pitchFamily="18" charset="0"/>
              </a:rPr>
              <a:t> К.А. </a:t>
            </a:r>
            <a:r>
              <a:rPr lang="en-US" sz="1400" dirty="0" err="1">
                <a:latin typeface="Constantia" panose="02030602050306030303" pitchFamily="18" charset="0"/>
              </a:rPr>
              <a:t>Воздействие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осиновых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плантаций</a:t>
            </a:r>
            <a:r>
              <a:rPr lang="en-US" sz="1400" dirty="0">
                <a:latin typeface="Constantia" panose="02030602050306030303" pitchFamily="18" charset="0"/>
              </a:rPr>
              <a:t> с </a:t>
            </a:r>
            <a:r>
              <a:rPr lang="en-US" sz="1400" dirty="0" err="1">
                <a:latin typeface="Constantia" panose="02030602050306030303" pitchFamily="18" charset="0"/>
              </a:rPr>
              <a:t>коротким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оборотом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рубки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на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биологический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круговорот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углерода</a:t>
            </a:r>
            <a:r>
              <a:rPr lang="en-US" sz="1400" dirty="0">
                <a:latin typeface="Constantia" panose="02030602050306030303" pitchFamily="18" charset="0"/>
              </a:rPr>
              <a:t> и </a:t>
            </a:r>
            <a:r>
              <a:rPr lang="en-US" sz="1400" dirty="0" err="1">
                <a:latin typeface="Constantia" panose="02030602050306030303" pitchFamily="18" charset="0"/>
              </a:rPr>
              <a:t>азота</a:t>
            </a:r>
            <a:r>
              <a:rPr lang="en-US" sz="1400" dirty="0">
                <a:latin typeface="Constantia" panose="02030602050306030303" pitchFamily="18" charset="0"/>
              </a:rPr>
              <a:t> в </a:t>
            </a:r>
            <a:r>
              <a:rPr lang="en-US" sz="1400" dirty="0" err="1">
                <a:latin typeface="Constantia" panose="02030602050306030303" pitchFamily="18" charset="0"/>
              </a:rPr>
              <a:t>лесах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бореальной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зоны</a:t>
            </a:r>
            <a:r>
              <a:rPr lang="en-US" sz="1400" dirty="0">
                <a:latin typeface="Constantia" panose="02030602050306030303" pitchFamily="18" charset="0"/>
              </a:rPr>
              <a:t>: </a:t>
            </a:r>
            <a:r>
              <a:rPr lang="en-US" sz="1400" dirty="0" err="1">
                <a:latin typeface="Constantia" panose="02030602050306030303" pitchFamily="18" charset="0"/>
              </a:rPr>
              <a:t>модельный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эксперимент</a:t>
            </a:r>
            <a:r>
              <a:rPr lang="en-US" sz="1400" dirty="0">
                <a:latin typeface="Constantia" panose="02030602050306030303" pitchFamily="18" charset="0"/>
              </a:rPr>
              <a:t>. </a:t>
            </a:r>
            <a:r>
              <a:rPr lang="en-US" sz="1400" dirty="0" err="1">
                <a:latin typeface="Constantia" panose="02030602050306030303" pitchFamily="18" charset="0"/>
              </a:rPr>
              <a:t>Математическая</a:t>
            </a:r>
            <a:r>
              <a:rPr lang="en-US" sz="1400" dirty="0">
                <a:latin typeface="Constantia" panose="02030602050306030303" pitchFamily="18" charset="0"/>
              </a:rPr>
              <a:t> </a:t>
            </a:r>
            <a:r>
              <a:rPr lang="en-US" sz="1400" dirty="0" err="1">
                <a:latin typeface="Constantia" panose="02030602050306030303" pitchFamily="18" charset="0"/>
              </a:rPr>
              <a:t>биология</a:t>
            </a:r>
            <a:r>
              <a:rPr lang="en-US" sz="1400" dirty="0">
                <a:latin typeface="Constantia" panose="02030602050306030303" pitchFamily="18" charset="0"/>
              </a:rPr>
              <a:t> и </a:t>
            </a:r>
            <a:r>
              <a:rPr lang="en-US" sz="1400" dirty="0" err="1">
                <a:latin typeface="Constantia" panose="02030602050306030303" pitchFamily="18" charset="0"/>
              </a:rPr>
              <a:t>биоинформатика</a:t>
            </a:r>
            <a:r>
              <a:rPr lang="en-US" sz="1400" dirty="0">
                <a:latin typeface="Constantia" panose="02030602050306030303" pitchFamily="18" charset="0"/>
              </a:rPr>
              <a:t>, 2015;10(2):398-415</a:t>
            </a:r>
            <a:r>
              <a:rPr lang="en-US" sz="1400" dirty="0" smtClean="0">
                <a:latin typeface="Constantia" panose="02030602050306030303" pitchFamily="18" charset="0"/>
              </a:rPr>
              <a:t>.</a:t>
            </a:r>
            <a:endParaRPr lang="ru-RU" sz="1400" dirty="0" smtClean="0">
              <a:latin typeface="Constantia" panose="02030602050306030303" pitchFamily="18" charset="0"/>
            </a:endParaRPr>
          </a:p>
          <a:p>
            <a:endParaRPr lang="ru-RU" sz="800" dirty="0" smtClean="0">
              <a:latin typeface="Constantia" panose="02030602050306030303" pitchFamily="18" charset="0"/>
            </a:endParaRPr>
          </a:p>
          <a:p>
            <a:r>
              <a:rPr lang="en-US" sz="1400" dirty="0" err="1">
                <a:latin typeface="Constantia" panose="02030602050306030303" pitchFamily="18" charset="0"/>
              </a:rPr>
              <a:t>Lebedev</a:t>
            </a:r>
            <a:r>
              <a:rPr lang="en-US" sz="1400" dirty="0">
                <a:latin typeface="Constantia" panose="02030602050306030303" pitchFamily="18" charset="0"/>
              </a:rPr>
              <a:t> V.G., </a:t>
            </a:r>
            <a:r>
              <a:rPr lang="en-US" sz="1400" dirty="0" err="1">
                <a:latin typeface="Constantia" panose="02030602050306030303" pitchFamily="18" charset="0"/>
              </a:rPr>
              <a:t>Vidyagina</a:t>
            </a:r>
            <a:r>
              <a:rPr lang="en-US" sz="1400" dirty="0">
                <a:latin typeface="Constantia" panose="02030602050306030303" pitchFamily="18" charset="0"/>
              </a:rPr>
              <a:t> E.O., </a:t>
            </a:r>
            <a:r>
              <a:rPr lang="en-US" sz="1400" dirty="0" err="1">
                <a:latin typeface="Constantia" panose="02030602050306030303" pitchFamily="18" charset="0"/>
              </a:rPr>
              <a:t>Larionova</a:t>
            </a:r>
            <a:r>
              <a:rPr lang="en-US" sz="1400" dirty="0">
                <a:latin typeface="Constantia" panose="02030602050306030303" pitchFamily="18" charset="0"/>
              </a:rPr>
              <a:t> A.A. and </a:t>
            </a:r>
            <a:r>
              <a:rPr lang="en-US" sz="1400" dirty="0" err="1">
                <a:latin typeface="Constantia" panose="02030602050306030303" pitchFamily="18" charset="0"/>
              </a:rPr>
              <a:t>Shestibratov</a:t>
            </a:r>
            <a:r>
              <a:rPr lang="en-US" sz="1400" dirty="0">
                <a:latin typeface="Constantia" panose="02030602050306030303" pitchFamily="18" charset="0"/>
              </a:rPr>
              <a:t> K.A. Decomposition of Leaves, Stems and Roots of Transgenic Aspen with the </a:t>
            </a:r>
            <a:r>
              <a:rPr lang="en-US" sz="1400" dirty="0" err="1">
                <a:latin typeface="Constantia" panose="02030602050306030303" pitchFamily="18" charset="0"/>
              </a:rPr>
              <a:t>Xyloglucanase</a:t>
            </a:r>
            <a:r>
              <a:rPr lang="en-US" sz="1400" dirty="0">
                <a:latin typeface="Constantia" panose="02030602050306030303" pitchFamily="18" charset="0"/>
              </a:rPr>
              <a:t> (</a:t>
            </a:r>
            <a:r>
              <a:rPr lang="en-US" sz="1400" dirty="0" err="1">
                <a:latin typeface="Constantia" panose="02030602050306030303" pitchFamily="18" charset="0"/>
              </a:rPr>
              <a:t>sp-Xeg</a:t>
            </a:r>
            <a:r>
              <a:rPr lang="en-US" sz="1400" dirty="0">
                <a:latin typeface="Constantia" panose="02030602050306030303" pitchFamily="18" charset="0"/>
              </a:rPr>
              <a:t>) Gene under Laboratory Microcosm Conditions. Environments, 2017, V 4, N4; doi:10.3390/environments4010004.</a:t>
            </a:r>
            <a:endParaRPr lang="ru-RU" sz="1400" dirty="0" smtClean="0">
              <a:latin typeface="Constantia" panose="02030602050306030303" pitchFamily="18" charset="0"/>
            </a:endParaRPr>
          </a:p>
          <a:p>
            <a:endParaRPr lang="ru-RU" sz="1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189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err="1">
                <a:latin typeface="Constantia" panose="02030602050306030303" pitchFamily="18" charset="0"/>
              </a:rPr>
              <a:t>Суперэкспрессия</a:t>
            </a:r>
            <a:r>
              <a:rPr lang="ru-RU" sz="2000" b="1" dirty="0">
                <a:latin typeface="Constantia" panose="02030602050306030303" pitchFamily="18" charset="0"/>
              </a:rPr>
              <a:t> </a:t>
            </a:r>
            <a:r>
              <a:rPr lang="ru-RU" sz="2000" b="1" dirty="0" err="1">
                <a:latin typeface="Constantia" panose="02030602050306030303" pitchFamily="18" charset="0"/>
              </a:rPr>
              <a:t>глутаминсинтетазы</a:t>
            </a:r>
            <a:r>
              <a:rPr lang="ru-RU" sz="2000" b="1" dirty="0">
                <a:latin typeface="Constantia" panose="02030602050306030303" pitchFamily="18" charset="0"/>
              </a:rPr>
              <a:t> </a:t>
            </a:r>
            <a:r>
              <a:rPr lang="en-US" sz="2000" b="1" dirty="0">
                <a:latin typeface="Constantia" panose="02030602050306030303" pitchFamily="18" charset="0"/>
              </a:rPr>
              <a:t>GS1 </a:t>
            </a:r>
            <a:r>
              <a:rPr lang="ru-RU" sz="2000" b="1" dirty="0">
                <a:latin typeface="Constantia" panose="02030602050306030303" pitchFamily="18" charset="0"/>
              </a:rPr>
              <a:t>сосны в растениях </a:t>
            </a:r>
            <a:br>
              <a:rPr lang="ru-RU" sz="2000" b="1" dirty="0">
                <a:latin typeface="Constantia" panose="02030602050306030303" pitchFamily="18" charset="0"/>
              </a:rPr>
            </a:br>
            <a:r>
              <a:rPr lang="ru-RU" sz="2000" b="1" dirty="0">
                <a:latin typeface="Constantia" panose="02030602050306030303" pitchFamily="18" charset="0"/>
              </a:rPr>
              <a:t>березы и осины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5105400" cy="1956206"/>
          </a:xfrm>
          <a:prstGeom prst="rect">
            <a:avLst/>
          </a:prstGeom>
        </p:spPr>
      </p:pic>
      <p:pic>
        <p:nvPicPr>
          <p:cNvPr id="5" name="Picture 4" descr="pG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11" y="3803781"/>
            <a:ext cx="4548187" cy="59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117395"/>
              </p:ext>
            </p:extLst>
          </p:nvPr>
        </p:nvGraphicFramePr>
        <p:xfrm>
          <a:off x="364524" y="4863749"/>
          <a:ext cx="512187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351"/>
                <a:gridCol w="1113451"/>
                <a:gridCol w="1039221"/>
                <a:gridCol w="1264386"/>
                <a:gridCol w="946467"/>
              </a:tblGrid>
              <a:tr h="48019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Вектор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Экспресс-я</a:t>
                      </a:r>
                      <a:r>
                        <a:rPr lang="ru-RU" sz="1400" b="0" baseline="0" dirty="0" smtClean="0">
                          <a:latin typeface="Constantia" panose="02030602050306030303" pitchFamily="18" charset="0"/>
                        </a:rPr>
                        <a:t> кассета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Ген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Организм-акцептор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Constantia" panose="02030602050306030303" pitchFamily="18" charset="0"/>
                        </a:rPr>
                        <a:t>Кол-во линий</a:t>
                      </a:r>
                      <a:endParaRPr lang="ru-RU" sz="1400" b="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</a:tr>
              <a:tr h="480193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onstantia" panose="02030602050306030303" pitchFamily="18" charset="0"/>
                        </a:rPr>
                        <a:t>pGS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35S-GS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Constantia" panose="02030602050306030303" pitchFamily="18" charset="0"/>
                        </a:rPr>
                        <a:t>Глутамин-синтетаза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latin typeface="Constantia" panose="02030602050306030303" pitchFamily="18" charset="0"/>
                        </a:rPr>
                        <a:t>P.</a:t>
                      </a:r>
                      <a:r>
                        <a:rPr lang="en-US" sz="1400" i="1" baseline="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400" i="1" baseline="0" dirty="0" err="1" smtClean="0">
                          <a:latin typeface="Constantia" panose="02030602050306030303" pitchFamily="18" charset="0"/>
                        </a:rPr>
                        <a:t>tremula</a:t>
                      </a:r>
                      <a:endParaRPr lang="en-US" sz="1400" i="1" baseline="0" dirty="0" smtClean="0">
                        <a:latin typeface="Constantia" panose="02030602050306030303" pitchFamily="18" charset="0"/>
                      </a:endParaRPr>
                    </a:p>
                    <a:p>
                      <a:r>
                        <a:rPr lang="en-US" sz="1400" i="1" baseline="0" dirty="0" smtClean="0">
                          <a:latin typeface="Constantia" panose="02030602050306030303" pitchFamily="18" charset="0"/>
                        </a:rPr>
                        <a:t>B. </a:t>
                      </a:r>
                      <a:r>
                        <a:rPr lang="en-US" sz="1400" i="1" baseline="0" dirty="0" err="1" smtClean="0">
                          <a:latin typeface="Constantia" panose="02030602050306030303" pitchFamily="18" charset="0"/>
                        </a:rPr>
                        <a:t>pendula</a:t>
                      </a:r>
                      <a:endParaRPr lang="en-US" sz="1400" i="1" baseline="0" dirty="0" smtClean="0">
                        <a:latin typeface="Constantia" panose="02030602050306030303" pitchFamily="18" charset="0"/>
                      </a:endParaRPr>
                    </a:p>
                    <a:p>
                      <a:r>
                        <a:rPr lang="en-US" sz="1400" i="1" baseline="0" dirty="0" smtClean="0">
                          <a:latin typeface="Constantia" panose="02030602050306030303" pitchFamily="18" charset="0"/>
                        </a:rPr>
                        <a:t>B. </a:t>
                      </a:r>
                      <a:r>
                        <a:rPr lang="en-US" sz="1400" i="1" baseline="0" dirty="0" err="1" smtClean="0">
                          <a:latin typeface="Constantia" panose="02030602050306030303" pitchFamily="18" charset="0"/>
                        </a:rPr>
                        <a:t>pubescens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tantia" panose="02030602050306030303" pitchFamily="18" charset="0"/>
                        </a:rPr>
                        <a:t>38</a:t>
                      </a:r>
                      <a:endParaRPr lang="ru-RU" sz="14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5" descr="IMG_51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473" y="3657600"/>
            <a:ext cx="1377327" cy="1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237731" y="5488589"/>
            <a:ext cx="14414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i="1" dirty="0">
                <a:latin typeface="Times New Roman" pitchFamily="18" charset="0"/>
              </a:rPr>
              <a:t>Контроль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05400" y="3733800"/>
            <a:ext cx="2133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>
                <a:solidFill>
                  <a:schemeClr val="tx2"/>
                </a:solidFill>
              </a:rPr>
              <a:t>Примеры поражения верхних листьев растений разных линий сублетальной дозой </a:t>
            </a:r>
            <a:r>
              <a:rPr lang="ru-RU" altLang="ru-RU" sz="1400" dirty="0" err="1" smtClean="0">
                <a:solidFill>
                  <a:schemeClr val="tx2"/>
                </a:solidFill>
              </a:rPr>
              <a:t>фосфинотрицина</a:t>
            </a:r>
            <a:r>
              <a:rPr lang="en-US" altLang="ru-RU" sz="1400" dirty="0" smtClean="0">
                <a:solidFill>
                  <a:schemeClr val="tx2"/>
                </a:solidFill>
              </a:rPr>
              <a:t> – </a:t>
            </a:r>
            <a:r>
              <a:rPr lang="ru-RU" altLang="ru-RU" sz="1400" dirty="0" smtClean="0">
                <a:solidFill>
                  <a:schemeClr val="tx2"/>
                </a:solidFill>
              </a:rPr>
              <a:t>ингибитора </a:t>
            </a:r>
            <a:r>
              <a:rPr lang="ru-RU" altLang="ru-RU" sz="1400" dirty="0" err="1" smtClean="0">
                <a:solidFill>
                  <a:schemeClr val="tx2"/>
                </a:solidFill>
              </a:rPr>
              <a:t>глутаминсинтетазы</a:t>
            </a:r>
            <a:endParaRPr lang="ru-RU" altLang="ru-RU" sz="1400" dirty="0">
              <a:solidFill>
                <a:schemeClr val="tx2"/>
              </a:solidFill>
            </a:endParaRPr>
          </a:p>
        </p:txBody>
      </p:sp>
      <p:pic>
        <p:nvPicPr>
          <p:cNvPr id="11" name="Picture 4" descr="IMG_526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808076"/>
            <a:ext cx="1363981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IMG_53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1778901"/>
            <a:ext cx="1370648" cy="182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7010400" y="1396312"/>
            <a:ext cx="14414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000" i="1" dirty="0">
                <a:solidFill>
                  <a:srgbClr val="FF0000"/>
                </a:solidFill>
                <a:latin typeface="Times New Roman" pitchFamily="18" charset="0"/>
              </a:rPr>
              <a:t>GS</a:t>
            </a:r>
            <a:r>
              <a:rPr lang="ru-RU" altLang="ru-RU" sz="2000" i="1" dirty="0">
                <a:solidFill>
                  <a:srgbClr val="FF0000"/>
                </a:solidFill>
                <a:latin typeface="Times New Roman" pitchFamily="18" charset="0"/>
              </a:rPr>
              <a:t>-линия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816901" y="1409527"/>
            <a:ext cx="14414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1800" i="1" dirty="0">
                <a:latin typeface="Times New Roman" pitchFamily="18" charset="0"/>
              </a:rPr>
              <a:t>BAR</a:t>
            </a:r>
            <a:r>
              <a:rPr lang="ru-RU" altLang="ru-RU" sz="1800" i="1" dirty="0">
                <a:latin typeface="Times New Roman" pitchFamily="18" charset="0"/>
              </a:rPr>
              <a:t>-линия</a:t>
            </a:r>
          </a:p>
        </p:txBody>
      </p:sp>
      <p:sp>
        <p:nvSpPr>
          <p:cNvPr id="3" name="Овал 2"/>
          <p:cNvSpPr/>
          <p:nvPr/>
        </p:nvSpPr>
        <p:spPr bwMode="auto">
          <a:xfrm>
            <a:off x="7543800" y="2514601"/>
            <a:ext cx="498475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88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5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sz="2000" b="1" dirty="0">
                <a:latin typeface="Constantia" panose="02030602050306030303" pitchFamily="18" charset="0"/>
              </a:rPr>
              <a:t>Эффект доступности азота на рост </a:t>
            </a:r>
            <a:r>
              <a:rPr lang="ru-RU" altLang="ru-RU" sz="2000" b="1" dirty="0" err="1">
                <a:latin typeface="Constantia" panose="02030602050306030303" pitchFamily="18" charset="0"/>
              </a:rPr>
              <a:t>трансгенных</a:t>
            </a:r>
            <a:r>
              <a:rPr lang="ru-RU" altLang="ru-RU" sz="2000" b="1" dirty="0">
                <a:latin typeface="Constantia" panose="02030602050306030303" pitchFamily="18" charset="0"/>
              </a:rPr>
              <a:t> растений осины и березы с геном </a:t>
            </a:r>
            <a:r>
              <a:rPr lang="en-US" altLang="ru-RU" sz="2000" b="1" i="1" dirty="0">
                <a:latin typeface="Constantia" panose="02030602050306030303" pitchFamily="18" charset="0"/>
              </a:rPr>
              <a:t>GS</a:t>
            </a:r>
            <a:r>
              <a:rPr lang="ru-RU" altLang="ru-RU" sz="2000" b="1" dirty="0">
                <a:latin typeface="Constantia" panose="02030602050306030303" pitchFamily="18" charset="0"/>
              </a:rPr>
              <a:t> 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80278"/>
            <a:ext cx="2823964" cy="2118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67138"/>
            <a:ext cx="4144898" cy="271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67138"/>
            <a:ext cx="4249922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399"/>
            <a:ext cx="2786424" cy="2090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1680278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Клоны осины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24800" y="165234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dirty="0" smtClean="0"/>
              <a:t>Клоны березы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21565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582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>
                <a:latin typeface="Constantia" panose="02030602050306030303" pitchFamily="18" charset="0"/>
              </a:rPr>
              <a:t>Публикации и патенты по данному направлению исследований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>
                <a:latin typeface="Constantia" panose="02030602050306030303" pitchFamily="18" charset="0"/>
              </a:rPr>
              <a:t>Патенты:</a:t>
            </a:r>
          </a:p>
          <a:p>
            <a:r>
              <a:rPr lang="ru-RU" sz="1400" dirty="0" err="1" smtClean="0">
                <a:latin typeface="Constantia" panose="02030602050306030303" pitchFamily="18" charset="0"/>
              </a:rPr>
              <a:t>Трансгенное</a:t>
            </a:r>
            <a:r>
              <a:rPr lang="ru-RU" sz="1400" dirty="0" smtClean="0">
                <a:latin typeface="Constantia" panose="02030602050306030303" pitchFamily="18" charset="0"/>
              </a:rPr>
              <a:t> </a:t>
            </a:r>
            <a:r>
              <a:rPr lang="ru-RU" sz="1400" dirty="0">
                <a:latin typeface="Constantia" panose="02030602050306030303" pitchFamily="18" charset="0"/>
              </a:rPr>
              <a:t>растение осины с повышенной продуктивностью и модифицированной древесиной. Патент 2593722, приоритет от 05 ноября 2011 г.</a:t>
            </a:r>
            <a:endParaRPr lang="en-US" sz="1400" dirty="0">
              <a:latin typeface="Constantia" panose="02030602050306030303" pitchFamily="18" charset="0"/>
            </a:endParaRPr>
          </a:p>
          <a:p>
            <a:r>
              <a:rPr lang="ru-RU" sz="1400" dirty="0" err="1" smtClean="0">
                <a:latin typeface="Constantia" panose="02030602050306030303" pitchFamily="18" charset="0"/>
              </a:rPr>
              <a:t>Трансгенное</a:t>
            </a:r>
            <a:r>
              <a:rPr lang="ru-RU" sz="1400" dirty="0" smtClean="0">
                <a:latin typeface="Constantia" panose="02030602050306030303" pitchFamily="18" charset="0"/>
              </a:rPr>
              <a:t> </a:t>
            </a:r>
            <a:r>
              <a:rPr lang="ru-RU" sz="1400" dirty="0">
                <a:latin typeface="Constantia" panose="02030602050306030303" pitchFamily="18" charset="0"/>
              </a:rPr>
              <a:t>растение березы с повышенной продуктивностью. Патент №2593721 приоритет 05 ноября 2013 г.</a:t>
            </a:r>
          </a:p>
          <a:p>
            <a:r>
              <a:rPr lang="ru-RU" sz="1400" dirty="0" err="1">
                <a:latin typeface="Constantia" panose="02030602050306030303" pitchFamily="18" charset="0"/>
              </a:rPr>
              <a:t>Трансгенное</a:t>
            </a:r>
            <a:r>
              <a:rPr lang="ru-RU" sz="1400" dirty="0">
                <a:latin typeface="Constantia" panose="02030602050306030303" pitchFamily="18" charset="0"/>
              </a:rPr>
              <a:t> растение березы с   ранним цветением. Заявка на изобретение №2015147712 от 6.11.2015, решение о выдаче патента 19.12.2016 г</a:t>
            </a:r>
            <a:r>
              <a:rPr lang="ru-RU" sz="1400" dirty="0" smtClean="0">
                <a:latin typeface="Constantia" panose="02030602050306030303" pitchFamily="18" charset="0"/>
              </a:rPr>
              <a:t>.</a:t>
            </a:r>
          </a:p>
          <a:p>
            <a:pPr marL="0" indent="0">
              <a:buNone/>
            </a:pPr>
            <a:endParaRPr lang="en-US" sz="14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Constantia" panose="02030602050306030303" pitchFamily="18" charset="0"/>
              </a:rPr>
              <a:t>Публикации:</a:t>
            </a:r>
          </a:p>
          <a:p>
            <a:r>
              <a:rPr lang="ru-RU" sz="1400" dirty="0" err="1">
                <a:latin typeface="Constantia" panose="02030602050306030303" pitchFamily="18" charset="0"/>
              </a:rPr>
              <a:t>Шестибратов</a:t>
            </a:r>
            <a:r>
              <a:rPr lang="ru-RU" sz="1400" dirty="0">
                <a:latin typeface="Constantia" panose="02030602050306030303" pitchFamily="18" charset="0"/>
              </a:rPr>
              <a:t> К.А., Булатова И.В., Новиков П.С. (2009) Реакция </a:t>
            </a:r>
            <a:r>
              <a:rPr lang="ru-RU" sz="1400" dirty="0" err="1">
                <a:latin typeface="Constantia" panose="02030602050306030303" pitchFamily="18" charset="0"/>
              </a:rPr>
              <a:t>трансгенных</a:t>
            </a:r>
            <a:r>
              <a:rPr lang="ru-RU" sz="1400" dirty="0">
                <a:latin typeface="Constantia" panose="02030602050306030303" pitchFamily="18" charset="0"/>
              </a:rPr>
              <a:t> растений осины с геном </a:t>
            </a:r>
            <a:r>
              <a:rPr lang="ru-RU" sz="1400" dirty="0" err="1">
                <a:latin typeface="Constantia" panose="02030602050306030303" pitchFamily="18" charset="0"/>
              </a:rPr>
              <a:t>глутаминсинтетазы</a:t>
            </a:r>
            <a:r>
              <a:rPr lang="ru-RU" sz="1400" dirty="0">
                <a:latin typeface="Constantia" panose="02030602050306030303" pitchFamily="18" charset="0"/>
              </a:rPr>
              <a:t> GS1 на сублетальную дозу </a:t>
            </a:r>
            <a:r>
              <a:rPr lang="ru-RU" sz="1400" dirty="0" err="1">
                <a:latin typeface="Constantia" panose="02030602050306030303" pitchFamily="18" charset="0"/>
              </a:rPr>
              <a:t>фосфинотрицина</a:t>
            </a:r>
            <a:r>
              <a:rPr lang="ru-RU" sz="1400" dirty="0">
                <a:latin typeface="Constantia" panose="02030602050306030303" pitchFamily="18" charset="0"/>
              </a:rPr>
              <a:t> в условиях </a:t>
            </a:r>
            <a:r>
              <a:rPr lang="ru-RU" sz="1400" dirty="0" err="1">
                <a:latin typeface="Constantia" panose="02030602050306030303" pitchFamily="18" charset="0"/>
              </a:rPr>
              <a:t>in</a:t>
            </a:r>
            <a:r>
              <a:rPr lang="ru-RU" sz="1400" dirty="0">
                <a:latin typeface="Constantia" panose="02030602050306030303" pitchFamily="18" charset="0"/>
              </a:rPr>
              <a:t> </a:t>
            </a:r>
            <a:r>
              <a:rPr lang="ru-RU" sz="1400" dirty="0" err="1">
                <a:latin typeface="Constantia" panose="02030602050306030303" pitchFamily="18" charset="0"/>
              </a:rPr>
              <a:t>vitro</a:t>
            </a:r>
            <a:r>
              <a:rPr lang="ru-RU" sz="1400" dirty="0">
                <a:latin typeface="Constantia" panose="02030602050306030303" pitchFamily="18" charset="0"/>
              </a:rPr>
              <a:t>. Биотехнология, № 6, С 49-56</a:t>
            </a:r>
            <a:r>
              <a:rPr lang="ru-RU" sz="1400" dirty="0" smtClean="0">
                <a:latin typeface="Constantia" panose="02030602050306030303" pitchFamily="18" charset="0"/>
              </a:rPr>
              <a:t>.</a:t>
            </a:r>
            <a:endParaRPr lang="en-US" sz="1400" dirty="0" smtClean="0">
              <a:latin typeface="Constantia" panose="02030602050306030303" pitchFamily="18" charset="0"/>
            </a:endParaRPr>
          </a:p>
          <a:p>
            <a:endParaRPr lang="ru-RU" sz="800" dirty="0" smtClean="0">
              <a:latin typeface="Constantia" panose="02030602050306030303" pitchFamily="18" charset="0"/>
            </a:endParaRPr>
          </a:p>
          <a:p>
            <a:r>
              <a:rPr lang="en-US" sz="1400" dirty="0" err="1">
                <a:latin typeface="Constantia" panose="02030602050306030303" pitchFamily="18" charset="0"/>
              </a:rPr>
              <a:t>Lebedev</a:t>
            </a:r>
            <a:r>
              <a:rPr lang="en-US" sz="1400" dirty="0">
                <a:latin typeface="Constantia" panose="02030602050306030303" pitchFamily="18" charset="0"/>
              </a:rPr>
              <a:t> V., </a:t>
            </a:r>
            <a:r>
              <a:rPr lang="en-US" sz="1400" dirty="0" err="1">
                <a:latin typeface="Constantia" panose="02030602050306030303" pitchFamily="18" charset="0"/>
              </a:rPr>
              <a:t>Faskhiev</a:t>
            </a:r>
            <a:r>
              <a:rPr lang="en-US" sz="1400" dirty="0">
                <a:latin typeface="Constantia" panose="02030602050306030303" pitchFamily="18" charset="0"/>
              </a:rPr>
              <a:t> V., and </a:t>
            </a:r>
            <a:r>
              <a:rPr lang="en-US" sz="1400" dirty="0" err="1">
                <a:latin typeface="Constantia" panose="02030602050306030303" pitchFamily="18" charset="0"/>
              </a:rPr>
              <a:t>Shestibratov</a:t>
            </a:r>
            <a:r>
              <a:rPr lang="en-US" sz="1400" dirty="0">
                <a:latin typeface="Constantia" panose="02030602050306030303" pitchFamily="18" charset="0"/>
              </a:rPr>
              <a:t> K. Lack of Correlation between Ammonium Accumulation and Survival of Transgenic Birch Plants with Pine Cytosolic Glutamine </a:t>
            </a:r>
            <a:r>
              <a:rPr lang="en-US" sz="1400" dirty="0" err="1">
                <a:latin typeface="Constantia" panose="02030602050306030303" pitchFamily="18" charset="0"/>
              </a:rPr>
              <a:t>Synthetase</a:t>
            </a:r>
            <a:r>
              <a:rPr lang="en-US" sz="1400" dirty="0">
                <a:latin typeface="Constantia" panose="02030602050306030303" pitchFamily="18" charset="0"/>
              </a:rPr>
              <a:t> Gene after (</a:t>
            </a:r>
            <a:r>
              <a:rPr lang="en-US" sz="1400" dirty="0" err="1">
                <a:latin typeface="Constantia" panose="02030602050306030303" pitchFamily="18" charset="0"/>
              </a:rPr>
              <a:t>Basta</a:t>
            </a:r>
            <a:r>
              <a:rPr lang="en-US" sz="1400" dirty="0">
                <a:latin typeface="Constantia" panose="02030602050306030303" pitchFamily="18" charset="0"/>
              </a:rPr>
              <a:t>) Herbicide Treatment. Journal of Botany. Volume 2015, Article ID 749356, 6 </a:t>
            </a:r>
            <a:r>
              <a:rPr lang="en-US" sz="1400" dirty="0" smtClean="0">
                <a:latin typeface="Constantia" panose="02030602050306030303" pitchFamily="18" charset="0"/>
              </a:rPr>
              <a:t>pages</a:t>
            </a:r>
          </a:p>
          <a:p>
            <a:pPr marL="0" indent="0">
              <a:buNone/>
            </a:pPr>
            <a:r>
              <a:rPr lang="en-US" sz="1400" dirty="0" smtClean="0">
                <a:latin typeface="Constantia" panose="02030602050306030303" pitchFamily="18" charset="0"/>
              </a:rPr>
              <a:t>. </a:t>
            </a:r>
            <a:endParaRPr lang="ru-RU" sz="1400" dirty="0" smtClean="0">
              <a:latin typeface="Constantia" panose="02030602050306030303" pitchFamily="18" charset="0"/>
            </a:endParaRPr>
          </a:p>
          <a:p>
            <a:r>
              <a:rPr lang="en-US" sz="1400" dirty="0" err="1">
                <a:latin typeface="Constantia" panose="02030602050306030303" pitchFamily="18" charset="0"/>
              </a:rPr>
              <a:t>Lebedev</a:t>
            </a:r>
            <a:r>
              <a:rPr lang="en-US" sz="1400" dirty="0">
                <a:latin typeface="Constantia" panose="02030602050306030303" pitchFamily="18" charset="0"/>
              </a:rPr>
              <a:t> V.G., </a:t>
            </a:r>
            <a:r>
              <a:rPr lang="en-US" sz="1400" dirty="0" err="1">
                <a:latin typeface="Constantia" panose="02030602050306030303" pitchFamily="18" charset="0"/>
              </a:rPr>
              <a:t>Kovalenko</a:t>
            </a:r>
            <a:r>
              <a:rPr lang="en-US" sz="1400" dirty="0">
                <a:latin typeface="Constantia" panose="02030602050306030303" pitchFamily="18" charset="0"/>
              </a:rPr>
              <a:t> N.P., </a:t>
            </a:r>
            <a:r>
              <a:rPr lang="en-US" sz="1400" dirty="0" err="1">
                <a:latin typeface="Constantia" panose="02030602050306030303" pitchFamily="18" charset="0"/>
              </a:rPr>
              <a:t>Shestibratov</a:t>
            </a:r>
            <a:r>
              <a:rPr lang="en-US" sz="1400" dirty="0">
                <a:latin typeface="Constantia" panose="02030602050306030303" pitchFamily="18" charset="0"/>
              </a:rPr>
              <a:t> K.A. Influence of nitrogen availability on growth of two transgenic birch species carrying the pine GS1 gene. Plants 2017, V 6, N 4; doi:10.3390/plants6010004.</a:t>
            </a:r>
            <a:endParaRPr lang="ru-RU" sz="1400" dirty="0">
              <a:latin typeface="Constantia" panose="02030602050306030303" pitchFamily="18" charset="0"/>
            </a:endParaRPr>
          </a:p>
          <a:p>
            <a:endParaRPr lang="ru-RU" sz="1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605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214313" y="5000625"/>
            <a:ext cx="42862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Толщина клеточной стенки сосудов и волокон ксилемы (мкм) в </a:t>
            </a:r>
            <a:r>
              <a:rPr lang="ru-RU" altLang="ru-RU" sz="1400" dirty="0" err="1">
                <a:latin typeface="Constantia" panose="02030602050306030303" pitchFamily="18" charset="0"/>
                <a:cs typeface="Times New Roman" pitchFamily="18" charset="0"/>
              </a:rPr>
              <a:t>трансгенных</a:t>
            </a:r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 клонах осины с экспрессией гена </a:t>
            </a:r>
            <a:r>
              <a:rPr lang="en-US" altLang="ru-RU" sz="1400" i="1" dirty="0" smtClean="0">
                <a:latin typeface="Constantia" panose="02030602050306030303" pitchFamily="18" charset="0"/>
                <a:cs typeface="Times New Roman" pitchFamily="18" charset="0"/>
              </a:rPr>
              <a:t>lac</a:t>
            </a:r>
            <a:endParaRPr lang="ru-RU" altLang="ru-RU" sz="1400" dirty="0">
              <a:latin typeface="Constantia" panose="02030602050306030303" pitchFamily="18" charset="0"/>
              <a:cs typeface="Times New Roman" pitchFamily="18" charset="0"/>
            </a:endParaRPr>
          </a:p>
        </p:txBody>
      </p:sp>
      <p:sp>
        <p:nvSpPr>
          <p:cNvPr id="27653" name="TextBox 3"/>
          <p:cNvSpPr txBox="1">
            <a:spLocks noChangeArrowheads="1"/>
          </p:cNvSpPr>
          <p:nvPr/>
        </p:nvSpPr>
        <p:spPr bwMode="auto">
          <a:xfrm>
            <a:off x="452438" y="609600"/>
            <a:ext cx="84629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2000" b="1">
                <a:ea typeface="+mj-ea"/>
                <a:cs typeface="+mj-cs"/>
              </a:defRPr>
            </a:lvl1pPr>
            <a:lvl2pPr algn="l" eaLnBrk="0" hangingPunct="0">
              <a:defRPr sz="4400">
                <a:latin typeface="Arial" charset="0"/>
              </a:defRPr>
            </a:lvl2pPr>
            <a:lvl3pPr algn="l" eaLnBrk="0" hangingPunct="0">
              <a:defRPr sz="4400">
                <a:latin typeface="Arial" charset="0"/>
              </a:defRPr>
            </a:lvl3pPr>
            <a:lvl4pPr algn="l" eaLnBrk="0" hangingPunct="0">
              <a:defRPr sz="4400">
                <a:latin typeface="Arial" charset="0"/>
              </a:defRPr>
            </a:lvl4pPr>
            <a:lvl5pPr algn="l" eaLnBrk="0" hangingPunct="0">
              <a:defRPr sz="4400"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latin typeface="Arial" charset="0"/>
              </a:defRPr>
            </a:lvl9pPr>
          </a:lstStyle>
          <a:p>
            <a:r>
              <a:rPr lang="ru-RU" dirty="0" err="1"/>
              <a:t>Суперэкспрессия</a:t>
            </a:r>
            <a:r>
              <a:rPr lang="ru-RU" dirty="0"/>
              <a:t> </a:t>
            </a:r>
            <a:r>
              <a:rPr lang="ru-RU" dirty="0" err="1"/>
              <a:t>лигнолитических</a:t>
            </a:r>
            <a:r>
              <a:rPr lang="ru-RU" dirty="0"/>
              <a:t> ферментов (на примере гена </a:t>
            </a:r>
            <a:r>
              <a:rPr lang="ru-RU" dirty="0" err="1"/>
              <a:t>лакказы</a:t>
            </a:r>
            <a:r>
              <a:rPr lang="ru-RU" dirty="0"/>
              <a:t> из гриба </a:t>
            </a:r>
            <a:r>
              <a:rPr lang="ru-RU" altLang="ru-RU" i="1" dirty="0" err="1"/>
              <a:t>Trametes</a:t>
            </a:r>
            <a:r>
              <a:rPr lang="ru-RU" altLang="ru-RU" i="1" dirty="0"/>
              <a:t> </a:t>
            </a:r>
            <a:r>
              <a:rPr lang="ru-RU" altLang="ru-RU" i="1" dirty="0" err="1"/>
              <a:t>hirsut</a:t>
            </a:r>
            <a:r>
              <a:rPr lang="en-US" altLang="ru-RU" i="1" dirty="0"/>
              <a:t>a</a:t>
            </a:r>
            <a:r>
              <a:rPr lang="ru-RU" altLang="ru-RU" dirty="0"/>
              <a:t>) в растениях </a:t>
            </a:r>
            <a:r>
              <a:rPr lang="en-US" altLang="ru-RU" i="1" dirty="0" err="1"/>
              <a:t>Populus</a:t>
            </a:r>
            <a:r>
              <a:rPr lang="en-US" altLang="ru-RU" i="1" dirty="0"/>
              <a:t> </a:t>
            </a:r>
            <a:r>
              <a:rPr lang="en-US" altLang="ru-RU" i="1" dirty="0" err="1"/>
              <a:t>tremula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  <p:sp>
        <p:nvSpPr>
          <p:cNvPr id="27654" name="TextBox 3"/>
          <p:cNvSpPr txBox="1">
            <a:spLocks noChangeArrowheads="1"/>
          </p:cNvSpPr>
          <p:nvPr/>
        </p:nvSpPr>
        <p:spPr bwMode="auto">
          <a:xfrm>
            <a:off x="4857750" y="5720715"/>
            <a:ext cx="407193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Поперечные срезы стебля клонов осины с экспрессией целевого гена </a:t>
            </a:r>
            <a:r>
              <a:rPr lang="en-US" altLang="ru-RU" sz="1400" i="1" dirty="0">
                <a:latin typeface="Constantia" panose="02030602050306030303" pitchFamily="18" charset="0"/>
                <a:cs typeface="Times New Roman" pitchFamily="18" charset="0"/>
              </a:rPr>
              <a:t>lac</a:t>
            </a:r>
            <a:r>
              <a:rPr lang="ru-RU" altLang="ru-RU" sz="1400" dirty="0">
                <a:latin typeface="Constantia" panose="02030602050306030303" pitchFamily="18" charset="0"/>
                <a:cs typeface="Times New Roman" pitchFamily="18" charset="0"/>
              </a:rPr>
              <a:t>: 1 – лучи паренхимы; 2 – сосуды ксилемы; 3 – волокна ксилемы. </a:t>
            </a:r>
          </a:p>
        </p:txBody>
      </p:sp>
      <p:pic>
        <p:nvPicPr>
          <p:cNvPr id="27655" name="Рисунок 5" descr="D:\2016\Толщина клеточной стенки\Микроскопирование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109133" y="4250532"/>
            <a:ext cx="3719512" cy="146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82763420"/>
              </p:ext>
            </p:extLst>
          </p:nvPr>
        </p:nvGraphicFramePr>
        <p:xfrm>
          <a:off x="0" y="1643049"/>
          <a:ext cx="4710580" cy="3357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231972"/>
              </p:ext>
            </p:extLst>
          </p:nvPr>
        </p:nvGraphicFramePr>
        <p:xfrm>
          <a:off x="4510860" y="1371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3023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457200" lvl="1"/>
            <a:r>
              <a:rPr lang="ru-RU" sz="2000" b="1" kern="1200" dirty="0">
                <a:latin typeface="Constantia" panose="02030602050306030303" pitchFamily="18" charset="0"/>
                <a:ea typeface="+mn-ea"/>
                <a:cs typeface="+mn-cs"/>
              </a:rPr>
              <a:t>РНК-интерференционное ингибирование экспрессии </a:t>
            </a:r>
            <a:r>
              <a:rPr lang="ru-RU" sz="2000" b="1" kern="1200" dirty="0" err="1">
                <a:latin typeface="Constantia" panose="02030602050306030303" pitchFamily="18" charset="0"/>
                <a:ea typeface="+mn-ea"/>
                <a:cs typeface="+mn-cs"/>
              </a:rPr>
              <a:t>нативных</a:t>
            </a:r>
            <a:r>
              <a:rPr lang="ru-RU" sz="2000" b="1" kern="1200" dirty="0">
                <a:latin typeface="Constantia" panose="02030602050306030303" pitchFamily="18" charset="0"/>
                <a:ea typeface="+mn-ea"/>
                <a:cs typeface="+mn-cs"/>
              </a:rPr>
              <a:t> генов (на примере гена биосинтеза лигнинов - </a:t>
            </a:r>
            <a:r>
              <a:rPr lang="en-US" sz="2000" b="1" kern="1200" dirty="0">
                <a:latin typeface="Constantia" panose="02030602050306030303" pitchFamily="18" charset="0"/>
                <a:ea typeface="+mn-ea"/>
                <a:cs typeface="+mn-cs"/>
              </a:rPr>
              <a:t>4CL</a:t>
            </a:r>
            <a:r>
              <a:rPr lang="ru-RU" sz="2000" b="1" kern="1200" dirty="0">
                <a:latin typeface="Constantia" panose="02030602050306030303" pitchFamily="18" charset="0"/>
                <a:ea typeface="+mn-ea"/>
                <a:cs typeface="+mn-cs"/>
              </a:rPr>
              <a:t>)</a:t>
            </a: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3"/>
          <a:stretch/>
        </p:blipFill>
        <p:spPr bwMode="auto">
          <a:xfrm>
            <a:off x="539330" y="3989758"/>
            <a:ext cx="3563937" cy="256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5105400" y="4827958"/>
            <a:ext cx="3659939" cy="1649042"/>
            <a:chOff x="639011" y="3565568"/>
            <a:chExt cx="3659939" cy="1649042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011" y="3586163"/>
              <a:ext cx="1042140" cy="136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914400" y="4953000"/>
              <a:ext cx="31611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1100" dirty="0"/>
                <a:t>Pt</a:t>
              </a:r>
              <a:endParaRPr lang="ru-RU" altLang="ru-RU" sz="1100" dirty="0"/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1151" y="3565568"/>
              <a:ext cx="877260" cy="1387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524000" y="4953000"/>
              <a:ext cx="93326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1100" dirty="0" err="1"/>
                <a:t>PtXIII</a:t>
              </a:r>
              <a:r>
                <a:rPr lang="ru-RU" altLang="ru-RU" sz="1100" dirty="0"/>
                <a:t>4</a:t>
              </a:r>
              <a:r>
                <a:rPr lang="en-US" altLang="ru-RU" sz="1100" dirty="0"/>
                <a:t>CL</a:t>
              </a:r>
              <a:r>
                <a:rPr lang="ru-RU" altLang="ru-RU" sz="1100" dirty="0"/>
                <a:t>2</a:t>
              </a:r>
              <a:r>
                <a:rPr lang="en-US" altLang="ru-RU" sz="1100" dirty="0"/>
                <a:t>c</a:t>
              </a:r>
              <a:endParaRPr lang="ru-RU" altLang="ru-RU" sz="1100" dirty="0"/>
            </a:p>
          </p:txBody>
        </p:sp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3586163"/>
              <a:ext cx="845632" cy="1366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2438400" y="4953000"/>
              <a:ext cx="941283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1100" dirty="0" err="1"/>
                <a:t>PtXIII</a:t>
              </a:r>
              <a:r>
                <a:rPr lang="ru-RU" altLang="ru-RU" sz="1100" dirty="0"/>
                <a:t>4</a:t>
              </a:r>
              <a:r>
                <a:rPr lang="en-US" altLang="ru-RU" sz="1100" dirty="0"/>
                <a:t>CL</a:t>
              </a:r>
              <a:r>
                <a:rPr lang="ru-RU" altLang="ru-RU" sz="1100" dirty="0"/>
                <a:t>4</a:t>
              </a:r>
              <a:r>
                <a:rPr lang="en-US" altLang="ru-RU" sz="1100" dirty="0"/>
                <a:t>a</a:t>
              </a:r>
              <a:endParaRPr lang="ru-RU" altLang="ru-RU" sz="1100" dirty="0"/>
            </a:p>
          </p:txBody>
        </p:sp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3565568"/>
              <a:ext cx="818462" cy="1399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3352800" y="4953000"/>
              <a:ext cx="94615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ru-RU" sz="1100" dirty="0"/>
                <a:t>PtXVI4CL9b</a:t>
              </a:r>
              <a:endParaRPr lang="ru-RU" altLang="ru-RU" sz="1100" dirty="0"/>
            </a:p>
          </p:txBody>
        </p:sp>
      </p:grp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658607"/>
              </p:ext>
            </p:extLst>
          </p:nvPr>
        </p:nvGraphicFramePr>
        <p:xfrm>
          <a:off x="5194072" y="1598185"/>
          <a:ext cx="3661456" cy="258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9" name="Graph" r:id="rId8" imgW="4276954" imgH="3022397" progId="Origin50.Graph">
                  <p:embed/>
                </p:oleObj>
              </mc:Choice>
              <mc:Fallback>
                <p:oleObj name="Graph" r:id="rId8" imgW="4276954" imgH="3022397" progId="Origin50.Graph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4072" y="1598185"/>
                        <a:ext cx="3661456" cy="258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Группа 40"/>
          <p:cNvGrpSpPr/>
          <p:nvPr/>
        </p:nvGrpSpPr>
        <p:grpSpPr>
          <a:xfrm>
            <a:off x="323502" y="2335728"/>
            <a:ext cx="4781898" cy="483672"/>
            <a:chOff x="598891" y="2564328"/>
            <a:chExt cx="4781898" cy="483672"/>
          </a:xfrm>
        </p:grpSpPr>
        <p:sp>
          <p:nvSpPr>
            <p:cNvPr id="24" name="Text Box 32"/>
            <p:cNvSpPr txBox="1">
              <a:spLocks noChangeArrowheads="1"/>
            </p:cNvSpPr>
            <p:nvPr/>
          </p:nvSpPr>
          <p:spPr bwMode="auto">
            <a:xfrm>
              <a:off x="598891" y="2564328"/>
              <a:ext cx="4781898" cy="326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i-FI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RB  </a:t>
              </a:r>
              <a:r>
                <a:rPr kumimoji="0" lang="en-US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fi-FI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Pnos  nptII    pAnos            35S          </a:t>
              </a:r>
              <a:r>
                <a:rPr lang="en-US" altLang="ru-RU" sz="1200" dirty="0" smtClean="0">
                  <a:latin typeface="Times New Roman" pitchFamily="18" charset="0"/>
                  <a:cs typeface="Arial" pitchFamily="34" charset="0"/>
                </a:rPr>
                <a:t>as4Cl</a:t>
              </a:r>
              <a:r>
                <a:rPr kumimoji="0" lang="pt-BR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fi-FI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  s4Cl     pAnos        LB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9" name="Группа 38"/>
            <p:cNvGrpSpPr/>
            <p:nvPr/>
          </p:nvGrpSpPr>
          <p:grpSpPr>
            <a:xfrm>
              <a:off x="685800" y="2803010"/>
              <a:ext cx="4392209" cy="244990"/>
              <a:chOff x="713191" y="2819400"/>
              <a:chExt cx="4392209" cy="244990"/>
            </a:xfrm>
          </p:grpSpPr>
          <p:sp>
            <p:nvSpPr>
              <p:cNvPr id="25" name="Line 20"/>
              <p:cNvSpPr>
                <a:spLocks noChangeShapeType="1"/>
              </p:cNvSpPr>
              <p:nvPr/>
            </p:nvSpPr>
            <p:spPr bwMode="auto">
              <a:xfrm>
                <a:off x="713191" y="2949872"/>
                <a:ext cx="433505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" name="AutoShape 22"/>
              <p:cNvSpPr>
                <a:spLocks noChangeArrowheads="1"/>
              </p:cNvSpPr>
              <p:nvPr/>
            </p:nvSpPr>
            <p:spPr bwMode="auto">
              <a:xfrm>
                <a:off x="2514600" y="2835354"/>
                <a:ext cx="571500" cy="229036"/>
              </a:xfrm>
              <a:prstGeom prst="rightArrow">
                <a:avLst>
                  <a:gd name="adj1" fmla="val 50000"/>
                  <a:gd name="adj2" fmla="val 6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" name="AutoShape 23"/>
              <p:cNvSpPr>
                <a:spLocks noChangeArrowheads="1"/>
              </p:cNvSpPr>
              <p:nvPr/>
            </p:nvSpPr>
            <p:spPr bwMode="auto">
              <a:xfrm>
                <a:off x="3200400" y="2835354"/>
                <a:ext cx="230505" cy="229036"/>
              </a:xfrm>
              <a:prstGeom prst="rightArrow">
                <a:avLst>
                  <a:gd name="adj1" fmla="val 50000"/>
                  <a:gd name="adj2" fmla="val 25208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4267200" y="2835354"/>
                <a:ext cx="342900" cy="229036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056091" y="2835354"/>
                <a:ext cx="1028700" cy="229036"/>
                <a:chOff x="7101" y="6021"/>
                <a:chExt cx="1620" cy="360"/>
              </a:xfrm>
            </p:grpSpPr>
            <p:sp>
              <p:nvSpPr>
                <p:cNvPr id="30" name="AutoShape 27"/>
                <p:cNvSpPr>
                  <a:spLocks noChangeArrowheads="1"/>
                </p:cNvSpPr>
                <p:nvPr/>
              </p:nvSpPr>
              <p:spPr bwMode="auto">
                <a:xfrm>
                  <a:off x="7101" y="6021"/>
                  <a:ext cx="360" cy="360"/>
                </a:xfrm>
                <a:prstGeom prst="rightArrow">
                  <a:avLst>
                    <a:gd name="adj1" fmla="val 50000"/>
                    <a:gd name="adj2" fmla="val 25000"/>
                  </a:avLst>
                </a:prstGeom>
                <a:solidFill>
                  <a:srgbClr val="99CC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1" name="AutoShape 28"/>
                <p:cNvSpPr>
                  <a:spLocks noChangeArrowheads="1"/>
                </p:cNvSpPr>
                <p:nvPr/>
              </p:nvSpPr>
              <p:spPr bwMode="auto">
                <a:xfrm>
                  <a:off x="7461" y="6021"/>
                  <a:ext cx="720" cy="360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rgbClr val="8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2" name="Rectangle 29"/>
                <p:cNvSpPr>
                  <a:spLocks noChangeArrowheads="1"/>
                </p:cNvSpPr>
                <p:nvPr/>
              </p:nvSpPr>
              <p:spPr bwMode="auto">
                <a:xfrm>
                  <a:off x="8181" y="6021"/>
                  <a:ext cx="540" cy="360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28" name="Rectangle 30"/>
              <p:cNvSpPr>
                <a:spLocks noChangeArrowheads="1"/>
              </p:cNvSpPr>
              <p:nvPr/>
            </p:nvSpPr>
            <p:spPr bwMode="auto">
              <a:xfrm>
                <a:off x="4991100" y="2835354"/>
                <a:ext cx="114300" cy="22903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Rectangle 31"/>
              <p:cNvSpPr>
                <a:spLocks noChangeArrowheads="1"/>
              </p:cNvSpPr>
              <p:nvPr/>
            </p:nvSpPr>
            <p:spPr bwMode="auto">
              <a:xfrm>
                <a:off x="713191" y="2835354"/>
                <a:ext cx="114300" cy="22903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" name="AutoShape 23"/>
              <p:cNvSpPr>
                <a:spLocks noChangeArrowheads="1"/>
              </p:cNvSpPr>
              <p:nvPr/>
            </p:nvSpPr>
            <p:spPr bwMode="auto">
              <a:xfrm>
                <a:off x="3810000" y="2819400"/>
                <a:ext cx="230505" cy="229036"/>
              </a:xfrm>
              <a:prstGeom prst="rightArrow">
                <a:avLst>
                  <a:gd name="adj1" fmla="val 50000"/>
                  <a:gd name="adj2" fmla="val 25208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42" name="TextBox 41"/>
          <p:cNvSpPr txBox="1"/>
          <p:nvPr/>
        </p:nvSpPr>
        <p:spPr>
          <a:xfrm>
            <a:off x="5257800" y="4338935"/>
            <a:ext cx="3034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Изменение формы и цвета листовой пластинки</a:t>
            </a:r>
            <a:endParaRPr lang="ru-RU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524711" y="3424535"/>
            <a:ext cx="3578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Снижение содержания лигнинов сопровождалось  побурением древесины</a:t>
            </a:r>
            <a:endParaRPr lang="ru-RU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753311" y="1600200"/>
            <a:ext cx="41136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РНК-интерференционная конструкция с инвертированными повторами гена </a:t>
            </a:r>
            <a:r>
              <a:rPr lang="ru-RU" sz="1400" dirty="0" err="1"/>
              <a:t>гена</a:t>
            </a:r>
            <a:r>
              <a:rPr lang="ru-RU" sz="1400" dirty="0"/>
              <a:t> </a:t>
            </a:r>
            <a:endParaRPr lang="ru-RU" sz="1400" dirty="0" smtClean="0"/>
          </a:p>
          <a:p>
            <a:r>
              <a:rPr lang="ru-RU" sz="1400" dirty="0" smtClean="0"/>
              <a:t>4-кумарат-КоА-лигазы </a:t>
            </a:r>
            <a:r>
              <a:rPr lang="ru-RU" sz="1400" dirty="0"/>
              <a:t>тополя</a:t>
            </a:r>
            <a:r>
              <a:rPr lang="ru-RU" sz="1400" dirty="0" smtClean="0"/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7769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b="1" kern="1200" dirty="0">
                <a:latin typeface="Constantia" pitchFamily="18" charset="0"/>
              </a:rPr>
              <a:t>Анализ различий в </a:t>
            </a:r>
            <a:r>
              <a:rPr lang="ru-RU" sz="2000" b="1" kern="1200" dirty="0" err="1">
                <a:latin typeface="Constantia" pitchFamily="18" charset="0"/>
              </a:rPr>
              <a:t>транскриптоме</a:t>
            </a:r>
            <a:r>
              <a:rPr lang="ru-RU" sz="2000" b="1" kern="1200" dirty="0">
                <a:latin typeface="Constantia" pitchFamily="18" charset="0"/>
              </a:rPr>
              <a:t> и </a:t>
            </a:r>
            <a:r>
              <a:rPr lang="ru-RU" sz="2000" b="1" kern="1200" dirty="0" err="1">
                <a:latin typeface="Constantia" pitchFamily="18" charset="0"/>
              </a:rPr>
              <a:t>метаболоме</a:t>
            </a:r>
            <a:r>
              <a:rPr lang="ru-RU" sz="2000" b="1" kern="1200" dirty="0">
                <a:latin typeface="Constantia" pitchFamily="18" charset="0"/>
              </a:rPr>
              <a:t> образцов </a:t>
            </a:r>
            <a:r>
              <a:rPr lang="ru-RU" sz="2000" b="1" kern="1200" dirty="0" err="1">
                <a:latin typeface="Constantia" pitchFamily="18" charset="0"/>
              </a:rPr>
              <a:t>трансгенной</a:t>
            </a:r>
            <a:r>
              <a:rPr lang="ru-RU" sz="2000" b="1" kern="1200" dirty="0">
                <a:latin typeface="Constantia" pitchFamily="18" charset="0"/>
              </a:rPr>
              <a:t> линии осины </a:t>
            </a:r>
            <a:r>
              <a:rPr lang="en-US" sz="2000" b="1" kern="1200" dirty="0">
                <a:latin typeface="Constantia" pitchFamily="18" charset="0"/>
              </a:rPr>
              <a:t>PtXIII4CL2c </a:t>
            </a:r>
            <a:r>
              <a:rPr lang="ru-RU" sz="2000" b="1" kern="1200" dirty="0">
                <a:latin typeface="Constantia" pitchFamily="18" charset="0"/>
              </a:rPr>
              <a:t>с инвертированными повторами гена 4</a:t>
            </a:r>
            <a:r>
              <a:rPr lang="en-US" sz="2000" b="1" kern="1200" dirty="0">
                <a:latin typeface="Constantia" pitchFamily="18" charset="0"/>
              </a:rPr>
              <a:t>CL </a:t>
            </a:r>
            <a:r>
              <a:rPr lang="ru-RU" sz="2000" b="1" kern="1200" dirty="0">
                <a:latin typeface="Constantia" pitchFamily="18" charset="0"/>
              </a:rPr>
              <a:t/>
            </a:r>
            <a:br>
              <a:rPr lang="ru-RU" sz="2000" b="1" kern="1200" dirty="0">
                <a:latin typeface="Constantia" pitchFamily="18" charset="0"/>
              </a:rPr>
            </a:br>
            <a:endParaRPr lang="ru-RU" sz="2000" b="1" kern="1200" dirty="0"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1" y="4800600"/>
            <a:ext cx="4191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Анализ ГХ-МС различий в </a:t>
            </a:r>
            <a:r>
              <a:rPr lang="ru-RU" sz="1400" dirty="0" err="1" smtClean="0"/>
              <a:t>метаболоме</a:t>
            </a:r>
            <a:r>
              <a:rPr lang="ru-RU" sz="1400" dirty="0" smtClean="0"/>
              <a:t>: метод </a:t>
            </a:r>
            <a:r>
              <a:rPr lang="ru-RU" sz="1400" dirty="0"/>
              <a:t>главной компоненты (</a:t>
            </a:r>
            <a:r>
              <a:rPr lang="en-US" sz="1400" dirty="0"/>
              <a:t>PCA</a:t>
            </a:r>
            <a:r>
              <a:rPr lang="ru-RU" sz="1400" dirty="0"/>
              <a:t>) </a:t>
            </a:r>
            <a:endParaRPr lang="ru-RU" sz="1400" dirty="0" smtClean="0"/>
          </a:p>
          <a:p>
            <a:r>
              <a:rPr lang="ru-RU" sz="1400" dirty="0"/>
              <a:t>Из 52 метаболитов, представленных в таблице у клона </a:t>
            </a:r>
            <a:r>
              <a:rPr lang="en-US" sz="1400" dirty="0"/>
              <a:t>PtXIII4Cl2c </a:t>
            </a:r>
            <a:endParaRPr lang="ru-RU" sz="1400" dirty="0"/>
          </a:p>
          <a:p>
            <a:r>
              <a:rPr lang="en-US" sz="1400" dirty="0">
                <a:solidFill>
                  <a:srgbClr val="FF0000"/>
                </a:solidFill>
              </a:rPr>
              <a:t>34 </a:t>
            </a:r>
            <a:r>
              <a:rPr lang="ru-RU" sz="1400" dirty="0">
                <a:solidFill>
                  <a:srgbClr val="FF0000"/>
                </a:solidFill>
              </a:rPr>
              <a:t>метаболита показали значимые отличия от контроля.</a:t>
            </a:r>
          </a:p>
          <a:p>
            <a:r>
              <a:rPr lang="ru-RU" sz="1400" dirty="0"/>
              <a:t>Содержание 13 достоверно уменьшилось, а 21 увеличилось </a:t>
            </a:r>
          </a:p>
          <a:p>
            <a:endParaRPr lang="ru-RU" sz="1400" dirty="0"/>
          </a:p>
        </p:txBody>
      </p:sp>
      <p:pic>
        <p:nvPicPr>
          <p:cNvPr id="7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93" y="1676400"/>
            <a:ext cx="3673307" cy="305816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/>
        </p:spPr>
      </p:pic>
      <p:sp>
        <p:nvSpPr>
          <p:cNvPr id="10" name="TextBox 9"/>
          <p:cNvSpPr txBox="1"/>
          <p:nvPr/>
        </p:nvSpPr>
        <p:spPr>
          <a:xfrm>
            <a:off x="4876800" y="5257800"/>
            <a:ext cx="3733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Изменения в </a:t>
            </a:r>
            <a:r>
              <a:rPr lang="ru-RU" sz="1400" dirty="0" err="1" smtClean="0"/>
              <a:t>транскриптоме</a:t>
            </a:r>
            <a:r>
              <a:rPr lang="ru-RU" sz="1400" dirty="0" smtClean="0"/>
              <a:t> оказались комплексными, наиболее значимые различия касались фотосинтеза, биосинтеза лигнинов, преобразования энергии и передачи сигналов.  </a:t>
            </a:r>
            <a:endParaRPr lang="ru-RU" sz="1400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16862920"/>
              </p:ext>
            </p:extLst>
          </p:nvPr>
        </p:nvGraphicFramePr>
        <p:xfrm>
          <a:off x="1371600" y="457200"/>
          <a:ext cx="7483308" cy="5842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Овал 2"/>
          <p:cNvSpPr/>
          <p:nvPr/>
        </p:nvSpPr>
        <p:spPr bwMode="auto">
          <a:xfrm rot="17816720">
            <a:off x="2523647" y="3180048"/>
            <a:ext cx="1423301" cy="722472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396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kern="1200" dirty="0">
                <a:latin typeface="Constantia" pitchFamily="18" charset="0"/>
              </a:rPr>
              <a:t>Маркерная селекция уникального генотипа </a:t>
            </a:r>
            <a:r>
              <a:rPr lang="en-US" sz="2000" b="1" i="1" kern="1200" dirty="0" err="1">
                <a:latin typeface="Constantia" pitchFamily="18" charset="0"/>
              </a:rPr>
              <a:t>Populus</a:t>
            </a:r>
            <a:r>
              <a:rPr lang="en-US" sz="2000" b="1" i="1" kern="1200" dirty="0">
                <a:latin typeface="Constantia" pitchFamily="18" charset="0"/>
              </a:rPr>
              <a:t> </a:t>
            </a:r>
            <a:r>
              <a:rPr lang="en-US" sz="2000" b="1" i="1" kern="1200" dirty="0" err="1">
                <a:latin typeface="Constantia" pitchFamily="18" charset="0"/>
              </a:rPr>
              <a:t>tremula</a:t>
            </a:r>
            <a:r>
              <a:rPr lang="en-US" sz="2000" b="1" i="1" kern="1200" dirty="0">
                <a:latin typeface="Constantia" pitchFamily="18" charset="0"/>
              </a:rPr>
              <a:t> </a:t>
            </a:r>
            <a:r>
              <a:rPr lang="ru-RU" sz="2000" b="1" kern="1200" dirty="0">
                <a:latin typeface="Constantia" pitchFamily="18" charset="0"/>
              </a:rPr>
              <a:t>(одна особь занимает 2 га)</a:t>
            </a:r>
          </a:p>
        </p:txBody>
      </p:sp>
      <p:pic>
        <p:nvPicPr>
          <p:cNvPr id="49154" name="Picture 2" descr="DSC_08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73" y="4394112"/>
            <a:ext cx="205114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 descr="Histogram of Va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127" y="1447800"/>
            <a:ext cx="3925673" cy="29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Graph_оси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53" y="1628776"/>
            <a:ext cx="4425247" cy="469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224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5" descr="C:\Users\Admin\Desktop\Новая папка\мут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77100" y="3276600"/>
            <a:ext cx="16383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638" y="533400"/>
            <a:ext cx="8518525" cy="40011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b="1" kern="1200" dirty="0">
                <a:latin typeface="Constantia" pitchFamily="18" charset="0"/>
              </a:rPr>
              <a:t>Комбинированные методы лесной селекции</a:t>
            </a:r>
          </a:p>
        </p:txBody>
      </p:sp>
      <p:pic>
        <p:nvPicPr>
          <p:cNvPr id="17412" name="Рисунок 3" descr="IMG_6682_low"/>
          <p:cNvPicPr>
            <a:picLocks noChangeAspect="1" noChangeArrowheads="1"/>
          </p:cNvPicPr>
          <p:nvPr/>
        </p:nvPicPr>
        <p:blipFill rotWithShape="1">
          <a:blip r:embed="rId3"/>
          <a:srcRect b="20872"/>
          <a:stretch/>
        </p:blipFill>
        <p:spPr bwMode="auto">
          <a:xfrm>
            <a:off x="3968837" y="3886200"/>
            <a:ext cx="3041563" cy="178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334519"/>
              </p:ext>
            </p:extLst>
          </p:nvPr>
        </p:nvGraphicFramePr>
        <p:xfrm>
          <a:off x="4012557" y="2362200"/>
          <a:ext cx="2997843" cy="14033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856525"/>
                <a:gridCol w="1122747"/>
                <a:gridCol w="1018571"/>
              </a:tblGrid>
              <a:tr h="467783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Клон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Длина, мкм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Ширина, мкм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7783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PtV</a:t>
                      </a:r>
                      <a:r>
                        <a:rPr lang="ru-RU" sz="1200">
                          <a:effectLst/>
                        </a:rPr>
                        <a:t>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390,10 ± </a:t>
                      </a:r>
                      <a:r>
                        <a:rPr lang="ru-RU" sz="1200" b="0" dirty="0" smtClean="0">
                          <a:effectLst/>
                        </a:rPr>
                        <a:t>27,8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16,15 ± 1,14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7783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Мутант 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543,10 ± </a:t>
                      </a:r>
                      <a:r>
                        <a:rPr lang="ru-RU" sz="1200" b="0" dirty="0" smtClean="0">
                          <a:effectLst/>
                        </a:rPr>
                        <a:t>38,4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21,43 ± 1,58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3" name="Надпись 75"/>
          <p:cNvSpPr txBox="1">
            <a:spLocks/>
          </p:cNvSpPr>
          <p:nvPr/>
        </p:nvSpPr>
        <p:spPr>
          <a:xfrm>
            <a:off x="7824788" y="4902200"/>
            <a:ext cx="469900" cy="2540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ru-RU" sz="1100" dirty="0">
                <a:solidFill>
                  <a:srgbClr val="FFFFFF"/>
                </a:solidFill>
                <a:ea typeface="Times New Roman"/>
              </a:rPr>
              <a:t>500</a:t>
            </a:r>
            <a:endParaRPr lang="ru-RU" sz="1200" dirty="0">
              <a:latin typeface="Times New Roman"/>
              <a:ea typeface="Times New Roman"/>
            </a:endParaRPr>
          </a:p>
        </p:txBody>
      </p:sp>
      <p:sp>
        <p:nvSpPr>
          <p:cNvPr id="34" name="Надпись 76"/>
          <p:cNvSpPr txBox="1">
            <a:spLocks/>
          </p:cNvSpPr>
          <p:nvPr/>
        </p:nvSpPr>
        <p:spPr>
          <a:xfrm>
            <a:off x="7824788" y="5156200"/>
            <a:ext cx="469900" cy="2540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100" dirty="0">
                <a:solidFill>
                  <a:srgbClr val="FFFFFF"/>
                </a:solidFill>
                <a:cs typeface="Times New Roman" pitchFamily="18" charset="0"/>
              </a:rPr>
              <a:t>мкм</a:t>
            </a: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42" name="Правая фигурная скобка 34"/>
          <p:cNvSpPr>
            <a:spLocks/>
          </p:cNvSpPr>
          <p:nvPr/>
        </p:nvSpPr>
        <p:spPr bwMode="auto">
          <a:xfrm>
            <a:off x="8358188" y="4038600"/>
            <a:ext cx="254000" cy="1308100"/>
          </a:xfrm>
          <a:prstGeom prst="rightBrace">
            <a:avLst>
              <a:gd name="adj1" fmla="val 8345"/>
              <a:gd name="adj2" fmla="val 50000"/>
            </a:avLst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7444" name="TextBox 39"/>
          <p:cNvSpPr txBox="1">
            <a:spLocks noChangeArrowheads="1"/>
          </p:cNvSpPr>
          <p:nvPr/>
        </p:nvSpPr>
        <p:spPr bwMode="auto">
          <a:xfrm>
            <a:off x="3810000" y="5410200"/>
            <a:ext cx="26595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Контроль                Мутант </a:t>
            </a:r>
            <a:r>
              <a:rPr lang="ru-RU" sz="1400" dirty="0">
                <a:solidFill>
                  <a:srgbClr val="FF0000"/>
                </a:solidFill>
              </a:rPr>
              <a:t>4</a:t>
            </a:r>
          </a:p>
        </p:txBody>
      </p:sp>
      <p:pic>
        <p:nvPicPr>
          <p:cNvPr id="20" name="Рисунок 9240"/>
          <p:cNvPicPr>
            <a:picLocks noChangeAspect="1"/>
          </p:cNvPicPr>
          <p:nvPr/>
        </p:nvPicPr>
        <p:blipFill>
          <a:blip r:embed="rId4"/>
          <a:srcRect t="10213"/>
          <a:stretch>
            <a:fillRect/>
          </a:stretch>
        </p:blipFill>
        <p:spPr bwMode="auto">
          <a:xfrm>
            <a:off x="304800" y="4067636"/>
            <a:ext cx="2795562" cy="149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66800"/>
            <a:ext cx="2890008" cy="14407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924" y="914400"/>
            <a:ext cx="2262188" cy="11636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2404554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Плюсовая селекция по фенотипу</a:t>
            </a:r>
            <a:endParaRPr lang="ru-R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28600" y="5722203"/>
            <a:ext cx="2938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Идентификация уникальных генотипов молекулярными маркерами</a:t>
            </a:r>
            <a:endParaRPr lang="ru-RU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4105404" y="11430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/>
              <a:t>Клональное</a:t>
            </a:r>
            <a:r>
              <a:rPr lang="ru-RU" sz="1600" dirty="0" smtClean="0"/>
              <a:t> </a:t>
            </a:r>
            <a:r>
              <a:rPr lang="ru-RU" sz="1600" dirty="0" err="1" smtClean="0"/>
              <a:t>микроразмножение</a:t>
            </a:r>
            <a:r>
              <a:rPr lang="ru-RU" sz="1600" dirty="0" smtClean="0"/>
              <a:t> уникального генотипа</a:t>
            </a:r>
            <a:endParaRPr lang="ru-RU" sz="1600" dirty="0"/>
          </a:p>
        </p:txBody>
      </p:sp>
      <p:sp>
        <p:nvSpPr>
          <p:cNvPr id="7" name="Штриховая стрелка вправо 6"/>
          <p:cNvSpPr/>
          <p:nvPr/>
        </p:nvSpPr>
        <p:spPr bwMode="auto">
          <a:xfrm rot="5400000">
            <a:off x="1524000" y="3192757"/>
            <a:ext cx="533400" cy="515871"/>
          </a:xfrm>
          <a:prstGeom prst="striped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Штриховая стрелка вправо 26"/>
          <p:cNvSpPr/>
          <p:nvPr/>
        </p:nvSpPr>
        <p:spPr bwMode="auto">
          <a:xfrm>
            <a:off x="3167798" y="4863013"/>
            <a:ext cx="533400" cy="515871"/>
          </a:xfrm>
          <a:prstGeom prst="striped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ru-RU"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46132" y="2667000"/>
            <a:ext cx="1997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C</a:t>
            </a:r>
            <a:r>
              <a:rPr lang="ru-RU" sz="1600" dirty="0" err="1" smtClean="0"/>
              <a:t>оматическая</a:t>
            </a:r>
            <a:r>
              <a:rPr lang="ru-RU" sz="1600" dirty="0" smtClean="0"/>
              <a:t> </a:t>
            </a:r>
            <a:r>
              <a:rPr lang="ru-RU" sz="1600" dirty="0" err="1" smtClean="0"/>
              <a:t>полиплоидизация</a:t>
            </a:r>
            <a:endParaRPr lang="ru-RU" sz="1600" dirty="0"/>
          </a:p>
        </p:txBody>
      </p:sp>
      <p:sp>
        <p:nvSpPr>
          <p:cNvPr id="29" name="Штриховая стрелка вправо 28"/>
          <p:cNvSpPr/>
          <p:nvPr/>
        </p:nvSpPr>
        <p:spPr bwMode="auto">
          <a:xfrm rot="16200000">
            <a:off x="7323965" y="2142365"/>
            <a:ext cx="533400" cy="515871"/>
          </a:xfrm>
          <a:prstGeom prst="striped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ru-RU">
              <a:latin typeface="Arial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3891830" y="5899150"/>
            <a:ext cx="5023570" cy="730250"/>
          </a:xfrm>
          <a:prstGeom prst="roundRect">
            <a:avLst/>
          </a:prstGeom>
          <a:noFill/>
          <a:ln w="254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i="1" dirty="0" smtClean="0">
                <a:solidFill>
                  <a:srgbClr val="FF0000"/>
                </a:solidFill>
              </a:rPr>
              <a:t>На четыре уникальных генотипа заключены соглашения с индустриальными партнерами о продаже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179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382000" cy="1371600"/>
          </a:xfrm>
        </p:spPr>
        <p:txBody>
          <a:bodyPr>
            <a:normAutofit fontScale="90000"/>
          </a:bodyPr>
          <a:lstStyle/>
          <a:p>
            <a:r>
              <a:rPr lang="en-US" sz="1400" dirty="0">
                <a:latin typeface="Constantia" panose="02030602050306030303" pitchFamily="18" charset="0"/>
              </a:rPr>
              <a:t> </a:t>
            </a:r>
            <a:r>
              <a:rPr lang="ru-RU" sz="1400" dirty="0">
                <a:latin typeface="Constantia" panose="02030602050306030303" pitchFamily="18" charset="0"/>
              </a:rPr>
              <a:t/>
            </a:r>
            <a:br>
              <a:rPr lang="ru-RU" sz="1400" dirty="0">
                <a:latin typeface="Constantia" panose="02030602050306030303" pitchFamily="18" charset="0"/>
              </a:rPr>
            </a:br>
            <a:r>
              <a:rPr lang="ru-RU" sz="1400" dirty="0">
                <a:latin typeface="Constantia" panose="02030602050306030303" pitchFamily="18" charset="0"/>
              </a:rPr>
              <a:t>Береза является основной лесообразующей лиственной породой Российской Федерации, занимая 15% площади лесопокрытых земель. До настоящего времени в Государственном реестре селекционных достижений не зарегистрировано ни одного сорта березы. Впервые в России создан сорт березы пушистой, который отличается от неселекционных генотипов высокой стабильностью различных ростовых характеристик, повышенной продуктивностью и увеличенными размерами древесного волокна. Генотип может быть использован в плантационных насаждениях интенсивного типа.</a:t>
            </a:r>
            <a:br>
              <a:rPr lang="ru-RU" sz="1400" dirty="0">
                <a:latin typeface="Constantia" panose="02030602050306030303" pitchFamily="18" charset="0"/>
              </a:rPr>
            </a:br>
            <a:endParaRPr lang="ru-RU" sz="1400" dirty="0">
              <a:latin typeface="Constantia" panose="02030602050306030303" pitchFamily="18" charset="0"/>
            </a:endParaRPr>
          </a:p>
        </p:txBody>
      </p:sp>
      <p:pic>
        <p:nvPicPr>
          <p:cNvPr id="1027" name="Picture 3" descr="H:\лаборатория лесной биотехнологии\Планы и отчеты ГЗ, запросы ИБХ и ФАНО\план и отчеты НИР института\отчеты и планы 2017\отчет за 2017 год\достижение\рисунок - береза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299603"/>
            <a:ext cx="8324336" cy="418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5734" y="435114"/>
            <a:ext cx="8305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b="1" dirty="0" smtClean="0"/>
              <a:t>Создание селекционных достижений (не ГМО): Сорт</a:t>
            </a:r>
            <a:r>
              <a:rPr lang="ru-RU" sz="2000" b="1" dirty="0"/>
              <a:t>а</a:t>
            </a:r>
            <a:r>
              <a:rPr lang="ru-RU" sz="2000" b="1" dirty="0" smtClean="0"/>
              <a:t> </a:t>
            </a:r>
            <a:r>
              <a:rPr lang="ru-RU" sz="2000" b="1" dirty="0"/>
              <a:t>березы пушистой</a:t>
            </a:r>
            <a:r>
              <a:rPr lang="en-US" sz="2000" b="1" dirty="0"/>
              <a:t> (</a:t>
            </a:r>
            <a:r>
              <a:rPr lang="en-US" sz="2000" b="1" i="1" dirty="0" err="1"/>
              <a:t>Betula</a:t>
            </a:r>
            <a:r>
              <a:rPr lang="en-US" sz="2000" b="1" i="1" dirty="0"/>
              <a:t> </a:t>
            </a:r>
            <a:r>
              <a:rPr lang="en-US" sz="2000" b="1" i="1" dirty="0" err="1"/>
              <a:t>pubescens</a:t>
            </a:r>
            <a:r>
              <a:rPr lang="en-US" sz="2000" b="1" dirty="0"/>
              <a:t> </a:t>
            </a:r>
            <a:r>
              <a:rPr lang="en-US" sz="2000" b="1" dirty="0" err="1"/>
              <a:t>Ehrh</a:t>
            </a:r>
            <a:r>
              <a:rPr lang="en-US" sz="2000" b="1" dirty="0"/>
              <a:t>.)</a:t>
            </a:r>
            <a:r>
              <a:rPr lang="ru-RU" sz="2000" b="1" dirty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Белрос-3 и Белрос-4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468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382000" cy="1371600"/>
          </a:xfrm>
        </p:spPr>
        <p:txBody>
          <a:bodyPr>
            <a:normAutofit fontScale="90000"/>
          </a:bodyPr>
          <a:lstStyle/>
          <a:p>
            <a:r>
              <a:rPr lang="en-US" sz="1400" dirty="0">
                <a:latin typeface="Constantia" panose="02030602050306030303" pitchFamily="18" charset="0"/>
              </a:rPr>
              <a:t> </a:t>
            </a:r>
            <a:r>
              <a:rPr lang="ru-RU" sz="1400" dirty="0">
                <a:latin typeface="Constantia" panose="02030602050306030303" pitchFamily="18" charset="0"/>
              </a:rPr>
              <a:t/>
            </a:r>
            <a:br>
              <a:rPr lang="ru-RU" sz="1400" dirty="0">
                <a:latin typeface="Constantia" panose="02030602050306030303" pitchFamily="18" charset="0"/>
              </a:rPr>
            </a:br>
            <a:r>
              <a:rPr lang="ru-RU" sz="1400" dirty="0" smtClean="0">
                <a:latin typeface="Constantia" panose="02030602050306030303" pitchFamily="18" charset="0"/>
              </a:rPr>
              <a:t>Осина является второй после березы лесообразующей </a:t>
            </a:r>
            <a:r>
              <a:rPr lang="ru-RU" sz="1400" dirty="0">
                <a:latin typeface="Constantia" panose="02030602050306030303" pitchFamily="18" charset="0"/>
              </a:rPr>
              <a:t>лиственной породой Российской Федерации, занимая </a:t>
            </a:r>
            <a:r>
              <a:rPr lang="ru-RU" sz="1400" dirty="0" smtClean="0">
                <a:latin typeface="Constantia" panose="02030602050306030303" pitchFamily="18" charset="0"/>
              </a:rPr>
              <a:t>3% </a:t>
            </a:r>
            <a:r>
              <a:rPr lang="ru-RU" sz="1400" dirty="0">
                <a:latin typeface="Constantia" panose="02030602050306030303" pitchFamily="18" charset="0"/>
              </a:rPr>
              <a:t>площади лесопокрытых земель. </a:t>
            </a:r>
            <a:r>
              <a:rPr lang="ru-RU" sz="1400" dirty="0" smtClean="0">
                <a:latin typeface="Constantia" panose="02030602050306030303" pitchFamily="18" charset="0"/>
              </a:rPr>
              <a:t>К </a:t>
            </a:r>
            <a:r>
              <a:rPr lang="ru-RU" sz="1400" dirty="0">
                <a:latin typeface="Constantia" panose="02030602050306030303" pitchFamily="18" charset="0"/>
              </a:rPr>
              <a:t>настоящего времени в Государственном реестре селекционных достижений </a:t>
            </a:r>
            <a:r>
              <a:rPr lang="ru-RU" sz="1400" dirty="0" smtClean="0">
                <a:latin typeface="Constantia" panose="02030602050306030303" pitchFamily="18" charset="0"/>
              </a:rPr>
              <a:t>зарегистрировано семь сортов тополей, но нет ни </a:t>
            </a:r>
            <a:r>
              <a:rPr lang="ru-RU" sz="1400" dirty="0">
                <a:latin typeface="Constantia" panose="02030602050306030303" pitchFamily="18" charset="0"/>
              </a:rPr>
              <a:t>одного сорта </a:t>
            </a:r>
            <a:r>
              <a:rPr lang="ru-RU" sz="1400" dirty="0" smtClean="0">
                <a:latin typeface="Constantia" panose="02030602050306030303" pitchFamily="18" charset="0"/>
              </a:rPr>
              <a:t>осины. </a:t>
            </a:r>
            <a:r>
              <a:rPr lang="ru-RU" sz="1400" dirty="0">
                <a:latin typeface="Constantia" panose="02030602050306030303" pitchFamily="18" charset="0"/>
              </a:rPr>
              <a:t>Впервые в России создан </a:t>
            </a:r>
            <a:r>
              <a:rPr lang="ru-RU" sz="1400" dirty="0" smtClean="0">
                <a:latin typeface="Constantia" panose="02030602050306030303" pitchFamily="18" charset="0"/>
              </a:rPr>
              <a:t>сорта осины, которые </a:t>
            </a:r>
            <a:r>
              <a:rPr lang="ru-RU" sz="1400" dirty="0">
                <a:latin typeface="Constantia" panose="02030602050306030303" pitchFamily="18" charset="0"/>
              </a:rPr>
              <a:t>отличается от неселекционных генотипов высокой </a:t>
            </a:r>
            <a:r>
              <a:rPr lang="ru-RU" sz="1400" dirty="0" smtClean="0">
                <a:latin typeface="Constantia" panose="02030602050306030303" pitchFamily="18" charset="0"/>
              </a:rPr>
              <a:t>продуктивностью, </a:t>
            </a:r>
            <a:r>
              <a:rPr lang="ru-RU" sz="1400" dirty="0">
                <a:latin typeface="Constantia" panose="02030602050306030303" pitchFamily="18" charset="0"/>
              </a:rPr>
              <a:t>увеличенными размерами древесного </a:t>
            </a:r>
            <a:r>
              <a:rPr lang="ru-RU" sz="1400" dirty="0" smtClean="0">
                <a:latin typeface="Constantia" panose="02030602050306030303" pitchFamily="18" charset="0"/>
              </a:rPr>
              <a:t>волокна и устойчивостью к заболеваниям. </a:t>
            </a:r>
            <a:r>
              <a:rPr lang="ru-RU" sz="1400" dirty="0">
                <a:latin typeface="Constantia" panose="02030602050306030303" pitchFamily="18" charset="0"/>
              </a:rPr>
              <a:t>Генотип может быть использован в плантационных насаждениях интенсивного типа.</a:t>
            </a:r>
            <a:br>
              <a:rPr lang="ru-RU" sz="1400" dirty="0">
                <a:latin typeface="Constantia" panose="02030602050306030303" pitchFamily="18" charset="0"/>
              </a:rPr>
            </a:br>
            <a:endParaRPr lang="ru-RU" sz="1400" dirty="0">
              <a:latin typeface="Constantia" panose="0203060205030603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734" y="435114"/>
            <a:ext cx="8305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b="1" dirty="0" smtClean="0"/>
              <a:t>Создание селекционных достижений (не ГМО): Сорт</a:t>
            </a:r>
            <a:r>
              <a:rPr lang="ru-RU" sz="2000" b="1" dirty="0"/>
              <a:t>а</a:t>
            </a:r>
            <a:r>
              <a:rPr lang="ru-RU" sz="2000" b="1" dirty="0" smtClean="0"/>
              <a:t> осины </a:t>
            </a:r>
            <a:r>
              <a:rPr lang="en-US" sz="2000" b="1" dirty="0" smtClean="0"/>
              <a:t>(</a:t>
            </a:r>
            <a:r>
              <a:rPr lang="en-US" sz="2000" b="1" i="1" dirty="0" err="1" smtClean="0"/>
              <a:t>Populus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tremula</a:t>
            </a:r>
            <a:r>
              <a:rPr lang="en-US" sz="2000" b="1" dirty="0" smtClean="0"/>
              <a:t>)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Окская и </a:t>
            </a:r>
            <a:r>
              <a:rPr lang="ru-RU" sz="2000" b="1" dirty="0" err="1" smtClean="0">
                <a:solidFill>
                  <a:srgbClr val="FF0000"/>
                </a:solidFill>
              </a:rPr>
              <a:t>Заокская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Users\User\Documents\ВАДИМ\Работа\Осина и береза\Полевые испытания в Белоруссии\Фото\растения в Кореневке - июль 2016\20160719_16223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27"/>
          <a:stretch/>
        </p:blipFill>
        <p:spPr bwMode="auto">
          <a:xfrm>
            <a:off x="3756875" y="1196752"/>
            <a:ext cx="4968552" cy="394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Users\User\Documents\ВАДИМ\Работа\Осина и береза\Экологический эксперимент\Биометрия листьев\Осина-GS-2 год\Осина-GS-2 год - LAMINA\O-K\О-К-3-c+++_LAMINA_croppe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64"/>
          <a:stretch/>
        </p:blipFill>
        <p:spPr bwMode="auto">
          <a:xfrm>
            <a:off x="624875" y="2912941"/>
            <a:ext cx="3131840" cy="223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Users\User\Documents\ВАДИМ\Работа\Осина и береза\я-разные данные\Анализ либриформа-2014\осина\контр\х10\2014.07.01_0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24805" r="3029" b="40038"/>
          <a:stretch/>
        </p:blipFill>
        <p:spPr bwMode="auto">
          <a:xfrm>
            <a:off x="624875" y="1196752"/>
            <a:ext cx="3132000" cy="171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75" y="1196752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6875" y="1196752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804" y="2910288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75" y="5152994"/>
            <a:ext cx="81005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– древесное волокно; Б – оценка листовых параметров; В – растения осины в полевых условиях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433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Номер слайда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Roboto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Roboto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Roboto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Roboto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Roboto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Roboto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Roboto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Roboto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Roboto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B6B93443-31B9-4583-AA96-9450A290E4F0}" type="slidenum">
              <a:rPr lang="ru-RU" altLang="ru-RU" sz="800" smtClean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18</a:t>
            </a:fld>
            <a:endParaRPr lang="ru-RU" altLang="ru-RU" sz="800" smtClean="0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graphicFrame>
        <p:nvGraphicFramePr>
          <p:cNvPr id="5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467214"/>
              </p:ext>
            </p:extLst>
          </p:nvPr>
        </p:nvGraphicFramePr>
        <p:xfrm>
          <a:off x="427038" y="1556792"/>
          <a:ext cx="4138612" cy="4791209"/>
        </p:xfrm>
        <a:graphic>
          <a:graphicData uri="http://schemas.openxmlformats.org/drawingml/2006/table">
            <a:tbl>
              <a:tblPr firstRow="1" bandCol="1">
                <a:tableStyleId>{69CF1AB2-1976-4502-BF36-3FF5EA218861}</a:tableStyleId>
              </a:tblPr>
              <a:tblGrid>
                <a:gridCol w="1149615"/>
                <a:gridCol w="1928547"/>
                <a:gridCol w="1060450"/>
              </a:tblGrid>
              <a:tr h="745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</a:rPr>
                        <a:t>Регион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</a:rPr>
                        <a:t>Организация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</a:rPr>
                        <a:t>Площадь, </a:t>
                      </a:r>
                      <a:r>
                        <a:rPr lang="ru-RU" sz="1400" b="0" dirty="0">
                          <a:effectLst/>
                          <a:latin typeface="+mj-lt"/>
                        </a:rPr>
                        <a:t>га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</a:tr>
              <a:tr h="560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</a:rPr>
                        <a:t>Вологодская обл.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ООО</a:t>
                      </a:r>
                      <a:r>
                        <a:rPr lang="ru-RU" sz="14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400" baseline="0" dirty="0" err="1" smtClean="0">
                          <a:effectLst/>
                          <a:latin typeface="+mj-lt"/>
                          <a:ea typeface="+mn-ea"/>
                          <a:cs typeface="+mn-cs"/>
                        </a:rPr>
                        <a:t>Толшменское</a:t>
                      </a:r>
                      <a:r>
                        <a:rPr lang="ru-RU" sz="14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»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95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</a:tr>
              <a:tr h="500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Кировская обл.</a:t>
                      </a:r>
                      <a:endParaRPr lang="ru-RU" sz="14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ООО «Алмис»</a:t>
                      </a:r>
                      <a:endParaRPr lang="ru-RU" sz="14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10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</a:tr>
              <a:tr h="872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Республика Татарстан</a:t>
                      </a:r>
                      <a:endParaRPr lang="ru-RU" sz="14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</a:rPr>
                        <a:t>ООО </a:t>
                      </a:r>
                      <a:r>
                        <a:rPr lang="ru-RU" sz="1400" dirty="0">
                          <a:effectLst/>
                          <a:latin typeface="+mj-lt"/>
                        </a:rPr>
                        <a:t>«Сабинский </a:t>
                      </a:r>
                      <a:r>
                        <a:rPr lang="ru-RU" sz="1400" dirty="0">
                          <a:effectLst/>
                          <a:latin typeface="Constantia" panose="02030602050306030303" pitchFamily="18" charset="0"/>
                        </a:rPr>
                        <a:t>лесхоз</a:t>
                      </a:r>
                      <a:r>
                        <a:rPr lang="ru-RU" sz="1400" dirty="0">
                          <a:effectLst/>
                          <a:latin typeface="+mj-lt"/>
                        </a:rPr>
                        <a:t>»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</a:rPr>
                        <a:t>100</a:t>
                      </a:r>
                      <a:endParaRPr lang="ru-RU" sz="1400" dirty="0">
                        <a:effectLst/>
                        <a:latin typeface="+mj-lt"/>
                      </a:endParaRPr>
                    </a:p>
                  </a:txBody>
                  <a:tcPr marL="68594" marR="68594" marT="9522" marB="0"/>
                </a:tc>
              </a:tr>
              <a:tr h="991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Воронежская обл.</a:t>
                      </a:r>
                      <a:endParaRPr lang="ru-RU" sz="14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+mj-lt"/>
                        </a:rPr>
                        <a:t>Воронежская государственная лесотехническая академия</a:t>
                      </a:r>
                      <a:endParaRPr lang="ru-RU" sz="14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</a:rPr>
                        <a:t>51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</a:tr>
              <a:tr h="560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Республика Марий Эл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ООО «</a:t>
                      </a:r>
                      <a:r>
                        <a:rPr lang="ru-RU" sz="1400" dirty="0" err="1">
                          <a:effectLst/>
                          <a:latin typeface="+mj-lt"/>
                        </a:rPr>
                        <a:t>Мартрэйд</a:t>
                      </a:r>
                      <a:r>
                        <a:rPr lang="ru-RU" sz="1400" dirty="0">
                          <a:effectLst/>
                          <a:latin typeface="+mj-lt"/>
                        </a:rPr>
                        <a:t>»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60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</a:tr>
              <a:tr h="560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Constantia" pitchFamily="18" charset="0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316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94" marR="68594" marT="9522" marB="0"/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549275" y="742890"/>
            <a:ext cx="85185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AU"/>
            </a:defPPr>
            <a:lvl1pPr algn="ctr" eaLnBrk="0" hangingPunct="0">
              <a:defRPr sz="2000" b="1">
                <a:ea typeface="+mj-ea"/>
                <a:cs typeface="+mj-cs"/>
              </a:defRPr>
            </a:lvl1pPr>
            <a:lvl2pPr algn="l" eaLnBrk="0" hangingPunct="0">
              <a:defRPr sz="4400">
                <a:latin typeface="Arial" charset="0"/>
              </a:defRPr>
            </a:lvl2pPr>
            <a:lvl3pPr algn="l" eaLnBrk="0" hangingPunct="0">
              <a:defRPr sz="4400">
                <a:latin typeface="Arial" charset="0"/>
              </a:defRPr>
            </a:lvl3pPr>
            <a:lvl4pPr algn="l" eaLnBrk="0" hangingPunct="0">
              <a:defRPr sz="4400">
                <a:latin typeface="Arial" charset="0"/>
              </a:defRPr>
            </a:lvl4pPr>
            <a:lvl5pPr algn="l" eaLnBrk="0" hangingPunct="0">
              <a:defRPr sz="4400"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latin typeface="Arial" charset="0"/>
              </a:defRPr>
            </a:lvl9pPr>
          </a:lstStyle>
          <a:p>
            <a:r>
              <a:rPr lang="ru-RU" dirty="0" smtClean="0"/>
              <a:t>Использование селекционных достижений индустриальными партнерами при создании опытных лесных плантаций</a:t>
            </a:r>
            <a:endParaRPr lang="ru-RU" alt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0200"/>
            <a:ext cx="3672408" cy="3532418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18050" y="5211015"/>
            <a:ext cx="38947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sz="1600" i="1" dirty="0" smtClean="0"/>
              <a:t>Плантация в Республике Марий Эл, квартала 75,87,88, земли УОЛ ПГТУ</a:t>
            </a:r>
          </a:p>
          <a:p>
            <a:pPr algn="just"/>
            <a:r>
              <a:rPr lang="ru-RU" altLang="ru-RU" sz="1600" i="1" dirty="0" smtClean="0"/>
              <a:t>Год закладки 2015 </a:t>
            </a:r>
            <a:endParaRPr lang="ru-RU" alt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50145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3"/>
          <p:cNvSpPr>
            <a:spLocks noGrp="1"/>
          </p:cNvSpPr>
          <p:nvPr>
            <p:ph type="title"/>
          </p:nvPr>
        </p:nvSpPr>
        <p:spPr>
          <a:xfrm>
            <a:off x="1143000" y="2514600"/>
            <a:ext cx="6400800" cy="1066800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4000" smtClean="0">
                <a:solidFill>
                  <a:schemeClr val="bg2"/>
                </a:solidFill>
                <a:latin typeface="Constantia" pitchFamily="18" charset="0"/>
              </a:rPr>
              <a:t>Спасибо 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876800"/>
            <a:ext cx="2882703" cy="1665084"/>
          </a:xfrm>
          <a:prstGeom prst="rect">
            <a:avLst/>
          </a:prstGeom>
          <a:scene3d>
            <a:camera prst="orthographicFront">
              <a:rot lat="0" lon="11" rev="0"/>
            </a:camera>
            <a:lightRig rig="threePt" dir="t"/>
          </a:scene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7">
      <a:dk1>
        <a:srgbClr val="000000"/>
      </a:dk1>
      <a:lt1>
        <a:srgbClr val="FFFFFF"/>
      </a:lt1>
      <a:dk2>
        <a:srgbClr val="000000"/>
      </a:dk2>
      <a:lt2>
        <a:srgbClr val="CC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рай 9">
    <a:dk1>
      <a:srgbClr val="000000"/>
    </a:dk1>
    <a:lt1>
      <a:srgbClr val="FFFFFF"/>
    </a:lt1>
    <a:dk2>
      <a:srgbClr val="003399"/>
    </a:dk2>
    <a:lt2>
      <a:srgbClr val="666699"/>
    </a:lt2>
    <a:accent1>
      <a:srgbClr val="009999"/>
    </a:accent1>
    <a:accent2>
      <a:srgbClr val="4C6D4E"/>
    </a:accent2>
    <a:accent3>
      <a:srgbClr val="FFFFFF"/>
    </a:accent3>
    <a:accent4>
      <a:srgbClr val="000000"/>
    </a:accent4>
    <a:accent5>
      <a:srgbClr val="AACACA"/>
    </a:accent5>
    <a:accent6>
      <a:srgbClr val="446246"/>
    </a:accent6>
    <a:hlink>
      <a:srgbClr val="4C6D80"/>
    </a:hlink>
    <a:folHlink>
      <a:srgbClr val="B2B2B2"/>
    </a:folHlink>
  </a:clrScheme>
  <a:fontScheme name="Край">
    <a:majorFont>
      <a:latin typeface="Garamond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11121</TotalTime>
  <Pages>10</Pages>
  <Words>1288</Words>
  <Application>Microsoft Office PowerPoint</Application>
  <PresentationFormat>Экран (4:3)</PresentationFormat>
  <Paragraphs>228</Paragraphs>
  <Slides>19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Pixel</vt:lpstr>
      <vt:lpstr>Graph</vt:lpstr>
      <vt:lpstr>Презентация PowerPoint</vt:lpstr>
      <vt:lpstr>Презентация PowerPoint</vt:lpstr>
      <vt:lpstr>Используемые подходы при молекулярной селекции  лесных древесных растений </vt:lpstr>
      <vt:lpstr>Суперэкспрессия ксилоглюканазы из гриба Penicillium canescens в растениях Populus tremula</vt:lpstr>
      <vt:lpstr>Трансгенные растения осины  с рекомбинантным геном sp-Xeg, демонстрирующие повышенное содержание целлюлозы</vt:lpstr>
      <vt:lpstr>Замедление скорости разложения растительного материала  осины  sp-Xeg, изменение параметров древесного волокна</vt:lpstr>
      <vt:lpstr>Публикации и патенты по данному направлению исследований</vt:lpstr>
      <vt:lpstr>Суперэкспрессия глутаминсинтетазы GS1 сосны в растениях  березы и осины </vt:lpstr>
      <vt:lpstr>Эффект доступности азота на рост трансгенных растений осины и березы с геном GS </vt:lpstr>
      <vt:lpstr>Публикации и патенты по данному направлению исследований</vt:lpstr>
      <vt:lpstr>Презентация PowerPoint</vt:lpstr>
      <vt:lpstr>РНК-интерференционное ингибирование экспрессии нативных генов (на примере гена биосинтеза лигнинов - 4CL)</vt:lpstr>
      <vt:lpstr>Анализ различий в транскриптоме и метаболоме образцов трансгенной линии осины PtXIII4CL2c с инвертированными повторами гена 4CL  </vt:lpstr>
      <vt:lpstr>Маркерная селекция уникального генотипа Populus tremula (одна особь занимает 2 га)</vt:lpstr>
      <vt:lpstr>Комбинированные методы лесной селекции</vt:lpstr>
      <vt:lpstr>  Береза является основной лесообразующей лиственной породой Российской Федерации, занимая 15% площади лесопокрытых земель. До настоящего времени в Государственном реестре селекционных достижений не зарегистрировано ни одного сорта березы. Впервые в России создан сорт березы пушистой, который отличается от неселекционных генотипов высокой стабильностью различных ростовых характеристик, повышенной продуктивностью и увеличенными размерами древесного волокна. Генотип может быть использован в плантационных насаждениях интенсивного типа. </vt:lpstr>
      <vt:lpstr>  Осина является второй после березы лесообразующей лиственной породой Российской Федерации, занимая 3% площади лесопокрытых земель. К настоящего времени в Государственном реестре селекционных достижений зарегистрировано семь сортов тополей, но нет ни одного сорта осины. Впервые в России создан сорта осины, которые отличается от неселекционных генотипов высокой продуктивностью, увеличенными размерами древесного волокна и устойчивостью к заболеваниям. Генотип может быть использован в плантационных насаждениях интенсивного типа.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</dc:title>
  <dc:creator>comp</dc:creator>
  <cp:lastModifiedBy>comp</cp:lastModifiedBy>
  <cp:revision>346</cp:revision>
  <cp:lastPrinted>2004-11-01T03:50:01Z</cp:lastPrinted>
  <dcterms:created xsi:type="dcterms:W3CDTF">1998-11-15T19:45:10Z</dcterms:created>
  <dcterms:modified xsi:type="dcterms:W3CDTF">2018-06-19T07:00:16Z</dcterms:modified>
</cp:coreProperties>
</file>