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7" r:id="rId2"/>
    <p:sldId id="288" r:id="rId3"/>
    <p:sldId id="289" r:id="rId4"/>
    <p:sldId id="263" r:id="rId5"/>
    <p:sldId id="290" r:id="rId6"/>
    <p:sldId id="265" r:id="rId7"/>
    <p:sldId id="267" r:id="rId8"/>
    <p:sldId id="291" r:id="rId9"/>
    <p:sldId id="275" r:id="rId10"/>
    <p:sldId id="278" r:id="rId11"/>
    <p:sldId id="292" r:id="rId12"/>
    <p:sldId id="293" r:id="rId13"/>
    <p:sldId id="294" r:id="rId14"/>
    <p:sldId id="281" r:id="rId15"/>
    <p:sldId id="295" r:id="rId16"/>
    <p:sldId id="296" r:id="rId17"/>
    <p:sldId id="298" r:id="rId18"/>
    <p:sldId id="299" r:id="rId19"/>
    <p:sldId id="300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1296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513D59-A8EB-4BB9-82CA-A9B26529D0DC}" type="datetimeFigureOut">
              <a:rPr lang="en-GB" smtClean="0"/>
              <a:t>17/06/2018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C30BF-951B-4017-9E96-400C4D3F61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6580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8C30BF-951B-4017-9E96-400C4D3F614A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4081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DE883-E538-4510-8EED-63999872E1DD}" type="datetimeFigureOut">
              <a:rPr lang="en-GB" smtClean="0"/>
              <a:t>17/06/2018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049F9-20D8-4824-9C3A-98A7F4BA01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5667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DE883-E538-4510-8EED-63999872E1DD}" type="datetimeFigureOut">
              <a:rPr lang="en-GB" smtClean="0"/>
              <a:t>17/06/2018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049F9-20D8-4824-9C3A-98A7F4BA01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3222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DE883-E538-4510-8EED-63999872E1DD}" type="datetimeFigureOut">
              <a:rPr lang="en-GB" smtClean="0"/>
              <a:t>17/06/2018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049F9-20D8-4824-9C3A-98A7F4BA01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997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DE883-E538-4510-8EED-63999872E1DD}" type="datetimeFigureOut">
              <a:rPr lang="en-GB" smtClean="0"/>
              <a:t>17/06/2018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049F9-20D8-4824-9C3A-98A7F4BA01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6840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DE883-E538-4510-8EED-63999872E1DD}" type="datetimeFigureOut">
              <a:rPr lang="en-GB" smtClean="0"/>
              <a:t>17/06/2018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049F9-20D8-4824-9C3A-98A7F4BA01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7305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DE883-E538-4510-8EED-63999872E1DD}" type="datetimeFigureOut">
              <a:rPr lang="en-GB" smtClean="0"/>
              <a:t>17/06/2018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049F9-20D8-4824-9C3A-98A7F4BA01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247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DE883-E538-4510-8EED-63999872E1DD}" type="datetimeFigureOut">
              <a:rPr lang="en-GB" smtClean="0"/>
              <a:t>17/06/2018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049F9-20D8-4824-9C3A-98A7F4BA01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0469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DE883-E538-4510-8EED-63999872E1DD}" type="datetimeFigureOut">
              <a:rPr lang="en-GB" smtClean="0"/>
              <a:t>17/06/2018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049F9-20D8-4824-9C3A-98A7F4BA01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8356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DE883-E538-4510-8EED-63999872E1DD}" type="datetimeFigureOut">
              <a:rPr lang="en-GB" smtClean="0"/>
              <a:t>17/06/2018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049F9-20D8-4824-9C3A-98A7F4BA01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4960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DE883-E538-4510-8EED-63999872E1DD}" type="datetimeFigureOut">
              <a:rPr lang="en-GB" smtClean="0"/>
              <a:t>17/06/2018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049F9-20D8-4824-9C3A-98A7F4BA01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2227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DE883-E538-4510-8EED-63999872E1DD}" type="datetimeFigureOut">
              <a:rPr lang="en-GB" smtClean="0"/>
              <a:t>17/06/2018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049F9-20D8-4824-9C3A-98A7F4BA01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8556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DE883-E538-4510-8EED-63999872E1DD}" type="datetimeFigureOut">
              <a:rPr lang="en-GB" smtClean="0"/>
              <a:t>17/06/2018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4049F9-20D8-4824-9C3A-98A7F4BA01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7430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bruker-ms.ru/?50,fgbun-institut-bioorganicheskoi-himii-im-akademikov-mm-shemyakina-i-yua-ovchinnikova-ran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http://www.google.co.uk/url?sa=i&amp;rct=j&amp;q=&amp;esrc=s&amp;source=images&amp;cd=&amp;cad=rja&amp;uact=8&amp;ved=0ahUKEwjFq7K4wd3TAhVWF8AKHahzDN0QjRwIBw&amp;url=http://www.hutton.ac.uk/about&amp;psig=AFQjCNH8cRV3Ka2QKu6XPTDqImBZ6eIVyA&amp;ust=1494237189568538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bruker-ms.ru/?50,fgbun-institut-bioorganicheskoi-himii-im-akademikov-mm-shemyakina-i-yua-ovchinnikova-ran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://www.google.co.uk/url?sa=i&amp;rct=j&amp;q=&amp;esrc=s&amp;source=images&amp;cd=&amp;cad=rja&amp;uact=8&amp;ved=0ahUKEwjFq7K4wd3TAhVWF8AKHahzDN0QjRwIBw&amp;url=http://www.hutton.ac.uk/about&amp;psig=AFQjCNH8cRV3Ka2QKu6XPTDqImBZ6eIVyA&amp;ust=1494237189568538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bruker-ms.ru/?50,fgbun-institut-bioorganicheskoi-himii-im-akademikov-mm-shemyakina-i-yua-ovchinnikova-ran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bruker-ms.ru/?50,fgbun-institut-bioorganicheskoi-himii-im-akademikov-mm-shemyakina-i-yua-ovchinnikova-ran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bruker-ms.ru/?50,fgbun-institut-bioorganicheskoi-himii-im-akademikov-mm-shemyakina-i-yua-ovchinnikova-ran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.uk/url?sa=i&amp;rct=j&amp;q=&amp;esrc=s&amp;source=images&amp;cd=&amp;cad=rja&amp;uact=8&amp;ved=2ahUKEwjpgqvgmdvbAhWpCpoKHVhACa0QjRx6BAgBEAU&amp;url=https://www.artwall.ru/products/poster_57968&amp;psig=AOvVaw2eNnl1CDryd3UMebJchwrV&amp;ust=1529342122251462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.uk/url?sa=i&amp;rct=j&amp;q=&amp;esrc=s&amp;source=images&amp;cd=&amp;cad=rja&amp;uact=8&amp;ved=0ahUKEwjFq7K4wd3TAhVWF8AKHahzDN0QjRwIBw&amp;url=http://www.hutton.ac.uk/about&amp;psig=AFQjCNH8cRV3Ka2QKu6XPTDqImBZ6eIVyA&amp;ust=1494237189568538" TargetMode="External"/><Relationship Id="rId3" Type="http://schemas.openxmlformats.org/officeDocument/2006/relationships/image" Target="../media/image35.jpeg"/><Relationship Id="rId7" Type="http://schemas.openxmlformats.org/officeDocument/2006/relationships/image" Target="../media/image38.png"/><Relationship Id="rId12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1.jpeg"/><Relationship Id="rId5" Type="http://schemas.openxmlformats.org/officeDocument/2006/relationships/image" Target="../media/image2.png"/><Relationship Id="rId10" Type="http://schemas.openxmlformats.org/officeDocument/2006/relationships/hyperlink" Target="http://bruker-ms.ru/?50,fgbun-institut-bioorganicheskoi-himii-im-akademikov-mm-shemyakina-i-yua-ovchinnikova-ran" TargetMode="External"/><Relationship Id="rId4" Type="http://schemas.openxmlformats.org/officeDocument/2006/relationships/image" Target="../media/image36.jpeg"/><Relationship Id="rId9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dokagene.ru/kartofelnyy-forum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"/>
            <a:ext cx="9144000" cy="434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125" name="Прямоугольник 5"/>
          <p:cNvSpPr>
            <a:spLocks noChangeArrowheads="1"/>
          </p:cNvSpPr>
          <p:nvPr/>
        </p:nvSpPr>
        <p:spPr bwMode="auto">
          <a:xfrm>
            <a:off x="97796" y="1628800"/>
            <a:ext cx="8931728" cy="3801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endParaRPr lang="en-GB" altLang="ru-RU" sz="2500" dirty="0" smtClean="0">
              <a:solidFill>
                <a:srgbClr val="7F7F7F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2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Мегагрант Правительства Российской Федерации </a:t>
            </a:r>
            <a:r>
              <a:rPr lang="en-GB" altLang="ru-RU" sz="2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14.W03.31.0003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endParaRPr lang="en-GB" altLang="ru-RU" sz="2500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endParaRPr lang="en-GB" altLang="ru-RU" sz="25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endParaRPr lang="en-GB" altLang="ru-RU" sz="25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Новые 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функции клеточного ядра и комплексная устойчивость растений картофеля к болезням и физиологическим </a:t>
            </a:r>
            <a:r>
              <a:rPr lang="ru-RU" alt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стрессам</a:t>
            </a:r>
            <a:endParaRPr lang="en-GB" altLang="ru-RU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endParaRPr lang="en-GB" altLang="ru-RU" sz="2000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endParaRPr lang="en-GB" altLang="ru-RU" sz="2000" dirty="0" smtClean="0">
              <a:solidFill>
                <a:srgbClr val="7F7F7F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endParaRPr lang="en-GB" altLang="ru-RU" sz="2000" dirty="0">
              <a:solidFill>
                <a:srgbClr val="7F7F7F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2"/>
          <p:cNvSpPr>
            <a:spLocks noChangeArrowheads="1"/>
          </p:cNvSpPr>
          <p:nvPr/>
        </p:nvSpPr>
        <p:spPr bwMode="auto">
          <a:xfrm>
            <a:off x="1366930" y="2708920"/>
            <a:ext cx="639346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Лаборатория молекулярных основ стрессоустойчивости растений</a:t>
            </a:r>
          </a:p>
        </p:txBody>
      </p:sp>
      <p:pic>
        <p:nvPicPr>
          <p:cNvPr id="12290" name="Picture 2" descr="Image result for Институт Биоорганической химии logo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5916" y="44624"/>
            <a:ext cx="1612588" cy="1612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75294"/>
            <a:ext cx="2062088" cy="1430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3666983" y="6021288"/>
            <a:ext cx="18648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z-Cyrl-AZ" dirty="0"/>
              <a:t>ФИБХ </a:t>
            </a:r>
            <a:r>
              <a:rPr lang="az-Cyrl-AZ" dirty="0" smtClean="0"/>
              <a:t>1</a:t>
            </a:r>
            <a:r>
              <a:rPr lang="en-GB" dirty="0" smtClean="0"/>
              <a:t>9</a:t>
            </a:r>
            <a:r>
              <a:rPr lang="az-Cyrl-AZ" dirty="0" smtClean="0"/>
              <a:t>-06-2018</a:t>
            </a:r>
            <a:endParaRPr lang="en-GB" dirty="0"/>
          </a:p>
        </p:txBody>
      </p:sp>
      <p:pic>
        <p:nvPicPr>
          <p:cNvPr id="13" name="Picture 2" descr="https://encrypted-tbn3.gstatic.com/images?q=tbn:ANd9GcSUUyfzB4bN-ziayBvHANfBtRiIXwo506xPcUuS8lFaLjn6lHFdnl-UE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3884" y="5040429"/>
            <a:ext cx="1788680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8496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75294"/>
            <a:ext cx="2062088" cy="1430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Image result for Институт Биоорганической химии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7924" y="44624"/>
            <a:ext cx="1612588" cy="1612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5409" y="2348880"/>
            <a:ext cx="3392835" cy="3383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471354" y="1657212"/>
            <a:ext cx="83765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Arial Narrow" panose="020B0606020202030204" pitchFamily="34" charset="0"/>
              </a:rPr>
              <a:t>КЛЕТОЧНОЕ ЯДРО: НОВЫЙ ВЗГЛЯД НА ФИТОПАТОЛОГИЮ</a:t>
            </a:r>
            <a:endParaRPr lang="en-GB" sz="2400" b="1" dirty="0">
              <a:latin typeface="Arial Narrow" panose="020B0606020202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84168" y="3501008"/>
            <a:ext cx="2607902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sz="2000" dirty="0"/>
              <a:t>Тельца </a:t>
            </a:r>
            <a:r>
              <a:rPr lang="ru-RU" sz="2000" dirty="0" smtClean="0"/>
              <a:t>Кахаля</a:t>
            </a:r>
            <a:r>
              <a:rPr lang="en-GB" sz="2000" dirty="0" smtClean="0"/>
              <a:t> (TK)</a:t>
            </a:r>
            <a:r>
              <a:rPr lang="ru-RU" sz="2000" dirty="0" smtClean="0"/>
              <a:t> </a:t>
            </a:r>
            <a:r>
              <a:rPr lang="ru-RU" sz="2000" dirty="0"/>
              <a:t>(коилин)</a:t>
            </a:r>
            <a:endParaRPr lang="en-GB" sz="2000" dirty="0"/>
          </a:p>
        </p:txBody>
      </p:sp>
      <p:sp>
        <p:nvSpPr>
          <p:cNvPr id="8" name="Rectangle 7"/>
          <p:cNvSpPr/>
          <p:nvPr/>
        </p:nvSpPr>
        <p:spPr>
          <a:xfrm>
            <a:off x="2550422" y="2383751"/>
            <a:ext cx="8515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>
                <a:solidFill>
                  <a:prstClr val="black"/>
                </a:solidFill>
              </a:rPr>
              <a:t>Ядро</a:t>
            </a:r>
          </a:p>
        </p:txBody>
      </p:sp>
      <p:sp>
        <p:nvSpPr>
          <p:cNvPr id="10" name="Rectangle 9"/>
          <p:cNvSpPr/>
          <p:nvPr/>
        </p:nvSpPr>
        <p:spPr>
          <a:xfrm>
            <a:off x="1331640" y="4226637"/>
            <a:ext cx="184537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000" dirty="0">
                <a:solidFill>
                  <a:prstClr val="black"/>
                </a:solidFill>
              </a:rPr>
              <a:t>Ядрышко </a:t>
            </a:r>
            <a:endParaRPr lang="en-GB" sz="2000" dirty="0" smtClean="0">
              <a:solidFill>
                <a:prstClr val="black"/>
              </a:solidFill>
            </a:endParaRPr>
          </a:p>
          <a:p>
            <a:pPr lvl="0"/>
            <a:r>
              <a:rPr lang="ru-RU" sz="2000" dirty="0" smtClean="0">
                <a:solidFill>
                  <a:prstClr val="black"/>
                </a:solidFill>
              </a:rPr>
              <a:t>(</a:t>
            </a:r>
            <a:r>
              <a:rPr lang="ru-RU" sz="2000" dirty="0">
                <a:solidFill>
                  <a:prstClr val="black"/>
                </a:solidFill>
              </a:rPr>
              <a:t>фибрилларин)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5729223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prstClr val="black"/>
                </a:solidFill>
                <a:ea typeface="Calibri"/>
              </a:rPr>
              <a:t>Ядрышки и ТК - важные субъядерные домены с хорошо изученными функциями в метаболизме РНК и сборке РНК-белковых комплексов. Однако почему эти субьядерные органеллы являются мишенями для фитопатогенов оставалось абсолютно не ясным </a:t>
            </a:r>
            <a:endParaRPr lang="en-GB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362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88351" y="684144"/>
            <a:ext cx="1369498" cy="1861089"/>
            <a:chOff x="5483489" y="764704"/>
            <a:chExt cx="2405062" cy="3195637"/>
          </a:xfrm>
        </p:grpSpPr>
        <p:pic>
          <p:nvPicPr>
            <p:cNvPr id="5" name="Picture 4" descr="http://upload.wikimedia.org/wikipedia/en/7/75/Virology_cover_2007.gif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3489" y="764704"/>
              <a:ext cx="2405062" cy="3195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10" descr="G3GFP25-1 merge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99844" y="1988840"/>
              <a:ext cx="1968500" cy="1440160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extBox 1"/>
          <p:cNvSpPr txBox="1"/>
          <p:nvPr/>
        </p:nvSpPr>
        <p:spPr>
          <a:xfrm>
            <a:off x="413174" y="2633149"/>
            <a:ext cx="394280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prstClr val="black"/>
                </a:solidFill>
              </a:rPr>
              <a:t>A plant virus protein is localized to the nucleolus</a:t>
            </a:r>
            <a:endParaRPr lang="en-GB" b="1" dirty="0">
              <a:solidFill>
                <a:prstClr val="black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prstClr val="black"/>
                </a:solidFill>
              </a:rPr>
              <a:t>The nucleolus, </a:t>
            </a:r>
            <a:r>
              <a:rPr lang="en-GB" b="1" dirty="0" err="1" smtClean="0">
                <a:solidFill>
                  <a:prstClr val="black"/>
                </a:solidFill>
              </a:rPr>
              <a:t>Cajal</a:t>
            </a:r>
            <a:r>
              <a:rPr lang="en-GB" b="1" dirty="0" smtClean="0">
                <a:solidFill>
                  <a:prstClr val="black"/>
                </a:solidFill>
              </a:rPr>
              <a:t> bodies and </a:t>
            </a:r>
            <a:r>
              <a:rPr lang="en-GB" b="1" dirty="0" err="1" smtClean="0">
                <a:solidFill>
                  <a:prstClr val="black"/>
                </a:solidFill>
              </a:rPr>
              <a:t>fibrillarin</a:t>
            </a:r>
            <a:r>
              <a:rPr lang="en-GB" b="1" dirty="0" smtClean="0">
                <a:solidFill>
                  <a:prstClr val="black"/>
                </a:solidFill>
              </a:rPr>
              <a:t> interact with plant virus proteins and are involved in virus infection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b="1" dirty="0" err="1" smtClean="0">
                <a:solidFill>
                  <a:prstClr val="black"/>
                </a:solidFill>
              </a:rPr>
              <a:t>Cajal</a:t>
            </a:r>
            <a:r>
              <a:rPr lang="en-GB" b="1" dirty="0" smtClean="0">
                <a:solidFill>
                  <a:prstClr val="black"/>
                </a:solidFill>
              </a:rPr>
              <a:t> bodies and </a:t>
            </a:r>
            <a:r>
              <a:rPr lang="en-GB" b="1" dirty="0" err="1" smtClean="0">
                <a:solidFill>
                  <a:prstClr val="black"/>
                </a:solidFill>
              </a:rPr>
              <a:t>coilin</a:t>
            </a:r>
            <a:r>
              <a:rPr lang="en-GB" b="1" dirty="0" smtClean="0">
                <a:solidFill>
                  <a:prstClr val="black"/>
                </a:solidFill>
              </a:rPr>
              <a:t> modulate </a:t>
            </a:r>
            <a:r>
              <a:rPr lang="en-GB" b="1" dirty="0" smtClean="0">
                <a:solidFill>
                  <a:prstClr val="black"/>
                </a:solidFill>
                <a:ea typeface="Calibri"/>
              </a:rPr>
              <a:t>the </a:t>
            </a:r>
            <a:r>
              <a:rPr lang="en-GB" b="1" dirty="0">
                <a:solidFill>
                  <a:prstClr val="black"/>
                </a:solidFill>
                <a:ea typeface="Calibri"/>
              </a:rPr>
              <a:t>interactions of plants with viruses </a:t>
            </a:r>
            <a:endParaRPr lang="en-GB" b="1" dirty="0" smtClean="0">
              <a:solidFill>
                <a:prstClr val="black"/>
              </a:solidFill>
              <a:ea typeface="Calibri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prstClr val="black"/>
                </a:solidFill>
              </a:rPr>
              <a:t>Both </a:t>
            </a:r>
            <a:r>
              <a:rPr lang="en-GB" b="1" dirty="0" err="1" smtClean="0">
                <a:solidFill>
                  <a:prstClr val="black"/>
                </a:solidFill>
              </a:rPr>
              <a:t>fibrillarin</a:t>
            </a:r>
            <a:r>
              <a:rPr lang="en-GB" b="1" dirty="0" smtClean="0">
                <a:solidFill>
                  <a:prstClr val="black"/>
                </a:solidFill>
              </a:rPr>
              <a:t> and </a:t>
            </a:r>
            <a:r>
              <a:rPr lang="en-GB" b="1" dirty="0" err="1" smtClean="0">
                <a:solidFill>
                  <a:prstClr val="black"/>
                </a:solidFill>
              </a:rPr>
              <a:t>coilin</a:t>
            </a:r>
            <a:r>
              <a:rPr lang="en-GB" b="1" dirty="0" smtClean="0">
                <a:solidFill>
                  <a:prstClr val="black"/>
                </a:solidFill>
              </a:rPr>
              <a:t> are involved in abiotic stress responses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prstClr val="black"/>
                </a:solidFill>
              </a:rPr>
              <a:t>PNAS, EMBO J, Plant Cell, Nature Microbiology Reviews, NAR,  J </a:t>
            </a:r>
            <a:r>
              <a:rPr lang="en-GB" b="1" dirty="0" err="1" smtClean="0">
                <a:solidFill>
                  <a:prstClr val="black"/>
                </a:solidFill>
              </a:rPr>
              <a:t>Mol</a:t>
            </a:r>
            <a:r>
              <a:rPr lang="en-GB" b="1" dirty="0" smtClean="0">
                <a:solidFill>
                  <a:prstClr val="black"/>
                </a:solidFill>
              </a:rPr>
              <a:t> </a:t>
            </a:r>
            <a:r>
              <a:rPr lang="en-GB" b="1" dirty="0" err="1" smtClean="0">
                <a:solidFill>
                  <a:prstClr val="black"/>
                </a:solidFill>
              </a:rPr>
              <a:t>Biol</a:t>
            </a:r>
            <a:r>
              <a:rPr lang="en-GB" b="1" dirty="0" smtClean="0">
                <a:solidFill>
                  <a:prstClr val="black"/>
                </a:solidFill>
              </a:rPr>
              <a:t>, RNA, RNA Biology, Frontiers in Plant Science, Virology,  JGV</a:t>
            </a:r>
            <a:endParaRPr lang="en-GB" b="1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155182"/>
            <a:ext cx="84969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prstClr val="black"/>
                </a:solidFill>
              </a:rPr>
              <a:t>JHI has pioneered research on the novel roles of the nucleus in plant disease </a:t>
            </a:r>
            <a:endParaRPr lang="en-GB" sz="2400" b="1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04555" y="1397062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solidFill>
                  <a:prstClr val="black"/>
                </a:solidFill>
              </a:rPr>
              <a:t>1998</a:t>
            </a:r>
            <a:endParaRPr lang="en-GB" sz="2400" b="1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97569" y="1530072"/>
            <a:ext cx="430241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prstClr val="black"/>
                </a:solidFill>
              </a:rPr>
              <a:t>Our work has stimulated research in many other groups in the UK and overseas</a:t>
            </a:r>
          </a:p>
          <a:p>
            <a:endParaRPr lang="en-GB" b="1" dirty="0" smtClean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prstClr val="black"/>
                </a:solidFill>
              </a:rPr>
              <a:t>JHI/</a:t>
            </a:r>
            <a:r>
              <a:rPr lang="en-GB" b="1" dirty="0" err="1" smtClean="0">
                <a:solidFill>
                  <a:prstClr val="black"/>
                </a:solidFill>
              </a:rPr>
              <a:t>UoD</a:t>
            </a:r>
            <a:r>
              <a:rPr lang="en-GB" b="1" dirty="0" smtClean="0">
                <a:solidFill>
                  <a:prstClr val="black"/>
                </a:solidFill>
              </a:rPr>
              <a:t> – nematodes, oomycetes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prstClr val="black"/>
                </a:solidFill>
              </a:rPr>
              <a:t>UK (JIC, Sainsbury Lab, Cambridge) -  oomycetes, fungi, viruses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prstClr val="black"/>
                </a:solidFill>
              </a:rPr>
              <a:t>USA -</a:t>
            </a:r>
            <a:r>
              <a:rPr lang="en-GB" b="1" dirty="0">
                <a:solidFill>
                  <a:prstClr val="black"/>
                </a:solidFill>
              </a:rPr>
              <a:t> oomycetes, </a:t>
            </a:r>
            <a:r>
              <a:rPr lang="en-GB" b="1" dirty="0" smtClean="0">
                <a:solidFill>
                  <a:prstClr val="black"/>
                </a:solidFill>
              </a:rPr>
              <a:t>fungi, viruses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prstClr val="black"/>
                </a:solidFill>
              </a:rPr>
              <a:t>Finland – viruses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prstClr val="black"/>
                </a:solidFill>
              </a:rPr>
              <a:t>Spain – viruses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prstClr val="black"/>
                </a:solidFill>
              </a:rPr>
              <a:t>Canada -</a:t>
            </a:r>
            <a:r>
              <a:rPr lang="en-GB" b="1" dirty="0">
                <a:solidFill>
                  <a:prstClr val="black"/>
                </a:solidFill>
              </a:rPr>
              <a:t>oomycetes, fungi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prstClr val="black"/>
                </a:solidFill>
              </a:rPr>
              <a:t>Russia – viruses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prstClr val="black"/>
                </a:solidFill>
              </a:rPr>
              <a:t>China – viruses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prstClr val="black"/>
                </a:solidFill>
              </a:rPr>
              <a:t>Taiwan – viruses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prstClr val="black"/>
                </a:solidFill>
              </a:rPr>
              <a:t>France – oomycetes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prstClr val="black"/>
                </a:solidFill>
              </a:rPr>
              <a:t>The Netherlands – viruses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prstClr val="black"/>
                </a:solidFill>
              </a:rPr>
              <a:t>Germany - viruses</a:t>
            </a:r>
          </a:p>
          <a:p>
            <a:pPr algn="ctr"/>
            <a:r>
              <a:rPr lang="en-GB" b="1" u="sng" dirty="0" smtClean="0">
                <a:solidFill>
                  <a:prstClr val="black"/>
                </a:solidFill>
              </a:rPr>
              <a:t>THIS RESEARCH IS VERY TOPICAL: POTENTIAL TARGETS FOR DISEASE CONTROL</a:t>
            </a:r>
            <a:endParaRPr lang="en-GB" b="1" dirty="0">
              <a:solidFill>
                <a:prstClr val="black"/>
              </a:solidFill>
            </a:endParaRPr>
          </a:p>
        </p:txBody>
      </p:sp>
      <p:pic>
        <p:nvPicPr>
          <p:cNvPr id="10" name="Picture 2" descr="https://encrypted-tbn3.gstatic.com/images?q=tbn:ANd9GcSUUyfzB4bN-ziayBvHANfBtRiIXwo506xPcUuS8lFaLjn6lHFdnl-UE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620688"/>
            <a:ext cx="1311299" cy="950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9724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0815" y="2783695"/>
            <a:ext cx="6229697" cy="410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620688"/>
            <a:ext cx="4032448" cy="2585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107504" y="0"/>
            <a:ext cx="90364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Роль фибрилларина в развитии вирусной инфекции (</a:t>
            </a:r>
            <a:r>
              <a:rPr lang="en-GB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GRV</a:t>
            </a:r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) </a:t>
            </a:r>
            <a:r>
              <a:rPr lang="en-GB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</a:t>
            </a:r>
            <a:endParaRPr lang="en-GB" sz="2400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97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E:\USB\new publications\old\CBs-coilin-viruses\RESUBMISSION 2\Fig2_170114_b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360" y="217384"/>
            <a:ext cx="3869024" cy="6451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2149" y="2564904"/>
            <a:ext cx="40557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Коилин дифференцированно модулирует взаимодействия различных вирусов с растениями</a:t>
            </a:r>
            <a:endParaRPr lang="en-GB" sz="2400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1534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490" y="2581992"/>
            <a:ext cx="5515806" cy="2503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4178360" y="2181881"/>
            <a:ext cx="26763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z-Cyrl-AZ" sz="20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Койлин</a:t>
            </a:r>
            <a:r>
              <a:rPr lang="en-GB" sz="20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 KD                WT</a:t>
            </a:r>
            <a:endParaRPr lang="en-GB" sz="2000" b="1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lvl="0"/>
            <a:endParaRPr lang="en-GB" sz="2000" b="1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82131" y="2132855"/>
            <a:ext cx="279622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0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    </a:t>
            </a:r>
            <a:r>
              <a:rPr lang="en-GB" sz="2000" b="1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GB" sz="20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       WT    KD</a:t>
            </a:r>
            <a:endParaRPr lang="en-GB" sz="2000" b="1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333414" y="764704"/>
            <a:ext cx="46410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z-Cyrl-AZ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Устойчивость к солевому стрессу</a:t>
            </a:r>
            <a:r>
              <a:rPr lang="en-GB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 </a:t>
            </a:r>
            <a:endParaRPr lang="en-GB" sz="2400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28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4073" y="332656"/>
            <a:ext cx="1292225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897632" y="4941168"/>
            <a:ext cx="72425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200" fontAlgn="base">
              <a:spcBef>
                <a:spcPct val="0"/>
              </a:spcBef>
              <a:spcAft>
                <a:spcPts val="600"/>
              </a:spcAft>
              <a:defRPr/>
            </a:pPr>
            <a:r>
              <a:rPr lang="ru-RU" sz="2400" b="1" kern="0" dirty="0">
                <a:solidFill>
                  <a:srgbClr val="000000"/>
                </a:solidFill>
              </a:rPr>
              <a:t> Клеточное ядро находится на передовом фронте  защиты  растений  от патогенов и  физиологического стресса</a:t>
            </a:r>
            <a:r>
              <a:rPr lang="en-GB" sz="2400" b="1" kern="0" dirty="0">
                <a:solidFill>
                  <a:srgbClr val="000000"/>
                </a:solidFill>
              </a:rPr>
              <a:t> </a:t>
            </a:r>
            <a:endParaRPr lang="en-GB" altLang="ko-KR" sz="2400" b="1" kern="0" dirty="0">
              <a:solidFill>
                <a:srgbClr val="08A1D9">
                  <a:lumMod val="75000"/>
                </a:srgbClr>
              </a:solidFill>
              <a:ea typeface="Gulim" pitchFamily="34" charset="-127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526265" y="1170039"/>
            <a:ext cx="5650783" cy="3419475"/>
            <a:chOff x="1528483" y="1807457"/>
            <a:chExt cx="5650783" cy="3419475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67503" y="1807457"/>
              <a:ext cx="5211763" cy="3419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3" name="Group 12"/>
            <p:cNvGrpSpPr/>
            <p:nvPr/>
          </p:nvGrpSpPr>
          <p:grpSpPr>
            <a:xfrm>
              <a:off x="1528483" y="1833645"/>
              <a:ext cx="2616549" cy="1406181"/>
              <a:chOff x="1528483" y="1833645"/>
              <a:chExt cx="2616549" cy="1406181"/>
            </a:xfrm>
          </p:grpSpPr>
          <p:sp>
            <p:nvSpPr>
              <p:cNvPr id="14" name="Oval 13"/>
              <p:cNvSpPr/>
              <p:nvPr/>
            </p:nvSpPr>
            <p:spPr>
              <a:xfrm>
                <a:off x="2333959" y="2251248"/>
                <a:ext cx="300832" cy="21602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2159127" y="2554868"/>
                <a:ext cx="300832" cy="216024"/>
              </a:xfrm>
              <a:prstGeom prst="ellipse">
                <a:avLst/>
              </a:prstGeom>
              <a:solidFill>
                <a:srgbClr val="00B0F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1877760" y="2503929"/>
                <a:ext cx="300832" cy="216024"/>
              </a:xfrm>
              <a:prstGeom prst="ellipse">
                <a:avLst/>
              </a:prstGeom>
              <a:solidFill>
                <a:srgbClr val="002060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1965325" y="2175048"/>
                <a:ext cx="426535" cy="368424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" name="Oval 17"/>
              <p:cNvSpPr/>
              <p:nvPr/>
            </p:nvSpPr>
            <p:spPr>
              <a:xfrm>
                <a:off x="2263824" y="2035224"/>
                <a:ext cx="300832" cy="216024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1528483" y="1833645"/>
                <a:ext cx="1427965" cy="1340567"/>
              </a:xfrm>
              <a:prstGeom prst="ellipse">
                <a:avLst/>
              </a:prstGeom>
              <a:noFill/>
              <a:ln>
                <a:prstDash val="dash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" name="Striped Right Arrow 19"/>
              <p:cNvSpPr/>
              <p:nvPr/>
            </p:nvSpPr>
            <p:spPr>
              <a:xfrm rot="1791110">
                <a:off x="2560919" y="2879786"/>
                <a:ext cx="1584113" cy="360040"/>
              </a:xfrm>
              <a:prstGeom prst="stripedRightArrow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1597086" y="2715362"/>
                <a:ext cx="72008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000" dirty="0" smtClean="0"/>
                  <a:t>DCL?</a:t>
                </a:r>
                <a:endParaRPr lang="en-GB" sz="1000" dirty="0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1584509" y="2221051"/>
                <a:ext cx="72008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000" dirty="0" smtClean="0"/>
                  <a:t>ALY</a:t>
                </a:r>
                <a:endParaRPr lang="en-GB" sz="1000" dirty="0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2178592" y="2770892"/>
                <a:ext cx="72008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000" dirty="0" smtClean="0"/>
                  <a:t>ELP2</a:t>
                </a:r>
                <a:endParaRPr lang="en-GB" sz="1000" dirty="0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2537272" y="2020125"/>
                <a:ext cx="72008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000" dirty="0" err="1" smtClean="0"/>
                  <a:t>cycloP</a:t>
                </a:r>
                <a:endParaRPr lang="en-GB" sz="1000" dirty="0"/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2459959" y="2359260"/>
                <a:ext cx="72008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000" dirty="0" smtClean="0"/>
                  <a:t>PARP</a:t>
                </a:r>
                <a:endParaRPr lang="en-GB" sz="10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5652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437112"/>
            <a:ext cx="2428210" cy="2249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47664" y="528773"/>
            <a:ext cx="38988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z-Cyrl-AZ" sz="2800" b="1" dirty="0">
                <a:latin typeface="Arial Narrow" panose="020B0606020202030204" pitchFamily="34" charset="0"/>
              </a:rPr>
              <a:t>РАСПУТЫВАЕМ </a:t>
            </a:r>
            <a:r>
              <a:rPr lang="en-GB" sz="2800" b="1" dirty="0" smtClean="0">
                <a:latin typeface="Arial Narrow" panose="020B0606020202030204" pitchFamily="34" charset="0"/>
              </a:rPr>
              <a:t> </a:t>
            </a:r>
            <a:r>
              <a:rPr lang="az-Cyrl-AZ" sz="2800" b="1" dirty="0" smtClean="0">
                <a:latin typeface="Arial Narrow" panose="020B0606020202030204" pitchFamily="34" charset="0"/>
              </a:rPr>
              <a:t>КЛУБОК</a:t>
            </a:r>
            <a:endParaRPr lang="en-GB" sz="2800" b="1" dirty="0">
              <a:latin typeface="Arial Narrow" panose="020B0606020202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11560" y="1844137"/>
            <a:ext cx="619268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z-Cyrl-AZ" sz="2000" b="1" dirty="0">
                <a:latin typeface="Arial Narrow" panose="020B0606020202030204" pitchFamily="34" charset="0"/>
              </a:rPr>
              <a:t>Искусственные модели</a:t>
            </a:r>
            <a:endParaRPr lang="en-GB" sz="2000" b="1" dirty="0" smtClean="0"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Arial Narrow" panose="020B0606020202030204" pitchFamily="34" charset="0"/>
              </a:rPr>
              <a:t>Единичный стресс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Arial Narrow" panose="020B0606020202030204" pitchFamily="34" charset="0"/>
              </a:rPr>
              <a:t>Единичная инфекция</a:t>
            </a:r>
            <a:endParaRPr lang="en-GB" sz="2000" dirty="0" smtClean="0"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latin typeface="Arial Narrow" panose="020B0606020202030204" pitchFamily="34" charset="0"/>
            </a:endParaRPr>
          </a:p>
          <a:p>
            <a:r>
              <a:rPr lang="az-Cyrl-AZ" sz="2000" b="1" dirty="0">
                <a:latin typeface="Arial Narrow" panose="020B0606020202030204" pitchFamily="34" charset="0"/>
              </a:rPr>
              <a:t>В природе</a:t>
            </a:r>
            <a:endParaRPr lang="en-GB" sz="2000" b="1" dirty="0" smtClean="0"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Arial Narrow" panose="020B0606020202030204" pitchFamily="34" charset="0"/>
              </a:rPr>
              <a:t>Множественный </a:t>
            </a:r>
            <a:r>
              <a:rPr lang="ru-RU" sz="2000" dirty="0">
                <a:latin typeface="Arial Narrow" panose="020B0606020202030204" pitchFamily="34" charset="0"/>
              </a:rPr>
              <a:t>стресс (биотический- букет патогенов/абиотический - тепло, соль, водный режим)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Arial Narrow" panose="020B0606020202030204" pitchFamily="34" charset="0"/>
              </a:rPr>
              <a:t>Множество клеточных (ядерных) белков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Arial Narrow" panose="020B0606020202030204" pitchFamily="34" charset="0"/>
              </a:rPr>
              <a:t>Множество эффекторных белков патогенов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Arial Narrow" panose="020B0606020202030204" pitchFamily="34" charset="0"/>
              </a:rPr>
              <a:t>Множество взаимодействий</a:t>
            </a:r>
            <a:endParaRPr lang="en-GB" sz="2000" dirty="0">
              <a:latin typeface="Arial Narrow" panose="020B0606020202030204" pitchFamily="34" charset="0"/>
            </a:endParaRPr>
          </a:p>
        </p:txBody>
      </p:sp>
      <p:pic>
        <p:nvPicPr>
          <p:cNvPr id="7" name="Picture 2" descr="Image result for Институт Биоорганической химии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5916" y="44624"/>
            <a:ext cx="1612588" cy="1612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75294"/>
            <a:ext cx="2062088" cy="1430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3445780" y="1850530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prstClr val="black">
                    <a:lumMod val="65000"/>
                    <a:lumOff val="35000"/>
                  </a:prstClr>
                </a:solidFill>
                <a:latin typeface="Arial Narrow" panose="020B0606020202030204" pitchFamily="34" charset="0"/>
              </a:rPr>
              <a:t>ИЗМЕНЕНИЕ КЛИМАТА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prstClr val="black">
                    <a:lumMod val="65000"/>
                    <a:lumOff val="35000"/>
                  </a:prstClr>
                </a:solidFill>
                <a:latin typeface="Arial Narrow" panose="020B0606020202030204" pitchFamily="34" charset="0"/>
              </a:rPr>
              <a:t>НОВЫЕ ПАТОГЕНЫ</a:t>
            </a:r>
            <a:endParaRPr lang="en-GB" sz="2000" dirty="0">
              <a:solidFill>
                <a:prstClr val="black">
                  <a:lumMod val="65000"/>
                  <a:lumOff val="35000"/>
                </a:prstClr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Down Arrow 5"/>
          <p:cNvSpPr/>
          <p:nvPr/>
        </p:nvSpPr>
        <p:spPr>
          <a:xfrm rot="2520000">
            <a:off x="3711405" y="2489397"/>
            <a:ext cx="370350" cy="9361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536" y="126613"/>
            <a:ext cx="2062088" cy="1430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6513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Институт Биоорганической химии logo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5916" y="16212"/>
            <a:ext cx="1612588" cy="1612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4624"/>
            <a:ext cx="2062088" cy="1430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99892" y="1015994"/>
            <a:ext cx="1896609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az-Cyrl-AZ" dirty="0"/>
              <a:t>Фенотипический </a:t>
            </a:r>
            <a:endParaRPr lang="en-GB" dirty="0" smtClean="0"/>
          </a:p>
          <a:p>
            <a:r>
              <a:rPr lang="az-Cyrl-AZ" dirty="0" smtClean="0"/>
              <a:t>анализ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826095" y="2132856"/>
            <a:ext cx="2676117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az-Cyrl-AZ" dirty="0"/>
              <a:t>Омиксные </a:t>
            </a:r>
            <a:endParaRPr lang="en-GB" dirty="0" smtClean="0"/>
          </a:p>
          <a:p>
            <a:r>
              <a:rPr lang="az-Cyrl-AZ" dirty="0">
                <a:solidFill>
                  <a:prstClr val="black"/>
                </a:solidFill>
              </a:rPr>
              <a:t>т</a:t>
            </a:r>
            <a:r>
              <a:rPr lang="az-Cyrl-AZ" dirty="0" smtClean="0"/>
              <a:t>ехнологии</a:t>
            </a:r>
            <a:r>
              <a:rPr lang="en-GB" dirty="0" smtClean="0"/>
              <a:t> (</a:t>
            </a:r>
            <a:r>
              <a:rPr lang="az-Cyrl-AZ" dirty="0" smtClean="0"/>
              <a:t>протеомика</a:t>
            </a:r>
            <a:r>
              <a:rPr lang="en-GB" dirty="0" smtClean="0"/>
              <a:t>)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3065581" y="836712"/>
            <a:ext cx="276453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z-Cyrl-AZ" dirty="0"/>
              <a:t>скрининг генотипов </a:t>
            </a:r>
            <a:endParaRPr lang="en-GB" dirty="0" smtClean="0"/>
          </a:p>
          <a:p>
            <a:r>
              <a:rPr lang="az-Cyrl-AZ" dirty="0" smtClean="0"/>
              <a:t>(</a:t>
            </a:r>
            <a:r>
              <a:rPr lang="az-Cyrl-AZ" dirty="0"/>
              <a:t>сортов) </a:t>
            </a:r>
            <a:r>
              <a:rPr lang="az-Cyrl-AZ" dirty="0" smtClean="0"/>
              <a:t>картофеля</a:t>
            </a:r>
            <a:endParaRPr lang="en-GB" dirty="0" smtClean="0"/>
          </a:p>
          <a:p>
            <a:r>
              <a:rPr lang="az-Cyrl-AZ" dirty="0" smtClean="0"/>
              <a:t>отбор </a:t>
            </a:r>
            <a:r>
              <a:rPr lang="az-Cyrl-AZ" dirty="0"/>
              <a:t>контрастных сортов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3680212" y="2276872"/>
            <a:ext cx="47082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z-Cyrl-AZ" dirty="0"/>
              <a:t>Идентификация </a:t>
            </a:r>
            <a:r>
              <a:rPr lang="az-Cyrl-AZ" dirty="0" smtClean="0"/>
              <a:t>первичных</a:t>
            </a:r>
            <a:r>
              <a:rPr lang="en-GB" dirty="0" smtClean="0"/>
              <a:t> </a:t>
            </a:r>
            <a:r>
              <a:rPr lang="az-Cyrl-AZ" dirty="0" smtClean="0"/>
              <a:t>генов-кандидатов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799892" y="4077072"/>
            <a:ext cx="5528565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az-Cyrl-AZ" dirty="0"/>
              <a:t>Подтверждение функции (свойства, признака</a:t>
            </a:r>
            <a:r>
              <a:rPr lang="az-Cyrl-AZ" dirty="0" smtClean="0"/>
              <a:t>):</a:t>
            </a:r>
            <a:endParaRPr lang="en-GB" dirty="0" smtClean="0"/>
          </a:p>
          <a:p>
            <a:r>
              <a:rPr lang="az-Cyrl-AZ" dirty="0" smtClean="0">
                <a:solidFill>
                  <a:prstClr val="black"/>
                </a:solidFill>
              </a:rPr>
              <a:t>г</a:t>
            </a:r>
            <a:r>
              <a:rPr lang="az-Cyrl-AZ" dirty="0" smtClean="0"/>
              <a:t>иперэкспрессия,</a:t>
            </a:r>
            <a:r>
              <a:rPr lang="en-GB" dirty="0" smtClean="0"/>
              <a:t> RNAi, CRISPR-</a:t>
            </a:r>
            <a:r>
              <a:rPr lang="en-GB" dirty="0" err="1" smtClean="0"/>
              <a:t>Cas</a:t>
            </a:r>
            <a:r>
              <a:rPr lang="en-GB" dirty="0" smtClean="0"/>
              <a:t>, peptide-inhibitors</a:t>
            </a:r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799892" y="3284984"/>
            <a:ext cx="1755609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az-Cyrl-AZ" dirty="0"/>
              <a:t>Интерактомика </a:t>
            </a:r>
            <a:endParaRPr lang="en-GB" dirty="0"/>
          </a:p>
        </p:txBody>
      </p:sp>
      <p:sp>
        <p:nvSpPr>
          <p:cNvPr id="11" name="Rectangle 10"/>
          <p:cNvSpPr/>
          <p:nvPr/>
        </p:nvSpPr>
        <p:spPr>
          <a:xfrm>
            <a:off x="3104148" y="3284984"/>
            <a:ext cx="3652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z-Cyrl-AZ" dirty="0" smtClean="0"/>
              <a:t>Дополнительные </a:t>
            </a:r>
            <a:r>
              <a:rPr lang="en-GB" dirty="0" smtClean="0"/>
              <a:t> </a:t>
            </a:r>
            <a:r>
              <a:rPr lang="az-Cyrl-AZ" dirty="0" smtClean="0"/>
              <a:t>гены</a:t>
            </a:r>
            <a:r>
              <a:rPr lang="en-GB" dirty="0" smtClean="0"/>
              <a:t>-</a:t>
            </a:r>
            <a:r>
              <a:rPr lang="az-Cyrl-AZ" dirty="0" smtClean="0"/>
              <a:t>кандидаты</a:t>
            </a:r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6488524" y="4149080"/>
            <a:ext cx="15384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z-Cyrl-AZ" dirty="0"/>
              <a:t>гены-мишени</a:t>
            </a:r>
            <a:endParaRPr lang="en-GB" dirty="0"/>
          </a:p>
        </p:txBody>
      </p:sp>
      <p:sp>
        <p:nvSpPr>
          <p:cNvPr id="13" name="Rectangle 12"/>
          <p:cNvSpPr/>
          <p:nvPr/>
        </p:nvSpPr>
        <p:spPr>
          <a:xfrm>
            <a:off x="799892" y="5157192"/>
            <a:ext cx="3335593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az-Cyrl-AZ" dirty="0"/>
              <a:t>Технологии, свободные от </a:t>
            </a:r>
            <a:r>
              <a:rPr lang="az-Cyrl-AZ" dirty="0" smtClean="0"/>
              <a:t>ГМО</a:t>
            </a:r>
            <a:r>
              <a:rPr lang="en-GB" dirty="0" smtClean="0"/>
              <a:t>)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826095" y="5877272"/>
            <a:ext cx="6198813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az-Cyrl-AZ" dirty="0"/>
              <a:t>Производственные </a:t>
            </a:r>
            <a:r>
              <a:rPr lang="az-Cyrl-AZ" dirty="0" smtClean="0"/>
              <a:t>испытания</a:t>
            </a:r>
            <a:endParaRPr lang="en-GB" dirty="0" smtClean="0"/>
          </a:p>
          <a:p>
            <a:r>
              <a:rPr lang="az-Cyrl-AZ" dirty="0"/>
              <a:t>Молекулярное фенотипирование - функциональное </a:t>
            </a:r>
            <a:r>
              <a:rPr lang="az-Cyrl-AZ" dirty="0" smtClean="0"/>
              <a:t>питание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4283968" y="5157192"/>
            <a:ext cx="4704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prstClr val="black"/>
                </a:solidFill>
              </a:rPr>
              <a:t>Non-GMO CRISPR-</a:t>
            </a:r>
            <a:r>
              <a:rPr lang="en-GB" dirty="0" err="1" smtClean="0">
                <a:solidFill>
                  <a:prstClr val="black"/>
                </a:solidFill>
              </a:rPr>
              <a:t>Cas</a:t>
            </a:r>
            <a:r>
              <a:rPr lang="en-GB" dirty="0">
                <a:solidFill>
                  <a:prstClr val="black"/>
                </a:solidFill>
              </a:rPr>
              <a:t>; RNAi, peptides-inhibitors</a:t>
            </a:r>
            <a:endParaRPr lang="en-GB" dirty="0"/>
          </a:p>
        </p:txBody>
      </p:sp>
      <p:pic>
        <p:nvPicPr>
          <p:cNvPr id="16" name="Рисунок 2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892" y="93002"/>
            <a:ext cx="1292225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7287813" y="6015771"/>
            <a:ext cx="14782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z-Cyrl-AZ" dirty="0"/>
              <a:t>новые линии</a:t>
            </a:r>
            <a:endParaRPr lang="en-GB" dirty="0"/>
          </a:p>
        </p:txBody>
      </p:sp>
      <p:sp>
        <p:nvSpPr>
          <p:cNvPr id="18" name="Down Arrow 17"/>
          <p:cNvSpPr/>
          <p:nvPr/>
        </p:nvSpPr>
        <p:spPr>
          <a:xfrm>
            <a:off x="395536" y="1015994"/>
            <a:ext cx="144016" cy="55076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88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851920" y="1772816"/>
            <a:ext cx="422263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z-Cyrl-AZ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Стресс</a:t>
            </a:r>
            <a:endParaRPr lang="en-GB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endParaRPr lang="az-Cyrl-AZ" sz="2400" dirty="0"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az-Cyrl-AZ" sz="2400" dirty="0">
                <a:latin typeface="Arial Narrow" panose="020B0606020202030204" pitchFamily="34" charset="0"/>
              </a:rPr>
              <a:t>Вирусный </a:t>
            </a:r>
            <a:r>
              <a:rPr lang="az-Cyrl-AZ" sz="2400" dirty="0" smtClean="0">
                <a:latin typeface="Arial Narrow" panose="020B0606020202030204" pitchFamily="34" charset="0"/>
              </a:rPr>
              <a:t>-</a:t>
            </a:r>
            <a:r>
              <a:rPr lang="en-GB" sz="2400" dirty="0" smtClean="0">
                <a:latin typeface="Arial Narrow" panose="020B0606020202030204" pitchFamily="34" charset="0"/>
              </a:rPr>
              <a:t> PVY</a:t>
            </a:r>
            <a:endParaRPr lang="az-Cyrl-AZ" sz="2400" dirty="0"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az-Cyrl-AZ" sz="2400" dirty="0" smtClean="0">
                <a:latin typeface="Arial Narrow" panose="020B0606020202030204" pitchFamily="34" charset="0"/>
              </a:rPr>
              <a:t>Бактериальный</a:t>
            </a:r>
            <a:r>
              <a:rPr lang="en-GB" sz="2400" dirty="0" smtClean="0">
                <a:latin typeface="Arial Narrow" panose="020B0606020202030204" pitchFamily="34" charset="0"/>
              </a:rPr>
              <a:t> –</a:t>
            </a:r>
            <a:endParaRPr lang="en-GB" sz="2400" i="1" dirty="0" smtClean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r>
              <a:rPr lang="en-GB" sz="2400" i="1" dirty="0" smtClean="0">
                <a:solidFill>
                  <a:prstClr val="black"/>
                </a:solidFill>
                <a:latin typeface="Arial Narrow" panose="020B0606020202030204" pitchFamily="34" charset="0"/>
                <a:ea typeface="Calibri"/>
              </a:rPr>
              <a:t>     </a:t>
            </a:r>
            <a:r>
              <a:rPr lang="en-GB" sz="2400" i="1" dirty="0" err="1" smtClean="0">
                <a:solidFill>
                  <a:prstClr val="black"/>
                </a:solidFill>
                <a:latin typeface="Arial Narrow" panose="020B0606020202030204" pitchFamily="34" charset="0"/>
                <a:ea typeface="Calibri"/>
              </a:rPr>
              <a:t>Clavibacter</a:t>
            </a:r>
            <a:r>
              <a:rPr lang="en-GB" sz="2400" i="1" dirty="0" smtClean="0">
                <a:solidFill>
                  <a:prstClr val="black"/>
                </a:solidFill>
                <a:latin typeface="Arial Narrow" panose="020B0606020202030204" pitchFamily="34" charset="0"/>
                <a:ea typeface="Calibri"/>
              </a:rPr>
              <a:t> </a:t>
            </a:r>
            <a:r>
              <a:rPr lang="en-GB" sz="2400" i="1" dirty="0" err="1">
                <a:solidFill>
                  <a:prstClr val="black"/>
                </a:solidFill>
                <a:latin typeface="Arial Narrow" panose="020B0606020202030204" pitchFamily="34" charset="0"/>
                <a:ea typeface="Calibri"/>
              </a:rPr>
              <a:t>michiganensis</a:t>
            </a:r>
            <a:r>
              <a:rPr lang="en-GB" sz="2400" i="1" dirty="0">
                <a:solidFill>
                  <a:prstClr val="black"/>
                </a:solidFill>
                <a:latin typeface="Arial Narrow" panose="020B0606020202030204" pitchFamily="34" charset="0"/>
                <a:ea typeface="Calibri"/>
              </a:rPr>
              <a:t>, </a:t>
            </a:r>
            <a:r>
              <a:rPr lang="en-GB" sz="2400" dirty="0" err="1">
                <a:solidFill>
                  <a:prstClr val="black"/>
                </a:solidFill>
                <a:latin typeface="Arial Narrow" panose="020B0606020202030204" pitchFamily="34" charset="0"/>
                <a:ea typeface="Calibri"/>
              </a:rPr>
              <a:t>Cmm</a:t>
            </a:r>
            <a:endParaRPr lang="az-Cyrl-AZ" sz="2400" dirty="0"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az-Cyrl-AZ" sz="2400" dirty="0" smtClean="0">
                <a:latin typeface="Arial Narrow" panose="020B0606020202030204" pitchFamily="34" charset="0"/>
              </a:rPr>
              <a:t>Тепловой</a:t>
            </a:r>
            <a:endParaRPr lang="en-GB" sz="2400" dirty="0">
              <a:latin typeface="Arial Narrow" panose="020B0606020202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5158" y="6309320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z-Cyrl-AZ" dirty="0"/>
              <a:t> </a:t>
            </a:r>
            <a:endParaRPr lang="en-GB" sz="2400" dirty="0">
              <a:latin typeface="Arial Narrow" panose="020B0606020202030204" pitchFamily="34" charset="0"/>
            </a:endParaRP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325" y="0"/>
            <a:ext cx="1463675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80" y="1204773"/>
            <a:ext cx="2784582" cy="2549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Lightning Bolt 2"/>
          <p:cNvSpPr/>
          <p:nvPr/>
        </p:nvSpPr>
        <p:spPr>
          <a:xfrm rot="5400000">
            <a:off x="3660182" y="799384"/>
            <a:ext cx="1018505" cy="1237178"/>
          </a:xfrm>
          <a:prstGeom prst="lightningBol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4624"/>
            <a:ext cx="2062088" cy="1430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Рисунок 2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804" y="4941168"/>
            <a:ext cx="1292225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23971" y="5125890"/>
            <a:ext cx="47916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latin typeface="Arial Narrow" panose="020B0606020202030204" pitchFamily="34" charset="0"/>
              </a:rPr>
              <a:t>19 сортов/сортообразцов из коллекции ДГТ</a:t>
            </a:r>
            <a:endParaRPr lang="en-GB" sz="20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893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Рисунок 4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2971" y="1379373"/>
            <a:ext cx="2297244" cy="3312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7411" name="Рисунок 3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331" y="1379373"/>
            <a:ext cx="2915530" cy="3312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980834" y="4911551"/>
            <a:ext cx="168988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z-Cyrl-AZ" sz="2400" dirty="0">
                <a:latin typeface="Arial Narrow" panose="020B0606020202030204" pitchFamily="34" charset="0"/>
              </a:rPr>
              <a:t>Сорт </a:t>
            </a:r>
            <a:r>
              <a:rPr lang="az-Cyrl-AZ" sz="2400" dirty="0" smtClean="0">
                <a:latin typeface="Arial Narrow" panose="020B0606020202030204" pitchFamily="34" charset="0"/>
              </a:rPr>
              <a:t>Вализа</a:t>
            </a:r>
            <a:endParaRPr lang="en-GB" sz="2400" dirty="0" smtClean="0">
              <a:latin typeface="Arial Narrow" panose="020B0606020202030204" pitchFamily="34" charset="0"/>
            </a:endParaRPr>
          </a:p>
          <a:p>
            <a:r>
              <a:rPr lang="en-GB" sz="2400" dirty="0" smtClean="0">
                <a:latin typeface="Arial Narrow" panose="020B0606020202030204" pitchFamily="34" charset="0"/>
              </a:rPr>
              <a:t>(cv. </a:t>
            </a:r>
            <a:r>
              <a:rPr lang="az-Cyrl-AZ" sz="2400" dirty="0" smtClean="0">
                <a:latin typeface="Arial Narrow" panose="020B0606020202030204" pitchFamily="34" charset="0"/>
              </a:rPr>
              <a:t>Чикаго</a:t>
            </a:r>
            <a:r>
              <a:rPr lang="en-GB" sz="2400" dirty="0" smtClean="0">
                <a:latin typeface="Arial Narrow" panose="020B0606020202030204" pitchFamily="34" charset="0"/>
              </a:rPr>
              <a:t>)</a:t>
            </a:r>
            <a:r>
              <a:rPr lang="az-Cyrl-AZ" sz="2400" dirty="0" smtClean="0">
                <a:latin typeface="Arial Narrow" panose="020B0606020202030204" pitchFamily="34" charset="0"/>
              </a:rPr>
              <a:t> </a:t>
            </a:r>
            <a:endParaRPr lang="en-GB" sz="2400" dirty="0">
              <a:latin typeface="Arial Narrow" panose="020B0606020202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741252" y="4910171"/>
            <a:ext cx="45031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>
                <a:latin typeface="Arial Narrow" panose="020B0606020202030204" pitchFamily="34" charset="0"/>
              </a:rPr>
              <a:t>                          </a:t>
            </a:r>
            <a:r>
              <a:rPr lang="az-Cyrl-AZ" sz="2400" dirty="0" smtClean="0">
                <a:latin typeface="Arial Narrow" panose="020B0606020202030204" pitchFamily="34" charset="0"/>
              </a:rPr>
              <a:t>Сорт Гала</a:t>
            </a:r>
            <a:r>
              <a:rPr lang="en-GB" sz="2400" dirty="0" smtClean="0">
                <a:latin typeface="Arial Narrow" panose="020B0606020202030204" pitchFamily="34" charset="0"/>
              </a:rPr>
              <a:t>                  </a:t>
            </a:r>
            <a:endParaRPr lang="en-GB" sz="2400" dirty="0">
              <a:latin typeface="Arial Narrow" panose="020B0606020202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7504" y="188640"/>
            <a:ext cx="5400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Arial Narrow" panose="020B0606020202030204" pitchFamily="34" charset="0"/>
              </a:rPr>
              <a:t>Сорта картофеля, контрастные на </a:t>
            </a:r>
            <a:r>
              <a:rPr lang="en-GB" sz="2400" b="1" dirty="0" smtClean="0">
                <a:latin typeface="Arial Narrow" panose="020B0606020202030204" pitchFamily="34" charset="0"/>
              </a:rPr>
              <a:t>PVY</a:t>
            </a:r>
            <a:r>
              <a:rPr lang="ru-RU" sz="2400" b="1" dirty="0" smtClean="0">
                <a:latin typeface="Arial Narrow" panose="020B0606020202030204" pitchFamily="34" charset="0"/>
              </a:rPr>
              <a:t>, </a:t>
            </a:r>
            <a:r>
              <a:rPr lang="en-GB" sz="2400" b="1" dirty="0" err="1" smtClean="0">
                <a:latin typeface="Arial Narrow" panose="020B0606020202030204" pitchFamily="34" charset="0"/>
              </a:rPr>
              <a:t>Cmm</a:t>
            </a:r>
            <a:r>
              <a:rPr lang="en-GB" sz="2400" b="1" dirty="0" smtClean="0">
                <a:latin typeface="Arial Narrow" panose="020B0606020202030204" pitchFamily="34" charset="0"/>
              </a:rPr>
              <a:t> </a:t>
            </a:r>
            <a:r>
              <a:rPr lang="ru-RU" sz="2400" b="1" dirty="0">
                <a:latin typeface="Arial Narrow" panose="020B0606020202030204" pitchFamily="34" charset="0"/>
              </a:rPr>
              <a:t>и </a:t>
            </a:r>
            <a:r>
              <a:rPr lang="ru-RU" sz="2400" b="1" dirty="0" smtClean="0">
                <a:latin typeface="Arial Narrow" panose="020B0606020202030204" pitchFamily="34" charset="0"/>
              </a:rPr>
              <a:t>тепло </a:t>
            </a:r>
            <a:r>
              <a:rPr lang="en-GB" sz="2400" b="1" dirty="0" smtClean="0">
                <a:latin typeface="Arial Narrow" panose="020B0606020202030204" pitchFamily="34" charset="0"/>
              </a:rPr>
              <a:t> (28</a:t>
            </a:r>
            <a:r>
              <a:rPr lang="en-GB" sz="2400" b="1" baseline="30000" dirty="0" smtClean="0">
                <a:latin typeface="Arial Narrow" panose="020B0606020202030204" pitchFamily="34" charset="0"/>
              </a:rPr>
              <a:t>O</a:t>
            </a:r>
            <a:r>
              <a:rPr lang="en-GB" sz="2400" b="1" dirty="0" smtClean="0">
                <a:latin typeface="Arial Narrow" panose="020B0606020202030204" pitchFamily="34" charset="0"/>
              </a:rPr>
              <a:t> C)</a:t>
            </a:r>
            <a:endParaRPr lang="ru-RU" sz="2400" b="1" dirty="0">
              <a:latin typeface="Arial Narrow" panose="020B0606020202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04248" y="6059639"/>
            <a:ext cx="20336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z-Cyrl-AZ" sz="2400" dirty="0">
                <a:latin typeface="Arial Narrow" panose="020B0606020202030204" pitchFamily="34" charset="0"/>
              </a:rPr>
              <a:t>ПРОТЕОМИКА</a:t>
            </a:r>
            <a:endParaRPr lang="en-GB" sz="2400" dirty="0">
              <a:latin typeface="Arial Narrow" panose="020B0606020202030204" pitchFamily="34" charset="0"/>
            </a:endParaRPr>
          </a:p>
        </p:txBody>
      </p:sp>
      <p:sp>
        <p:nvSpPr>
          <p:cNvPr id="6" name="Notched Right Arrow 5"/>
          <p:cNvSpPr/>
          <p:nvPr/>
        </p:nvSpPr>
        <p:spPr>
          <a:xfrm>
            <a:off x="3779912" y="6165304"/>
            <a:ext cx="2952328" cy="2308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325" y="0"/>
            <a:ext cx="1015233" cy="1019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4624"/>
            <a:ext cx="1430303" cy="991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3523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40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059355"/>
            <a:ext cx="4833660" cy="2826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2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592614"/>
            <a:ext cx="3465164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43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385892"/>
            <a:ext cx="2290280" cy="2499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44" name="Picture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789987"/>
            <a:ext cx="3431674" cy="3365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5004048" y="592614"/>
            <a:ext cx="648072" cy="1973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6268750" y="476672"/>
            <a:ext cx="9185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Chicago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1115616" y="846004"/>
            <a:ext cx="144016" cy="1347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179512" y="116632"/>
            <a:ext cx="88905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Arial Narrow" panose="020B0606020202030204" pitchFamily="34" charset="0"/>
              </a:rPr>
              <a:t>Термочувствительность и </a:t>
            </a:r>
            <a:r>
              <a:rPr lang="ru-RU" sz="2400" b="1" dirty="0">
                <a:latin typeface="Arial Narrow" panose="020B0606020202030204" pitchFamily="34" charset="0"/>
              </a:rPr>
              <a:t>эффект </a:t>
            </a:r>
            <a:r>
              <a:rPr lang="ru-RU" sz="2400" b="1" dirty="0">
                <a:solidFill>
                  <a:prstClr val="black"/>
                </a:solidFill>
                <a:latin typeface="Arial Narrow" panose="020B0606020202030204" pitchFamily="34" charset="0"/>
              </a:rPr>
              <a:t>т</a:t>
            </a:r>
            <a:r>
              <a:rPr lang="ru-RU" sz="2400" b="1" dirty="0" smtClean="0">
                <a:latin typeface="Arial Narrow" panose="020B0606020202030204" pitchFamily="34" charset="0"/>
              </a:rPr>
              <a:t>емпературы </a:t>
            </a:r>
            <a:r>
              <a:rPr lang="ru-RU" sz="2400" b="1" dirty="0">
                <a:latin typeface="Arial Narrow" panose="020B0606020202030204" pitchFamily="34" charset="0"/>
              </a:rPr>
              <a:t>на </a:t>
            </a:r>
            <a:r>
              <a:rPr lang="ru-RU" sz="2400" b="1" dirty="0" smtClean="0">
                <a:latin typeface="Arial Narrow" panose="020B0606020202030204" pitchFamily="34" charset="0"/>
              </a:rPr>
              <a:t>репликацию</a:t>
            </a:r>
            <a:r>
              <a:rPr lang="en-GB" sz="2400" b="1" dirty="0" smtClean="0">
                <a:latin typeface="Arial Narrow" panose="020B0606020202030204" pitchFamily="34" charset="0"/>
              </a:rPr>
              <a:t> PVY</a:t>
            </a:r>
            <a:endParaRPr lang="en-GB" sz="24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28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3923" y="0"/>
            <a:ext cx="1170077" cy="1175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4625"/>
            <a:ext cx="1630040" cy="1130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38" y="1196752"/>
            <a:ext cx="8771350" cy="2557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152" y="3898434"/>
            <a:ext cx="6312226" cy="2931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539552" y="52769"/>
            <a:ext cx="54726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Arial Narrow" panose="020B0606020202030204" pitchFamily="34" charset="0"/>
              </a:rPr>
              <a:t>Уровни экспрессии </a:t>
            </a:r>
            <a:r>
              <a:rPr lang="ru-RU" sz="2000" b="1" dirty="0" smtClean="0">
                <a:latin typeface="Arial Narrow" panose="020B0606020202030204" pitchFamily="34" charset="0"/>
              </a:rPr>
              <a:t> </a:t>
            </a:r>
            <a:r>
              <a:rPr lang="en-GB" sz="2000" b="1" dirty="0" smtClean="0">
                <a:latin typeface="Arial Narrow" panose="020B0606020202030204" pitchFamily="34" charset="0"/>
              </a:rPr>
              <a:t>PR </a:t>
            </a:r>
            <a:r>
              <a:rPr lang="ru-RU" sz="2000" b="1" dirty="0" smtClean="0">
                <a:latin typeface="Arial Narrow" panose="020B0606020202030204" pitchFamily="34" charset="0"/>
              </a:rPr>
              <a:t>и </a:t>
            </a:r>
            <a:r>
              <a:rPr lang="en-GB" sz="2000" b="1" dirty="0" smtClean="0">
                <a:latin typeface="Arial Narrow" panose="020B0606020202030204" pitchFamily="34" charset="0"/>
              </a:rPr>
              <a:t>HSP </a:t>
            </a:r>
            <a:r>
              <a:rPr lang="ru-RU" sz="2000" b="1" dirty="0" smtClean="0">
                <a:latin typeface="Arial Narrow" panose="020B0606020202030204" pitchFamily="34" charset="0"/>
              </a:rPr>
              <a:t> </a:t>
            </a:r>
            <a:r>
              <a:rPr lang="ru-RU" sz="2000" b="1" dirty="0">
                <a:latin typeface="Arial Narrow" panose="020B0606020202030204" pitchFamily="34" charset="0"/>
              </a:rPr>
              <a:t>белков в сортах Гала и Чикаго коррелируют с термотолерантностью и устойчивостью к </a:t>
            </a:r>
            <a:r>
              <a:rPr lang="en-GB" sz="2000" b="1" dirty="0" smtClean="0">
                <a:latin typeface="Arial Narrow" panose="020B0606020202030204" pitchFamily="34" charset="0"/>
              </a:rPr>
              <a:t>PVY</a:t>
            </a:r>
            <a:endParaRPr lang="en-GB" sz="20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90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Image result for Институт Биоорганической химии logo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7700" y="44624"/>
            <a:ext cx="1270804" cy="1270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360" y="44625"/>
            <a:ext cx="1630040" cy="1130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700809"/>
            <a:ext cx="7067148" cy="4766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179512" y="286723"/>
            <a:ext cx="62646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Arial Narrow" panose="020B0606020202030204" pitchFamily="34" charset="0"/>
              </a:rPr>
              <a:t>Салициловая </a:t>
            </a:r>
            <a:r>
              <a:rPr lang="ru-RU" sz="2400" b="1" dirty="0">
                <a:latin typeface="Arial Narrow" panose="020B0606020202030204" pitchFamily="34" charset="0"/>
              </a:rPr>
              <a:t>кислота - ключевой регулятор защитных реакций картофеля </a:t>
            </a:r>
            <a:r>
              <a:rPr lang="en-GB" sz="2400" b="1" dirty="0" smtClean="0">
                <a:latin typeface="Arial Narrow" panose="020B0606020202030204" pitchFamily="34" charset="0"/>
              </a:rPr>
              <a:t> </a:t>
            </a:r>
            <a:endParaRPr lang="en-GB" sz="2400" b="1" dirty="0">
              <a:latin typeface="Arial Narrow" panose="020B0606020202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102644" y="2044005"/>
            <a:ext cx="4572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GB" dirty="0" smtClean="0"/>
          </a:p>
          <a:p>
            <a:r>
              <a:rPr lang="az-Cyrl-AZ" dirty="0" smtClean="0"/>
              <a:t>Симптомы</a:t>
            </a:r>
            <a:endParaRPr lang="az-Cyrl-AZ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PVY</a:t>
            </a:r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HSP</a:t>
            </a:r>
            <a:endParaRPr lang="az-Cyrl-AZ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PR-1</a:t>
            </a:r>
            <a:endParaRPr lang="en-GB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8460432" y="2276872"/>
            <a:ext cx="0" cy="43204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8473102" y="3868199"/>
            <a:ext cx="0" cy="43204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8460432" y="4725144"/>
            <a:ext cx="0" cy="43204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8473102" y="3068960"/>
            <a:ext cx="0" cy="43204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172400" y="1753652"/>
            <a:ext cx="5790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latin typeface="Arial Narrow" panose="020B0606020202030204" pitchFamily="34" charset="0"/>
              </a:rPr>
              <a:t>SA</a:t>
            </a:r>
            <a:endParaRPr lang="en-GB" sz="2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4086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28С 21 день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406" y="1323527"/>
            <a:ext cx="5991599" cy="5157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-828600" y="444822"/>
            <a:ext cx="84969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Arial Narrow" panose="020B0606020202030204" pitchFamily="34" charset="0"/>
              </a:rPr>
              <a:t>Ядерные </a:t>
            </a:r>
            <a:r>
              <a:rPr lang="ru-RU" sz="2400" b="1" dirty="0" smtClean="0">
                <a:latin typeface="Arial Narrow" panose="020B0606020202030204" pitchFamily="34" charset="0"/>
              </a:rPr>
              <a:t>белки</a:t>
            </a:r>
            <a:r>
              <a:rPr lang="en-GB" sz="2400" b="1" dirty="0" smtClean="0">
                <a:latin typeface="Arial Narrow" panose="020B0606020202030204" pitchFamily="34" charset="0"/>
              </a:rPr>
              <a:t> (OE)</a:t>
            </a:r>
            <a:r>
              <a:rPr lang="ru-RU" sz="2400" b="1" dirty="0" smtClean="0">
                <a:latin typeface="Arial Narrow" panose="020B0606020202030204" pitchFamily="34" charset="0"/>
              </a:rPr>
              <a:t> </a:t>
            </a:r>
            <a:r>
              <a:rPr lang="ru-RU" sz="2400" b="1" dirty="0">
                <a:latin typeface="Arial Narrow" panose="020B0606020202030204" pitchFamily="34" charset="0"/>
              </a:rPr>
              <a:t>фибрилларин и </a:t>
            </a:r>
            <a:r>
              <a:rPr lang="en-GB" sz="2400" b="1" dirty="0" smtClean="0">
                <a:latin typeface="Arial Narrow" panose="020B0606020202030204" pitchFamily="34" charset="0"/>
              </a:rPr>
              <a:t>PARP</a:t>
            </a:r>
            <a:r>
              <a:rPr lang="ru-RU" sz="2400" b="1" dirty="0" smtClean="0">
                <a:latin typeface="Arial Narrow" panose="020B0606020202030204" pitchFamily="34" charset="0"/>
              </a:rPr>
              <a:t> </a:t>
            </a:r>
            <a:r>
              <a:rPr lang="ru-RU" sz="2400" b="1" dirty="0">
                <a:latin typeface="Arial Narrow" panose="020B0606020202030204" pitchFamily="34" charset="0"/>
              </a:rPr>
              <a:t>усиливают  восприимчивость Чикаго к теплу, </a:t>
            </a:r>
            <a:r>
              <a:rPr lang="en-GB" sz="2400" b="1" dirty="0" err="1" smtClean="0">
                <a:latin typeface="Arial Narrow" panose="020B0606020202030204" pitchFamily="34" charset="0"/>
              </a:rPr>
              <a:t>Cmm</a:t>
            </a:r>
            <a:r>
              <a:rPr lang="ru-RU" sz="2400" b="1" dirty="0" smtClean="0">
                <a:latin typeface="Arial Narrow" panose="020B0606020202030204" pitchFamily="34" charset="0"/>
              </a:rPr>
              <a:t> </a:t>
            </a:r>
            <a:r>
              <a:rPr lang="ru-RU" sz="2400" b="1" dirty="0">
                <a:latin typeface="Arial Narrow" panose="020B0606020202030204" pitchFamily="34" charset="0"/>
              </a:rPr>
              <a:t>и </a:t>
            </a:r>
            <a:r>
              <a:rPr lang="en-GB" sz="2400" b="1" dirty="0" smtClean="0">
                <a:latin typeface="Arial Narrow" panose="020B0606020202030204" pitchFamily="34" charset="0"/>
              </a:rPr>
              <a:t>PVY</a:t>
            </a:r>
            <a:endParaRPr lang="en-GB" sz="2400" b="1" dirty="0">
              <a:latin typeface="Arial Narrow" panose="020B0606020202030204" pitchFamily="34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435" y="0"/>
            <a:ext cx="1170077" cy="1175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38100"/>
            <a:ext cx="1296144" cy="898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4724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44625"/>
            <a:ext cx="61206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Arial Narrow" panose="020B0606020202030204" pitchFamily="34" charset="0"/>
              </a:rPr>
              <a:t>Взаимодействие между сигнальным путём, направляемым салициловой </a:t>
            </a:r>
            <a:r>
              <a:rPr lang="ru-RU" sz="2400" b="1" dirty="0" smtClean="0">
                <a:latin typeface="Arial Narrow" panose="020B0606020202030204" pitchFamily="34" charset="0"/>
              </a:rPr>
              <a:t>кислотой</a:t>
            </a:r>
            <a:r>
              <a:rPr lang="en-GB" sz="2400" b="1" dirty="0" smtClean="0">
                <a:latin typeface="Arial Narrow" panose="020B0606020202030204" pitchFamily="34" charset="0"/>
              </a:rPr>
              <a:t>,</a:t>
            </a:r>
            <a:r>
              <a:rPr lang="ru-RU" sz="2400" b="1" dirty="0" smtClean="0">
                <a:latin typeface="Arial Narrow" panose="020B0606020202030204" pitchFamily="34" charset="0"/>
              </a:rPr>
              <a:t> </a:t>
            </a:r>
            <a:r>
              <a:rPr lang="ru-RU" sz="2400" b="1" dirty="0">
                <a:latin typeface="Arial Narrow" panose="020B0606020202030204" pitchFamily="34" charset="0"/>
              </a:rPr>
              <a:t>и функциями фибрилларина</a:t>
            </a:r>
            <a:endParaRPr lang="en-GB" sz="2400" b="1" dirty="0">
              <a:latin typeface="Arial Narrow" panose="020B0606020202030204" pitchFamily="34" charset="0"/>
            </a:endParaRPr>
          </a:p>
        </p:txBody>
      </p:sp>
      <p:pic>
        <p:nvPicPr>
          <p:cNvPr id="22530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273" y="1954667"/>
            <a:ext cx="4458775" cy="414704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3" name="Rectangle 2"/>
          <p:cNvSpPr/>
          <p:nvPr/>
        </p:nvSpPr>
        <p:spPr>
          <a:xfrm>
            <a:off x="5796136" y="1954667"/>
            <a:ext cx="2736304" cy="2308324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b="1" dirty="0"/>
              <a:t>Фибрилларин  - белок ядрышка </a:t>
            </a:r>
            <a:r>
              <a:rPr lang="ru-RU" b="1" dirty="0" smtClean="0"/>
              <a:t>– метилтрансфераза</a:t>
            </a:r>
            <a:endParaRPr lang="en-GB" b="1" dirty="0" smtClean="0"/>
          </a:p>
          <a:p>
            <a:endParaRPr lang="ru-RU" b="1" dirty="0"/>
          </a:p>
          <a:p>
            <a:r>
              <a:rPr lang="ru-RU" b="1" dirty="0"/>
              <a:t>Метилирование и процессинг </a:t>
            </a:r>
            <a:r>
              <a:rPr lang="ru-RU" b="1" dirty="0" smtClean="0"/>
              <a:t>рРНК</a:t>
            </a:r>
            <a:r>
              <a:rPr lang="ru-RU" b="1" dirty="0"/>
              <a:t>, </a:t>
            </a:r>
          </a:p>
          <a:p>
            <a:r>
              <a:rPr lang="ru-RU" b="1" dirty="0"/>
              <a:t>сборка пре-рибосомальных частиц</a:t>
            </a:r>
            <a:endParaRPr lang="en-GB" b="1" dirty="0"/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365104"/>
            <a:ext cx="1819877" cy="1839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7198436" y="5168743"/>
            <a:ext cx="15905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Фибрилларин</a:t>
            </a:r>
            <a:endParaRPr lang="en-GB" b="1" dirty="0">
              <a:solidFill>
                <a:srgbClr val="FF00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076056" y="3284984"/>
            <a:ext cx="648072" cy="0"/>
          </a:xfrm>
          <a:prstGeom prst="straightConnector1">
            <a:avLst/>
          </a:prstGeom>
          <a:ln w="571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3923" y="0"/>
            <a:ext cx="1170077" cy="1175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4625"/>
            <a:ext cx="1630040" cy="1130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9810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4075" y="272190"/>
            <a:ext cx="8496944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z-Cyrl-AZ" sz="2800" dirty="0" smtClean="0">
                <a:latin typeface="Arial Narrow" panose="020B0606020202030204" pitchFamily="34" charset="0"/>
              </a:rPr>
              <a:t>Гипотеза</a:t>
            </a:r>
            <a:r>
              <a:rPr lang="en-GB" sz="2800" dirty="0" smtClean="0">
                <a:latin typeface="Arial Narrow" panose="020B0606020202030204" pitchFamily="34" charset="0"/>
              </a:rPr>
              <a:t>:</a:t>
            </a:r>
          </a:p>
          <a:p>
            <a:pPr algn="just"/>
            <a:r>
              <a:rPr lang="ru-RU" sz="2000" dirty="0">
                <a:latin typeface="Arial Narrow" panose="020B0606020202030204" pitchFamily="34" charset="0"/>
              </a:rPr>
              <a:t>Фибриларин, метилируя рРНК и взаимодействуя с </a:t>
            </a:r>
            <a:r>
              <a:rPr lang="ru-RU" sz="2000" dirty="0" smtClean="0">
                <a:latin typeface="Arial Narrow" panose="020B0606020202030204" pitchFamily="34" charset="0"/>
              </a:rPr>
              <a:t>рибосомальными </a:t>
            </a:r>
            <a:r>
              <a:rPr lang="ru-RU" sz="2000" dirty="0">
                <a:latin typeface="Arial Narrow" panose="020B0606020202030204" pitchFamily="34" charset="0"/>
              </a:rPr>
              <a:t>белками, </a:t>
            </a:r>
            <a:r>
              <a:rPr lang="ru-RU" sz="2000" dirty="0" smtClean="0">
                <a:latin typeface="Arial Narrow" panose="020B0606020202030204" pitchFamily="34" charset="0"/>
              </a:rPr>
              <a:t>контролирует </a:t>
            </a:r>
            <a:r>
              <a:rPr lang="ru-RU" sz="2000" dirty="0">
                <a:latin typeface="Arial Narrow" panose="020B0606020202030204" pitchFamily="34" charset="0"/>
              </a:rPr>
              <a:t>образование популяции рибосом с </a:t>
            </a:r>
            <a:r>
              <a:rPr lang="ru-RU" sz="2000" dirty="0" smtClean="0">
                <a:latin typeface="Arial Narrow" panose="020B0606020202030204" pitchFamily="34" charset="0"/>
              </a:rPr>
              <a:t>различной </a:t>
            </a:r>
            <a:r>
              <a:rPr lang="ru-RU" sz="2000" dirty="0">
                <a:latin typeface="Arial Narrow" panose="020B0606020202030204" pitchFamily="34" charset="0"/>
              </a:rPr>
              <a:t>трансляционной </a:t>
            </a:r>
            <a:r>
              <a:rPr lang="ru-RU" sz="2000" dirty="0" smtClean="0">
                <a:latin typeface="Arial Narrow" panose="020B0606020202030204" pitchFamily="34" charset="0"/>
              </a:rPr>
              <a:t>специфичностью</a:t>
            </a:r>
            <a:r>
              <a:rPr lang="en-GB" sz="2000" dirty="0" smtClean="0">
                <a:latin typeface="Arial Narrow" panose="020B0606020202030204" pitchFamily="34" charset="0"/>
              </a:rPr>
              <a:t> (?) </a:t>
            </a:r>
          </a:p>
          <a:p>
            <a:pPr algn="just"/>
            <a:r>
              <a:rPr lang="ru-RU" sz="2000" dirty="0">
                <a:latin typeface="Arial Narrow" panose="020B0606020202030204" pitchFamily="34" charset="0"/>
              </a:rPr>
              <a:t>например, при высокой концентрации фибрилларина - рибосомы преимущественно трнаслируют вирусные РНК, при низкой концентрации - растения устойчивы к </a:t>
            </a:r>
            <a:r>
              <a:rPr lang="ru-RU" sz="2000" dirty="0" smtClean="0">
                <a:latin typeface="Arial Narrow" panose="020B0606020202030204" pitchFamily="34" charset="0"/>
              </a:rPr>
              <a:t>вирусу</a:t>
            </a:r>
            <a:r>
              <a:rPr lang="en-GB" sz="2000" dirty="0" smtClean="0">
                <a:latin typeface="Arial Narrow" panose="020B0606020202030204" pitchFamily="34" charset="0"/>
              </a:rPr>
              <a:t> (?)</a:t>
            </a:r>
          </a:p>
          <a:p>
            <a:pPr algn="just"/>
            <a:endParaRPr lang="en-GB" sz="2000" dirty="0">
              <a:latin typeface="Arial Narrow" panose="020B0606020202030204" pitchFamily="34" charset="0"/>
            </a:endParaRPr>
          </a:p>
          <a:p>
            <a:pPr algn="just"/>
            <a:r>
              <a:rPr lang="az-Cyrl-AZ" sz="2000" b="1" dirty="0">
                <a:latin typeface="Arial Narrow" panose="020B0606020202030204" pitchFamily="34" charset="0"/>
              </a:rPr>
              <a:t>ПРАКТИЧЕСКИЕ </a:t>
            </a:r>
            <a:r>
              <a:rPr lang="az-Cyrl-AZ" sz="2000" b="1" dirty="0" smtClean="0">
                <a:latin typeface="Arial Narrow" panose="020B0606020202030204" pitchFamily="34" charset="0"/>
              </a:rPr>
              <a:t>ПРИЛОЖЕНИЯ</a:t>
            </a:r>
            <a:endParaRPr lang="en-GB" sz="2000" b="1" dirty="0">
              <a:latin typeface="Arial Narrow" panose="020B0606020202030204" pitchFamily="34" charset="0"/>
            </a:endParaRPr>
          </a:p>
          <a:p>
            <a:pPr algn="just"/>
            <a:endParaRPr lang="en-GB" sz="2000" b="1" dirty="0" smtClean="0">
              <a:latin typeface="Arial Narrow" panose="020B0606020202030204" pitchFamily="34" charset="0"/>
            </a:endParaRPr>
          </a:p>
          <a:p>
            <a:pPr algn="just"/>
            <a:r>
              <a:rPr lang="ru-RU" sz="2000" b="1" dirty="0">
                <a:latin typeface="Arial Narrow" panose="020B0606020202030204" pitchFamily="34" charset="0"/>
              </a:rPr>
              <a:t>Три </a:t>
            </a:r>
            <a:r>
              <a:rPr lang="ru-RU" sz="2000" b="1" dirty="0" smtClean="0">
                <a:latin typeface="Arial Narrow" panose="020B0606020202030204" pitchFamily="34" charset="0"/>
              </a:rPr>
              <a:t>собственных</a:t>
            </a:r>
            <a:endParaRPr lang="en-GB" sz="2000" b="1" dirty="0" smtClean="0">
              <a:latin typeface="Arial Narrow" panose="020B0606020202030204" pitchFamily="34" charset="0"/>
            </a:endParaRPr>
          </a:p>
          <a:p>
            <a:pPr algn="just"/>
            <a:r>
              <a:rPr lang="ru-RU" sz="2000" b="1" dirty="0" smtClean="0">
                <a:latin typeface="Arial Narrow" panose="020B0606020202030204" pitchFamily="34" charset="0"/>
              </a:rPr>
              <a:t>гена </a:t>
            </a:r>
            <a:r>
              <a:rPr lang="ru-RU" sz="2000" b="1" dirty="0">
                <a:latin typeface="Arial Narrow" panose="020B0606020202030204" pitchFamily="34" charset="0"/>
              </a:rPr>
              <a:t>мишени</a:t>
            </a:r>
          </a:p>
          <a:p>
            <a:pPr algn="just"/>
            <a:r>
              <a:rPr lang="ru-RU" sz="2000" dirty="0" smtClean="0">
                <a:latin typeface="Arial Narrow" panose="020B0606020202030204" pitchFamily="34" charset="0"/>
              </a:rPr>
              <a:t>Фибрилларин</a:t>
            </a:r>
          </a:p>
          <a:p>
            <a:pPr algn="just"/>
            <a:r>
              <a:rPr lang="ru-RU" sz="2000" dirty="0" smtClean="0">
                <a:latin typeface="Arial Narrow" panose="020B0606020202030204" pitchFamily="34" charset="0"/>
              </a:rPr>
              <a:t>Койлин</a:t>
            </a:r>
            <a:endParaRPr lang="en-GB" sz="2000" dirty="0" smtClean="0">
              <a:latin typeface="Arial Narrow" panose="020B0606020202030204" pitchFamily="34" charset="0"/>
            </a:endParaRPr>
          </a:p>
          <a:p>
            <a:pPr algn="just"/>
            <a:r>
              <a:rPr lang="en-GB" sz="2000" dirty="0" smtClean="0">
                <a:latin typeface="Arial Narrow" panose="020B0606020202030204" pitchFamily="34" charset="0"/>
              </a:rPr>
              <a:t>PARP</a:t>
            </a:r>
          </a:p>
          <a:p>
            <a:pPr algn="just"/>
            <a:endParaRPr lang="ru-RU" sz="2000" dirty="0"/>
          </a:p>
          <a:p>
            <a:pPr algn="just"/>
            <a:endParaRPr lang="en-GB" sz="2000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162" y="3573016"/>
            <a:ext cx="5677504" cy="2993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779912" y="2924944"/>
            <a:ext cx="2479012" cy="163121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az-Cyrl-AZ" sz="2000" b="1" dirty="0"/>
              <a:t>ГЕНОМНОЕ </a:t>
            </a:r>
            <a:endParaRPr lang="en-GB" sz="2000" b="1" dirty="0" smtClean="0"/>
          </a:p>
          <a:p>
            <a:pPr algn="ctr"/>
            <a:r>
              <a:rPr lang="az-Cyrl-AZ" sz="2000" b="1" dirty="0" smtClean="0"/>
              <a:t>РЕДАКТИРОВАНИЕ</a:t>
            </a:r>
            <a:endParaRPr lang="en-GB" sz="2000" b="1" dirty="0" smtClean="0"/>
          </a:p>
          <a:p>
            <a:pPr algn="ctr"/>
            <a:r>
              <a:rPr lang="ru-RU" sz="2000" dirty="0" smtClean="0"/>
              <a:t>Рогачёво </a:t>
            </a:r>
            <a:r>
              <a:rPr lang="ru-RU" sz="2000" dirty="0"/>
              <a:t>ДГТ </a:t>
            </a:r>
            <a:r>
              <a:rPr lang="ru-RU" sz="2000" dirty="0" smtClean="0"/>
              <a:t>– </a:t>
            </a:r>
            <a:endParaRPr lang="en-GB" sz="2000" dirty="0" smtClean="0"/>
          </a:p>
          <a:p>
            <a:pPr algn="ctr"/>
            <a:r>
              <a:rPr lang="ru-RU" sz="2000" dirty="0" smtClean="0"/>
              <a:t>полевые испытания</a:t>
            </a:r>
            <a:r>
              <a:rPr lang="en-GB" sz="2000" dirty="0" smtClean="0"/>
              <a:t> </a:t>
            </a:r>
          </a:p>
          <a:p>
            <a:pPr algn="ctr"/>
            <a:r>
              <a:rPr lang="en-GB" sz="2000" dirty="0" smtClean="0"/>
              <a:t>15 </a:t>
            </a:r>
            <a:r>
              <a:rPr lang="ru-RU" sz="2000" dirty="0">
                <a:solidFill>
                  <a:schemeClr val="bg1"/>
                </a:solidFill>
              </a:rPr>
              <a:t>августа 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27808" y="5346692"/>
            <a:ext cx="2315062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z-Cyrl-AZ" sz="2000" b="1" dirty="0" smtClean="0">
                <a:solidFill>
                  <a:schemeClr val="bg1"/>
                </a:solidFill>
              </a:rPr>
              <a:t>РНК </a:t>
            </a:r>
            <a:r>
              <a:rPr lang="az-Cyrl-AZ" sz="2000" b="1" dirty="0">
                <a:solidFill>
                  <a:schemeClr val="bg1"/>
                </a:solidFill>
              </a:rPr>
              <a:t>НАПРАВЛЕННОЕ РЕДАКТИРОВАНИЕ</a:t>
            </a:r>
            <a:r>
              <a:rPr lang="en-GB" sz="2000" b="1" dirty="0" smtClean="0">
                <a:solidFill>
                  <a:schemeClr val="bg1"/>
                </a:solidFill>
              </a:rPr>
              <a:t>/RNAi </a:t>
            </a:r>
            <a:r>
              <a:rPr lang="en-GB" sz="2000" b="1" dirty="0">
                <a:solidFill>
                  <a:schemeClr val="bg1"/>
                </a:solidFill>
              </a:rPr>
              <a:t>- </a:t>
            </a:r>
            <a:r>
              <a:rPr lang="en-GB" sz="2000" b="1" dirty="0" err="1" smtClean="0">
                <a:solidFill>
                  <a:schemeClr val="bg1"/>
                </a:solidFill>
              </a:rPr>
              <a:t>ncRNA</a:t>
            </a:r>
            <a:r>
              <a:rPr lang="az-Cyrl-AZ" sz="2000" b="1" dirty="0" smtClean="0">
                <a:solidFill>
                  <a:schemeClr val="bg1"/>
                </a:solidFill>
              </a:rPr>
              <a:t> 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44208" y="3053756"/>
            <a:ext cx="2479237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000" b="1" dirty="0"/>
              <a:t>ТРАНСЛЯЦИОННОЕ </a:t>
            </a:r>
            <a:r>
              <a:rPr lang="ru-RU" sz="2000" b="1" dirty="0" smtClean="0"/>
              <a:t>РЕДАКТИРОВАНИЕ</a:t>
            </a:r>
            <a:endParaRPr lang="en-GB" sz="2000" b="1" dirty="0" smtClean="0"/>
          </a:p>
          <a:p>
            <a:r>
              <a:rPr lang="ru-RU" sz="2000" dirty="0" smtClean="0"/>
              <a:t>Ре-моделирование рибосом</a:t>
            </a:r>
            <a:r>
              <a:rPr lang="en-GB" sz="2000" dirty="0"/>
              <a:t>/</a:t>
            </a:r>
            <a:r>
              <a:rPr lang="ru-RU" sz="2000" dirty="0" smtClean="0"/>
              <a:t> </a:t>
            </a:r>
            <a:r>
              <a:rPr lang="ru-RU" sz="2000" dirty="0"/>
              <a:t>пептиды ингибиторы </a:t>
            </a:r>
            <a:r>
              <a:rPr lang="ru-RU" sz="2000" dirty="0" smtClean="0"/>
              <a:t>белков</a:t>
            </a:r>
            <a:r>
              <a:rPr lang="en-GB" sz="2000" dirty="0" smtClean="0"/>
              <a:t>/ </a:t>
            </a:r>
            <a:r>
              <a:rPr lang="ru-RU" sz="2000" dirty="0" smtClean="0"/>
              <a:t> </a:t>
            </a:r>
            <a:endParaRPr lang="en-GB" sz="2000" dirty="0" smtClean="0"/>
          </a:p>
          <a:p>
            <a:r>
              <a:rPr lang="ru-RU" sz="2000" dirty="0" smtClean="0"/>
              <a:t>активные </a:t>
            </a:r>
            <a:r>
              <a:rPr lang="ru-RU" sz="2000" dirty="0"/>
              <a:t>пептиды</a:t>
            </a:r>
            <a:endParaRPr lang="en-GB" sz="2000" dirty="0"/>
          </a:p>
        </p:txBody>
      </p:sp>
      <p:pic>
        <p:nvPicPr>
          <p:cNvPr id="25606" name="Picture 6" descr="Image result for ботаник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3842" y="5557730"/>
            <a:ext cx="939288" cy="1300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203" y="0"/>
            <a:ext cx="819797" cy="823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370" y="44625"/>
            <a:ext cx="1142062" cy="79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178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503" y="188640"/>
            <a:ext cx="5472608" cy="2492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7" name="Picture 3" descr="IMG_367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852936"/>
            <a:ext cx="3458163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6628" name="Picture 8" descr="IMG_20180523_1431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6" y="2873588"/>
            <a:ext cx="3672409" cy="2751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625259"/>
            <a:ext cx="1630040" cy="1130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 descr="http://logomogo.ru/uploads/logo-mgu.png"/>
          <p:cNvPicPr>
            <a:picLocks noChangeAspect="1" noChangeArrowheads="1"/>
          </p:cNvPicPr>
          <p:nvPr/>
        </p:nvPicPr>
        <p:blipFill>
          <a:blip r:embed="rId6" cstate="print">
            <a:duotone>
              <a:srgbClr val="A5A5A5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5962886"/>
            <a:ext cx="879838" cy="868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8"/>
          <p:cNvPicPr>
            <a:picLocks noChangeAspect="1"/>
          </p:cNvPicPr>
          <p:nvPr/>
        </p:nvPicPr>
        <p:blipFill rotWithShape="1">
          <a:blip r:embed="rId7"/>
          <a:srcRect t="10889" r="87375" b="80667"/>
          <a:stretch/>
        </p:blipFill>
        <p:spPr>
          <a:xfrm>
            <a:off x="4551018" y="6111204"/>
            <a:ext cx="1914171" cy="720183"/>
          </a:xfrm>
          <a:prstGeom prst="rect">
            <a:avLst/>
          </a:prstGeom>
        </p:spPr>
      </p:pic>
      <p:pic>
        <p:nvPicPr>
          <p:cNvPr id="9" name="Picture 2" descr="https://encrypted-tbn3.gstatic.com/images?q=tbn:ANd9GcSUUyfzB4bN-ziayBvHANfBtRiIXwo506xPcUuS8lFaLjn6lHFdnl-UEg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654" y="5445224"/>
            <a:ext cx="1291613" cy="935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Image result for Институт Биоорганической химии logo">
            <a:hlinkClick r:id="rId10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04664"/>
            <a:ext cx="2016224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0" name="Picture 6" descr="p220.ru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652" y="692696"/>
            <a:ext cx="1418624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5737912" y="1887047"/>
            <a:ext cx="17801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z-Cyrl-AZ" b="1" dirty="0">
                <a:solidFill>
                  <a:srgbClr val="444444"/>
                </a:solidFill>
                <a:latin typeface="Roboto Condensed"/>
              </a:rPr>
              <a:t>МЕГАГРАНТЫ</a:t>
            </a:r>
            <a:endParaRPr lang="az-Cyrl-AZ" b="1" i="0" dirty="0">
              <a:solidFill>
                <a:srgbClr val="444444"/>
              </a:solidFill>
              <a:effectLst/>
              <a:latin typeface="Roboto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973512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2954" y="1772816"/>
            <a:ext cx="8496944" cy="4530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latin typeface="Times New Roman"/>
                <a:ea typeface="Calibri"/>
                <a:cs typeface="Times New Roman"/>
              </a:rPr>
              <a:t>Научно-практическая конференция</a:t>
            </a:r>
            <a:endParaRPr lang="en-GB" sz="2400" b="1" dirty="0">
              <a:ea typeface="Calibri"/>
              <a:cs typeface="Times New Roman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latin typeface="Times New Roman"/>
                <a:ea typeface="Calibri"/>
                <a:cs typeface="Times New Roman"/>
              </a:rPr>
              <a:t>«Система </a:t>
            </a:r>
            <a:r>
              <a:rPr lang="en-US" sz="2400" b="1" dirty="0">
                <a:latin typeface="Times New Roman"/>
                <a:ea typeface="Calibri"/>
                <a:cs typeface="Times New Roman"/>
              </a:rPr>
              <a:t>CRISPR</a:t>
            </a:r>
            <a:r>
              <a:rPr lang="ru-RU" sz="2400" b="1" dirty="0">
                <a:latin typeface="Times New Roman"/>
                <a:ea typeface="Calibri"/>
                <a:cs typeface="Times New Roman"/>
              </a:rPr>
              <a:t>|</a:t>
            </a:r>
            <a:r>
              <a:rPr lang="en-US" sz="2400" b="1" dirty="0" err="1">
                <a:latin typeface="Times New Roman"/>
                <a:ea typeface="Calibri"/>
                <a:cs typeface="Times New Roman"/>
              </a:rPr>
              <a:t>Cas</a:t>
            </a:r>
            <a:r>
              <a:rPr lang="ru-RU" sz="2400" b="1" dirty="0">
                <a:latin typeface="Times New Roman"/>
                <a:ea typeface="Calibri"/>
                <a:cs typeface="Times New Roman"/>
              </a:rPr>
              <a:t> в редактировании геномов картофеля и других сельскохозяйственных культур»</a:t>
            </a:r>
            <a:endParaRPr lang="en-GB" sz="2400" b="1" dirty="0">
              <a:ea typeface="Calibri"/>
              <a:cs typeface="Times New Roman"/>
            </a:endParaRPr>
          </a:p>
          <a:p>
            <a:r>
              <a:rPr lang="ru-RU" b="1" dirty="0" smtClean="0">
                <a:solidFill>
                  <a:srgbClr val="3E3E3E"/>
                </a:solidFill>
                <a:latin typeface="PFDinTextCondPro"/>
              </a:rPr>
              <a:t>При </a:t>
            </a:r>
            <a:r>
              <a:rPr lang="ru-RU" b="1" dirty="0">
                <a:solidFill>
                  <a:srgbClr val="3E3E3E"/>
                </a:solidFill>
                <a:latin typeface="PFDinTextCondPro"/>
              </a:rPr>
              <a:t>поддержке:</a:t>
            </a:r>
            <a:r>
              <a:rPr lang="ru-RU" dirty="0">
                <a:solidFill>
                  <a:srgbClr val="3E3E3E"/>
                </a:solidFill>
                <a:latin typeface="PFDinTextCondPro"/>
              </a:rPr>
              <a:t> Министерства сельского хозяйства Российской Федерации, Фонда содействия инновациям, Фонда «Сколково», Российского научного фонда. </a:t>
            </a:r>
            <a:r>
              <a:rPr lang="ru-RU" dirty="0"/>
              <a:t/>
            </a:r>
            <a:br>
              <a:rPr lang="ru-RU" dirty="0"/>
            </a:br>
            <a:endParaRPr lang="en-GB" dirty="0" smtClean="0"/>
          </a:p>
          <a:p>
            <a:r>
              <a:rPr lang="en-GB" b="1" dirty="0">
                <a:solidFill>
                  <a:srgbClr val="3E3E3E"/>
                </a:solidFill>
                <a:latin typeface="PFDinTextCondPro"/>
                <a:hlinkClick r:id="rId2"/>
              </a:rPr>
              <a:t>http://dokagene.ru/kartofelnyy-forum</a:t>
            </a:r>
            <a:r>
              <a:rPr lang="en-GB" b="1" dirty="0" smtClean="0">
                <a:solidFill>
                  <a:srgbClr val="3E3E3E"/>
                </a:solidFill>
                <a:latin typeface="PFDinTextCondPro"/>
                <a:hlinkClick r:id="rId2"/>
              </a:rPr>
              <a:t>/</a:t>
            </a:r>
            <a:endParaRPr lang="en-GB" b="1" dirty="0" smtClean="0">
              <a:solidFill>
                <a:srgbClr val="3E3E3E"/>
              </a:solidFill>
              <a:latin typeface="PFDinTextCondPro"/>
            </a:endParaRPr>
          </a:p>
          <a:p>
            <a:endParaRPr lang="en-GB" b="1" dirty="0">
              <a:solidFill>
                <a:srgbClr val="3E3E3E"/>
              </a:solidFill>
              <a:latin typeface="PFDinTextCondPro"/>
            </a:endParaRPr>
          </a:p>
          <a:p>
            <a:r>
              <a:rPr lang="ru-RU" b="1" dirty="0" smtClean="0">
                <a:solidFill>
                  <a:srgbClr val="3E3E3E"/>
                </a:solidFill>
                <a:latin typeface="PFDinTextCondPro"/>
              </a:rPr>
              <a:t>Место </a:t>
            </a:r>
            <a:r>
              <a:rPr lang="ru-RU" b="1" dirty="0">
                <a:solidFill>
                  <a:srgbClr val="3E3E3E"/>
                </a:solidFill>
                <a:latin typeface="PFDinTextCondPro"/>
              </a:rPr>
              <a:t>проведения:</a:t>
            </a:r>
            <a:r>
              <a:rPr lang="ru-RU" dirty="0">
                <a:solidFill>
                  <a:srgbClr val="3E3E3E"/>
                </a:solidFill>
                <a:latin typeface="PFDinTextCondPro"/>
              </a:rPr>
              <a:t> Агропромпарк «Рогачево», с.Рогачево, Дмитровский район, Московская область. </a:t>
            </a:r>
            <a:r>
              <a:rPr lang="ru-RU" dirty="0"/>
              <a:t/>
            </a:r>
            <a:br>
              <a:rPr lang="ru-RU" dirty="0"/>
            </a:br>
            <a:endParaRPr lang="en-GB" dirty="0" smtClean="0"/>
          </a:p>
          <a:p>
            <a:endParaRPr lang="en-GB" b="1" dirty="0">
              <a:solidFill>
                <a:srgbClr val="3E3E3E"/>
              </a:solidFill>
              <a:latin typeface="PFDinTextCondPro"/>
            </a:endParaRPr>
          </a:p>
          <a:p>
            <a:r>
              <a:rPr lang="ru-RU" b="1" dirty="0" smtClean="0">
                <a:solidFill>
                  <a:srgbClr val="3E3E3E"/>
                </a:solidFill>
                <a:latin typeface="PFDinTextCondPro"/>
              </a:rPr>
              <a:t>Дата</a:t>
            </a:r>
            <a:r>
              <a:rPr lang="ru-RU" b="1" dirty="0">
                <a:solidFill>
                  <a:srgbClr val="3E3E3E"/>
                </a:solidFill>
                <a:latin typeface="PFDinTextCondPro"/>
              </a:rPr>
              <a:t>:</a:t>
            </a:r>
            <a:r>
              <a:rPr lang="ru-RU" dirty="0">
                <a:solidFill>
                  <a:srgbClr val="3E3E3E"/>
                </a:solidFill>
                <a:latin typeface="PFDinTextCondPro"/>
              </a:rPr>
              <a:t> 15 августа 2018 г</a:t>
            </a:r>
            <a:r>
              <a:rPr lang="ru-RU" dirty="0" smtClean="0">
                <a:solidFill>
                  <a:srgbClr val="3E3E3E"/>
                </a:solidFill>
                <a:latin typeface="PFDinTextCondPro"/>
              </a:rPr>
              <a:t>.</a:t>
            </a:r>
            <a:r>
              <a:rPr lang="en-GB" smtClean="0">
                <a:solidFill>
                  <a:srgbClr val="3E3E3E"/>
                </a:solidFill>
                <a:latin typeface="PFDinTextCondPro"/>
              </a:rPr>
              <a:t>  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60408" y="764704"/>
            <a:ext cx="87245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/>
            <a:r>
              <a:rPr lang="en-GB" sz="3600" dirty="0" err="1">
                <a:solidFill>
                  <a:srgbClr val="000000"/>
                </a:solidFill>
                <a:latin typeface="OpenSans-Bold"/>
              </a:rPr>
              <a:t>DokaGene</a:t>
            </a:r>
            <a:r>
              <a:rPr lang="en-GB" sz="3600" dirty="0">
                <a:solidFill>
                  <a:srgbClr val="000000"/>
                </a:solidFill>
                <a:latin typeface="OpenSans-Bold"/>
              </a:rPr>
              <a:t> - </a:t>
            </a:r>
            <a:r>
              <a:rPr lang="az-Cyrl-AZ" sz="3600" dirty="0">
                <a:solidFill>
                  <a:srgbClr val="000000"/>
                </a:solidFill>
                <a:latin typeface="OpenSans-Bold"/>
              </a:rPr>
              <a:t>Картофельный форум 2018</a:t>
            </a:r>
            <a:endParaRPr lang="az-Cyrl-AZ" sz="3600" b="0" i="0" dirty="0">
              <a:solidFill>
                <a:srgbClr val="000000"/>
              </a:solidFill>
              <a:effectLst/>
              <a:latin typeface="OpenSans-Bold"/>
            </a:endParaRPr>
          </a:p>
        </p:txBody>
      </p:sp>
    </p:spTree>
    <p:extLst>
      <p:ext uri="{BB962C8B-B14F-4D97-AF65-F5344CB8AC3E}">
        <p14:creationId xmlns:p14="http://schemas.microsoft.com/office/powerpoint/2010/main" val="2826547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1538</TotalTime>
  <Words>633</Words>
  <Application>Microsoft Office PowerPoint</Application>
  <PresentationFormat>On-screen Show (4:3)</PresentationFormat>
  <Paragraphs>146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James Hutton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Taliansky</dc:creator>
  <cp:lastModifiedBy>Michael Taliansky</cp:lastModifiedBy>
  <cp:revision>155</cp:revision>
  <dcterms:created xsi:type="dcterms:W3CDTF">2017-05-19T10:21:50Z</dcterms:created>
  <dcterms:modified xsi:type="dcterms:W3CDTF">2018-06-17T18:47:19Z</dcterms:modified>
</cp:coreProperties>
</file>