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notesSlides/notesSlide2.xml" ContentType="application/vnd.openxmlformats-officedocument.presentationml.notesSlide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ppt/diagrams/data64.xml" ContentType="application/vnd.openxmlformats-officedocument.drawingml.diagramData+xml"/>
  <Override PartName="/ppt/diagrams/layout64.xml" ContentType="application/vnd.openxmlformats-officedocument.drawingml.diagramLayout+xml"/>
  <Override PartName="/ppt/diagrams/quickStyle64.xml" ContentType="application/vnd.openxmlformats-officedocument.drawingml.diagramStyle+xml"/>
  <Override PartName="/ppt/diagrams/colors64.xml" ContentType="application/vnd.openxmlformats-officedocument.drawingml.diagramColors+xml"/>
  <Override PartName="/ppt/diagrams/drawing64.xml" ContentType="application/vnd.ms-office.drawingml.diagramDrawing+xml"/>
  <Override PartName="/ppt/diagrams/data65.xml" ContentType="application/vnd.openxmlformats-officedocument.drawingml.diagramData+xml"/>
  <Override PartName="/ppt/diagrams/layout65.xml" ContentType="application/vnd.openxmlformats-officedocument.drawingml.diagramLayout+xml"/>
  <Override PartName="/ppt/diagrams/quickStyle65.xml" ContentType="application/vnd.openxmlformats-officedocument.drawingml.diagramStyle+xml"/>
  <Override PartName="/ppt/diagrams/colors65.xml" ContentType="application/vnd.openxmlformats-officedocument.drawingml.diagramColors+xml"/>
  <Override PartName="/ppt/diagrams/drawing65.xml" ContentType="application/vnd.ms-office.drawingml.diagramDrawing+xml"/>
  <Override PartName="/ppt/diagrams/data66.xml" ContentType="application/vnd.openxmlformats-officedocument.drawingml.diagramData+xml"/>
  <Override PartName="/ppt/diagrams/layout66.xml" ContentType="application/vnd.openxmlformats-officedocument.drawingml.diagramLayout+xml"/>
  <Override PartName="/ppt/diagrams/quickStyle66.xml" ContentType="application/vnd.openxmlformats-officedocument.drawingml.diagramStyle+xml"/>
  <Override PartName="/ppt/diagrams/colors66.xml" ContentType="application/vnd.openxmlformats-officedocument.drawingml.diagramColors+xml"/>
  <Override PartName="/ppt/diagrams/drawing66.xml" ContentType="application/vnd.ms-office.drawingml.diagramDrawing+xml"/>
  <Override PartName="/ppt/theme/themeOverride1.xml" ContentType="application/vnd.openxmlformats-officedocument.themeOverride+xml"/>
  <Override PartName="/ppt/diagrams/data67.xml" ContentType="application/vnd.openxmlformats-officedocument.drawingml.diagramData+xml"/>
  <Override PartName="/ppt/diagrams/layout67.xml" ContentType="application/vnd.openxmlformats-officedocument.drawingml.diagramLayout+xml"/>
  <Override PartName="/ppt/diagrams/quickStyle67.xml" ContentType="application/vnd.openxmlformats-officedocument.drawingml.diagramStyle+xml"/>
  <Override PartName="/ppt/diagrams/colors67.xml" ContentType="application/vnd.openxmlformats-officedocument.drawingml.diagramColors+xml"/>
  <Override PartName="/ppt/diagrams/drawing67.xml" ContentType="application/vnd.ms-office.drawingml.diagramDrawing+xml"/>
  <Override PartName="/ppt/diagrams/data68.xml" ContentType="application/vnd.openxmlformats-officedocument.drawingml.diagramData+xml"/>
  <Override PartName="/ppt/diagrams/layout68.xml" ContentType="application/vnd.openxmlformats-officedocument.drawingml.diagramLayout+xml"/>
  <Override PartName="/ppt/diagrams/quickStyle68.xml" ContentType="application/vnd.openxmlformats-officedocument.drawingml.diagramStyle+xml"/>
  <Override PartName="/ppt/diagrams/colors68.xml" ContentType="application/vnd.openxmlformats-officedocument.drawingml.diagramColors+xml"/>
  <Override PartName="/ppt/diagrams/drawing68.xml" ContentType="application/vnd.ms-office.drawingml.diagramDrawing+xml"/>
  <Override PartName="/ppt/diagrams/data69.xml" ContentType="application/vnd.openxmlformats-officedocument.drawingml.diagramData+xml"/>
  <Override PartName="/ppt/diagrams/layout69.xml" ContentType="application/vnd.openxmlformats-officedocument.drawingml.diagramLayout+xml"/>
  <Override PartName="/ppt/diagrams/quickStyle69.xml" ContentType="application/vnd.openxmlformats-officedocument.drawingml.diagramStyle+xml"/>
  <Override PartName="/ppt/diagrams/colors69.xml" ContentType="application/vnd.openxmlformats-officedocument.drawingml.diagramColors+xml"/>
  <Override PartName="/ppt/diagrams/drawing69.xml" ContentType="application/vnd.ms-office.drawingml.diagramDrawing+xml"/>
  <Override PartName="/ppt/diagrams/data70.xml" ContentType="application/vnd.openxmlformats-officedocument.drawingml.diagramData+xml"/>
  <Override PartName="/ppt/diagrams/layout70.xml" ContentType="application/vnd.openxmlformats-officedocument.drawingml.diagramLayout+xml"/>
  <Override PartName="/ppt/diagrams/quickStyle70.xml" ContentType="application/vnd.openxmlformats-officedocument.drawingml.diagramStyle+xml"/>
  <Override PartName="/ppt/diagrams/colors70.xml" ContentType="application/vnd.openxmlformats-officedocument.drawingml.diagramColors+xml"/>
  <Override PartName="/ppt/diagrams/drawing70.xml" ContentType="application/vnd.ms-office.drawingml.diagramDrawing+xml"/>
  <Override PartName="/ppt/diagrams/data71.xml" ContentType="application/vnd.openxmlformats-officedocument.drawingml.diagramData+xml"/>
  <Override PartName="/ppt/diagrams/layout71.xml" ContentType="application/vnd.openxmlformats-officedocument.drawingml.diagramLayout+xml"/>
  <Override PartName="/ppt/diagrams/quickStyle71.xml" ContentType="application/vnd.openxmlformats-officedocument.drawingml.diagramStyle+xml"/>
  <Override PartName="/ppt/diagrams/colors71.xml" ContentType="application/vnd.openxmlformats-officedocument.drawingml.diagramColors+xml"/>
  <Override PartName="/ppt/diagrams/drawing71.xml" ContentType="application/vnd.ms-office.drawingml.diagramDrawing+xml"/>
  <Override PartName="/ppt/diagrams/data72.xml" ContentType="application/vnd.openxmlformats-officedocument.drawingml.diagramData+xml"/>
  <Override PartName="/ppt/diagrams/layout72.xml" ContentType="application/vnd.openxmlformats-officedocument.drawingml.diagramLayout+xml"/>
  <Override PartName="/ppt/diagrams/quickStyle72.xml" ContentType="application/vnd.openxmlformats-officedocument.drawingml.diagramStyle+xml"/>
  <Override PartName="/ppt/diagrams/colors72.xml" ContentType="application/vnd.openxmlformats-officedocument.drawingml.diagramColors+xml"/>
  <Override PartName="/ppt/diagrams/drawing72.xml" ContentType="application/vnd.ms-office.drawingml.diagramDrawing+xml"/>
  <Override PartName="/ppt/diagrams/data73.xml" ContentType="application/vnd.openxmlformats-officedocument.drawingml.diagramData+xml"/>
  <Override PartName="/ppt/diagrams/layout73.xml" ContentType="application/vnd.openxmlformats-officedocument.drawingml.diagramLayout+xml"/>
  <Override PartName="/ppt/diagrams/quickStyle73.xml" ContentType="application/vnd.openxmlformats-officedocument.drawingml.diagramStyle+xml"/>
  <Override PartName="/ppt/diagrams/colors73.xml" ContentType="application/vnd.openxmlformats-officedocument.drawingml.diagramColors+xml"/>
  <Override PartName="/ppt/diagrams/drawing73.xml" ContentType="application/vnd.ms-office.drawingml.diagramDrawing+xml"/>
  <Override PartName="/ppt/diagrams/data74.xml" ContentType="application/vnd.openxmlformats-officedocument.drawingml.diagramData+xml"/>
  <Override PartName="/ppt/diagrams/layout74.xml" ContentType="application/vnd.openxmlformats-officedocument.drawingml.diagramLayout+xml"/>
  <Override PartName="/ppt/diagrams/quickStyle74.xml" ContentType="application/vnd.openxmlformats-officedocument.drawingml.diagramStyle+xml"/>
  <Override PartName="/ppt/diagrams/colors74.xml" ContentType="application/vnd.openxmlformats-officedocument.drawingml.diagramColors+xml"/>
  <Override PartName="/ppt/diagrams/drawing74.xml" ContentType="application/vnd.ms-office.drawingml.diagramDrawing+xml"/>
  <Override PartName="/ppt/diagrams/data75.xml" ContentType="application/vnd.openxmlformats-officedocument.drawingml.diagramData+xml"/>
  <Override PartName="/ppt/diagrams/layout75.xml" ContentType="application/vnd.openxmlformats-officedocument.drawingml.diagramLayout+xml"/>
  <Override PartName="/ppt/diagrams/quickStyle75.xml" ContentType="application/vnd.openxmlformats-officedocument.drawingml.diagramStyle+xml"/>
  <Override PartName="/ppt/diagrams/colors75.xml" ContentType="application/vnd.openxmlformats-officedocument.drawingml.diagramColors+xml"/>
  <Override PartName="/ppt/diagrams/drawing75.xml" ContentType="application/vnd.ms-office.drawingml.diagramDrawing+xml"/>
  <Override PartName="/ppt/diagrams/data76.xml" ContentType="application/vnd.openxmlformats-officedocument.drawingml.diagramData+xml"/>
  <Override PartName="/ppt/diagrams/layout76.xml" ContentType="application/vnd.openxmlformats-officedocument.drawingml.diagramLayout+xml"/>
  <Override PartName="/ppt/diagrams/quickStyle76.xml" ContentType="application/vnd.openxmlformats-officedocument.drawingml.diagramStyle+xml"/>
  <Override PartName="/ppt/diagrams/colors76.xml" ContentType="application/vnd.openxmlformats-officedocument.drawingml.diagramColors+xml"/>
  <Override PartName="/ppt/diagrams/drawing76.xml" ContentType="application/vnd.ms-office.drawingml.diagramDrawing+xml"/>
  <Override PartName="/ppt/diagrams/data77.xml" ContentType="application/vnd.openxmlformats-officedocument.drawingml.diagramData+xml"/>
  <Override PartName="/ppt/diagrams/layout77.xml" ContentType="application/vnd.openxmlformats-officedocument.drawingml.diagramLayout+xml"/>
  <Override PartName="/ppt/diagrams/quickStyle77.xml" ContentType="application/vnd.openxmlformats-officedocument.drawingml.diagramStyle+xml"/>
  <Override PartName="/ppt/diagrams/colors77.xml" ContentType="application/vnd.openxmlformats-officedocument.drawingml.diagramColors+xml"/>
  <Override PartName="/ppt/diagrams/drawing77.xml" ContentType="application/vnd.ms-office.drawingml.diagramDrawing+xml"/>
  <Override PartName="/ppt/diagrams/data78.xml" ContentType="application/vnd.openxmlformats-officedocument.drawingml.diagramData+xml"/>
  <Override PartName="/ppt/diagrams/layout78.xml" ContentType="application/vnd.openxmlformats-officedocument.drawingml.diagramLayout+xml"/>
  <Override PartName="/ppt/diagrams/quickStyle78.xml" ContentType="application/vnd.openxmlformats-officedocument.drawingml.diagramStyle+xml"/>
  <Override PartName="/ppt/diagrams/colors78.xml" ContentType="application/vnd.openxmlformats-officedocument.drawingml.diagramColors+xml"/>
  <Override PartName="/ppt/diagrams/drawing78.xml" ContentType="application/vnd.ms-office.drawingml.diagramDrawing+xml"/>
  <Override PartName="/ppt/diagrams/data79.xml" ContentType="application/vnd.openxmlformats-officedocument.drawingml.diagramData+xml"/>
  <Override PartName="/ppt/diagrams/layout79.xml" ContentType="application/vnd.openxmlformats-officedocument.drawingml.diagramLayout+xml"/>
  <Override PartName="/ppt/diagrams/quickStyle79.xml" ContentType="application/vnd.openxmlformats-officedocument.drawingml.diagramStyle+xml"/>
  <Override PartName="/ppt/diagrams/colors79.xml" ContentType="application/vnd.openxmlformats-officedocument.drawingml.diagramColors+xml"/>
  <Override PartName="/ppt/diagrams/drawing79.xml" ContentType="application/vnd.ms-office.drawingml.diagramDrawing+xml"/>
  <Override PartName="/ppt/diagrams/data80.xml" ContentType="application/vnd.openxmlformats-officedocument.drawingml.diagramData+xml"/>
  <Override PartName="/ppt/diagrams/layout80.xml" ContentType="application/vnd.openxmlformats-officedocument.drawingml.diagramLayout+xml"/>
  <Override PartName="/ppt/diagrams/quickStyle80.xml" ContentType="application/vnd.openxmlformats-officedocument.drawingml.diagramStyle+xml"/>
  <Override PartName="/ppt/diagrams/colors80.xml" ContentType="application/vnd.openxmlformats-officedocument.drawingml.diagramColors+xml"/>
  <Override PartName="/ppt/diagrams/drawing80.xml" ContentType="application/vnd.ms-office.drawingml.diagramDrawing+xml"/>
  <Override PartName="/ppt/diagrams/data81.xml" ContentType="application/vnd.openxmlformats-officedocument.drawingml.diagramData+xml"/>
  <Override PartName="/ppt/diagrams/layout81.xml" ContentType="application/vnd.openxmlformats-officedocument.drawingml.diagramLayout+xml"/>
  <Override PartName="/ppt/diagrams/quickStyle81.xml" ContentType="application/vnd.openxmlformats-officedocument.drawingml.diagramStyle+xml"/>
  <Override PartName="/ppt/diagrams/colors81.xml" ContentType="application/vnd.openxmlformats-officedocument.drawingml.diagramColors+xml"/>
  <Override PartName="/ppt/diagrams/drawing81.xml" ContentType="application/vnd.ms-office.drawingml.diagramDrawing+xml"/>
  <Override PartName="/ppt/diagrams/data82.xml" ContentType="application/vnd.openxmlformats-officedocument.drawingml.diagramData+xml"/>
  <Override PartName="/ppt/diagrams/layout82.xml" ContentType="application/vnd.openxmlformats-officedocument.drawingml.diagramLayout+xml"/>
  <Override PartName="/ppt/diagrams/quickStyle82.xml" ContentType="application/vnd.openxmlformats-officedocument.drawingml.diagramStyle+xml"/>
  <Override PartName="/ppt/diagrams/colors82.xml" ContentType="application/vnd.openxmlformats-officedocument.drawingml.diagramColors+xml"/>
  <Override PartName="/ppt/diagrams/drawing82.xml" ContentType="application/vnd.ms-office.drawingml.diagramDrawing+xml"/>
  <Override PartName="/ppt/diagrams/data83.xml" ContentType="application/vnd.openxmlformats-officedocument.drawingml.diagramData+xml"/>
  <Override PartName="/ppt/diagrams/layout83.xml" ContentType="application/vnd.openxmlformats-officedocument.drawingml.diagramLayout+xml"/>
  <Override PartName="/ppt/diagrams/quickStyle83.xml" ContentType="application/vnd.openxmlformats-officedocument.drawingml.diagramStyle+xml"/>
  <Override PartName="/ppt/diagrams/colors83.xml" ContentType="application/vnd.openxmlformats-officedocument.drawingml.diagramColors+xml"/>
  <Override PartName="/ppt/diagrams/drawing83.xml" ContentType="application/vnd.ms-office.drawingml.diagramDrawing+xml"/>
  <Override PartName="/ppt/diagrams/data84.xml" ContentType="application/vnd.openxmlformats-officedocument.drawingml.diagramData+xml"/>
  <Override PartName="/ppt/diagrams/layout84.xml" ContentType="application/vnd.openxmlformats-officedocument.drawingml.diagramLayout+xml"/>
  <Override PartName="/ppt/diagrams/quickStyle84.xml" ContentType="application/vnd.openxmlformats-officedocument.drawingml.diagramStyle+xml"/>
  <Override PartName="/ppt/diagrams/colors84.xml" ContentType="application/vnd.openxmlformats-officedocument.drawingml.diagramColors+xml"/>
  <Override PartName="/ppt/diagrams/drawing84.xml" ContentType="application/vnd.ms-office.drawingml.diagramDrawing+xml"/>
  <Override PartName="/ppt/diagrams/data85.xml" ContentType="application/vnd.openxmlformats-officedocument.drawingml.diagramData+xml"/>
  <Override PartName="/ppt/diagrams/layout85.xml" ContentType="application/vnd.openxmlformats-officedocument.drawingml.diagramLayout+xml"/>
  <Override PartName="/ppt/diagrams/quickStyle85.xml" ContentType="application/vnd.openxmlformats-officedocument.drawingml.diagramStyle+xml"/>
  <Override PartName="/ppt/diagrams/colors85.xml" ContentType="application/vnd.openxmlformats-officedocument.drawingml.diagramColors+xml"/>
  <Override PartName="/ppt/diagrams/drawing8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86.xml" ContentType="application/vnd.openxmlformats-officedocument.drawingml.diagramData+xml"/>
  <Override PartName="/ppt/diagrams/layout86.xml" ContentType="application/vnd.openxmlformats-officedocument.drawingml.diagramLayout+xml"/>
  <Override PartName="/ppt/diagrams/quickStyle86.xml" ContentType="application/vnd.openxmlformats-officedocument.drawingml.diagramStyle+xml"/>
  <Override PartName="/ppt/diagrams/colors86.xml" ContentType="application/vnd.openxmlformats-officedocument.drawingml.diagramColors+xml"/>
  <Override PartName="/ppt/diagrams/drawing86.xml" ContentType="application/vnd.ms-office.drawingml.diagramDrawing+xml"/>
  <Override PartName="/ppt/diagrams/data87.xml" ContentType="application/vnd.openxmlformats-officedocument.drawingml.diagramData+xml"/>
  <Override PartName="/ppt/diagrams/layout87.xml" ContentType="application/vnd.openxmlformats-officedocument.drawingml.diagramLayout+xml"/>
  <Override PartName="/ppt/diagrams/quickStyle87.xml" ContentType="application/vnd.openxmlformats-officedocument.drawingml.diagramStyle+xml"/>
  <Override PartName="/ppt/diagrams/colors87.xml" ContentType="application/vnd.openxmlformats-officedocument.drawingml.diagramColors+xml"/>
  <Override PartName="/ppt/diagrams/drawing87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9"/>
  </p:notesMasterIdLst>
  <p:handoutMasterIdLst>
    <p:handoutMasterId r:id="rId100"/>
  </p:handoutMasterIdLst>
  <p:sldIdLst>
    <p:sldId id="256" r:id="rId5"/>
    <p:sldId id="257" r:id="rId6"/>
    <p:sldId id="365" r:id="rId7"/>
    <p:sldId id="366" r:id="rId8"/>
    <p:sldId id="286" r:id="rId9"/>
    <p:sldId id="287" r:id="rId10"/>
    <p:sldId id="289" r:id="rId11"/>
    <p:sldId id="290" r:id="rId12"/>
    <p:sldId id="292" r:id="rId13"/>
    <p:sldId id="374" r:id="rId14"/>
    <p:sldId id="293" r:id="rId15"/>
    <p:sldId id="269" r:id="rId16"/>
    <p:sldId id="294" r:id="rId17"/>
    <p:sldId id="370" r:id="rId18"/>
    <p:sldId id="369" r:id="rId19"/>
    <p:sldId id="354" r:id="rId20"/>
    <p:sldId id="389" r:id="rId21"/>
    <p:sldId id="270" r:id="rId22"/>
    <p:sldId id="332" r:id="rId23"/>
    <p:sldId id="368" r:id="rId24"/>
    <p:sldId id="333" r:id="rId25"/>
    <p:sldId id="334" r:id="rId26"/>
    <p:sldId id="335" r:id="rId27"/>
    <p:sldId id="336" r:id="rId28"/>
    <p:sldId id="337" r:id="rId29"/>
    <p:sldId id="351" r:id="rId30"/>
    <p:sldId id="271" r:id="rId31"/>
    <p:sldId id="295" r:id="rId32"/>
    <p:sldId id="345" r:id="rId33"/>
    <p:sldId id="367" r:id="rId34"/>
    <p:sldId id="272" r:id="rId35"/>
    <p:sldId id="297" r:id="rId36"/>
    <p:sldId id="321" r:id="rId37"/>
    <p:sldId id="375" r:id="rId38"/>
    <p:sldId id="273" r:id="rId39"/>
    <p:sldId id="306" r:id="rId40"/>
    <p:sldId id="355" r:id="rId41"/>
    <p:sldId id="342" r:id="rId42"/>
    <p:sldId id="274" r:id="rId43"/>
    <p:sldId id="304" r:id="rId44"/>
    <p:sldId id="305" r:id="rId45"/>
    <p:sldId id="324" r:id="rId46"/>
    <p:sldId id="376" r:id="rId47"/>
    <p:sldId id="348" r:id="rId48"/>
    <p:sldId id="275" r:id="rId49"/>
    <p:sldId id="311" r:id="rId50"/>
    <p:sldId id="312" r:id="rId51"/>
    <p:sldId id="313" r:id="rId52"/>
    <p:sldId id="315" r:id="rId53"/>
    <p:sldId id="352" r:id="rId54"/>
    <p:sldId id="318" r:id="rId55"/>
    <p:sldId id="276" r:id="rId56"/>
    <p:sldId id="398" r:id="rId57"/>
    <p:sldId id="325" r:id="rId58"/>
    <p:sldId id="326" r:id="rId59"/>
    <p:sldId id="277" r:id="rId60"/>
    <p:sldId id="383" r:id="rId61"/>
    <p:sldId id="278" r:id="rId62"/>
    <p:sldId id="346" r:id="rId63"/>
    <p:sldId id="296" r:id="rId64"/>
    <p:sldId id="323" r:id="rId65"/>
    <p:sldId id="279" r:id="rId66"/>
    <p:sldId id="391" r:id="rId67"/>
    <p:sldId id="392" r:id="rId68"/>
    <p:sldId id="393" r:id="rId69"/>
    <p:sldId id="298" r:id="rId70"/>
    <p:sldId id="343" r:id="rId71"/>
    <p:sldId id="384" r:id="rId72"/>
    <p:sldId id="385" r:id="rId73"/>
    <p:sldId id="386" r:id="rId74"/>
    <p:sldId id="281" r:id="rId75"/>
    <p:sldId id="356" r:id="rId76"/>
    <p:sldId id="307" r:id="rId77"/>
    <p:sldId id="373" r:id="rId78"/>
    <p:sldId id="329" r:id="rId79"/>
    <p:sldId id="371" r:id="rId80"/>
    <p:sldId id="309" r:id="rId81"/>
    <p:sldId id="310" r:id="rId82"/>
    <p:sldId id="331" r:id="rId83"/>
    <p:sldId id="319" r:id="rId84"/>
    <p:sldId id="282" r:id="rId85"/>
    <p:sldId id="390" r:id="rId86"/>
    <p:sldId id="330" r:id="rId87"/>
    <p:sldId id="347" r:id="rId88"/>
    <p:sldId id="372" r:id="rId89"/>
    <p:sldId id="349" r:id="rId90"/>
    <p:sldId id="379" r:id="rId91"/>
    <p:sldId id="380" r:id="rId92"/>
    <p:sldId id="387" r:id="rId93"/>
    <p:sldId id="381" r:id="rId94"/>
    <p:sldId id="388" r:id="rId95"/>
    <p:sldId id="397" r:id="rId96"/>
    <p:sldId id="396" r:id="rId97"/>
    <p:sldId id="399" r:id="rId98"/>
  </p:sldIdLst>
  <p:sldSz cx="9144000" cy="6858000" type="screen4x3"/>
  <p:notesSz cx="6797675" cy="9926638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E48F"/>
    <a:srgbClr val="FFEAA7"/>
    <a:srgbClr val="99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0" autoAdjust="0"/>
    <p:restoredTop sz="95401" autoAdjust="0"/>
  </p:normalViewPr>
  <p:slideViewPr>
    <p:cSldViewPr snapToGrid="0" showGuides="1">
      <p:cViewPr varScale="1">
        <p:scale>
          <a:sx n="103" d="100"/>
          <a:sy n="103" d="100"/>
        </p:scale>
        <p:origin x="42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handoutMaster" Target="handoutMasters/handoutMaster1.xml"/><Relationship Id="rId105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00_NEW\01_&#1054;&#1090;&#1095;&#1077;&#1090;%20&#1048;&#1041;&#1061;_2017\&#1060;&#1080;&#1085;&#1072;&#1083;&#1100;&#1085;&#1099;&#1077;%20&#1090;&#1072;&#1073;&#1083;&#1080;&#1094;&#1099;%20&#1087;&#1086;%20&#1086;&#1090;&#1095;&#1077;&#1090;&#1091;%20&#1048;&#1041;&#1061;\&#1054;&#1073;&#1097;&#1080;&#1081;%20&#1048;&#1060;%20&#1083;&#1072;&#1073;&#1086;&#1088;&#1072;&#1090;&#1086;&#1088;&#1080;&#1081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arina%20Docs\03-IBCh\01_&#1054;&#1090;&#1095;&#1077;&#1090;%20&#1048;&#1041;&#1061;_2017\2016\&#1044;&#1072;&#1085;&#1085;&#1099;&#1077;%2020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00_NEW\01_&#1054;&#1090;&#1095;&#1077;&#1090;%20&#1048;&#1041;&#1061;_2017\&#1060;&#1080;&#1085;&#1072;&#1083;&#1100;&#1085;&#1099;&#1077;%20&#1090;&#1072;&#1073;&#1083;&#1080;&#1094;&#1099;%20&#1087;&#1086;%20&#1086;&#1090;&#1095;&#1077;&#1090;&#1091;%20&#1048;&#1041;&#1061;\&#1054;&#1073;&#1097;&#1080;&#1081;%20&#1048;&#1060;%20&#1083;&#1072;&#1073;&#1086;&#1088;&#1072;&#1090;&#1086;&#1088;&#1080;&#108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00_NEW\01_&#1054;&#1090;&#1095;&#1077;&#1090;%20&#1048;&#1041;&#1061;_2017\2016\&#1044;&#1072;&#1085;&#1085;&#1099;&#1077;%20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Лист1!$A$94:$A$105</c:f>
              <c:strCache>
                <c:ptCount val="12"/>
                <c:pt idx="0">
                  <c:v>Отдел биоинженерии (М.П. Кирпичников)</c:v>
                </c:pt>
                <c:pt idx="1">
                  <c:v> Отдел биоматериалов и бионанотехнологий (В.А. Олейников)</c:v>
                </c:pt>
                <c:pt idx="2">
                  <c:v>Отдел биомолекулярной химии (И.В. Ямпольский)</c:v>
                </c:pt>
                <c:pt idx="3">
                  <c:v>Отдел молекулярных основ нейросигнализации (В.И. Цетлин)</c:v>
                </c:pt>
                <c:pt idx="4">
                  <c:v>Отдел мол. биологии и биотехнологии растений (С.К. Завриев)</c:v>
                </c:pt>
                <c:pt idx="5">
                  <c:v>Отдел молекулярной нейробиологии (А.В. Семьянов)</c:v>
                </c:pt>
                <c:pt idx="6">
                  <c:v>Отдел пептидно-белковых технологий (В.Т. Иванов)</c:v>
                </c:pt>
                <c:pt idx="7">
                  <c:v>Отдел химической биологии гликанов и гликолипидов (Н.В. Бовин)</c:v>
                </c:pt>
                <c:pt idx="8">
                  <c:v>Отдел структурной биологии (А.С. Арсеньев)</c:v>
                </c:pt>
                <c:pt idx="9">
                  <c:v>Отдел иммунологии (Р.В. Петров)</c:v>
                </c:pt>
                <c:pt idx="10">
                  <c:v>Отдел геномики и постгеномных технологий (С.А. Лукьянов)</c:v>
                </c:pt>
                <c:pt idx="11">
                  <c:v>Отдел геномики адаптивного иммунитета (Д.М. Чудаков)</c:v>
                </c:pt>
              </c:strCache>
            </c:strRef>
          </c:cat>
          <c:val>
            <c:numRef>
              <c:f>Лист1!$B$94:$B$105</c:f>
              <c:numCache>
                <c:formatCode>General</c:formatCode>
                <c:ptCount val="12"/>
                <c:pt idx="0">
                  <c:v>39</c:v>
                </c:pt>
                <c:pt idx="1">
                  <c:v>43</c:v>
                </c:pt>
                <c:pt idx="2">
                  <c:v>49</c:v>
                </c:pt>
                <c:pt idx="3">
                  <c:v>51</c:v>
                </c:pt>
                <c:pt idx="4">
                  <c:v>56</c:v>
                </c:pt>
                <c:pt idx="5">
                  <c:v>60</c:v>
                </c:pt>
                <c:pt idx="6">
                  <c:v>82</c:v>
                </c:pt>
                <c:pt idx="7">
                  <c:v>84</c:v>
                </c:pt>
                <c:pt idx="8">
                  <c:v>111</c:v>
                </c:pt>
                <c:pt idx="9">
                  <c:v>116</c:v>
                </c:pt>
                <c:pt idx="10">
                  <c:v>165</c:v>
                </c:pt>
                <c:pt idx="11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C-425D-8325-44FC20724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4431360"/>
        <c:axId val="144437248"/>
      </c:barChart>
      <c:catAx>
        <c:axId val="144431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ru-RU"/>
          </a:p>
        </c:txPr>
        <c:crossAx val="144437248"/>
        <c:crosses val="autoZero"/>
        <c:auto val="1"/>
        <c:lblAlgn val="ctr"/>
        <c:lblOffset val="100"/>
        <c:noMultiLvlLbl val="0"/>
      </c:catAx>
      <c:valAx>
        <c:axId val="144437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ru-RU"/>
          </a:p>
        </c:txPr>
        <c:crossAx val="144431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Лист1!$A$13:$A$20</c:f>
              <c:strCache>
                <c:ptCount val="8"/>
                <c:pt idx="0">
                  <c:v>ОТДЕЛ БИОИНЖЕНЕРИИ </c:v>
                </c:pt>
                <c:pt idx="1">
                  <c:v>ОТДЕЛ МОЛЕКУЛЯРНЫХ ОСНОВ НЕЙРОСИГНАЛИЗАЦИИ</c:v>
                </c:pt>
                <c:pt idx="2">
                  <c:v>ОТДЕЛ МОЛЕКУЛЯРНОЙ НЕЙРОБИОЛОГИИ </c:v>
                </c:pt>
                <c:pt idx="3">
                  <c:v>ОТДЕЛ ПЕПТИДНО-БЕЛКОВЫХ ТЕХНОЛОГИЙ </c:v>
                </c:pt>
                <c:pt idx="4">
                  <c:v>ОТДЕЛ СТРУКТУРНОЙ БИОЛОГИИ </c:v>
                </c:pt>
                <c:pt idx="5">
                  <c:v>ОТДЕЛ ИММУНОЛОГИИ </c:v>
                </c:pt>
                <c:pt idx="6">
                  <c:v>ОТДЕЛ ГЕНОМИКИ И ПОСТГЕНОМНЫХ ТЕХНОЛОГИЙ</c:v>
                </c:pt>
                <c:pt idx="7">
                  <c:v>*ОТДЕЛ ГЕНОМИКИ АДАПТИВНОГО ИММУНИТЕТА</c:v>
                </c:pt>
              </c:strCache>
            </c:strRef>
          </c:cat>
          <c:val>
            <c:numRef>
              <c:f>Лист1!$B$13:$B$20</c:f>
              <c:numCache>
                <c:formatCode>General</c:formatCode>
                <c:ptCount val="8"/>
                <c:pt idx="0">
                  <c:v>39</c:v>
                </c:pt>
                <c:pt idx="1">
                  <c:v>51</c:v>
                </c:pt>
                <c:pt idx="2">
                  <c:v>60</c:v>
                </c:pt>
                <c:pt idx="3">
                  <c:v>82</c:v>
                </c:pt>
                <c:pt idx="4">
                  <c:v>111</c:v>
                </c:pt>
                <c:pt idx="5">
                  <c:v>116</c:v>
                </c:pt>
                <c:pt idx="6">
                  <c:v>165</c:v>
                </c:pt>
                <c:pt idx="7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0A-4C9F-99AF-94E30EC446E9}"/>
            </c:ext>
          </c:extLst>
        </c:ser>
        <c:ser>
          <c:idx val="1"/>
          <c:order val="1"/>
          <c:tx>
            <c:strRef>
              <c:f>Лист1!$C$12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Лист1!$A$13:$A$20</c:f>
              <c:strCache>
                <c:ptCount val="8"/>
                <c:pt idx="0">
                  <c:v>ОТДЕЛ БИОИНЖЕНЕРИИ </c:v>
                </c:pt>
                <c:pt idx="1">
                  <c:v>ОТДЕЛ МОЛЕКУЛЯРНЫХ ОСНОВ НЕЙРОСИГНАЛИЗАЦИИ</c:v>
                </c:pt>
                <c:pt idx="2">
                  <c:v>ОТДЕЛ МОЛЕКУЛЯРНОЙ НЕЙРОБИОЛОГИИ </c:v>
                </c:pt>
                <c:pt idx="3">
                  <c:v>ОТДЕЛ ПЕПТИДНО-БЕЛКОВЫХ ТЕХНОЛОГИЙ </c:v>
                </c:pt>
                <c:pt idx="4">
                  <c:v>ОТДЕЛ СТРУКТУРНОЙ БИОЛОГИИ </c:v>
                </c:pt>
                <c:pt idx="5">
                  <c:v>ОТДЕЛ ИММУНОЛОГИИ </c:v>
                </c:pt>
                <c:pt idx="6">
                  <c:v>ОТДЕЛ ГЕНОМИКИ И ПОСТГЕНОМНЫХ ТЕХНОЛОГИЙ</c:v>
                </c:pt>
                <c:pt idx="7">
                  <c:v>*ОТДЕЛ ГЕНОМИКИ АДАПТИВНОГО ИММУНИТЕТА</c:v>
                </c:pt>
              </c:strCache>
            </c:strRef>
          </c:cat>
          <c:val>
            <c:numRef>
              <c:f>Лист1!$C$13:$C$20</c:f>
              <c:numCache>
                <c:formatCode>General</c:formatCode>
                <c:ptCount val="8"/>
                <c:pt idx="0">
                  <c:v>59</c:v>
                </c:pt>
                <c:pt idx="1">
                  <c:v>40</c:v>
                </c:pt>
                <c:pt idx="2">
                  <c:v>48</c:v>
                </c:pt>
                <c:pt idx="3">
                  <c:v>105</c:v>
                </c:pt>
                <c:pt idx="4">
                  <c:v>132</c:v>
                </c:pt>
                <c:pt idx="5">
                  <c:v>59</c:v>
                </c:pt>
                <c:pt idx="6">
                  <c:v>246</c:v>
                </c:pt>
                <c:pt idx="7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0A-4C9F-99AF-94E30EC44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4598912"/>
        <c:axId val="144600448"/>
      </c:barChart>
      <c:catAx>
        <c:axId val="144598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44600448"/>
        <c:crosses val="autoZero"/>
        <c:auto val="1"/>
        <c:lblAlgn val="ctr"/>
        <c:lblOffset val="100"/>
        <c:noMultiLvlLbl val="0"/>
      </c:catAx>
      <c:valAx>
        <c:axId val="144600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59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Лист1!$A$111:$A$138</c:f>
              <c:strCache>
                <c:ptCount val="28"/>
                <c:pt idx="0">
                  <c:v>Чудаков ДМ+Шугай+Британова)</c:v>
                </c:pt>
                <c:pt idx="1">
                  <c:v>Лукьянов КА</c:v>
                </c:pt>
                <c:pt idx="2">
                  <c:v>Деев СМ</c:v>
                </c:pt>
                <c:pt idx="3">
                  <c:v>Арсеньев АС</c:v>
                </c:pt>
                <c:pt idx="4">
                  <c:v>Бовин НВ</c:v>
                </c:pt>
                <c:pt idx="5">
                  <c:v>Козлов СА</c:v>
                </c:pt>
                <c:pt idx="6">
                  <c:v>Ефремов РГ</c:v>
                </c:pt>
                <c:pt idx="7">
                  <c:v>Габибов АГ</c:v>
                </c:pt>
                <c:pt idx="8">
                  <c:v>Ямпольский ИВ</c:v>
                </c:pt>
                <c:pt idx="9">
                  <c:v>Сапожников АМ</c:v>
                </c:pt>
                <c:pt idx="10">
                  <c:v>Зубов ВП</c:v>
                </c:pt>
                <c:pt idx="11">
                  <c:v>Лебедев ЮБ</c:v>
                </c:pt>
                <c:pt idx="12">
                  <c:v>Свердлов ЕД</c:v>
                </c:pt>
                <c:pt idx="13">
                  <c:v>Уткин ЮН</c:v>
                </c:pt>
                <c:pt idx="14">
                  <c:v>Белоусов ВВ</c:v>
                </c:pt>
                <c:pt idx="15">
                  <c:v>Баранов МС</c:v>
                </c:pt>
                <c:pt idx="16">
                  <c:v>Цетлин ВИ</c:v>
                </c:pt>
                <c:pt idx="17">
                  <c:v>Долгих ДА</c:v>
                </c:pt>
                <c:pt idx="18">
                  <c:v>Зарайский АГ</c:v>
                </c:pt>
                <c:pt idx="19">
                  <c:v>Феофанов АВ</c:v>
                </c:pt>
                <c:pt idx="20">
                  <c:v>Водовозова ЕЛ</c:v>
                </c:pt>
                <c:pt idx="21">
                  <c:v>Говорун ВМ</c:v>
                </c:pt>
                <c:pt idx="22">
                  <c:v>Мирошников КА</c:v>
                </c:pt>
                <c:pt idx="23">
                  <c:v>Овчинникова ТВ</c:v>
                </c:pt>
                <c:pt idx="24">
                  <c:v>Буздин АА</c:v>
                </c:pt>
                <c:pt idx="25">
                  <c:v>Коршун ВА</c:v>
                </c:pt>
                <c:pt idx="26">
                  <c:v>Завриев СК</c:v>
                </c:pt>
                <c:pt idx="27">
                  <c:v>Шахпаронов МИ/Пестов ГБ</c:v>
                </c:pt>
              </c:strCache>
            </c:strRef>
          </c:cat>
          <c:val>
            <c:numRef>
              <c:f>Лист1!$B$111:$B$138</c:f>
              <c:numCache>
                <c:formatCode>0.00</c:formatCode>
                <c:ptCount val="28"/>
                <c:pt idx="0">
                  <c:v>156.298</c:v>
                </c:pt>
                <c:pt idx="1">
                  <c:v>83.009</c:v>
                </c:pt>
                <c:pt idx="2">
                  <c:v>62.642000000000003</c:v>
                </c:pt>
                <c:pt idx="3">
                  <c:v>60.103000000000002</c:v>
                </c:pt>
                <c:pt idx="4">
                  <c:v>57</c:v>
                </c:pt>
                <c:pt idx="5">
                  <c:v>42.035000000000004</c:v>
                </c:pt>
                <c:pt idx="6">
                  <c:v>40.363</c:v>
                </c:pt>
                <c:pt idx="7">
                  <c:v>40.235000000000007</c:v>
                </c:pt>
                <c:pt idx="8">
                  <c:v>37.9</c:v>
                </c:pt>
                <c:pt idx="9">
                  <c:v>36.61</c:v>
                </c:pt>
                <c:pt idx="10">
                  <c:v>34.147000000000006</c:v>
                </c:pt>
                <c:pt idx="11">
                  <c:v>33.507000000000005</c:v>
                </c:pt>
                <c:pt idx="12">
                  <c:v>33.077000000000005</c:v>
                </c:pt>
                <c:pt idx="13">
                  <c:v>32.329000000000001</c:v>
                </c:pt>
                <c:pt idx="14">
                  <c:v>30.228999999999996</c:v>
                </c:pt>
                <c:pt idx="15">
                  <c:v>29.56</c:v>
                </c:pt>
                <c:pt idx="16">
                  <c:v>29.494999999999997</c:v>
                </c:pt>
                <c:pt idx="17">
                  <c:v>28.812000000000001</c:v>
                </c:pt>
                <c:pt idx="18">
                  <c:v>27.198</c:v>
                </c:pt>
                <c:pt idx="19">
                  <c:v>26.323</c:v>
                </c:pt>
                <c:pt idx="20">
                  <c:v>26.315000000000001</c:v>
                </c:pt>
                <c:pt idx="21">
                  <c:v>25.279999999999998</c:v>
                </c:pt>
                <c:pt idx="22">
                  <c:v>25.21</c:v>
                </c:pt>
                <c:pt idx="23">
                  <c:v>24.654000000000003</c:v>
                </c:pt>
                <c:pt idx="24">
                  <c:v>24.097999999999999</c:v>
                </c:pt>
                <c:pt idx="25">
                  <c:v>22.931000000000001</c:v>
                </c:pt>
                <c:pt idx="26">
                  <c:v>21.353000000000005</c:v>
                </c:pt>
                <c:pt idx="27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D-4852-8ADA-342E36850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642432"/>
        <c:axId val="144643968"/>
      </c:barChart>
      <c:catAx>
        <c:axId val="14464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ru-RU"/>
          </a:p>
        </c:txPr>
        <c:crossAx val="144643968"/>
        <c:crosses val="autoZero"/>
        <c:auto val="1"/>
        <c:lblAlgn val="ctr"/>
        <c:lblOffset val="100"/>
        <c:noMultiLvlLbl val="0"/>
      </c:catAx>
      <c:valAx>
        <c:axId val="14464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ru-RU"/>
          </a:p>
        </c:txPr>
        <c:crossAx val="14464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Лист1!$B$25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Лист1!$A$26:$A$52</c:f>
              <c:strCache>
                <c:ptCount val="27"/>
                <c:pt idx="0">
                  <c:v>Чудаков ДМ</c:v>
                </c:pt>
                <c:pt idx="1">
                  <c:v>Лукьянов КА</c:v>
                </c:pt>
                <c:pt idx="2">
                  <c:v>Деев СМ</c:v>
                </c:pt>
                <c:pt idx="3">
                  <c:v>Арсеньев АС</c:v>
                </c:pt>
                <c:pt idx="4">
                  <c:v>Бовин НВ</c:v>
                </c:pt>
                <c:pt idx="5">
                  <c:v>Козлов СА</c:v>
                </c:pt>
                <c:pt idx="6">
                  <c:v>Ямпольский ИВ</c:v>
                </c:pt>
                <c:pt idx="7">
                  <c:v>Ефремов РГ</c:v>
                </c:pt>
                <c:pt idx="8">
                  <c:v>Габибов АГ</c:v>
                </c:pt>
                <c:pt idx="9">
                  <c:v>Сапожников АМ</c:v>
                </c:pt>
                <c:pt idx="10">
                  <c:v>Зубов ВП</c:v>
                </c:pt>
                <c:pt idx="11">
                  <c:v>Лебедев ЮБ</c:v>
                </c:pt>
                <c:pt idx="12">
                  <c:v>Свердлов ЕД</c:v>
                </c:pt>
                <c:pt idx="13">
                  <c:v>Уткин ЮН</c:v>
                </c:pt>
                <c:pt idx="14">
                  <c:v>Белоусов ВВ</c:v>
                </c:pt>
                <c:pt idx="15">
                  <c:v>Цетлин ВИ</c:v>
                </c:pt>
                <c:pt idx="16">
                  <c:v>Долгих ДА</c:v>
                </c:pt>
                <c:pt idx="17">
                  <c:v>Зарайский АГ</c:v>
                </c:pt>
                <c:pt idx="18">
                  <c:v>Феофанов АВ</c:v>
                </c:pt>
                <c:pt idx="19">
                  <c:v>Водовозова ЕЛ</c:v>
                </c:pt>
                <c:pt idx="20">
                  <c:v>Говорун ВМ</c:v>
                </c:pt>
                <c:pt idx="21">
                  <c:v>Мирошников КА</c:v>
                </c:pt>
                <c:pt idx="22">
                  <c:v>Овчинникова ТВ</c:v>
                </c:pt>
                <c:pt idx="23">
                  <c:v>Буздин АА</c:v>
                </c:pt>
                <c:pt idx="24">
                  <c:v>Коршун ВА</c:v>
                </c:pt>
                <c:pt idx="25">
                  <c:v>Завриев СК</c:v>
                </c:pt>
                <c:pt idx="26">
                  <c:v>Шахпаронов МИ/Пестов ГБ</c:v>
                </c:pt>
              </c:strCache>
            </c:strRef>
          </c:cat>
          <c:val>
            <c:numRef>
              <c:f>Лист1!$B$26:$B$52</c:f>
              <c:numCache>
                <c:formatCode>General</c:formatCode>
                <c:ptCount val="27"/>
                <c:pt idx="0">
                  <c:v>123.66</c:v>
                </c:pt>
                <c:pt idx="1">
                  <c:v>121.25</c:v>
                </c:pt>
                <c:pt idx="2">
                  <c:v>38.839999999999996</c:v>
                </c:pt>
                <c:pt idx="3">
                  <c:v>26.279999999999998</c:v>
                </c:pt>
                <c:pt idx="4">
                  <c:v>36.870000000000005</c:v>
                </c:pt>
                <c:pt idx="5">
                  <c:v>25.939999999999998</c:v>
                </c:pt>
                <c:pt idx="6">
                  <c:v>122.88</c:v>
                </c:pt>
                <c:pt idx="7">
                  <c:v>38.11</c:v>
                </c:pt>
                <c:pt idx="8">
                  <c:v>23</c:v>
                </c:pt>
                <c:pt idx="9">
                  <c:v>14.129999999999999</c:v>
                </c:pt>
                <c:pt idx="10">
                  <c:v>52.33</c:v>
                </c:pt>
                <c:pt idx="11">
                  <c:v>74.75</c:v>
                </c:pt>
                <c:pt idx="12">
                  <c:v>28.110000000000003</c:v>
                </c:pt>
                <c:pt idx="13">
                  <c:v>11.07</c:v>
                </c:pt>
                <c:pt idx="14">
                  <c:v>30.5</c:v>
                </c:pt>
                <c:pt idx="15">
                  <c:v>33.349999999999994</c:v>
                </c:pt>
                <c:pt idx="17">
                  <c:v>12.97</c:v>
                </c:pt>
                <c:pt idx="18">
                  <c:v>77.02</c:v>
                </c:pt>
                <c:pt idx="19">
                  <c:v>12.81</c:v>
                </c:pt>
                <c:pt idx="20">
                  <c:v>46.57</c:v>
                </c:pt>
                <c:pt idx="21">
                  <c:v>58.620000000000005</c:v>
                </c:pt>
                <c:pt idx="22">
                  <c:v>25.37</c:v>
                </c:pt>
                <c:pt idx="23">
                  <c:v>27.18</c:v>
                </c:pt>
                <c:pt idx="24">
                  <c:v>25</c:v>
                </c:pt>
                <c:pt idx="25">
                  <c:v>20.75</c:v>
                </c:pt>
                <c:pt idx="26">
                  <c:v>7.44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A-4379-AC06-CCCD7C3B3B82}"/>
            </c:ext>
          </c:extLst>
        </c:ser>
        <c:ser>
          <c:idx val="1"/>
          <c:order val="1"/>
          <c:tx>
            <c:strRef>
              <c:f>Лист1!$C$25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Лист1!$A$26:$A$52</c:f>
              <c:strCache>
                <c:ptCount val="27"/>
                <c:pt idx="0">
                  <c:v>Чудаков ДМ</c:v>
                </c:pt>
                <c:pt idx="1">
                  <c:v>Лукьянов КА</c:v>
                </c:pt>
                <c:pt idx="2">
                  <c:v>Деев СМ</c:v>
                </c:pt>
                <c:pt idx="3">
                  <c:v>Арсеньев АС</c:v>
                </c:pt>
                <c:pt idx="4">
                  <c:v>Бовин НВ</c:v>
                </c:pt>
                <c:pt idx="5">
                  <c:v>Козлов СА</c:v>
                </c:pt>
                <c:pt idx="6">
                  <c:v>Ямпольский ИВ</c:v>
                </c:pt>
                <c:pt idx="7">
                  <c:v>Ефремов РГ</c:v>
                </c:pt>
                <c:pt idx="8">
                  <c:v>Габибов АГ</c:v>
                </c:pt>
                <c:pt idx="9">
                  <c:v>Сапожников АМ</c:v>
                </c:pt>
                <c:pt idx="10">
                  <c:v>Зубов ВП</c:v>
                </c:pt>
                <c:pt idx="11">
                  <c:v>Лебедев ЮБ</c:v>
                </c:pt>
                <c:pt idx="12">
                  <c:v>Свердлов ЕД</c:v>
                </c:pt>
                <c:pt idx="13">
                  <c:v>Уткин ЮН</c:v>
                </c:pt>
                <c:pt idx="14">
                  <c:v>Белоусов ВВ</c:v>
                </c:pt>
                <c:pt idx="15">
                  <c:v>Цетлин ВИ</c:v>
                </c:pt>
                <c:pt idx="16">
                  <c:v>Долгих ДА</c:v>
                </c:pt>
                <c:pt idx="17">
                  <c:v>Зарайский АГ</c:v>
                </c:pt>
                <c:pt idx="18">
                  <c:v>Феофанов АВ</c:v>
                </c:pt>
                <c:pt idx="19">
                  <c:v>Водовозова ЕЛ</c:v>
                </c:pt>
                <c:pt idx="20">
                  <c:v>Говорун ВМ</c:v>
                </c:pt>
                <c:pt idx="21">
                  <c:v>Мирошников КА</c:v>
                </c:pt>
                <c:pt idx="22">
                  <c:v>Овчинникова ТВ</c:v>
                </c:pt>
                <c:pt idx="23">
                  <c:v>Буздин АА</c:v>
                </c:pt>
                <c:pt idx="24">
                  <c:v>Коршун ВА</c:v>
                </c:pt>
                <c:pt idx="25">
                  <c:v>Завриев СК</c:v>
                </c:pt>
                <c:pt idx="26">
                  <c:v>Шахпаронов МИ/Пестов ГБ</c:v>
                </c:pt>
              </c:strCache>
            </c:strRef>
          </c:cat>
          <c:val>
            <c:numRef>
              <c:f>Лист1!$C$26:$C$52</c:f>
              <c:numCache>
                <c:formatCode>0.00</c:formatCode>
                <c:ptCount val="27"/>
                <c:pt idx="0">
                  <c:v>156.298</c:v>
                </c:pt>
                <c:pt idx="1">
                  <c:v>83.009</c:v>
                </c:pt>
                <c:pt idx="2">
                  <c:v>62.642000000000003</c:v>
                </c:pt>
                <c:pt idx="3">
                  <c:v>60.103000000000002</c:v>
                </c:pt>
                <c:pt idx="4">
                  <c:v>57</c:v>
                </c:pt>
                <c:pt idx="5">
                  <c:v>42.035000000000004</c:v>
                </c:pt>
                <c:pt idx="6">
                  <c:v>42.035000000000004</c:v>
                </c:pt>
                <c:pt idx="7">
                  <c:v>40.363</c:v>
                </c:pt>
                <c:pt idx="8">
                  <c:v>40.235000000000007</c:v>
                </c:pt>
                <c:pt idx="9">
                  <c:v>36.61</c:v>
                </c:pt>
                <c:pt idx="10">
                  <c:v>34.147000000000006</c:v>
                </c:pt>
                <c:pt idx="11">
                  <c:v>33.507000000000005</c:v>
                </c:pt>
                <c:pt idx="12">
                  <c:v>33.077000000000005</c:v>
                </c:pt>
                <c:pt idx="13">
                  <c:v>32.329000000000001</c:v>
                </c:pt>
                <c:pt idx="14">
                  <c:v>30.228999999999996</c:v>
                </c:pt>
                <c:pt idx="15">
                  <c:v>29.494999999999997</c:v>
                </c:pt>
                <c:pt idx="16">
                  <c:v>28.812000000000001</c:v>
                </c:pt>
                <c:pt idx="17">
                  <c:v>27.198</c:v>
                </c:pt>
                <c:pt idx="18">
                  <c:v>26.323</c:v>
                </c:pt>
                <c:pt idx="19">
                  <c:v>26.315000000000001</c:v>
                </c:pt>
                <c:pt idx="20">
                  <c:v>25.279999999999998</c:v>
                </c:pt>
                <c:pt idx="21">
                  <c:v>25.21</c:v>
                </c:pt>
                <c:pt idx="22">
                  <c:v>24.654000000000003</c:v>
                </c:pt>
                <c:pt idx="23">
                  <c:v>24.097999999999999</c:v>
                </c:pt>
                <c:pt idx="24">
                  <c:v>22.931000000000001</c:v>
                </c:pt>
                <c:pt idx="25">
                  <c:v>21.353000000000005</c:v>
                </c:pt>
                <c:pt idx="26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CA-4379-AC06-CCCD7C3B3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694272"/>
        <c:axId val="144769792"/>
      </c:barChart>
      <c:catAx>
        <c:axId val="14469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ru-RU"/>
          </a:p>
        </c:txPr>
        <c:crossAx val="144769792"/>
        <c:crosses val="autoZero"/>
        <c:auto val="1"/>
        <c:lblAlgn val="ctr"/>
        <c:lblOffset val="100"/>
        <c:noMultiLvlLbl val="0"/>
      </c:catAx>
      <c:valAx>
        <c:axId val="14476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ru-RU"/>
          </a:p>
        </c:txPr>
        <c:crossAx val="14469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ПЕПТИДОВ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В.Т. Иванов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БИОКАТАЛИЗА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А.Г. Габибов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ПРОТЕОМИКИ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В.М. Говорун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БИОФАРМАЦЕВТИКИ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В.И.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Дейгин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AAB4FD-9588-4732-9005-0814EB97A338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БЕЛКОВ ГОРМОНАЛЬНОЙ РЕГУЛЯЦИИ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В.М. Липкин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724628-A037-4A39-A2E5-8D03C66D580D}" type="parTrans" cxnId="{FD886DC6-3B61-421E-B7E1-D11B380D478E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F4E667-5572-4239-9268-6E7E06DDB943}" type="sibTrans" cxnId="{FD886DC6-3B61-421E-B7E1-D11B380D478E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939E6B-AD45-439B-B08B-F61CF29DAE60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ПРОТЕОЛИТИЧЕСКИХ ФЕРМЕНТОВ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Л.Д.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Румш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DAFD75-236C-4B7D-9AB0-71061E4AB365}" type="parTrans" cxnId="{8E195482-0549-4F98-A816-984C2AA1A47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1E3C94-CC5A-42A8-ACEC-EBB85E5E05FB}" type="sibTrans" cxnId="{8E195482-0549-4F98-A816-984C2AA1A47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8B042E-C324-468B-9E23-FDE6DBB7092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РЕНТЕНОСТРУКТУРНОГО АНАЛИЗА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В.З. Плетнев</a:t>
          </a:r>
        </a:p>
      </dgm:t>
    </dgm:pt>
    <dgm:pt modelId="{1B6B472E-9A3C-4833-9BC9-F23D800264B2}" type="parTrans" cxnId="{09319E19-B7A2-4996-9BC0-DDDBEF0B9ED3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C7C381-AAE2-4608-B930-D6E9B38EA1A9}" type="sibTrans" cxnId="{09319E19-B7A2-4996-9BC0-DDDBEF0B9ED3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973738C-B7D8-46FE-9D25-202FB1B81BE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КОМБИНАТОРНЫХ МЕТОДОВ КОНСТРУИРОВАНИЯ БИОКАТАЛИЗАТОРОВ   </a:t>
          </a: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И.В. Смирнов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603493-2900-4A7D-B9E9-02EF05803983}" type="parTrans" cxnId="{89480CE6-B3A8-4130-AED8-96D9D5E7A97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0529C0-D1FF-435A-9FA5-A0B9B41E17E6}" type="sibTrans" cxnId="{89480CE6-B3A8-4130-AED8-96D9D5E7A97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77ECBF47-8007-4A70-9983-78617FEA5ADB}" type="pres">
      <dgm:prSet presAssocID="{BCC7B894-71B9-4EB5-973B-9526A32A78CD}" presName="spacer" presStyleCnt="0"/>
      <dgm:spPr/>
    </dgm:pt>
    <dgm:pt modelId="{99DBEB63-56A9-4C0A-81DD-689BC6ECBEC0}" type="pres">
      <dgm:prSet presAssocID="{81AAB4FD-9588-4732-9005-0814EB97A33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810188C0-1F02-493D-B2E8-9749C3E73456}" type="pres">
      <dgm:prSet presAssocID="{1CF4E667-5572-4239-9268-6E7E06DDB943}" presName="spacer" presStyleCnt="0"/>
      <dgm:spPr/>
    </dgm:pt>
    <dgm:pt modelId="{117C37CF-2484-4800-8CD2-9048D2D58DD4}" type="pres">
      <dgm:prSet presAssocID="{F9939E6B-AD45-439B-B08B-F61CF29DAE60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9065DF4-8C87-4E98-8230-7F7270F281BE}" type="pres">
      <dgm:prSet presAssocID="{C61E3C94-CC5A-42A8-ACEC-EBB85E5E05FB}" presName="spacer" presStyleCnt="0"/>
      <dgm:spPr/>
    </dgm:pt>
    <dgm:pt modelId="{22A15E10-7CBB-42C5-80EF-C4D0A89F8B94}" type="pres">
      <dgm:prSet presAssocID="{748B042E-C324-468B-9E23-FDE6DBB7092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C9289C9C-91F7-4025-A870-64C00B266433}" type="pres">
      <dgm:prSet presAssocID="{FBC7C381-AAE2-4608-B930-D6E9B38EA1A9}" presName="spacer" presStyleCnt="0"/>
      <dgm:spPr/>
    </dgm:pt>
    <dgm:pt modelId="{7D38C2B9-A6FE-4A52-BD15-9F5E884EE95F}" type="pres">
      <dgm:prSet presAssocID="{0973738C-B7D8-46FE-9D25-202FB1B81BEB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5CA0F702-686F-4B74-88E6-CA35A54F1A6F}" type="presOf" srcId="{81AAB4FD-9588-4732-9005-0814EB97A338}" destId="{99DBEB63-56A9-4C0A-81DD-689BC6ECBEC0}" srcOrd="0" destOrd="0" presId="urn:microsoft.com/office/officeart/2005/8/layout/vList2"/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09319E19-B7A2-4996-9BC0-DDDBEF0B9ED3}" srcId="{4AD0F6FD-1A29-4382-A197-2BF355A306BE}" destId="{748B042E-C324-468B-9E23-FDE6DBB7092D}" srcOrd="6" destOrd="0" parTransId="{1B6B472E-9A3C-4833-9BC9-F23D800264B2}" sibTransId="{FBC7C381-AAE2-4608-B930-D6E9B38EA1A9}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28B9125D-2435-4106-8C5D-4AEAAC9F2DD0}" type="presOf" srcId="{748B042E-C324-468B-9E23-FDE6DBB7092D}" destId="{22A15E10-7CBB-42C5-80EF-C4D0A89F8B94}" srcOrd="0" destOrd="0" presId="urn:microsoft.com/office/officeart/2005/8/layout/vList2"/>
    <dgm:cxn modelId="{4FD1B76A-EECF-4301-ABC0-15F78565F431}" type="presOf" srcId="{F9939E6B-AD45-439B-B08B-F61CF29DAE60}" destId="{117C37CF-2484-4800-8CD2-9048D2D58DD4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CFEFDF77-CC68-4137-B25C-9B8484633EE4}" type="presOf" srcId="{0973738C-B7D8-46FE-9D25-202FB1B81BEB}" destId="{7D38C2B9-A6FE-4A52-BD15-9F5E884EE95F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8E195482-0549-4F98-A816-984C2AA1A47B}" srcId="{4AD0F6FD-1A29-4382-A197-2BF355A306BE}" destId="{F9939E6B-AD45-439B-B08B-F61CF29DAE60}" srcOrd="5" destOrd="0" parTransId="{91DAFD75-236C-4B7D-9AB0-71061E4AB365}" sibTransId="{C61E3C94-CC5A-42A8-ACEC-EBB85E5E05FB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FD886DC6-3B61-421E-B7E1-D11B380D478E}" srcId="{4AD0F6FD-1A29-4382-A197-2BF355A306BE}" destId="{81AAB4FD-9588-4732-9005-0814EB97A338}" srcOrd="4" destOrd="0" parTransId="{74724628-A037-4A39-A2E5-8D03C66D580D}" sibTransId="{1CF4E667-5572-4239-9268-6E7E06DDB943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89480CE6-B3A8-4130-AED8-96D9D5E7A97B}" srcId="{4AD0F6FD-1A29-4382-A197-2BF355A306BE}" destId="{0973738C-B7D8-46FE-9D25-202FB1B81BEB}" srcOrd="7" destOrd="0" parTransId="{4C603493-2900-4A7D-B9E9-02EF05803983}" sibTransId="{D20529C0-D1FF-435A-9FA5-A0B9B41E17E6}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  <dgm:cxn modelId="{672637F1-FA8A-4B08-AE28-9510D9E24435}" type="presParOf" srcId="{400E4DC2-DF2D-4543-8EA4-03A805D4AD0A}" destId="{77ECBF47-8007-4A70-9983-78617FEA5ADB}" srcOrd="7" destOrd="0" presId="urn:microsoft.com/office/officeart/2005/8/layout/vList2"/>
    <dgm:cxn modelId="{0B059593-2F6B-4D69-88A6-D6A3E0E8D7F7}" type="presParOf" srcId="{400E4DC2-DF2D-4543-8EA4-03A805D4AD0A}" destId="{99DBEB63-56A9-4C0A-81DD-689BC6ECBEC0}" srcOrd="8" destOrd="0" presId="urn:microsoft.com/office/officeart/2005/8/layout/vList2"/>
    <dgm:cxn modelId="{B01D1B36-27CC-4584-A3E1-90012EABC1BB}" type="presParOf" srcId="{400E4DC2-DF2D-4543-8EA4-03A805D4AD0A}" destId="{810188C0-1F02-493D-B2E8-9749C3E73456}" srcOrd="9" destOrd="0" presId="urn:microsoft.com/office/officeart/2005/8/layout/vList2"/>
    <dgm:cxn modelId="{BD90AF8B-79B3-46F0-8CE2-8B273C24EE9F}" type="presParOf" srcId="{400E4DC2-DF2D-4543-8EA4-03A805D4AD0A}" destId="{117C37CF-2484-4800-8CD2-9048D2D58DD4}" srcOrd="10" destOrd="0" presId="urn:microsoft.com/office/officeart/2005/8/layout/vList2"/>
    <dgm:cxn modelId="{1694EDE1-57DC-4407-8CE6-E1E97623E1A6}" type="presParOf" srcId="{400E4DC2-DF2D-4543-8EA4-03A805D4AD0A}" destId="{59065DF4-8C87-4E98-8230-7F7270F281BE}" srcOrd="11" destOrd="0" presId="urn:microsoft.com/office/officeart/2005/8/layout/vList2"/>
    <dgm:cxn modelId="{1CFE965D-7B13-4D83-9756-20B62D786A65}" type="presParOf" srcId="{400E4DC2-DF2D-4543-8EA4-03A805D4AD0A}" destId="{22A15E10-7CBB-42C5-80EF-C4D0A89F8B94}" srcOrd="12" destOrd="0" presId="urn:microsoft.com/office/officeart/2005/8/layout/vList2"/>
    <dgm:cxn modelId="{79B797DF-E892-4BC3-85E9-A5D6761426EF}" type="presParOf" srcId="{400E4DC2-DF2D-4543-8EA4-03A805D4AD0A}" destId="{C9289C9C-91F7-4025-A870-64C00B266433}" srcOrd="13" destOrd="0" presId="urn:microsoft.com/office/officeart/2005/8/layout/vList2"/>
    <dgm:cxn modelId="{FA231724-E4B4-41AB-912A-E2CD6540517C}" type="presParOf" srcId="{400E4DC2-DF2D-4543-8EA4-03A805D4AD0A}" destId="{7D38C2B9-A6FE-4A52-BD15-9F5E884EE95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70FFE8-28AB-40D1-94C7-7C5DE13634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340C85-E788-4D24-A77F-C38968E1303D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</a:t>
          </a:r>
          <a:r>
            <a:rPr lang="ru-RU" sz="1600" i="1" dirty="0" err="1">
              <a:solidFill>
                <a:srgbClr val="FFFF00"/>
              </a:solidFill>
            </a:rPr>
            <a:t>протеомики</a:t>
          </a:r>
          <a:r>
            <a:rPr lang="en-US" sz="1600" i="1" dirty="0">
              <a:solidFill>
                <a:srgbClr val="FFFF00"/>
              </a:solidFill>
            </a:rPr>
            <a:t> </a:t>
          </a:r>
          <a:r>
            <a:rPr lang="ru-RU" sz="1600" i="1" dirty="0">
              <a:solidFill>
                <a:srgbClr val="FFFF00"/>
              </a:solidFill>
            </a:rPr>
            <a:t>(В.М. Говорун)</a:t>
          </a:r>
          <a:br>
            <a:rPr lang="ru-RU" sz="1600" i="1" dirty="0">
              <a:solidFill>
                <a:srgbClr val="FFFF00"/>
              </a:solidFill>
            </a:rPr>
          </a:br>
          <a:r>
            <a:rPr lang="ru-RU" sz="1600" i="1" dirty="0">
              <a:solidFill>
                <a:srgbClr val="FFFF00"/>
              </a:solidFill>
            </a:rPr>
            <a:t>Лаборатория химии пептидов (В.Т. Иванов)</a:t>
          </a:r>
          <a:endParaRPr lang="ru-RU" sz="1600" dirty="0">
            <a:solidFill>
              <a:srgbClr val="FFFF00"/>
            </a:solidFill>
          </a:endParaRPr>
        </a:p>
      </dgm:t>
    </dgm:pt>
    <dgm:pt modelId="{CD0C203F-78F1-4071-BF26-93EEF358690F}" type="parTrans" cxnId="{37851004-D9B3-4299-8FF1-0CF42F73AE86}">
      <dgm:prSet/>
      <dgm:spPr/>
      <dgm:t>
        <a:bodyPr/>
        <a:lstStyle/>
        <a:p>
          <a:endParaRPr lang="ru-RU"/>
        </a:p>
      </dgm:t>
    </dgm:pt>
    <dgm:pt modelId="{D8D5564D-8191-4880-8E1C-2D31295D0E31}" type="sibTrans" cxnId="{37851004-D9B3-4299-8FF1-0CF42F73AE86}">
      <dgm:prSet/>
      <dgm:spPr/>
      <dgm:t>
        <a:bodyPr/>
        <a:lstStyle/>
        <a:p>
          <a:endParaRPr lang="ru-RU"/>
        </a:p>
      </dgm:t>
    </dgm:pt>
    <dgm:pt modelId="{85108E98-C352-4B8C-8FD3-ACB1437BC491}" type="pres">
      <dgm:prSet presAssocID="{8770FFE8-28AB-40D1-94C7-7C5DE1363459}" presName="linear" presStyleCnt="0">
        <dgm:presLayoutVars>
          <dgm:animLvl val="lvl"/>
          <dgm:resizeHandles val="exact"/>
        </dgm:presLayoutVars>
      </dgm:prSet>
      <dgm:spPr/>
    </dgm:pt>
    <dgm:pt modelId="{284B3E7C-14C2-4B04-8A61-0B2E04E9601E}" type="pres">
      <dgm:prSet presAssocID="{D7340C85-E788-4D24-A77F-C38968E1303D}" presName="parentText" presStyleLbl="node1" presStyleIdx="0" presStyleCnt="1" custScaleX="119707" custScaleY="243816" custLinFactNeighborX="-1383" custLinFactNeighborY="-62724">
        <dgm:presLayoutVars>
          <dgm:chMax val="0"/>
          <dgm:bulletEnabled val="1"/>
        </dgm:presLayoutVars>
      </dgm:prSet>
      <dgm:spPr/>
    </dgm:pt>
  </dgm:ptLst>
  <dgm:cxnLst>
    <dgm:cxn modelId="{37851004-D9B3-4299-8FF1-0CF42F73AE86}" srcId="{8770FFE8-28AB-40D1-94C7-7C5DE1363459}" destId="{D7340C85-E788-4D24-A77F-C38968E1303D}" srcOrd="0" destOrd="0" parTransId="{CD0C203F-78F1-4071-BF26-93EEF358690F}" sibTransId="{D8D5564D-8191-4880-8E1C-2D31295D0E31}"/>
    <dgm:cxn modelId="{C06D8C12-5EE8-4BEC-9152-D9AA12816D8E}" type="presOf" srcId="{8770FFE8-28AB-40D1-94C7-7C5DE1363459}" destId="{85108E98-C352-4B8C-8FD3-ACB1437BC491}" srcOrd="0" destOrd="0" presId="urn:microsoft.com/office/officeart/2005/8/layout/vList2"/>
    <dgm:cxn modelId="{B484A291-C303-4A16-94C2-C0942FC8D8EF}" type="presOf" srcId="{D7340C85-E788-4D24-A77F-C38968E1303D}" destId="{284B3E7C-14C2-4B04-8A61-0B2E04E9601E}" srcOrd="0" destOrd="0" presId="urn:microsoft.com/office/officeart/2005/8/layout/vList2"/>
    <dgm:cxn modelId="{3214A88F-2C5C-4F21-BE52-445FEA69F10A}" type="presParOf" srcId="{85108E98-C352-4B8C-8FD3-ACB1437BC491}" destId="{284B3E7C-14C2-4B04-8A61-0B2E04E960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2B31A0-B181-497E-948F-B1BA96B3E5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F539C7-0C1D-4F1F-B1A3-64BCC115708D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биокатализа</a:t>
          </a:r>
          <a:r>
            <a:rPr lang="ru-RU" sz="1800" i="1" dirty="0">
              <a:solidFill>
                <a:srgbClr val="FFFF00"/>
              </a:solidFill>
            </a:rPr>
            <a:t> (А.Г. </a:t>
          </a:r>
          <a:r>
            <a:rPr lang="ru-RU" sz="1800" i="1" dirty="0" err="1">
              <a:solidFill>
                <a:srgbClr val="FFFF00"/>
              </a:solidFill>
            </a:rPr>
            <a:t>Габибов</a:t>
          </a:r>
          <a:r>
            <a:rPr lang="ru-RU" sz="1800" i="1" dirty="0">
              <a:solidFill>
                <a:srgbClr val="FFFF00"/>
              </a:solidFill>
            </a:rPr>
            <a:t>)</a:t>
          </a:r>
          <a:br>
            <a:rPr lang="ru-RU" sz="1800" i="1" dirty="0">
              <a:solidFill>
                <a:srgbClr val="FFFF00"/>
              </a:solidFill>
            </a:rPr>
          </a:br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протеомики</a:t>
          </a:r>
          <a:r>
            <a:rPr lang="ru-RU" sz="1800" i="1" dirty="0">
              <a:solidFill>
                <a:srgbClr val="FFFF00"/>
              </a:solidFill>
            </a:rPr>
            <a:t> (В.М. Говорун)</a:t>
          </a:r>
          <a:endParaRPr lang="ru-RU" sz="1800" dirty="0">
            <a:solidFill>
              <a:srgbClr val="FFFF00"/>
            </a:solidFill>
          </a:endParaRPr>
        </a:p>
      </dgm:t>
    </dgm:pt>
    <dgm:pt modelId="{D8C9C86E-FE88-496F-AB7B-8B6205407871}" type="parTrans" cxnId="{7BB4B029-1DD3-454C-AF0B-21063114481A}">
      <dgm:prSet/>
      <dgm:spPr/>
      <dgm:t>
        <a:bodyPr/>
        <a:lstStyle/>
        <a:p>
          <a:endParaRPr lang="ru-RU"/>
        </a:p>
      </dgm:t>
    </dgm:pt>
    <dgm:pt modelId="{D18075B6-BBA4-4561-8B2C-F10B790D80AE}" type="sibTrans" cxnId="{7BB4B029-1DD3-454C-AF0B-21063114481A}">
      <dgm:prSet/>
      <dgm:spPr/>
      <dgm:t>
        <a:bodyPr/>
        <a:lstStyle/>
        <a:p>
          <a:endParaRPr lang="ru-RU"/>
        </a:p>
      </dgm:t>
    </dgm:pt>
    <dgm:pt modelId="{06C0D38C-6280-47EB-A589-725D2706D81D}" type="pres">
      <dgm:prSet presAssocID="{E22B31A0-B181-497E-948F-B1BA96B3E55F}" presName="linear" presStyleCnt="0">
        <dgm:presLayoutVars>
          <dgm:animLvl val="lvl"/>
          <dgm:resizeHandles val="exact"/>
        </dgm:presLayoutVars>
      </dgm:prSet>
      <dgm:spPr/>
    </dgm:pt>
    <dgm:pt modelId="{0CBD6719-1D80-4D5A-9A06-8EECA59275A0}" type="pres">
      <dgm:prSet presAssocID="{D3F539C7-0C1D-4F1F-B1A3-64BCC115708D}" presName="parentText" presStyleLbl="node1" presStyleIdx="0" presStyleCnt="1" custLinFactNeighborX="-37093" custLinFactNeighborY="-2042">
        <dgm:presLayoutVars>
          <dgm:chMax val="0"/>
          <dgm:bulletEnabled val="1"/>
        </dgm:presLayoutVars>
      </dgm:prSet>
      <dgm:spPr/>
    </dgm:pt>
  </dgm:ptLst>
  <dgm:cxnLst>
    <dgm:cxn modelId="{7BB4B029-1DD3-454C-AF0B-21063114481A}" srcId="{E22B31A0-B181-497E-948F-B1BA96B3E55F}" destId="{D3F539C7-0C1D-4F1F-B1A3-64BCC115708D}" srcOrd="0" destOrd="0" parTransId="{D8C9C86E-FE88-496F-AB7B-8B6205407871}" sibTransId="{D18075B6-BBA4-4561-8B2C-F10B790D80AE}"/>
    <dgm:cxn modelId="{44FFEE64-7B67-4659-ABB9-E3AE499792E5}" type="presOf" srcId="{D3F539C7-0C1D-4F1F-B1A3-64BCC115708D}" destId="{0CBD6719-1D80-4D5A-9A06-8EECA59275A0}" srcOrd="0" destOrd="0" presId="urn:microsoft.com/office/officeart/2005/8/layout/vList2"/>
    <dgm:cxn modelId="{17D426CF-4804-4ECE-9DD8-F75D2ACEC73C}" type="presOf" srcId="{E22B31A0-B181-497E-948F-B1BA96B3E55F}" destId="{06C0D38C-6280-47EB-A589-725D2706D81D}" srcOrd="0" destOrd="0" presId="urn:microsoft.com/office/officeart/2005/8/layout/vList2"/>
    <dgm:cxn modelId="{CA230A8C-C148-4C40-9A0A-0C0CFAC1FB06}" type="presParOf" srcId="{06C0D38C-6280-47EB-A589-725D2706D81D}" destId="{0CBD6719-1D80-4D5A-9A06-8EECA59275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C5C335-35C1-4E0D-86DD-EBB392C9DA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DF2A9E-AF61-487A-917F-FC37BCCC17D5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биокатализа</a:t>
          </a:r>
          <a:r>
            <a:rPr lang="ru-RU" sz="1800" i="1" dirty="0">
              <a:solidFill>
                <a:srgbClr val="FFFF00"/>
              </a:solidFill>
            </a:rPr>
            <a:t> (А.Г. </a:t>
          </a:r>
          <a:r>
            <a:rPr lang="ru-RU" sz="1800" i="1" dirty="0" err="1">
              <a:solidFill>
                <a:srgbClr val="FFFF00"/>
              </a:solidFill>
            </a:rPr>
            <a:t>Габибов</a:t>
          </a:r>
          <a:r>
            <a:rPr lang="ru-RU" sz="1800" i="1" dirty="0">
              <a:solidFill>
                <a:srgbClr val="FFFF00"/>
              </a:solidFill>
            </a:rPr>
            <a:t>)</a:t>
          </a:r>
          <a:endParaRPr lang="ru-RU" sz="1800" dirty="0">
            <a:solidFill>
              <a:srgbClr val="FFFF00"/>
            </a:solidFill>
          </a:endParaRPr>
        </a:p>
      </dgm:t>
    </dgm:pt>
    <dgm:pt modelId="{1FC00AE4-B55B-41D5-80BA-64988BD210CE}" type="parTrans" cxnId="{FCF8B855-0E66-4DD5-A5BC-AF72855CD843}">
      <dgm:prSet/>
      <dgm:spPr/>
      <dgm:t>
        <a:bodyPr/>
        <a:lstStyle/>
        <a:p>
          <a:endParaRPr lang="ru-RU"/>
        </a:p>
      </dgm:t>
    </dgm:pt>
    <dgm:pt modelId="{9D856898-7CDA-4C13-B2CB-F68C1B65593B}" type="sibTrans" cxnId="{FCF8B855-0E66-4DD5-A5BC-AF72855CD843}">
      <dgm:prSet/>
      <dgm:spPr/>
      <dgm:t>
        <a:bodyPr/>
        <a:lstStyle/>
        <a:p>
          <a:endParaRPr lang="ru-RU"/>
        </a:p>
      </dgm:t>
    </dgm:pt>
    <dgm:pt modelId="{F2B9E031-3362-4D86-9344-EF0AC86269C4}" type="pres">
      <dgm:prSet presAssocID="{9AC5C335-35C1-4E0D-86DD-EBB392C9DA7E}" presName="linear" presStyleCnt="0">
        <dgm:presLayoutVars>
          <dgm:animLvl val="lvl"/>
          <dgm:resizeHandles val="exact"/>
        </dgm:presLayoutVars>
      </dgm:prSet>
      <dgm:spPr/>
    </dgm:pt>
    <dgm:pt modelId="{E22F7D0D-2796-44B6-92F3-911F7BD2E9A3}" type="pres">
      <dgm:prSet presAssocID="{18DF2A9E-AF61-487A-917F-FC37BCCC17D5}" presName="parentText" presStyleLbl="node1" presStyleIdx="0" presStyleCnt="1" custScaleY="312200" custLinFactNeighborX="-76663" custLinFactNeighborY="-4152">
        <dgm:presLayoutVars>
          <dgm:chMax val="0"/>
          <dgm:bulletEnabled val="1"/>
        </dgm:presLayoutVars>
      </dgm:prSet>
      <dgm:spPr/>
    </dgm:pt>
  </dgm:ptLst>
  <dgm:cxnLst>
    <dgm:cxn modelId="{FCF8B855-0E66-4DD5-A5BC-AF72855CD843}" srcId="{9AC5C335-35C1-4E0D-86DD-EBB392C9DA7E}" destId="{18DF2A9E-AF61-487A-917F-FC37BCCC17D5}" srcOrd="0" destOrd="0" parTransId="{1FC00AE4-B55B-41D5-80BA-64988BD210CE}" sibTransId="{9D856898-7CDA-4C13-B2CB-F68C1B65593B}"/>
    <dgm:cxn modelId="{E8AB94B3-4783-4451-89F0-CA12675BFD5E}" type="presOf" srcId="{9AC5C335-35C1-4E0D-86DD-EBB392C9DA7E}" destId="{F2B9E031-3362-4D86-9344-EF0AC86269C4}" srcOrd="0" destOrd="0" presId="urn:microsoft.com/office/officeart/2005/8/layout/vList2"/>
    <dgm:cxn modelId="{20D3EEBA-211E-446C-A136-15D36AA18D86}" type="presOf" srcId="{18DF2A9E-AF61-487A-917F-FC37BCCC17D5}" destId="{E22F7D0D-2796-44B6-92F3-911F7BD2E9A3}" srcOrd="0" destOrd="0" presId="urn:microsoft.com/office/officeart/2005/8/layout/vList2"/>
    <dgm:cxn modelId="{6F86641D-A013-4C99-B1A4-41C7CCC23912}" type="presParOf" srcId="{F2B9E031-3362-4D86-9344-EF0AC86269C4}" destId="{E22F7D0D-2796-44B6-92F3-911F7BD2E9A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C3B213-A4F0-40FB-9B85-73477CAB64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B42A23-4BD5-4CE5-8E5C-15CED25AA147}">
      <dgm:prSet custT="1"/>
      <dgm:spPr/>
      <dgm:t>
        <a:bodyPr/>
        <a:lstStyle/>
        <a:p>
          <a:r>
            <a:rPr lang="ru-RU" sz="1400" i="1" dirty="0">
              <a:solidFill>
                <a:srgbClr val="FFFF00"/>
              </a:solidFill>
            </a:rPr>
            <a:t>Лаборатория </a:t>
          </a:r>
          <a:r>
            <a:rPr lang="ru-RU" sz="1400" i="1" dirty="0" err="1">
              <a:solidFill>
                <a:srgbClr val="FFFF00"/>
              </a:solidFill>
            </a:rPr>
            <a:t>биокатализа</a:t>
          </a:r>
          <a:r>
            <a:rPr lang="ru-RU" sz="1400" i="1" dirty="0">
              <a:solidFill>
                <a:srgbClr val="FFFF00"/>
              </a:solidFill>
            </a:rPr>
            <a:t> (А.Г. Габибов)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Группа комбинаторных методов конструирования биокатализаторов (И.В. Смирнов)</a:t>
          </a:r>
          <a:endParaRPr lang="ru-RU" sz="1400" dirty="0">
            <a:solidFill>
              <a:srgbClr val="FFFF00"/>
            </a:solidFill>
          </a:endParaRPr>
        </a:p>
      </dgm:t>
    </dgm:pt>
    <dgm:pt modelId="{1DC3136C-7C3C-453C-B3CD-8994F7CAE844}" type="parTrans" cxnId="{7F82529F-F42E-4F2C-B2B5-8437597D39B4}">
      <dgm:prSet/>
      <dgm:spPr/>
      <dgm:t>
        <a:bodyPr/>
        <a:lstStyle/>
        <a:p>
          <a:endParaRPr lang="ru-RU"/>
        </a:p>
      </dgm:t>
    </dgm:pt>
    <dgm:pt modelId="{71770EB3-2238-411B-9CDD-E6C1A2DECEA9}" type="sibTrans" cxnId="{7F82529F-F42E-4F2C-B2B5-8437597D39B4}">
      <dgm:prSet/>
      <dgm:spPr/>
      <dgm:t>
        <a:bodyPr/>
        <a:lstStyle/>
        <a:p>
          <a:endParaRPr lang="ru-RU"/>
        </a:p>
      </dgm:t>
    </dgm:pt>
    <dgm:pt modelId="{C8CC541C-858B-4524-99EC-CD631CC0DFEB}" type="pres">
      <dgm:prSet presAssocID="{9CC3B213-A4F0-40FB-9B85-73477CAB641B}" presName="linear" presStyleCnt="0">
        <dgm:presLayoutVars>
          <dgm:animLvl val="lvl"/>
          <dgm:resizeHandles val="exact"/>
        </dgm:presLayoutVars>
      </dgm:prSet>
      <dgm:spPr/>
    </dgm:pt>
    <dgm:pt modelId="{03AE543B-56B5-4426-9FE5-8C219EFC847F}" type="pres">
      <dgm:prSet presAssocID="{0CB42A23-4BD5-4CE5-8E5C-15CED25AA147}" presName="parentText" presStyleLbl="node1" presStyleIdx="0" presStyleCnt="1" custLinFactNeighborX="11184" custLinFactNeighborY="5448">
        <dgm:presLayoutVars>
          <dgm:chMax val="0"/>
          <dgm:bulletEnabled val="1"/>
        </dgm:presLayoutVars>
      </dgm:prSet>
      <dgm:spPr/>
    </dgm:pt>
  </dgm:ptLst>
  <dgm:cxnLst>
    <dgm:cxn modelId="{5E03CC97-97F2-4BA3-A75B-CA61583FF312}" type="presOf" srcId="{0CB42A23-4BD5-4CE5-8E5C-15CED25AA147}" destId="{03AE543B-56B5-4426-9FE5-8C219EFC847F}" srcOrd="0" destOrd="0" presId="urn:microsoft.com/office/officeart/2005/8/layout/vList2"/>
    <dgm:cxn modelId="{7F82529F-F42E-4F2C-B2B5-8437597D39B4}" srcId="{9CC3B213-A4F0-40FB-9B85-73477CAB641B}" destId="{0CB42A23-4BD5-4CE5-8E5C-15CED25AA147}" srcOrd="0" destOrd="0" parTransId="{1DC3136C-7C3C-453C-B3CD-8994F7CAE844}" sibTransId="{71770EB3-2238-411B-9CDD-E6C1A2DECEA9}"/>
    <dgm:cxn modelId="{817AA8CB-6CEC-46A5-B8E4-C13FF9B8976F}" type="presOf" srcId="{9CC3B213-A4F0-40FB-9B85-73477CAB641B}" destId="{C8CC541C-858B-4524-99EC-CD631CC0DFEB}" srcOrd="0" destOrd="0" presId="urn:microsoft.com/office/officeart/2005/8/layout/vList2"/>
    <dgm:cxn modelId="{C46729CA-383A-4FFC-875C-4384029D34E1}" type="presParOf" srcId="{C8CC541C-858B-4524-99EC-CD631CC0DFEB}" destId="{03AE543B-56B5-4426-9FE5-8C219EFC847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C3B213-A4F0-40FB-9B85-73477CAB64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B42A23-4BD5-4CE5-8E5C-15CED25AA147}">
      <dgm:prSet custT="1"/>
      <dgm:spPr/>
      <dgm:t>
        <a:bodyPr/>
        <a:lstStyle/>
        <a:p>
          <a:r>
            <a:rPr lang="ru-RU" sz="1400" i="1" dirty="0">
              <a:solidFill>
                <a:srgbClr val="FFFF00"/>
              </a:solidFill>
            </a:rPr>
            <a:t>Группа комбинаторных методов конструирования биокатализаторов (И.В. Смирнов)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Лаборатория </a:t>
          </a:r>
          <a:r>
            <a:rPr lang="ru-RU" sz="1400" i="1" dirty="0" err="1">
              <a:solidFill>
                <a:srgbClr val="FFFF00"/>
              </a:solidFill>
            </a:rPr>
            <a:t>биокатализа</a:t>
          </a:r>
          <a:r>
            <a:rPr lang="ru-RU" sz="1400" i="1" dirty="0">
              <a:solidFill>
                <a:srgbClr val="FFFF00"/>
              </a:solidFill>
            </a:rPr>
            <a:t> (А.Г. Габибов)</a:t>
          </a:r>
          <a:endParaRPr lang="ru-RU" sz="1400" dirty="0">
            <a:solidFill>
              <a:srgbClr val="FFFF00"/>
            </a:solidFill>
          </a:endParaRPr>
        </a:p>
      </dgm:t>
    </dgm:pt>
    <dgm:pt modelId="{1DC3136C-7C3C-453C-B3CD-8994F7CAE844}" type="parTrans" cxnId="{7F82529F-F42E-4F2C-B2B5-8437597D39B4}">
      <dgm:prSet/>
      <dgm:spPr/>
      <dgm:t>
        <a:bodyPr/>
        <a:lstStyle/>
        <a:p>
          <a:endParaRPr lang="ru-RU"/>
        </a:p>
      </dgm:t>
    </dgm:pt>
    <dgm:pt modelId="{71770EB3-2238-411B-9CDD-E6C1A2DECEA9}" type="sibTrans" cxnId="{7F82529F-F42E-4F2C-B2B5-8437597D39B4}">
      <dgm:prSet/>
      <dgm:spPr/>
      <dgm:t>
        <a:bodyPr/>
        <a:lstStyle/>
        <a:p>
          <a:endParaRPr lang="ru-RU"/>
        </a:p>
      </dgm:t>
    </dgm:pt>
    <dgm:pt modelId="{C8CC541C-858B-4524-99EC-CD631CC0DFEB}" type="pres">
      <dgm:prSet presAssocID="{9CC3B213-A4F0-40FB-9B85-73477CAB641B}" presName="linear" presStyleCnt="0">
        <dgm:presLayoutVars>
          <dgm:animLvl val="lvl"/>
          <dgm:resizeHandles val="exact"/>
        </dgm:presLayoutVars>
      </dgm:prSet>
      <dgm:spPr/>
    </dgm:pt>
    <dgm:pt modelId="{03AE543B-56B5-4426-9FE5-8C219EFC847F}" type="pres">
      <dgm:prSet presAssocID="{0CB42A23-4BD5-4CE5-8E5C-15CED25AA147}" presName="parentText" presStyleLbl="node1" presStyleIdx="0" presStyleCnt="1" custLinFactNeighborX="11184" custLinFactNeighborY="5448">
        <dgm:presLayoutVars>
          <dgm:chMax val="0"/>
          <dgm:bulletEnabled val="1"/>
        </dgm:presLayoutVars>
      </dgm:prSet>
      <dgm:spPr/>
    </dgm:pt>
  </dgm:ptLst>
  <dgm:cxnLst>
    <dgm:cxn modelId="{5E03CC97-97F2-4BA3-A75B-CA61583FF312}" type="presOf" srcId="{0CB42A23-4BD5-4CE5-8E5C-15CED25AA147}" destId="{03AE543B-56B5-4426-9FE5-8C219EFC847F}" srcOrd="0" destOrd="0" presId="urn:microsoft.com/office/officeart/2005/8/layout/vList2"/>
    <dgm:cxn modelId="{7F82529F-F42E-4F2C-B2B5-8437597D39B4}" srcId="{9CC3B213-A4F0-40FB-9B85-73477CAB641B}" destId="{0CB42A23-4BD5-4CE5-8E5C-15CED25AA147}" srcOrd="0" destOrd="0" parTransId="{1DC3136C-7C3C-453C-B3CD-8994F7CAE844}" sibTransId="{71770EB3-2238-411B-9CDD-E6C1A2DECEA9}"/>
    <dgm:cxn modelId="{817AA8CB-6CEC-46A5-B8E4-C13FF9B8976F}" type="presOf" srcId="{9CC3B213-A4F0-40FB-9B85-73477CAB641B}" destId="{C8CC541C-858B-4524-99EC-CD631CC0DFEB}" srcOrd="0" destOrd="0" presId="urn:microsoft.com/office/officeart/2005/8/layout/vList2"/>
    <dgm:cxn modelId="{C46729CA-383A-4FFC-875C-4384029D34E1}" type="presParOf" srcId="{C8CC541C-858B-4524-99EC-CD631CC0DFEB}" destId="{03AE543B-56B5-4426-9FE5-8C219EFC847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CC3B213-A4F0-40FB-9B85-73477CAB64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B42A23-4BD5-4CE5-8E5C-15CED25AA147}">
      <dgm:prSet custT="1"/>
      <dgm:spPr/>
      <dgm:t>
        <a:bodyPr/>
        <a:lstStyle/>
        <a:p>
          <a:r>
            <a:rPr lang="ru-RU" sz="1400" i="1" dirty="0">
              <a:solidFill>
                <a:srgbClr val="FFFF00"/>
              </a:solidFill>
            </a:rPr>
            <a:t>Группа комбинаторных методов конструирования биокатализаторов (И.В. Смирнов)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Лаборатория </a:t>
          </a:r>
          <a:r>
            <a:rPr lang="ru-RU" sz="1400" i="1" dirty="0" err="1">
              <a:solidFill>
                <a:srgbClr val="FFFF00"/>
              </a:solidFill>
            </a:rPr>
            <a:t>биокатализа</a:t>
          </a:r>
          <a:r>
            <a:rPr lang="ru-RU" sz="1400" i="1" dirty="0">
              <a:solidFill>
                <a:srgbClr val="FFFF00"/>
              </a:solidFill>
            </a:rPr>
            <a:t> (А.Г. Габибов)</a:t>
          </a:r>
          <a:endParaRPr lang="ru-RU" sz="1400" dirty="0">
            <a:solidFill>
              <a:srgbClr val="FFFF00"/>
            </a:solidFill>
          </a:endParaRPr>
        </a:p>
      </dgm:t>
    </dgm:pt>
    <dgm:pt modelId="{1DC3136C-7C3C-453C-B3CD-8994F7CAE844}" type="parTrans" cxnId="{7F82529F-F42E-4F2C-B2B5-8437597D39B4}">
      <dgm:prSet/>
      <dgm:spPr/>
      <dgm:t>
        <a:bodyPr/>
        <a:lstStyle/>
        <a:p>
          <a:endParaRPr lang="ru-RU"/>
        </a:p>
      </dgm:t>
    </dgm:pt>
    <dgm:pt modelId="{71770EB3-2238-411B-9CDD-E6C1A2DECEA9}" type="sibTrans" cxnId="{7F82529F-F42E-4F2C-B2B5-8437597D39B4}">
      <dgm:prSet/>
      <dgm:spPr/>
      <dgm:t>
        <a:bodyPr/>
        <a:lstStyle/>
        <a:p>
          <a:endParaRPr lang="ru-RU"/>
        </a:p>
      </dgm:t>
    </dgm:pt>
    <dgm:pt modelId="{C8CC541C-858B-4524-99EC-CD631CC0DFEB}" type="pres">
      <dgm:prSet presAssocID="{9CC3B213-A4F0-40FB-9B85-73477CAB641B}" presName="linear" presStyleCnt="0">
        <dgm:presLayoutVars>
          <dgm:animLvl val="lvl"/>
          <dgm:resizeHandles val="exact"/>
        </dgm:presLayoutVars>
      </dgm:prSet>
      <dgm:spPr/>
    </dgm:pt>
    <dgm:pt modelId="{03AE543B-56B5-4426-9FE5-8C219EFC847F}" type="pres">
      <dgm:prSet presAssocID="{0CB42A23-4BD5-4CE5-8E5C-15CED25AA147}" presName="parentText" presStyleLbl="node1" presStyleIdx="0" presStyleCnt="1" custLinFactNeighborX="11184" custLinFactNeighborY="5448">
        <dgm:presLayoutVars>
          <dgm:chMax val="0"/>
          <dgm:bulletEnabled val="1"/>
        </dgm:presLayoutVars>
      </dgm:prSet>
      <dgm:spPr/>
    </dgm:pt>
  </dgm:ptLst>
  <dgm:cxnLst>
    <dgm:cxn modelId="{5E03CC97-97F2-4BA3-A75B-CA61583FF312}" type="presOf" srcId="{0CB42A23-4BD5-4CE5-8E5C-15CED25AA147}" destId="{03AE543B-56B5-4426-9FE5-8C219EFC847F}" srcOrd="0" destOrd="0" presId="urn:microsoft.com/office/officeart/2005/8/layout/vList2"/>
    <dgm:cxn modelId="{7F82529F-F42E-4F2C-B2B5-8437597D39B4}" srcId="{9CC3B213-A4F0-40FB-9B85-73477CAB641B}" destId="{0CB42A23-4BD5-4CE5-8E5C-15CED25AA147}" srcOrd="0" destOrd="0" parTransId="{1DC3136C-7C3C-453C-B3CD-8994F7CAE844}" sibTransId="{71770EB3-2238-411B-9CDD-E6C1A2DECEA9}"/>
    <dgm:cxn modelId="{817AA8CB-6CEC-46A5-B8E4-C13FF9B8976F}" type="presOf" srcId="{9CC3B213-A4F0-40FB-9B85-73477CAB641B}" destId="{C8CC541C-858B-4524-99EC-CD631CC0DFEB}" srcOrd="0" destOrd="0" presId="urn:microsoft.com/office/officeart/2005/8/layout/vList2"/>
    <dgm:cxn modelId="{C46729CA-383A-4FFC-875C-4384029D34E1}" type="presParOf" srcId="{C8CC541C-858B-4524-99EC-CD631CC0DFEB}" destId="{03AE543B-56B5-4426-9FE5-8C219EFC847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7CBC63-D9E0-4F78-BFCC-F67082648E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D09696-7189-429F-9788-B705DF4508B2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биофармацевтики</a:t>
          </a:r>
          <a:r>
            <a:rPr lang="en-US" sz="1800" i="1" dirty="0">
              <a:solidFill>
                <a:srgbClr val="FFFF00"/>
              </a:solidFill>
            </a:rPr>
            <a:t> </a:t>
          </a:r>
          <a:r>
            <a:rPr lang="ru-RU" sz="1800" i="1" dirty="0">
              <a:solidFill>
                <a:srgbClr val="FFFF00"/>
              </a:solidFill>
            </a:rPr>
            <a:t>(В.И. </a:t>
          </a:r>
          <a:r>
            <a:rPr lang="ru-RU" sz="1800" i="1" dirty="0" err="1">
              <a:solidFill>
                <a:srgbClr val="FFFF00"/>
              </a:solidFill>
            </a:rPr>
            <a:t>Дейгин</a:t>
          </a:r>
          <a:r>
            <a:rPr lang="ru-RU" sz="1800" i="1" dirty="0">
              <a:solidFill>
                <a:srgbClr val="FFFF00"/>
              </a:solidFill>
            </a:rPr>
            <a:t>)</a:t>
          </a:r>
          <a:endParaRPr lang="ru-RU" sz="1800" dirty="0">
            <a:solidFill>
              <a:srgbClr val="FFFF00"/>
            </a:solidFill>
          </a:endParaRPr>
        </a:p>
      </dgm:t>
    </dgm:pt>
    <dgm:pt modelId="{AE6DCA87-84ED-48DE-BB89-7408AC18E797}" type="parTrans" cxnId="{2A7B4A82-0926-4822-997D-E691892DDFB0}">
      <dgm:prSet/>
      <dgm:spPr/>
      <dgm:t>
        <a:bodyPr/>
        <a:lstStyle/>
        <a:p>
          <a:endParaRPr lang="ru-RU"/>
        </a:p>
      </dgm:t>
    </dgm:pt>
    <dgm:pt modelId="{F1570260-7E43-483D-BA43-9AA153580E41}" type="sibTrans" cxnId="{2A7B4A82-0926-4822-997D-E691892DDFB0}">
      <dgm:prSet/>
      <dgm:spPr/>
      <dgm:t>
        <a:bodyPr/>
        <a:lstStyle/>
        <a:p>
          <a:endParaRPr lang="ru-RU"/>
        </a:p>
      </dgm:t>
    </dgm:pt>
    <dgm:pt modelId="{55D69CCB-4451-41FB-A983-49D7ED7B99B5}" type="pres">
      <dgm:prSet presAssocID="{267CBC63-D9E0-4F78-BFCC-F67082648E25}" presName="linear" presStyleCnt="0">
        <dgm:presLayoutVars>
          <dgm:animLvl val="lvl"/>
          <dgm:resizeHandles val="exact"/>
        </dgm:presLayoutVars>
      </dgm:prSet>
      <dgm:spPr/>
    </dgm:pt>
    <dgm:pt modelId="{39344323-33C0-4331-AFC9-9FE36441A3A6}" type="pres">
      <dgm:prSet presAssocID="{C8D09696-7189-429F-9788-B705DF4508B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A7B4A82-0926-4822-997D-E691892DDFB0}" srcId="{267CBC63-D9E0-4F78-BFCC-F67082648E25}" destId="{C8D09696-7189-429F-9788-B705DF4508B2}" srcOrd="0" destOrd="0" parTransId="{AE6DCA87-84ED-48DE-BB89-7408AC18E797}" sibTransId="{F1570260-7E43-483D-BA43-9AA153580E41}"/>
    <dgm:cxn modelId="{727DEDE3-AEA0-4E8E-9CE2-F5E584605415}" type="presOf" srcId="{267CBC63-D9E0-4F78-BFCC-F67082648E25}" destId="{55D69CCB-4451-41FB-A983-49D7ED7B99B5}" srcOrd="0" destOrd="0" presId="urn:microsoft.com/office/officeart/2005/8/layout/vList2"/>
    <dgm:cxn modelId="{2AADF0F5-A37A-493E-9E27-DED4AF7A96B5}" type="presOf" srcId="{C8D09696-7189-429F-9788-B705DF4508B2}" destId="{39344323-33C0-4331-AFC9-9FE36441A3A6}" srcOrd="0" destOrd="0" presId="urn:microsoft.com/office/officeart/2005/8/layout/vList2"/>
    <dgm:cxn modelId="{56F2E4A1-1F3D-4899-8B92-76E646CE8187}" type="presParOf" srcId="{55D69CCB-4451-41FB-A983-49D7ED7B99B5}" destId="{39344323-33C0-4331-AFC9-9FE36441A3A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67CBC63-D9E0-4F78-BFCC-F67082648E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D09696-7189-429F-9788-B705DF4508B2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белков гормональной регуляции (В.М. Липкин)</a:t>
          </a:r>
          <a:endParaRPr lang="ru-RU" sz="1600" dirty="0">
            <a:solidFill>
              <a:srgbClr val="FFFF00"/>
            </a:solidFill>
          </a:endParaRPr>
        </a:p>
      </dgm:t>
    </dgm:pt>
    <dgm:pt modelId="{AE6DCA87-84ED-48DE-BB89-7408AC18E797}" type="parTrans" cxnId="{2A7B4A82-0926-4822-997D-E691892DDFB0}">
      <dgm:prSet/>
      <dgm:spPr/>
      <dgm:t>
        <a:bodyPr/>
        <a:lstStyle/>
        <a:p>
          <a:endParaRPr lang="ru-RU"/>
        </a:p>
      </dgm:t>
    </dgm:pt>
    <dgm:pt modelId="{F1570260-7E43-483D-BA43-9AA153580E41}" type="sibTrans" cxnId="{2A7B4A82-0926-4822-997D-E691892DDFB0}">
      <dgm:prSet/>
      <dgm:spPr/>
      <dgm:t>
        <a:bodyPr/>
        <a:lstStyle/>
        <a:p>
          <a:endParaRPr lang="ru-RU"/>
        </a:p>
      </dgm:t>
    </dgm:pt>
    <dgm:pt modelId="{55D69CCB-4451-41FB-A983-49D7ED7B99B5}" type="pres">
      <dgm:prSet presAssocID="{267CBC63-D9E0-4F78-BFCC-F67082648E25}" presName="linear" presStyleCnt="0">
        <dgm:presLayoutVars>
          <dgm:animLvl val="lvl"/>
          <dgm:resizeHandles val="exact"/>
        </dgm:presLayoutVars>
      </dgm:prSet>
      <dgm:spPr/>
    </dgm:pt>
    <dgm:pt modelId="{39344323-33C0-4331-AFC9-9FE36441A3A6}" type="pres">
      <dgm:prSet presAssocID="{C8D09696-7189-429F-9788-B705DF4508B2}" presName="parentText" presStyleLbl="node1" presStyleIdx="0" presStyleCnt="1" custLinFactNeighborX="-20" custLinFactNeighborY="715">
        <dgm:presLayoutVars>
          <dgm:chMax val="0"/>
          <dgm:bulletEnabled val="1"/>
        </dgm:presLayoutVars>
      </dgm:prSet>
      <dgm:spPr/>
    </dgm:pt>
  </dgm:ptLst>
  <dgm:cxnLst>
    <dgm:cxn modelId="{2A7B4A82-0926-4822-997D-E691892DDFB0}" srcId="{267CBC63-D9E0-4F78-BFCC-F67082648E25}" destId="{C8D09696-7189-429F-9788-B705DF4508B2}" srcOrd="0" destOrd="0" parTransId="{AE6DCA87-84ED-48DE-BB89-7408AC18E797}" sibTransId="{F1570260-7E43-483D-BA43-9AA153580E41}"/>
    <dgm:cxn modelId="{727DEDE3-AEA0-4E8E-9CE2-F5E584605415}" type="presOf" srcId="{267CBC63-D9E0-4F78-BFCC-F67082648E25}" destId="{55D69CCB-4451-41FB-A983-49D7ED7B99B5}" srcOrd="0" destOrd="0" presId="urn:microsoft.com/office/officeart/2005/8/layout/vList2"/>
    <dgm:cxn modelId="{2AADF0F5-A37A-493E-9E27-DED4AF7A96B5}" type="presOf" srcId="{C8D09696-7189-429F-9788-B705DF4508B2}" destId="{39344323-33C0-4331-AFC9-9FE36441A3A6}" srcOrd="0" destOrd="0" presId="urn:microsoft.com/office/officeart/2005/8/layout/vList2"/>
    <dgm:cxn modelId="{56F2E4A1-1F3D-4899-8B92-76E646CE8187}" type="presParOf" srcId="{55D69CCB-4451-41FB-A983-49D7ED7B99B5}" destId="{39344323-33C0-4331-AFC9-9FE36441A3A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рентгеноструктурного анализа (В.З. Плетнев)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LinFactNeighborX="1479" custLinFactNeighborY="-14158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73A7DA52-98AD-4A28-BCFB-F3CB74F9EEE2}" type="presOf" srcId="{5438E201-9BBF-49E7-B8F8-648D2DDD4053}" destId="{BDF2C1D8-F80E-4C12-9C26-7B2ADB7088B1}" srcOrd="0" destOrd="0" presId="urn:microsoft.com/office/officeart/2005/8/layout/vList2"/>
    <dgm:cxn modelId="{C733B6DB-1027-4B8C-AB90-952D2876A11C}" type="presOf" srcId="{62926663-A124-4A96-8B92-0AF3D0D7337F}" destId="{39411B35-472C-4D56-9F60-B3E5C22228BF}" srcOrd="0" destOrd="0" presId="urn:microsoft.com/office/officeart/2005/8/layout/vList2"/>
    <dgm:cxn modelId="{BED9CA2E-5399-4CD7-B59D-347AAF174D3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КЛЕТОЧНЫХ ВЗАИМОДЕЙСТВИЙ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А.М. Сапожников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ИММУНОЛОГИИ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С.М. Деев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ТЕРАНОСТИКИ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В.И. Мартынов</a:t>
          </a: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ЛИПИДНЫХ МОДУЛЯТОРОВ ИММУНИТЕТА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И.М.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Молотковская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F8D0DCF-5A90-4187-A763-7960B2417F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5EEFF6-1239-4192-89C2-2EB7F7554BF5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клеточных взаимодействий (А.М. Сапожников)</a:t>
          </a:r>
          <a:endParaRPr lang="ru-RU" sz="1600" dirty="0">
            <a:solidFill>
              <a:srgbClr val="FFFF00"/>
            </a:solidFill>
          </a:endParaRPr>
        </a:p>
      </dgm:t>
    </dgm:pt>
    <dgm:pt modelId="{34408BEF-987A-4AE0-A330-FAAF534B150C}" type="parTrans" cxnId="{3085798B-1537-40AA-BF32-E48F97BCCF1F}">
      <dgm:prSet/>
      <dgm:spPr/>
      <dgm:t>
        <a:bodyPr/>
        <a:lstStyle/>
        <a:p>
          <a:endParaRPr lang="ru-RU"/>
        </a:p>
      </dgm:t>
    </dgm:pt>
    <dgm:pt modelId="{C2A26BCC-C5B0-4C34-B174-2018D5464A77}" type="sibTrans" cxnId="{3085798B-1537-40AA-BF32-E48F97BCCF1F}">
      <dgm:prSet/>
      <dgm:spPr/>
      <dgm:t>
        <a:bodyPr/>
        <a:lstStyle/>
        <a:p>
          <a:endParaRPr lang="ru-RU"/>
        </a:p>
      </dgm:t>
    </dgm:pt>
    <dgm:pt modelId="{C95F08D2-690E-4125-81D1-CBED62326625}" type="pres">
      <dgm:prSet presAssocID="{8F8D0DCF-5A90-4187-A763-7960B2417F11}" presName="linear" presStyleCnt="0">
        <dgm:presLayoutVars>
          <dgm:animLvl val="lvl"/>
          <dgm:resizeHandles val="exact"/>
        </dgm:presLayoutVars>
      </dgm:prSet>
      <dgm:spPr/>
    </dgm:pt>
    <dgm:pt modelId="{5441AF44-02E9-4CEC-BC7F-67D2230D1F02}" type="pres">
      <dgm:prSet presAssocID="{7B5EEFF6-1239-4192-89C2-2EB7F7554BF5}" presName="parentText" presStyleLbl="node1" presStyleIdx="0" presStyleCnt="1" custScaleX="100000" custScaleY="61591" custLinFactNeighborX="-111" custLinFactNeighborY="-22867">
        <dgm:presLayoutVars>
          <dgm:chMax val="0"/>
          <dgm:bulletEnabled val="1"/>
        </dgm:presLayoutVars>
      </dgm:prSet>
      <dgm:spPr/>
    </dgm:pt>
  </dgm:ptLst>
  <dgm:cxnLst>
    <dgm:cxn modelId="{8DBC802A-CF76-401F-805B-9D99897A2938}" type="presOf" srcId="{8F8D0DCF-5A90-4187-A763-7960B2417F11}" destId="{C95F08D2-690E-4125-81D1-CBED62326625}" srcOrd="0" destOrd="0" presId="urn:microsoft.com/office/officeart/2005/8/layout/vList2"/>
    <dgm:cxn modelId="{2EACB077-DDBF-4F06-A34C-88A1F8370198}" type="presOf" srcId="{7B5EEFF6-1239-4192-89C2-2EB7F7554BF5}" destId="{5441AF44-02E9-4CEC-BC7F-67D2230D1F02}" srcOrd="0" destOrd="0" presId="urn:microsoft.com/office/officeart/2005/8/layout/vList2"/>
    <dgm:cxn modelId="{3085798B-1537-40AA-BF32-E48F97BCCF1F}" srcId="{8F8D0DCF-5A90-4187-A763-7960B2417F11}" destId="{7B5EEFF6-1239-4192-89C2-2EB7F7554BF5}" srcOrd="0" destOrd="0" parTransId="{34408BEF-987A-4AE0-A330-FAAF534B150C}" sibTransId="{C2A26BCC-C5B0-4C34-B174-2018D5464A77}"/>
    <dgm:cxn modelId="{01BABD0D-720D-44B0-B255-553675FE45E1}" type="presParOf" srcId="{C95F08D2-690E-4125-81D1-CBED62326625}" destId="{5441AF44-02E9-4CEC-BC7F-67D2230D1F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F8D0DCF-5A90-4187-A763-7960B2417F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5EEFF6-1239-4192-89C2-2EB7F7554BF5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клеточных взаимодействий (А.М. Сапожников)</a:t>
          </a:r>
          <a:endParaRPr lang="ru-RU" sz="1600" dirty="0">
            <a:solidFill>
              <a:srgbClr val="FFFF00"/>
            </a:solidFill>
          </a:endParaRPr>
        </a:p>
      </dgm:t>
    </dgm:pt>
    <dgm:pt modelId="{34408BEF-987A-4AE0-A330-FAAF534B150C}" type="parTrans" cxnId="{3085798B-1537-40AA-BF32-E48F97BCCF1F}">
      <dgm:prSet/>
      <dgm:spPr/>
      <dgm:t>
        <a:bodyPr/>
        <a:lstStyle/>
        <a:p>
          <a:endParaRPr lang="ru-RU"/>
        </a:p>
      </dgm:t>
    </dgm:pt>
    <dgm:pt modelId="{C2A26BCC-C5B0-4C34-B174-2018D5464A77}" type="sibTrans" cxnId="{3085798B-1537-40AA-BF32-E48F97BCCF1F}">
      <dgm:prSet/>
      <dgm:spPr/>
      <dgm:t>
        <a:bodyPr/>
        <a:lstStyle/>
        <a:p>
          <a:endParaRPr lang="ru-RU"/>
        </a:p>
      </dgm:t>
    </dgm:pt>
    <dgm:pt modelId="{C95F08D2-690E-4125-81D1-CBED62326625}" type="pres">
      <dgm:prSet presAssocID="{8F8D0DCF-5A90-4187-A763-7960B2417F11}" presName="linear" presStyleCnt="0">
        <dgm:presLayoutVars>
          <dgm:animLvl val="lvl"/>
          <dgm:resizeHandles val="exact"/>
        </dgm:presLayoutVars>
      </dgm:prSet>
      <dgm:spPr/>
    </dgm:pt>
    <dgm:pt modelId="{5441AF44-02E9-4CEC-BC7F-67D2230D1F02}" type="pres">
      <dgm:prSet presAssocID="{7B5EEFF6-1239-4192-89C2-2EB7F7554BF5}" presName="parentText" presStyleLbl="node1" presStyleIdx="0" presStyleCnt="1" custScaleX="100000" custScaleY="61591" custLinFactNeighborX="-111" custLinFactNeighborY="-22867">
        <dgm:presLayoutVars>
          <dgm:chMax val="0"/>
          <dgm:bulletEnabled val="1"/>
        </dgm:presLayoutVars>
      </dgm:prSet>
      <dgm:spPr/>
    </dgm:pt>
  </dgm:ptLst>
  <dgm:cxnLst>
    <dgm:cxn modelId="{8DBC802A-CF76-401F-805B-9D99897A2938}" type="presOf" srcId="{8F8D0DCF-5A90-4187-A763-7960B2417F11}" destId="{C95F08D2-690E-4125-81D1-CBED62326625}" srcOrd="0" destOrd="0" presId="urn:microsoft.com/office/officeart/2005/8/layout/vList2"/>
    <dgm:cxn modelId="{2EACB077-DDBF-4F06-A34C-88A1F8370198}" type="presOf" srcId="{7B5EEFF6-1239-4192-89C2-2EB7F7554BF5}" destId="{5441AF44-02E9-4CEC-BC7F-67D2230D1F02}" srcOrd="0" destOrd="0" presId="urn:microsoft.com/office/officeart/2005/8/layout/vList2"/>
    <dgm:cxn modelId="{3085798B-1537-40AA-BF32-E48F97BCCF1F}" srcId="{8F8D0DCF-5A90-4187-A763-7960B2417F11}" destId="{7B5EEFF6-1239-4192-89C2-2EB7F7554BF5}" srcOrd="0" destOrd="0" parTransId="{34408BEF-987A-4AE0-A330-FAAF534B150C}" sibTransId="{C2A26BCC-C5B0-4C34-B174-2018D5464A77}"/>
    <dgm:cxn modelId="{01BABD0D-720D-44B0-B255-553675FE45E1}" type="presParOf" srcId="{C95F08D2-690E-4125-81D1-CBED62326625}" destId="{5441AF44-02E9-4CEC-BC7F-67D2230D1F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F8D0DCF-5A90-4187-A763-7960B2417F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5EEFF6-1239-4192-89C2-2EB7F7554BF5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иммунологии (С.М. Деев)</a:t>
          </a:r>
          <a:endParaRPr lang="ru-RU" sz="1800" dirty="0">
            <a:solidFill>
              <a:srgbClr val="FFFF00"/>
            </a:solidFill>
          </a:endParaRPr>
        </a:p>
      </dgm:t>
    </dgm:pt>
    <dgm:pt modelId="{34408BEF-987A-4AE0-A330-FAAF534B150C}" type="parTrans" cxnId="{3085798B-1537-40AA-BF32-E48F97BCCF1F}">
      <dgm:prSet/>
      <dgm:spPr/>
      <dgm:t>
        <a:bodyPr/>
        <a:lstStyle/>
        <a:p>
          <a:endParaRPr lang="ru-RU"/>
        </a:p>
      </dgm:t>
    </dgm:pt>
    <dgm:pt modelId="{C2A26BCC-C5B0-4C34-B174-2018D5464A77}" type="sibTrans" cxnId="{3085798B-1537-40AA-BF32-E48F97BCCF1F}">
      <dgm:prSet/>
      <dgm:spPr/>
      <dgm:t>
        <a:bodyPr/>
        <a:lstStyle/>
        <a:p>
          <a:endParaRPr lang="ru-RU"/>
        </a:p>
      </dgm:t>
    </dgm:pt>
    <dgm:pt modelId="{C95F08D2-690E-4125-81D1-CBED62326625}" type="pres">
      <dgm:prSet presAssocID="{8F8D0DCF-5A90-4187-A763-7960B2417F11}" presName="linear" presStyleCnt="0">
        <dgm:presLayoutVars>
          <dgm:animLvl val="lvl"/>
          <dgm:resizeHandles val="exact"/>
        </dgm:presLayoutVars>
      </dgm:prSet>
      <dgm:spPr/>
    </dgm:pt>
    <dgm:pt modelId="{5441AF44-02E9-4CEC-BC7F-67D2230D1F02}" type="pres">
      <dgm:prSet presAssocID="{7B5EEFF6-1239-4192-89C2-2EB7F7554BF5}" presName="parentText" presStyleLbl="node1" presStyleIdx="0" presStyleCnt="1" custScaleX="50735" custScaleY="61591" custLinFactNeighborX="26152" custLinFactNeighborY="-17361">
        <dgm:presLayoutVars>
          <dgm:chMax val="0"/>
          <dgm:bulletEnabled val="1"/>
        </dgm:presLayoutVars>
      </dgm:prSet>
      <dgm:spPr/>
    </dgm:pt>
  </dgm:ptLst>
  <dgm:cxnLst>
    <dgm:cxn modelId="{8DBC802A-CF76-401F-805B-9D99897A2938}" type="presOf" srcId="{8F8D0DCF-5A90-4187-A763-7960B2417F11}" destId="{C95F08D2-690E-4125-81D1-CBED62326625}" srcOrd="0" destOrd="0" presId="urn:microsoft.com/office/officeart/2005/8/layout/vList2"/>
    <dgm:cxn modelId="{2EACB077-DDBF-4F06-A34C-88A1F8370198}" type="presOf" srcId="{7B5EEFF6-1239-4192-89C2-2EB7F7554BF5}" destId="{5441AF44-02E9-4CEC-BC7F-67D2230D1F02}" srcOrd="0" destOrd="0" presId="urn:microsoft.com/office/officeart/2005/8/layout/vList2"/>
    <dgm:cxn modelId="{3085798B-1537-40AA-BF32-E48F97BCCF1F}" srcId="{8F8D0DCF-5A90-4187-A763-7960B2417F11}" destId="{7B5EEFF6-1239-4192-89C2-2EB7F7554BF5}" srcOrd="0" destOrd="0" parTransId="{34408BEF-987A-4AE0-A330-FAAF534B150C}" sibTransId="{C2A26BCC-C5B0-4C34-B174-2018D5464A77}"/>
    <dgm:cxn modelId="{01BABD0D-720D-44B0-B255-553675FE45E1}" type="presParOf" srcId="{C95F08D2-690E-4125-81D1-CBED62326625}" destId="{5441AF44-02E9-4CEC-BC7F-67D2230D1F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молекулярной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тераностики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(В.И. Мартынов)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экспрессии белковых факторов роста и дифференцировки (Е.И. Фролова)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молекулярной физиологии (И.Е. Деев)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34912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липидных модуляторов иммунитета (И.М.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Молотковская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34912">
        <dgm:presLayoutVars>
          <dgm:chMax val="0"/>
          <dgm:bulletEnabled val="1"/>
        </dgm:presLayoutVars>
      </dgm:prSet>
      <dgm:spPr/>
    </dgm:pt>
  </dgm:ptLst>
  <dgm:cxnLst>
    <dgm:cxn modelId="{F624C11A-24BC-46B2-92ED-E927D295603C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95AE94E9-BC8A-48C9-85D2-88E04CC531D9}" type="presOf" srcId="{62926663-A124-4A96-8B92-0AF3D0D7337F}" destId="{39411B35-472C-4D56-9F60-B3E5C22228BF}" srcOrd="0" destOrd="0" presId="urn:microsoft.com/office/officeart/2005/8/layout/vList2"/>
    <dgm:cxn modelId="{D2500C90-7D4E-48B5-BFC4-AB16A4F0B5F4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БИОМОЛЕКУЛЯРНОЙ ЯМР СПЕКТРОСКОПИИ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А.С. Арсеньев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МОДЕЛИРОВАНИЯ БИОМОЛЕКУЛЯРНЫХ СИСТЕМ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Р.Г. Ефремов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ОПТИЧЕСКОЙ МИКРОСКОПИИ И СПЕКТРОСКОПИИ БИОМОЛЕКУЛ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А.В. Феофанов</a:t>
          </a: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БИОЛОГИИ ИОННЫХ КАНАЛОВ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З.О.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Шенкарев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</a:t>
          </a:r>
          <a:r>
            <a:rPr lang="ru-RU" sz="1600" i="1" dirty="0" err="1">
              <a:solidFill>
                <a:srgbClr val="FFFF00"/>
              </a:solidFill>
            </a:rPr>
            <a:t>биомолекулярной</a:t>
          </a:r>
          <a:r>
            <a:rPr lang="ru-RU" sz="1600" i="1" dirty="0">
              <a:solidFill>
                <a:srgbClr val="FFFF00"/>
              </a:solidFill>
            </a:rPr>
            <a:t> </a:t>
          </a:r>
          <a:r>
            <a:rPr lang="ru-RU" sz="1600" i="1" dirty="0" err="1">
              <a:solidFill>
                <a:srgbClr val="FFFF00"/>
              </a:solidFill>
            </a:rPr>
            <a:t>ЯМР-спектроскопии</a:t>
          </a:r>
          <a:r>
            <a:rPr lang="ru-RU" sz="1600" i="1" dirty="0">
              <a:solidFill>
                <a:srgbClr val="FFFF00"/>
              </a:solidFill>
            </a:rPr>
            <a:t> (А.С. Арсеньев)  </a:t>
          </a:r>
          <a:br>
            <a:rPr lang="ru-RU" sz="1600" i="1" dirty="0">
              <a:solidFill>
                <a:srgbClr val="FFFF00"/>
              </a:solidFill>
            </a:rPr>
          </a:br>
          <a:r>
            <a:rPr lang="ru-RU" sz="1600" i="1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dirty="0" err="1">
              <a:solidFill>
                <a:srgbClr val="FFFF00"/>
              </a:solidFill>
            </a:rPr>
            <a:t>биомолекулярных</a:t>
          </a:r>
          <a:r>
            <a:rPr lang="ru-RU" sz="1600" i="1" dirty="0">
              <a:solidFill>
                <a:srgbClr val="FFFF00"/>
              </a:solidFill>
            </a:rPr>
            <a:t> систем (Р.Г. Ефремов)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53689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13ED3E1D-3121-42E9-B95E-4220EF499763}" type="presOf" srcId="{5438E201-9BBF-49E7-B8F8-648D2DDD4053}" destId="{BDF2C1D8-F80E-4C12-9C26-7B2ADB7088B1}" srcOrd="0" destOrd="0" presId="urn:microsoft.com/office/officeart/2005/8/layout/vList2"/>
    <dgm:cxn modelId="{8BFB9322-F7C2-4A09-8778-C8CACB08A219}" type="presOf" srcId="{62926663-A124-4A96-8B92-0AF3D0D7337F}" destId="{39411B35-472C-4D56-9F60-B3E5C22228BF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86CDA96-EE5B-4C5A-B45D-7331B175EEB3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dirty="0" err="1">
              <a:solidFill>
                <a:srgbClr val="FFFF00"/>
              </a:solidFill>
            </a:rPr>
            <a:t>биомолекулярных</a:t>
          </a:r>
          <a:r>
            <a:rPr lang="ru-RU" sz="1600" i="1" dirty="0">
              <a:solidFill>
                <a:srgbClr val="FFFF00"/>
              </a:solidFill>
            </a:rPr>
            <a:t> систем (Р.Г. Ефремов)</a:t>
          </a:r>
          <a:br>
            <a:rPr lang="ru-RU" sz="1600" i="1" dirty="0">
              <a:solidFill>
                <a:srgbClr val="FFFF00"/>
              </a:solidFill>
            </a:rPr>
          </a:br>
          <a:r>
            <a:rPr lang="ru-RU" sz="1600" i="1" dirty="0">
              <a:solidFill>
                <a:srgbClr val="FFFF00"/>
              </a:solidFill>
            </a:rPr>
            <a:t>Лаборатория </a:t>
          </a:r>
          <a:r>
            <a:rPr lang="ru-RU" sz="1600" i="1" dirty="0" err="1">
              <a:solidFill>
                <a:srgbClr val="FFFF00"/>
              </a:solidFill>
            </a:rPr>
            <a:t>биомолекулярной</a:t>
          </a:r>
          <a:r>
            <a:rPr lang="ru-RU" sz="1600" i="1" dirty="0">
              <a:solidFill>
                <a:srgbClr val="FFFF00"/>
              </a:solidFill>
            </a:rPr>
            <a:t> ЯМР-спектроскопии (А.С. Арсеньев) 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9620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63E1583C-8E1B-44DD-B5CF-902F12B3E6B3}" type="presOf" srcId="{62926663-A124-4A96-8B92-0AF3D0D7337F}" destId="{39411B35-472C-4D56-9F60-B3E5C22228BF}" srcOrd="0" destOrd="0" presId="urn:microsoft.com/office/officeart/2005/8/layout/vList2"/>
    <dgm:cxn modelId="{8D6558C6-DEDF-4F14-BD1C-AC9CEAFF5CC7}" type="presOf" srcId="{5438E201-9BBF-49E7-B8F8-648D2DDD4053}" destId="{BDF2C1D8-F80E-4C12-9C26-7B2ADB7088B1}" srcOrd="0" destOrd="0" presId="urn:microsoft.com/office/officeart/2005/8/layout/vList2"/>
    <dgm:cxn modelId="{842347AD-5D94-4279-862E-439FE37AF698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dirty="0" err="1">
              <a:solidFill>
                <a:srgbClr val="FFFF00"/>
              </a:solidFill>
            </a:rPr>
            <a:t>биомолекулярных</a:t>
          </a:r>
          <a:r>
            <a:rPr lang="ru-RU" sz="1600" i="1" dirty="0">
              <a:solidFill>
                <a:srgbClr val="FFFF00"/>
              </a:solidFill>
            </a:rPr>
            <a:t> систем (Р.Г. Ефремов)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dirty="0">
              <a:solidFill>
                <a:srgbClr val="FFFF00"/>
              </a:solidFill>
            </a:rPr>
            <a:t>Лаборатория </a:t>
          </a:r>
          <a:r>
            <a:rPr lang="ru-RU" sz="1600" i="1" dirty="0" err="1">
              <a:solidFill>
                <a:srgbClr val="FFFF00"/>
              </a:solidFill>
            </a:rPr>
            <a:t>биомолекулярной</a:t>
          </a:r>
          <a:r>
            <a:rPr lang="ru-RU" sz="1600" i="1" dirty="0">
              <a:solidFill>
                <a:srgbClr val="FFFF00"/>
              </a:solidFill>
            </a:rPr>
            <a:t> </a:t>
          </a:r>
          <a:r>
            <a:rPr lang="ru-RU" sz="1600" i="1" dirty="0" err="1">
              <a:solidFill>
                <a:srgbClr val="FFFF00"/>
              </a:solidFill>
            </a:rPr>
            <a:t>ЯМР-спектроскопии</a:t>
          </a:r>
          <a:r>
            <a:rPr lang="ru-RU" sz="1600" i="1" dirty="0">
              <a:solidFill>
                <a:srgbClr val="FFFF00"/>
              </a:solidFill>
            </a:rPr>
            <a:t> (А.С. Арсеньев) </a:t>
          </a:r>
          <a:br>
            <a:rPr lang="ru-RU" sz="1600" i="1" dirty="0">
              <a:solidFill>
                <a:srgbClr val="FFFF00"/>
              </a:solidFill>
            </a:rPr>
          </a:br>
          <a:r>
            <a:rPr lang="ru-RU" sz="1600" i="1" dirty="0">
              <a:solidFill>
                <a:srgbClr val="FFFF00"/>
              </a:solidFill>
            </a:rPr>
            <a:t>Лаборатория молекулярной </a:t>
          </a:r>
          <a:r>
            <a:rPr lang="ru-RU" sz="1600" i="1" dirty="0" err="1">
              <a:solidFill>
                <a:srgbClr val="FFFF00"/>
              </a:solidFill>
            </a:rPr>
            <a:t>токсинологии</a:t>
          </a:r>
          <a:r>
            <a:rPr lang="ru-RU" sz="1600" i="1" dirty="0">
              <a:solidFill>
                <a:srgbClr val="FFFF00"/>
              </a:solidFill>
            </a:rPr>
            <a:t> (Ю.Н. Уткин)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9620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07EA6E0C-9283-4E02-8368-E909B8A2D48B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5EA8F3BC-0DE9-46A7-B3C7-BE0A74B2BC0E}" type="presOf" srcId="{62926663-A124-4A96-8B92-0AF3D0D7337F}" destId="{39411B35-472C-4D56-9F60-B3E5C22228BF}" srcOrd="0" destOrd="0" presId="urn:microsoft.com/office/officeart/2005/8/layout/vList2"/>
    <dgm:cxn modelId="{0C198FF4-C981-4FB2-B4CC-5F3D9EE5EA52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dirty="0" err="1">
              <a:solidFill>
                <a:srgbClr val="FFFF00"/>
              </a:solidFill>
            </a:rPr>
            <a:t>биомолекулярных</a:t>
          </a:r>
          <a:r>
            <a:rPr lang="ru-RU" sz="1600" i="1" dirty="0">
              <a:solidFill>
                <a:srgbClr val="FFFF00"/>
              </a:solidFill>
            </a:rPr>
            <a:t> систем (Р.Г. Ефремов)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9620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63E1583C-8E1B-44DD-B5CF-902F12B3E6B3}" type="presOf" srcId="{62926663-A124-4A96-8B92-0AF3D0D7337F}" destId="{39411B35-472C-4D56-9F60-B3E5C22228BF}" srcOrd="0" destOrd="0" presId="urn:microsoft.com/office/officeart/2005/8/layout/vList2"/>
    <dgm:cxn modelId="{8D6558C6-DEDF-4F14-BD1C-AC9CEAFF5CC7}" type="presOf" srcId="{5438E201-9BBF-49E7-B8F8-648D2DDD4053}" destId="{BDF2C1D8-F80E-4C12-9C26-7B2ADB7088B1}" srcOrd="0" destOrd="0" presId="urn:microsoft.com/office/officeart/2005/8/layout/vList2"/>
    <dgm:cxn modelId="{842347AD-5D94-4279-862E-439FE37AF698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dirty="0" err="1">
              <a:solidFill>
                <a:srgbClr val="FFFF00"/>
              </a:solidFill>
            </a:rPr>
            <a:t>биомолекулярных</a:t>
          </a:r>
          <a:r>
            <a:rPr lang="ru-RU" sz="1600" i="1" dirty="0">
              <a:solidFill>
                <a:srgbClr val="FFFF00"/>
              </a:solidFill>
            </a:rPr>
            <a:t> систем (Р.Г. Ефремов)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9620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3B3BBA22-84A6-4C87-ACFE-2079FF747E53}" type="presOf" srcId="{62926663-A124-4A96-8B92-0AF3D0D7337F}" destId="{39411B35-472C-4D56-9F60-B3E5C22228BF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15F11683-F980-4FD2-991E-159A09E7B63C}" type="presOf" srcId="{5438E201-9BBF-49E7-B8F8-648D2DDD4053}" destId="{BDF2C1D8-F80E-4C12-9C26-7B2ADB7088B1}" srcOrd="0" destOrd="0" presId="urn:microsoft.com/office/officeart/2005/8/layout/vList2"/>
    <dgm:cxn modelId="{673524D4-8359-49F3-A61E-1CF9CF00F983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i="1" dirty="0">
              <a:solidFill>
                <a:srgbClr val="FFFF00"/>
              </a:solidFill>
            </a:rPr>
            <a:t>Лаборатория оптической микроскопии и спектроскопии </a:t>
          </a:r>
          <a:r>
            <a:rPr lang="ru-RU" sz="1400" i="1" dirty="0" err="1">
              <a:solidFill>
                <a:srgbClr val="FFFF00"/>
              </a:solidFill>
            </a:rPr>
            <a:t>биомолекул</a:t>
          </a:r>
          <a:r>
            <a:rPr lang="ru-RU" sz="1400" i="1" dirty="0">
              <a:solidFill>
                <a:srgbClr val="FFFF00"/>
              </a:solidFill>
            </a:rPr>
            <a:t> (А.В. Феофанов) 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9620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0B1CF016-AEEE-44B3-9C9A-D8D7D981AF8C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BEC44E2F-B407-4C5F-8450-1EA208D18D39}" type="presOf" srcId="{62926663-A124-4A96-8B92-0AF3D0D7337F}" destId="{39411B35-472C-4D56-9F60-B3E5C22228BF}" srcOrd="0" destOrd="0" presId="urn:microsoft.com/office/officeart/2005/8/layout/vList2"/>
    <dgm:cxn modelId="{2FDBF1A7-0E9D-427F-971F-9AEC105B6CC7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i="1" dirty="0">
              <a:solidFill>
                <a:srgbClr val="FFFF00"/>
              </a:solidFill>
            </a:rPr>
            <a:t>Лаборатория оптической микроскопии и спектроскопии </a:t>
          </a:r>
          <a:r>
            <a:rPr lang="ru-RU" sz="1400" i="1" dirty="0" err="1">
              <a:solidFill>
                <a:srgbClr val="FFFF00"/>
              </a:solidFill>
            </a:rPr>
            <a:t>биомолекул</a:t>
          </a:r>
          <a:r>
            <a:rPr lang="ru-RU" sz="1400" i="1" dirty="0">
              <a:solidFill>
                <a:srgbClr val="FFFF00"/>
              </a:solidFill>
            </a:rPr>
            <a:t> (А.В. Феофанов) 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Группа </a:t>
          </a:r>
          <a:r>
            <a:rPr lang="ru-RU" sz="1400" i="1" dirty="0" err="1">
              <a:solidFill>
                <a:srgbClr val="FFFF00"/>
              </a:solidFill>
            </a:rPr>
            <a:t>нанобиоинженерии</a:t>
          </a:r>
          <a:r>
            <a:rPr lang="ru-RU" sz="1400" i="1" dirty="0">
              <a:solidFill>
                <a:srgbClr val="FFFF00"/>
              </a:solidFill>
            </a:rPr>
            <a:t> (О.В. Некрасова)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9620" custLinFactNeighborX="-383" custLinFactNeighborY="-9126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B020F893-9070-4FF1-A0D9-E0CBB85F4717}" type="presOf" srcId="{62926663-A124-4A96-8B92-0AF3D0D7337F}" destId="{39411B35-472C-4D56-9F60-B3E5C22228BF}" srcOrd="0" destOrd="0" presId="urn:microsoft.com/office/officeart/2005/8/layout/vList2"/>
    <dgm:cxn modelId="{96CC75B1-77EC-43B4-89CE-31F168686DAA}" type="presOf" srcId="{5438E201-9BBF-49E7-B8F8-648D2DDD4053}" destId="{BDF2C1D8-F80E-4C12-9C26-7B2ADB7088B1}" srcOrd="0" destOrd="0" presId="urn:microsoft.com/office/officeart/2005/8/layout/vList2"/>
    <dgm:cxn modelId="{F790004F-073F-4641-BD50-F378F3C78393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структурной биологии ионных каналов (З.О.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Шенкарёв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биомолекулярной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ЯМР-спектроскопии (А.С. Арсеньев)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моделирования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биомолекулярных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систем (Р.Г. Ефремов)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биоинженерии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нейромодуляторов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нейрорецепторов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(Е.Н.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Люкманова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359857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СТРУКТУРЫ И ФУНКЦИИ ГЕНОВ ЧЕЛОВЕКА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Е.Д. Свердлов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БИОФОТОНИКИ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К.А. Лукьянов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ТЕХНОЛОГИЙ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В.В. Белоусов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 РЕГУЛЯТОРНОЙ ТРАНСКРИПТОМИКИ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Т.Л.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Ажикина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AAB4FD-9588-4732-9005-0814EB97A338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ГЕНОМНОГО АНАЛИЗА СИГНАЛЬНЫХ СИСТЕМ КЛЕТКИ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А.А.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Буздин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724628-A037-4A39-A2E5-8D03C66D580D}" type="parTrans" cxnId="{FD886DC6-3B61-421E-B7E1-D11B380D478E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F4E667-5572-4239-9268-6E7E06DDB943}" type="sibTrans" cxnId="{FD886DC6-3B61-421E-B7E1-D11B380D478E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7ECBF47-8007-4A70-9983-78617FEA5ADB}" type="pres">
      <dgm:prSet presAssocID="{BCC7B894-71B9-4EB5-973B-9526A32A78CD}" presName="spacer" presStyleCnt="0"/>
      <dgm:spPr/>
    </dgm:pt>
    <dgm:pt modelId="{99DBEB63-56A9-4C0A-81DD-689BC6ECBEC0}" type="pres">
      <dgm:prSet presAssocID="{81AAB4FD-9588-4732-9005-0814EB97A33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CA0F702-686F-4B74-88E6-CA35A54F1A6F}" type="presOf" srcId="{81AAB4FD-9588-4732-9005-0814EB97A338}" destId="{99DBEB63-56A9-4C0A-81DD-689BC6ECBEC0}" srcOrd="0" destOrd="0" presId="urn:microsoft.com/office/officeart/2005/8/layout/vList2"/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FD886DC6-3B61-421E-B7E1-D11B380D478E}" srcId="{4AD0F6FD-1A29-4382-A197-2BF355A306BE}" destId="{81AAB4FD-9588-4732-9005-0814EB97A338}" srcOrd="4" destOrd="0" parTransId="{74724628-A037-4A39-A2E5-8D03C66D580D}" sibTransId="{1CF4E667-5572-4239-9268-6E7E06DDB943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  <dgm:cxn modelId="{672637F1-FA8A-4B08-AE28-9510D9E24435}" type="presParOf" srcId="{400E4DC2-DF2D-4543-8EA4-03A805D4AD0A}" destId="{77ECBF47-8007-4A70-9983-78617FEA5ADB}" srcOrd="7" destOrd="0" presId="urn:microsoft.com/office/officeart/2005/8/layout/vList2"/>
    <dgm:cxn modelId="{0B059593-2F6B-4D69-88A6-D6A3E0E8D7F7}" type="presParOf" srcId="{400E4DC2-DF2D-4543-8EA4-03A805D4AD0A}" destId="{99DBEB63-56A9-4C0A-81DD-689BC6ECBEC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0AF0E42-1620-4307-BFE0-7A426D8A1C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9C05E4-59AC-4875-8598-15CD11C81B21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структуры и функций генов человека (Е.Д. Свердлов)</a:t>
          </a:r>
        </a:p>
      </dgm:t>
    </dgm:pt>
    <dgm:pt modelId="{5B8B368B-2A4F-4916-B6FA-A5882F5F3F1D}" type="parTrans" cxnId="{B8A28398-0AE5-48B7-BF6E-7EABEA4550FA}">
      <dgm:prSet/>
      <dgm:spPr/>
      <dgm:t>
        <a:bodyPr/>
        <a:lstStyle/>
        <a:p>
          <a:endParaRPr lang="ru-RU"/>
        </a:p>
      </dgm:t>
    </dgm:pt>
    <dgm:pt modelId="{BE78FBBF-C0B4-4BED-8ECC-B4B9DC11A956}" type="sibTrans" cxnId="{B8A28398-0AE5-48B7-BF6E-7EABEA4550FA}">
      <dgm:prSet/>
      <dgm:spPr/>
      <dgm:t>
        <a:bodyPr/>
        <a:lstStyle/>
        <a:p>
          <a:endParaRPr lang="ru-RU"/>
        </a:p>
      </dgm:t>
    </dgm:pt>
    <dgm:pt modelId="{E1A4A2EF-5003-4166-959B-0936F18EC839}" type="pres">
      <dgm:prSet presAssocID="{60AF0E42-1620-4307-BFE0-7A426D8A1C9B}" presName="linear" presStyleCnt="0">
        <dgm:presLayoutVars>
          <dgm:animLvl val="lvl"/>
          <dgm:resizeHandles val="exact"/>
        </dgm:presLayoutVars>
      </dgm:prSet>
      <dgm:spPr/>
    </dgm:pt>
    <dgm:pt modelId="{D8D4BF55-EE3F-47DC-8DF5-3081B91D7B05}" type="pres">
      <dgm:prSet presAssocID="{209C05E4-59AC-4875-8598-15CD11C81B21}" presName="parentText" presStyleLbl="node1" presStyleIdx="0" presStyleCnt="1" custScaleY="54307" custLinFactNeighborY="-9010">
        <dgm:presLayoutVars>
          <dgm:chMax val="0"/>
          <dgm:bulletEnabled val="1"/>
        </dgm:presLayoutVars>
      </dgm:prSet>
      <dgm:spPr/>
    </dgm:pt>
  </dgm:ptLst>
  <dgm:cxnLst>
    <dgm:cxn modelId="{979D4716-5F03-451C-88DA-113B17FA2399}" type="presOf" srcId="{60AF0E42-1620-4307-BFE0-7A426D8A1C9B}" destId="{E1A4A2EF-5003-4166-959B-0936F18EC839}" srcOrd="0" destOrd="0" presId="urn:microsoft.com/office/officeart/2005/8/layout/vList2"/>
    <dgm:cxn modelId="{B8A28398-0AE5-48B7-BF6E-7EABEA4550FA}" srcId="{60AF0E42-1620-4307-BFE0-7A426D8A1C9B}" destId="{209C05E4-59AC-4875-8598-15CD11C81B21}" srcOrd="0" destOrd="0" parTransId="{5B8B368B-2A4F-4916-B6FA-A5882F5F3F1D}" sibTransId="{BE78FBBF-C0B4-4BED-8ECC-B4B9DC11A956}"/>
    <dgm:cxn modelId="{A0CA07C1-DCA5-4CDD-A301-82DFBC880997}" type="presOf" srcId="{209C05E4-59AC-4875-8598-15CD11C81B21}" destId="{D8D4BF55-EE3F-47DC-8DF5-3081B91D7B05}" srcOrd="0" destOrd="0" presId="urn:microsoft.com/office/officeart/2005/8/layout/vList2"/>
    <dgm:cxn modelId="{20729C2E-9801-4F22-BB4C-0A2A16ED51C9}" type="presParOf" srcId="{E1A4A2EF-5003-4166-959B-0936F18EC839}" destId="{D8D4BF55-EE3F-47DC-8DF5-3081B91D7B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биофотоники</a:t>
          </a: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(К.А. Лукьянов)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химии метаболических путей (И.В. Ямпольский)  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химии гетероциклических соединений (М.С. Баранов)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70342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геномного анализа сигнальных систем клетки (А.А.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Буздин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70342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ТОКСИНОЛОГИИ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Ю.Н. Уткин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ЛИГАНД-РЕЦЕПТОРНЫХ ВЗИМОДЕЙСТВИЙ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И.Е.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Кашеверов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60AF0E42-1620-4307-BFE0-7A426D8A1C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9C05E4-59AC-4875-8598-15CD11C81B21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Отдел молекулярных основ </a:t>
          </a:r>
          <a:r>
            <a:rPr lang="ru-RU" sz="1800" i="1" dirty="0" err="1">
              <a:solidFill>
                <a:srgbClr val="FFFF00"/>
              </a:solidFill>
            </a:rPr>
            <a:t>нейросигнализации</a:t>
          </a:r>
          <a:r>
            <a:rPr lang="ru-RU" sz="1800" i="1" dirty="0">
              <a:solidFill>
                <a:srgbClr val="FFFF00"/>
              </a:solidFill>
            </a:rPr>
            <a:t> (В.И. </a:t>
          </a:r>
          <a:r>
            <a:rPr lang="ru-RU" sz="1800" i="1" dirty="0" err="1">
              <a:solidFill>
                <a:srgbClr val="FFFF00"/>
              </a:solidFill>
            </a:rPr>
            <a:t>Цетлин</a:t>
          </a:r>
          <a:r>
            <a:rPr lang="ru-RU" sz="1800" i="1" dirty="0">
              <a:solidFill>
                <a:srgbClr val="FFFF00"/>
              </a:solidFill>
            </a:rPr>
            <a:t>)</a:t>
          </a:r>
        </a:p>
      </dgm:t>
    </dgm:pt>
    <dgm:pt modelId="{5B8B368B-2A4F-4916-B6FA-A5882F5F3F1D}" type="parTrans" cxnId="{B8A28398-0AE5-48B7-BF6E-7EABEA4550FA}">
      <dgm:prSet/>
      <dgm:spPr/>
      <dgm:t>
        <a:bodyPr/>
        <a:lstStyle/>
        <a:p>
          <a:endParaRPr lang="ru-RU"/>
        </a:p>
      </dgm:t>
    </dgm:pt>
    <dgm:pt modelId="{BE78FBBF-C0B4-4BED-8ECC-B4B9DC11A956}" type="sibTrans" cxnId="{B8A28398-0AE5-48B7-BF6E-7EABEA4550FA}">
      <dgm:prSet/>
      <dgm:spPr/>
      <dgm:t>
        <a:bodyPr/>
        <a:lstStyle/>
        <a:p>
          <a:endParaRPr lang="ru-RU"/>
        </a:p>
      </dgm:t>
    </dgm:pt>
    <dgm:pt modelId="{E1A4A2EF-5003-4166-959B-0936F18EC839}" type="pres">
      <dgm:prSet presAssocID="{60AF0E42-1620-4307-BFE0-7A426D8A1C9B}" presName="linear" presStyleCnt="0">
        <dgm:presLayoutVars>
          <dgm:animLvl val="lvl"/>
          <dgm:resizeHandles val="exact"/>
        </dgm:presLayoutVars>
      </dgm:prSet>
      <dgm:spPr/>
    </dgm:pt>
    <dgm:pt modelId="{D8D4BF55-EE3F-47DC-8DF5-3081B91D7B05}" type="pres">
      <dgm:prSet presAssocID="{209C05E4-59AC-4875-8598-15CD11C81B2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6E71046-2835-48F4-98DE-C4BC75AA272A}" type="presOf" srcId="{209C05E4-59AC-4875-8598-15CD11C81B21}" destId="{D8D4BF55-EE3F-47DC-8DF5-3081B91D7B05}" srcOrd="0" destOrd="0" presId="urn:microsoft.com/office/officeart/2005/8/layout/vList2"/>
    <dgm:cxn modelId="{B8A28398-0AE5-48B7-BF6E-7EABEA4550FA}" srcId="{60AF0E42-1620-4307-BFE0-7A426D8A1C9B}" destId="{209C05E4-59AC-4875-8598-15CD11C81B21}" srcOrd="0" destOrd="0" parTransId="{5B8B368B-2A4F-4916-B6FA-A5882F5F3F1D}" sibTransId="{BE78FBBF-C0B4-4BED-8ECC-B4B9DC11A956}"/>
    <dgm:cxn modelId="{893DCBF2-5FF1-4399-A064-C8A785817362}" type="presOf" srcId="{60AF0E42-1620-4307-BFE0-7A426D8A1C9B}" destId="{E1A4A2EF-5003-4166-959B-0936F18EC839}" srcOrd="0" destOrd="0" presId="urn:microsoft.com/office/officeart/2005/8/layout/vList2"/>
    <dgm:cxn modelId="{5B80B842-FB79-48A4-A278-26E3DC950011}" type="presParOf" srcId="{E1A4A2EF-5003-4166-959B-0936F18EC839}" destId="{D8D4BF55-EE3F-47DC-8DF5-3081B91D7B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</a:t>
          </a:r>
          <a:r>
            <a:rPr lang="ru-RU" sz="1800" i="1" dirty="0" err="1">
              <a:solidFill>
                <a:srgbClr val="FFFF00"/>
              </a:solidFill>
            </a:rPr>
            <a:t>токсинологии</a:t>
          </a:r>
          <a:r>
            <a:rPr lang="ru-RU" sz="1800" i="1" dirty="0">
              <a:solidFill>
                <a:srgbClr val="FFFF00"/>
              </a:solidFill>
            </a:rPr>
            <a:t> (Ю.Н. Уткин)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DCE8AA93-7B5D-4FD9-B0E3-EF1C80F8A1DE}" type="presOf" srcId="{62926663-A124-4A96-8B92-0AF3D0D7337F}" destId="{39411B35-472C-4D56-9F60-B3E5C22228BF}" srcOrd="0" destOrd="0" presId="urn:microsoft.com/office/officeart/2005/8/layout/vList2"/>
    <dgm:cxn modelId="{AF33C6AD-128D-4287-B1D9-10DA886479FB}" type="presOf" srcId="{5438E201-9BBF-49E7-B8F8-648D2DDD4053}" destId="{BDF2C1D8-F80E-4C12-9C26-7B2ADB7088B1}" srcOrd="0" destOrd="0" presId="urn:microsoft.com/office/officeart/2005/8/layout/vList2"/>
    <dgm:cxn modelId="{E5C6C2B7-0252-4DCE-A45C-AFFC8E94FCC0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лиганд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-рецепторных взаимодействий </a:t>
          </a:r>
          <a:r>
            <a:rPr lang="ru-RU" sz="1400" i="1" kern="1200" dirty="0">
              <a:solidFill>
                <a:srgbClr val="FFFF00"/>
              </a:solidFill>
            </a:rPr>
            <a:t>(И.Е. </a:t>
          </a:r>
          <a:r>
            <a:rPr lang="ru-RU" sz="1400" i="1" kern="1200" dirty="0" err="1">
              <a:solidFill>
                <a:srgbClr val="FFFF00"/>
              </a:solidFill>
            </a:rPr>
            <a:t>Кашеверов</a:t>
          </a:r>
          <a:r>
            <a:rPr lang="ru-RU" sz="1400" i="1" kern="1200" dirty="0">
              <a:solidFill>
                <a:srgbClr val="FFFF00"/>
              </a:solidFill>
            </a:rPr>
            <a:t>)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Лаборатория молекулярной </a:t>
          </a:r>
          <a:r>
            <a:rPr lang="ru-RU" sz="1400" i="1" kern="1200" dirty="0" err="1">
              <a:solidFill>
                <a:srgbClr val="FFFF00"/>
              </a:solidFill>
            </a:rPr>
            <a:t>токсинологии</a:t>
          </a:r>
          <a:r>
            <a:rPr lang="ru-RU" sz="1400" i="1" kern="1200" dirty="0">
              <a:solidFill>
                <a:srgbClr val="FFFF00"/>
              </a:solidFill>
            </a:rPr>
            <a:t> (Ю.Н. Уткин)</a:t>
          </a:r>
          <a:endParaRPr lang="ru-RU" sz="1400" kern="12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LinFactNeighborX="-110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DCE8AA93-7B5D-4FD9-B0E3-EF1C80F8A1DE}" type="presOf" srcId="{62926663-A124-4A96-8B92-0AF3D0D7337F}" destId="{39411B35-472C-4D56-9F60-B3E5C22228BF}" srcOrd="0" destOrd="0" presId="urn:microsoft.com/office/officeart/2005/8/layout/vList2"/>
    <dgm:cxn modelId="{AF33C6AD-128D-4287-B1D9-10DA886479FB}" type="presOf" srcId="{5438E201-9BBF-49E7-B8F8-648D2DDD4053}" destId="{BDF2C1D8-F80E-4C12-9C26-7B2ADB7088B1}" srcOrd="0" destOrd="0" presId="urn:microsoft.com/office/officeart/2005/8/layout/vList2"/>
    <dgm:cxn modelId="{E5C6C2B7-0252-4DCE-A45C-AFFC8E94FCC0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ИНЖЕНЕРИИ БЕЛКА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Д.А. Долгих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БИОИНЖЕНЕРИИ НЕЙРОМОДУЛЯТОРОВ И НЕЙРОРЕЦЕПТОРОВ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Е.Н.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Люкманова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НАНОБИОИНЖЕНЕРИИ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О.В. Некрасова</a:t>
          </a: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инженерии белка</a:t>
          </a:r>
          <a:r>
            <a:rPr lang="en-US" sz="1800" i="1" dirty="0">
              <a:solidFill>
                <a:srgbClr val="FFFF00"/>
              </a:solidFill>
            </a:rPr>
            <a:t> </a:t>
          </a:r>
          <a:r>
            <a:rPr lang="ru-RU" sz="1800" i="1" dirty="0">
              <a:solidFill>
                <a:srgbClr val="FFFF00"/>
              </a:solidFill>
            </a:rPr>
            <a:t>(Д.А. Долгих)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4A554731-B1B6-4C88-AD0B-D9A97B5F5489}" type="presOf" srcId="{5438E201-9BBF-49E7-B8F8-648D2DDD4053}" destId="{BDF2C1D8-F80E-4C12-9C26-7B2ADB7088B1}" srcOrd="0" destOrd="0" presId="urn:microsoft.com/office/officeart/2005/8/layout/vList2"/>
    <dgm:cxn modelId="{6EE1D859-9654-47E9-A43C-85B1053EAE67}" type="presOf" srcId="{62926663-A124-4A96-8B92-0AF3D0D7337F}" destId="{39411B35-472C-4D56-9F60-B3E5C22228BF}" srcOrd="0" destOrd="0" presId="urn:microsoft.com/office/officeart/2005/8/layout/vList2"/>
    <dgm:cxn modelId="{D4385557-ABBD-41DB-873D-845D1C7CA45F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биоинженерии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нейромодуляторов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нейрорецепторов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(Е.Н.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Люкманова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оптической микроскопии и спектроскопии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(А.В. Феофанов)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структурной биологии ионных каналов (З.О.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Шенкарёв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инженерии белка (Д.А. Долгих)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8502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нанобиоинженерии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(О.В. Некрасова)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оптической микроскопии и спектроскопии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(А.В. Феофанов)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02629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НЕЙРОРЕЦЕПТОРОВ И НЕЙРОРЕГУЛЯТОРОВ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С.А. Козлов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ВНЕСИНАПТИЧЕСКОЙ ПЕРЕДАЧИ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А.В.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Семьянов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СИНТЕТИЧЕСКИХ ВАКЦИН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О.М.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Вольпина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ИНСТРУМЕНТОВ ДЛЯ НЕЙРОБИОЛОГИИ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А.А. Василевский</a:t>
          </a: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нейрорецепторов</a:t>
          </a:r>
          <a:r>
            <a:rPr lang="ru-RU" sz="1800" i="1" dirty="0">
              <a:solidFill>
                <a:srgbClr val="FFFF00"/>
              </a:solidFill>
            </a:rPr>
            <a:t> </a:t>
          </a:r>
          <a:br>
            <a:rPr lang="ru-RU" sz="1800" i="1" dirty="0">
              <a:solidFill>
                <a:srgbClr val="FFFF00"/>
              </a:solidFill>
            </a:rPr>
          </a:br>
          <a:r>
            <a:rPr lang="ru-RU" sz="1800" i="1" dirty="0">
              <a:solidFill>
                <a:srgbClr val="FFFF00"/>
              </a:solidFill>
            </a:rPr>
            <a:t>и </a:t>
          </a:r>
          <a:r>
            <a:rPr lang="ru-RU" sz="1800" i="1" dirty="0" err="1">
              <a:solidFill>
                <a:srgbClr val="FFFF00"/>
              </a:solidFill>
            </a:rPr>
            <a:t>нейрорегуляторов</a:t>
          </a:r>
          <a:r>
            <a:rPr lang="ru-RU" sz="1800" i="1" dirty="0">
              <a:solidFill>
                <a:srgbClr val="FFFF00"/>
              </a:solidFill>
            </a:rPr>
            <a:t> (С.А. Козлов)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78A2B24-000E-47E1-8CEE-DD11B3120BA8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D56BA739-2493-41BA-A437-15550D41FB99}" type="presOf" srcId="{62926663-A124-4A96-8B92-0AF3D0D7337F}" destId="{39411B35-472C-4D56-9F60-B3E5C22228BF}" srcOrd="0" destOrd="0" presId="urn:microsoft.com/office/officeart/2005/8/layout/vList2"/>
    <dgm:cxn modelId="{50B8A723-2A17-439F-A644-B60E6DDE60F3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нейрорецепторов</a:t>
          </a:r>
          <a:r>
            <a:rPr lang="ru-RU" sz="1800" i="1" dirty="0">
              <a:solidFill>
                <a:srgbClr val="FFFF00"/>
              </a:solidFill>
            </a:rPr>
            <a:t> и </a:t>
          </a:r>
          <a:r>
            <a:rPr lang="ru-RU" sz="1800" i="1" dirty="0" err="1">
              <a:solidFill>
                <a:srgbClr val="FFFF00"/>
              </a:solidFill>
            </a:rPr>
            <a:t>нейрорегуляторов</a:t>
          </a:r>
          <a:r>
            <a:rPr lang="ru-RU" sz="1800" i="1" dirty="0">
              <a:solidFill>
                <a:srgbClr val="FFFF00"/>
              </a:solidFill>
            </a:rPr>
            <a:t> (С.А. Козлов)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52780C4A-33FB-4E59-B829-1D25E0E13CED}" type="presOf" srcId="{62926663-A124-4A96-8B92-0AF3D0D7337F}" destId="{39411B35-472C-4D56-9F60-B3E5C22228BF}" srcOrd="0" destOrd="0" presId="urn:microsoft.com/office/officeart/2005/8/layout/vList2"/>
    <dgm:cxn modelId="{314F0FB5-8611-4C36-91F3-02BACB9B5B5F}" type="presOf" srcId="{5438E201-9BBF-49E7-B8F8-648D2DDD4053}" destId="{BDF2C1D8-F80E-4C12-9C26-7B2ADB7088B1}" srcOrd="0" destOrd="0" presId="urn:microsoft.com/office/officeart/2005/8/layout/vList2"/>
    <dgm:cxn modelId="{6B1D18CE-2EAB-413D-B4C2-8A2C1458C250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dirty="0">
              <a:solidFill>
                <a:srgbClr val="FFFF00"/>
              </a:solidFill>
            </a:rPr>
            <a:t>Лаборатория </a:t>
          </a:r>
          <a:r>
            <a:rPr lang="ru-RU" sz="1400" i="1" dirty="0" err="1">
              <a:solidFill>
                <a:srgbClr val="FFFF00"/>
              </a:solidFill>
            </a:rPr>
            <a:t>нейрорецепторов</a:t>
          </a:r>
          <a:r>
            <a:rPr lang="ru-RU" sz="1400" i="1" dirty="0">
              <a:solidFill>
                <a:srgbClr val="FFFF00"/>
              </a:solidFill>
            </a:rPr>
            <a:t> и </a:t>
          </a:r>
          <a:r>
            <a:rPr lang="ru-RU" sz="1400" i="1" dirty="0" err="1">
              <a:solidFill>
                <a:srgbClr val="FFFF00"/>
              </a:solidFill>
            </a:rPr>
            <a:t>нейрорегуляторов</a:t>
          </a:r>
          <a:r>
            <a:rPr lang="ru-RU" sz="1400" i="1" dirty="0">
              <a:solidFill>
                <a:srgbClr val="FFFF00"/>
              </a:solidFill>
            </a:rPr>
            <a:t> (С.А. Козлов)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Лаборатория </a:t>
          </a:r>
          <a:r>
            <a:rPr lang="ru-RU" sz="1400" i="1" dirty="0" err="1">
              <a:solidFill>
                <a:srgbClr val="FFFF00"/>
              </a:solidFill>
            </a:rPr>
            <a:t>биомолекулярной</a:t>
          </a:r>
          <a:r>
            <a:rPr lang="ru-RU" sz="1400" i="1" dirty="0">
              <a:solidFill>
                <a:srgbClr val="FFFF00"/>
              </a:solidFill>
            </a:rPr>
            <a:t> ЯМР-спектроскопии (А.С. Арсеньев) 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Лаборатория </a:t>
          </a:r>
          <a:r>
            <a:rPr lang="ru-RU" sz="1400" i="1" dirty="0" err="1">
              <a:solidFill>
                <a:srgbClr val="FFFF00"/>
              </a:solidFill>
            </a:rPr>
            <a:t>лиганд</a:t>
          </a:r>
          <a:r>
            <a:rPr lang="ru-RU" sz="1400" i="1" dirty="0">
              <a:solidFill>
                <a:srgbClr val="FFFF00"/>
              </a:solidFill>
            </a:rPr>
            <a:t>-рецепторных взаимодействий (И.Е. </a:t>
          </a:r>
          <a:r>
            <a:rPr lang="ru-RU" sz="1400" i="1" dirty="0" err="1">
              <a:solidFill>
                <a:srgbClr val="FFFF00"/>
              </a:solidFill>
            </a:rPr>
            <a:t>Кашеверов</a:t>
          </a:r>
          <a:r>
            <a:rPr lang="ru-RU" sz="1400" i="1" dirty="0">
              <a:solidFill>
                <a:srgbClr val="FFFF00"/>
              </a:solidFill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354375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3B6AF53F-D296-4C59-A826-228C9C23239C}" type="presOf" srcId="{62926663-A124-4A96-8B92-0AF3D0D7337F}" destId="{39411B35-472C-4D56-9F60-B3E5C22228BF}" srcOrd="0" destOrd="0" presId="urn:microsoft.com/office/officeart/2005/8/layout/vList2"/>
    <dgm:cxn modelId="{90C668C8-4004-44DA-941D-30BCD17DE628}" type="presOf" srcId="{5438E201-9BBF-49E7-B8F8-648D2DDD4053}" destId="{BDF2C1D8-F80E-4C12-9C26-7B2ADB7088B1}" srcOrd="0" destOrd="0" presId="urn:microsoft.com/office/officeart/2005/8/layout/vList2"/>
    <dgm:cxn modelId="{E9A0B277-FCD5-4FCA-B025-85128AE9433B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kern="1200" dirty="0">
              <a:solidFill>
                <a:srgbClr val="FFFF00"/>
              </a:solidFill>
            </a:rPr>
            <a:t>Лаборатория 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синтетических вакцин (О.М.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Вольпина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354375" custLinFactNeighborX="-224" custLinFactNeighborY="-36217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3B6AF53F-D296-4C59-A826-228C9C23239C}" type="presOf" srcId="{62926663-A124-4A96-8B92-0AF3D0D7337F}" destId="{39411B35-472C-4D56-9F60-B3E5C22228BF}" srcOrd="0" destOrd="0" presId="urn:microsoft.com/office/officeart/2005/8/layout/vList2"/>
    <dgm:cxn modelId="{90C668C8-4004-44DA-941D-30BCD17DE628}" type="presOf" srcId="{5438E201-9BBF-49E7-B8F8-648D2DDD4053}" destId="{BDF2C1D8-F80E-4C12-9C26-7B2ADB7088B1}" srcOrd="0" destOrd="0" presId="urn:microsoft.com/office/officeart/2005/8/layout/vList2"/>
    <dgm:cxn modelId="{E9A0B277-FCD5-4FCA-B025-85128AE9433B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молекулярных инструментов для нейробиологии (А.А. Василевский)  </a:t>
          </a:r>
          <a:b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ЯМР-спектроскопии (А.С. Арсеньев)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45515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ДИАГНОСТИКИ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С.К.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Завриев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БИОИНЖЕНЕРИИ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К.А. Мирошников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ЭКСПРЕССИОННЫХ СИСТЕМ И МОДИФИКАЦИИ ГЕНОМА РАСТЕНИЙ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С.В. Долгов     </a:t>
          </a:r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(ФИБХ)</a:t>
          </a: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РАСТЕНИЙ (ФИБХ)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Я.И. Бурьянов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ОСНОВ СТРЕССОУСТОЙЧИВОСТИ РАСТЕНИЙ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М.Э.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Тальянский</a:t>
          </a: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    </a:t>
          </a:r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(ФИБХ)</a:t>
          </a: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ЛЕСНОЙ БИОТЕХНОЛОГИИ (ФИБХ)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К.А.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Шестибратов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диагностики (С.К. </a:t>
          </a:r>
          <a:r>
            <a:rPr lang="ru-RU" sz="1800" i="1" dirty="0" err="1">
              <a:solidFill>
                <a:srgbClr val="FFFF00"/>
              </a:solidFill>
            </a:rPr>
            <a:t>Завриев</a:t>
          </a:r>
          <a:r>
            <a:rPr lang="ru-RU" sz="1800" i="1" dirty="0">
              <a:solidFill>
                <a:srgbClr val="FFFF00"/>
              </a:solidFill>
            </a:rPr>
            <a:t>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DFB8B24D-3375-48A3-A881-0CAD765968DA}" type="presOf" srcId="{5438E201-9BBF-49E7-B8F8-648D2DDD4053}" destId="{BDF2C1D8-F80E-4C12-9C26-7B2ADB7088B1}" srcOrd="0" destOrd="0" presId="urn:microsoft.com/office/officeart/2005/8/layout/vList2"/>
    <dgm:cxn modelId="{C4377C52-EF2C-4C28-A9B5-B0197808314A}" type="presOf" srcId="{62926663-A124-4A96-8B92-0AF3D0D7337F}" destId="{39411B35-472C-4D56-9F60-B3E5C22228BF}" srcOrd="0" destOrd="0" presId="urn:microsoft.com/office/officeart/2005/8/layout/vList2"/>
    <dgm:cxn modelId="{719DB863-E2BF-4C9A-8926-89AB2675D971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диагностики (С.К. </a:t>
          </a:r>
          <a:r>
            <a:rPr lang="ru-RU" sz="1800" i="1" dirty="0" err="1">
              <a:solidFill>
                <a:srgbClr val="FFFF00"/>
              </a:solidFill>
            </a:rPr>
            <a:t>Завриев</a:t>
          </a:r>
          <a:r>
            <a:rPr lang="ru-RU" sz="1800" i="1" dirty="0">
              <a:solidFill>
                <a:srgbClr val="FFFF00"/>
              </a:solidFill>
            </a:rPr>
            <a:t>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E0100F45-30CD-496D-9055-880EE8206D75}" type="presOf" srcId="{5438E201-9BBF-49E7-B8F8-648D2DDD4053}" destId="{BDF2C1D8-F80E-4C12-9C26-7B2ADB7088B1}" srcOrd="0" destOrd="0" presId="urn:microsoft.com/office/officeart/2005/8/layout/vList2"/>
    <dgm:cxn modelId="{BA4850DF-B318-4474-8813-9F0B11F76B1A}" type="presOf" srcId="{62926663-A124-4A96-8B92-0AF3D0D7337F}" destId="{39411B35-472C-4D56-9F60-B3E5C22228BF}" srcOrd="0" destOrd="0" presId="urn:microsoft.com/office/officeart/2005/8/layout/vList2"/>
    <dgm:cxn modelId="{F52DD66A-E463-4682-A709-1E6C81608137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диагностики (С.К. </a:t>
          </a:r>
          <a:r>
            <a:rPr lang="ru-RU" sz="1800" i="1" dirty="0" err="1">
              <a:solidFill>
                <a:srgbClr val="FFFF00"/>
              </a:solidFill>
            </a:rPr>
            <a:t>Завриев</a:t>
          </a:r>
          <a:r>
            <a:rPr lang="ru-RU" sz="1800" i="1" dirty="0">
              <a:solidFill>
                <a:srgbClr val="FFFF00"/>
              </a:solidFill>
            </a:rPr>
            <a:t>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9AD1702-50AA-4D41-AF85-25314F283673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82D8BB49-D6BB-498C-AC1A-54A09F6B6D9C}" type="presOf" srcId="{62926663-A124-4A96-8B92-0AF3D0D7337F}" destId="{39411B35-472C-4D56-9F60-B3E5C22228BF}" srcOrd="0" destOrd="0" presId="urn:microsoft.com/office/officeart/2005/8/layout/vList2"/>
    <dgm:cxn modelId="{757D5EBC-3132-4299-B1FB-39CC1AEB32D8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биотехнологии растений (Я.И. Бурьянов)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EE97D4A-3867-4FD8-930A-4D1EB9D88F62}" type="presOf" srcId="{62926663-A124-4A96-8B92-0AF3D0D7337F}" destId="{39411B35-472C-4D56-9F60-B3E5C22228BF}" srcOrd="0" destOrd="0" presId="urn:microsoft.com/office/officeart/2005/8/layout/vList2"/>
    <dgm:cxn modelId="{EA68486F-B9D4-4C33-B3A2-F89F310790A2}" type="presOf" srcId="{5438E201-9BBF-49E7-B8F8-648D2DDD4053}" destId="{BDF2C1D8-F80E-4C12-9C26-7B2ADB7088B1}" srcOrd="0" destOrd="0" presId="urn:microsoft.com/office/officeart/2005/8/layout/vList2"/>
    <dgm:cxn modelId="{65C2CA21-81E5-4F34-AFDA-B65121D9A6AA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молекулярных основ стрессоустойчивости растений (М.Э.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Тальянский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экспрессионных систем и модификации генома растений «БИОТРОН»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(С.В. Долгов)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63906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Группа лесной биотехнологии</a:t>
          </a:r>
          <a:r>
            <a:rPr lang="en-US" sz="1800" i="1" dirty="0">
              <a:solidFill>
                <a:srgbClr val="FFFF00"/>
              </a:solidFill>
            </a:rPr>
            <a:t> </a:t>
          </a:r>
          <a:r>
            <a:rPr lang="ru-RU" sz="1800" i="1" dirty="0">
              <a:solidFill>
                <a:srgbClr val="FFFF00"/>
              </a:solidFill>
            </a:rPr>
            <a:t>(К.А. </a:t>
          </a:r>
          <a:r>
            <a:rPr lang="ru-RU" sz="1800" i="1" dirty="0" err="1">
              <a:solidFill>
                <a:srgbClr val="FFFF00"/>
              </a:solidFill>
            </a:rPr>
            <a:t>Шестибратов</a:t>
          </a:r>
          <a:r>
            <a:rPr lang="ru-RU" sz="1800" i="1" dirty="0">
              <a:solidFill>
                <a:srgbClr val="FFFF00"/>
              </a:solidFill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61045563-978A-4C1D-AEE2-5FF9E3EFAA17}" type="presOf" srcId="{5438E201-9BBF-49E7-B8F8-648D2DDD4053}" destId="{BDF2C1D8-F80E-4C12-9C26-7B2ADB7088B1}" srcOrd="0" destOrd="0" presId="urn:microsoft.com/office/officeart/2005/8/layout/vList2"/>
    <dgm:cxn modelId="{EA60AECF-092E-459B-A9E1-D6D00587E4A6}" type="presOf" srcId="{62926663-A124-4A96-8B92-0AF3D0D7337F}" destId="{39411B35-472C-4D56-9F60-B3E5C22228BF}" srcOrd="0" destOrd="0" presId="urn:microsoft.com/office/officeart/2005/8/layout/vList2"/>
    <dgm:cxn modelId="{505E1123-4370-499D-BB13-5A2D86265301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УГЛЕВОДОВ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Н.В. Бовин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ЛИПИДОВ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Е.Л. Водовозова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углеводов (Н.В. Бовин)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9AD1702-50AA-4D41-AF85-25314F283673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82D8BB49-D6BB-498C-AC1A-54A09F6B6D9C}" type="presOf" srcId="{62926663-A124-4A96-8B92-0AF3D0D7337F}" destId="{39411B35-472C-4D56-9F60-B3E5C22228BF}" srcOrd="0" destOrd="0" presId="urn:microsoft.com/office/officeart/2005/8/layout/vList2"/>
    <dgm:cxn modelId="{757D5EBC-3132-4299-B1FB-39CC1AEB32D8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химии липидов (Е.Л. Водовозова)  </a:t>
          </a:r>
          <a:br>
            <a:rPr lang="ru-RU" sz="1800" i="1" dirty="0">
              <a:solidFill>
                <a:srgbClr val="FFFF00"/>
              </a:solidFill>
            </a:rPr>
          </a:br>
          <a:r>
            <a:rPr lang="ru-RU" sz="1800" i="1" dirty="0">
              <a:solidFill>
                <a:srgbClr val="FFFF00"/>
              </a:solidFill>
            </a:rPr>
            <a:t>Лаборатория молекулярной </a:t>
          </a:r>
          <a:r>
            <a:rPr lang="ru-RU" sz="1800" i="1" dirty="0" err="1">
              <a:solidFill>
                <a:srgbClr val="FFFF00"/>
              </a:solidFill>
            </a:rPr>
            <a:t>токсинологии</a:t>
          </a:r>
          <a:r>
            <a:rPr lang="ru-RU" sz="1800" i="1" dirty="0">
              <a:solidFill>
                <a:srgbClr val="FFFF00"/>
              </a:solidFill>
            </a:rPr>
            <a:t> (Ю.Н. Уткин 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2847B11-4A5B-4405-BC48-A21CBB26956E}" type="presOf" srcId="{62926663-A124-4A96-8B92-0AF3D0D7337F}" destId="{39411B35-472C-4D56-9F60-B3E5C22228BF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3923356D-8A33-4D30-A9D6-A59CE1958F8A}" type="presOf" srcId="{5438E201-9BBF-49E7-B8F8-648D2DDD4053}" destId="{BDF2C1D8-F80E-4C12-9C26-7B2ADB7088B1}" srcOrd="0" destOrd="0" presId="urn:microsoft.com/office/officeart/2005/8/layout/vList2"/>
    <dgm:cxn modelId="{793ABA8E-73E9-44CA-ABFA-10568A336229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химии липидов (Е.Л. Водовозова)  </a:t>
          </a:r>
          <a:br>
            <a:rPr lang="ru-RU" sz="1800" i="1" dirty="0">
              <a:solidFill>
                <a:srgbClr val="FFFF00"/>
              </a:solidFill>
            </a:rPr>
          </a:br>
          <a:r>
            <a:rPr lang="ru-RU" sz="1800" i="1" dirty="0">
              <a:solidFill>
                <a:srgbClr val="FFFF00"/>
              </a:solidFill>
            </a:rPr>
            <a:t>Лаборатория биотехнологии (А.И. Мирошников)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620766C2-8319-46EE-9B27-58A74D5127BE}" type="presOf" srcId="{62926663-A124-4A96-8B92-0AF3D0D7337F}" destId="{39411B35-472C-4D56-9F60-B3E5C22228BF}" srcOrd="0" destOrd="0" presId="urn:microsoft.com/office/officeart/2005/8/layout/vList2"/>
    <dgm:cxn modelId="{9DD48EDA-6F33-4434-80F7-06AB22E9D07D}" type="presOf" srcId="{5438E201-9BBF-49E7-B8F8-648D2DDD4053}" destId="{BDF2C1D8-F80E-4C12-9C26-7B2ADB7088B1}" srcOrd="0" destOrd="0" presId="urn:microsoft.com/office/officeart/2005/8/layout/vList2"/>
    <dgm:cxn modelId="{07FBC88F-B40E-4F34-B2D8-10572AFB5649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МЕТАБОЛИЧЕСКИХ ПУТЕЙ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И.В. Ямпольский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ГЕТЕРОЦИКЛИЧЕСКИХ СОЕДИНЕНИЙ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М.С. Баранов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СИНТЕТИЧЕСКОЙ БИОЛОГИИ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ХХХ</a:t>
          </a: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0070CE7C-CB99-481B-98E3-ED2AB0802D4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2E3D124-D97C-41FF-B097-0EB5E0300C6C}">
      <dgm:prSet custT="1"/>
      <dgm:spPr/>
      <dgm:t>
        <a:bodyPr/>
        <a:lstStyle/>
        <a:p>
          <a:r>
            <a:rPr lang="ru-RU" sz="1400" i="1">
              <a:solidFill>
                <a:schemeClr val="bg2">
                  <a:lumMod val="50000"/>
                </a:schemeClr>
              </a:solidFill>
            </a:rPr>
            <a:t>Группа химии гетероциклических соединений (М.С. Баранов)</a:t>
          </a:r>
          <a:r>
            <a:rPr lang="en-US" sz="1400" i="1">
              <a:solidFill>
                <a:schemeClr val="bg2">
                  <a:lumMod val="50000"/>
                </a:schemeClr>
              </a:solidFill>
            </a:rPr>
            <a:t> </a:t>
          </a:r>
          <a:br>
            <a:rPr lang="ru-RU" sz="1400" i="1">
              <a:solidFill>
                <a:schemeClr val="bg2">
                  <a:lumMod val="50000"/>
                </a:schemeClr>
              </a:solidFill>
            </a:rPr>
          </a:br>
          <a:r>
            <a:rPr lang="ru-RU" sz="1400" i="1">
              <a:solidFill>
                <a:schemeClr val="bg2">
                  <a:lumMod val="50000"/>
                </a:schemeClr>
              </a:solidFill>
            </a:rPr>
            <a:t>Группа синтетической биологии (К.С. Сар</a:t>
          </a:r>
          <a:r>
            <a:rPr lang="en-US" sz="1400" i="1">
              <a:solidFill>
                <a:schemeClr val="bg2">
                  <a:lumMod val="50000"/>
                </a:schemeClr>
              </a:solidFill>
            </a:rPr>
            <a:t>кисян</a:t>
          </a:r>
          <a:r>
            <a:rPr lang="ru-RU" sz="1400" i="1">
              <a:solidFill>
                <a:schemeClr val="bg2">
                  <a:lumMod val="50000"/>
                </a:schemeClr>
              </a:solidFill>
            </a:rPr>
            <a:t>)</a:t>
          </a:r>
          <a:br>
            <a:rPr lang="ru-RU" sz="1400" i="1">
              <a:solidFill>
                <a:schemeClr val="bg2">
                  <a:lumMod val="50000"/>
                </a:schemeClr>
              </a:solidFill>
            </a:rPr>
          </a:br>
          <a:r>
            <a:rPr lang="ru-RU" sz="1400" i="1">
              <a:solidFill>
                <a:schemeClr val="bg2">
                  <a:lumMod val="50000"/>
                </a:schemeClr>
              </a:solidFill>
            </a:rPr>
            <a:t>Лаборатория химии метаболических путей рук. (И.В. Ямпольский) </a:t>
          </a:r>
          <a:br>
            <a:rPr lang="ru-RU" sz="1400" i="1">
              <a:solidFill>
                <a:schemeClr val="bg2">
                  <a:lumMod val="50000"/>
                </a:schemeClr>
              </a:solidFill>
            </a:rPr>
          </a:br>
          <a:r>
            <a:rPr lang="ru-RU" sz="1400" i="1">
              <a:solidFill>
                <a:schemeClr val="bg2">
                  <a:lumMod val="50000"/>
                </a:schemeClr>
              </a:solidFill>
            </a:rPr>
            <a:t>Лаборатория биофотоники (К.А. Лукьянов)</a:t>
          </a:r>
          <a:endParaRPr lang="ru-RU" sz="1400">
            <a:solidFill>
              <a:schemeClr val="bg2">
                <a:lumMod val="50000"/>
              </a:schemeClr>
            </a:solidFill>
          </a:endParaRPr>
        </a:p>
      </dgm:t>
    </dgm:pt>
    <dgm:pt modelId="{FAF6E4C5-A497-4883-9E61-05CE7B071F1D}" type="parTrans" cxnId="{C46D46AC-16E8-4FDD-B4B3-EEB224B36886}">
      <dgm:prSet/>
      <dgm:spPr/>
      <dgm:t>
        <a:bodyPr/>
        <a:lstStyle/>
        <a:p>
          <a:endParaRPr lang="ru-RU"/>
        </a:p>
      </dgm:t>
    </dgm:pt>
    <dgm:pt modelId="{D684EF01-C67E-498F-883A-1A42B5E5516D}" type="sibTrans" cxnId="{C46D46AC-16E8-4FDD-B4B3-EEB224B36886}">
      <dgm:prSet/>
      <dgm:spPr/>
      <dgm:t>
        <a:bodyPr/>
        <a:lstStyle/>
        <a:p>
          <a:endParaRPr lang="ru-RU"/>
        </a:p>
      </dgm:t>
    </dgm:pt>
    <dgm:pt modelId="{4115461C-D85D-4C41-835E-A5878A34D76D}" type="pres">
      <dgm:prSet presAssocID="{0070CE7C-CB99-481B-98E3-ED2AB0802D4A}" presName="linear" presStyleCnt="0">
        <dgm:presLayoutVars>
          <dgm:animLvl val="lvl"/>
          <dgm:resizeHandles val="exact"/>
        </dgm:presLayoutVars>
      </dgm:prSet>
      <dgm:spPr/>
    </dgm:pt>
    <dgm:pt modelId="{0711053A-5D51-4B93-8A7B-982A089B450A}" type="pres">
      <dgm:prSet presAssocID="{82E3D124-D97C-41FF-B097-0EB5E0300C6C}" presName="parentText" presStyleLbl="node1" presStyleIdx="0" presStyleCnt="1" custLinFactNeighborY="-9951">
        <dgm:presLayoutVars>
          <dgm:chMax val="0"/>
          <dgm:bulletEnabled val="1"/>
        </dgm:presLayoutVars>
      </dgm:prSet>
      <dgm:spPr/>
    </dgm:pt>
  </dgm:ptLst>
  <dgm:cxnLst>
    <dgm:cxn modelId="{79B34492-7399-46A8-92A1-348CF8E3B9F9}" type="presOf" srcId="{0070CE7C-CB99-481B-98E3-ED2AB0802D4A}" destId="{4115461C-D85D-4C41-835E-A5878A34D76D}" srcOrd="0" destOrd="0" presId="urn:microsoft.com/office/officeart/2005/8/layout/vList2"/>
    <dgm:cxn modelId="{C46D46AC-16E8-4FDD-B4B3-EEB224B36886}" srcId="{0070CE7C-CB99-481B-98E3-ED2AB0802D4A}" destId="{82E3D124-D97C-41FF-B097-0EB5E0300C6C}" srcOrd="0" destOrd="0" parTransId="{FAF6E4C5-A497-4883-9E61-05CE7B071F1D}" sibTransId="{D684EF01-C67E-498F-883A-1A42B5E5516D}"/>
    <dgm:cxn modelId="{9112B2FC-24E6-4D78-A418-A40EC3592835}" type="presOf" srcId="{82E3D124-D97C-41FF-B097-0EB5E0300C6C}" destId="{0711053A-5D51-4B93-8A7B-982A089B450A}" srcOrd="0" destOrd="0" presId="urn:microsoft.com/office/officeart/2005/8/layout/vList2"/>
    <dgm:cxn modelId="{35445326-C538-48AC-9F9D-CAC9BA35554F}" type="presParOf" srcId="{4115461C-D85D-4C41-835E-A5878A34D76D}" destId="{0711053A-5D51-4B93-8A7B-982A089B45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БИОФИЗИКИ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В.А. Олейников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ПОЛИМЕРОВ ДЛЯ БИОЛОГИИ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В.П. Зубов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БИОМЕДИЦИНСКИХ МАТЕРИАЛОВ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Е.А.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Марквичева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биофизики (В.А. Олейников)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2DC2CDFF-E2A8-4581-A78D-58A35C1770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6DC26D-6A64-4158-A82A-1E287657B90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полимеров для биологии (В.П. Зубов)</a:t>
          </a:r>
        </a:p>
      </dgm:t>
    </dgm:pt>
    <dgm:pt modelId="{B9CA8FC1-2EF2-4A2B-A629-EC4CF73AAA09}" type="parTrans" cxnId="{EE38DB55-888C-4E5F-BFA7-E72D8BFEEB29}">
      <dgm:prSet/>
      <dgm:spPr/>
      <dgm:t>
        <a:bodyPr/>
        <a:lstStyle/>
        <a:p>
          <a:endParaRPr lang="ru-RU" sz="2000"/>
        </a:p>
      </dgm:t>
    </dgm:pt>
    <dgm:pt modelId="{CC163079-4172-400D-859F-45F90E6E121F}" type="sibTrans" cxnId="{EE38DB55-888C-4E5F-BFA7-E72D8BFEEB29}">
      <dgm:prSet/>
      <dgm:spPr/>
      <dgm:t>
        <a:bodyPr/>
        <a:lstStyle/>
        <a:p>
          <a:endParaRPr lang="ru-RU" sz="2000"/>
        </a:p>
      </dgm:t>
    </dgm:pt>
    <dgm:pt modelId="{61F33C60-E74D-4F57-99F3-D0C17906B2B1}" type="pres">
      <dgm:prSet presAssocID="{2DC2CDFF-E2A8-4581-A78D-58A35C17701A}" presName="linear" presStyleCnt="0">
        <dgm:presLayoutVars>
          <dgm:animLvl val="lvl"/>
          <dgm:resizeHandles val="exact"/>
        </dgm:presLayoutVars>
      </dgm:prSet>
      <dgm:spPr/>
    </dgm:pt>
    <dgm:pt modelId="{CC572947-D78E-4A48-A7C3-5134F6BA2BDE}" type="pres">
      <dgm:prSet presAssocID="{576DC26D-6A64-4158-A82A-1E287657B90F}" presName="parentText" presStyleLbl="node1" presStyleIdx="0" presStyleCnt="1" custScaleY="333368" custLinFactNeighborX="13713" custLinFactNeighborY="-19070">
        <dgm:presLayoutVars>
          <dgm:chMax val="0"/>
          <dgm:bulletEnabled val="1"/>
        </dgm:presLayoutVars>
      </dgm:prSet>
      <dgm:spPr/>
    </dgm:pt>
  </dgm:ptLst>
  <dgm:cxnLst>
    <dgm:cxn modelId="{EE38DB55-888C-4E5F-BFA7-E72D8BFEEB29}" srcId="{2DC2CDFF-E2A8-4581-A78D-58A35C17701A}" destId="{576DC26D-6A64-4158-A82A-1E287657B90F}" srcOrd="0" destOrd="0" parTransId="{B9CA8FC1-2EF2-4A2B-A629-EC4CF73AAA09}" sibTransId="{CC163079-4172-400D-859F-45F90E6E121F}"/>
    <dgm:cxn modelId="{5A955978-8ABB-4DDF-B8F4-A8A7326B5380}" type="presOf" srcId="{576DC26D-6A64-4158-A82A-1E287657B90F}" destId="{CC572947-D78E-4A48-A7C3-5134F6BA2BDE}" srcOrd="0" destOrd="0" presId="urn:microsoft.com/office/officeart/2005/8/layout/vList2"/>
    <dgm:cxn modelId="{219CEF59-3483-4D9F-A93A-228B7F45EDB3}" type="presOf" srcId="{2DC2CDFF-E2A8-4581-A78D-58A35C17701A}" destId="{61F33C60-E74D-4F57-99F3-D0C17906B2B1}" srcOrd="0" destOrd="0" presId="urn:microsoft.com/office/officeart/2005/8/layout/vList2"/>
    <dgm:cxn modelId="{62B24B6C-08D0-4AD4-9063-A71382383340}" type="presParOf" srcId="{61F33C60-E74D-4F57-99F3-D0C17906B2B1}" destId="{CC572947-D78E-4A48-A7C3-5134F6BA2B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молекулярной экологии (О.Е. Трубецкая)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DF87A19A-82E1-4396-87D2-62A8815F5669}" type="presOf" srcId="{5438E201-9BBF-49E7-B8F8-648D2DDD4053}" destId="{BDF2C1D8-F80E-4C12-9C26-7B2ADB7088B1}" srcOrd="0" destOrd="0" presId="urn:microsoft.com/office/officeart/2005/8/layout/vList2"/>
    <dgm:cxn modelId="{527D5DFB-1340-4D24-B200-F28C1F009576}" type="presOf" srcId="{62926663-A124-4A96-8B92-0AF3D0D7337F}" destId="{39411B35-472C-4D56-9F60-B3E5C22228BF}" srcOrd="0" destOrd="0" presId="urn:microsoft.com/office/officeart/2005/8/layout/vList2"/>
    <dgm:cxn modelId="{9BA585C2-DF13-4037-A04D-FC43F4840721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МЕТОДОВ ИММУНОСЕКВЕНИРОВАНИЯ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Д.М. Чудаков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СРАВНИТЕЛЬНОЙ И ФУНКЦИОНАЛЬНОЙ ГЕНОМИКИ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Ю.Б. Лебедев</a:t>
          </a: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ОРГАНИЗАЦИИ Т-КЛЕТОЧНОГО ИММУНИТЕТА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О.В.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Британова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АЛГОРИТМОВ ИММУНОСЕКВЕНИРОВАНИЯ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М.А. Шугай</a:t>
          </a: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Отдел </a:t>
          </a:r>
          <a:r>
            <a:rPr lang="ru-RU" sz="1800" i="1" dirty="0" err="1">
              <a:solidFill>
                <a:srgbClr val="FFFF00"/>
              </a:solidFill>
            </a:rPr>
            <a:t>геномики</a:t>
          </a:r>
          <a:r>
            <a:rPr lang="ru-RU" sz="1800" i="1" dirty="0">
              <a:solidFill>
                <a:srgbClr val="FFFF00"/>
              </a:solidFill>
            </a:rPr>
            <a:t> адаптивного иммунитета (Д.М. Чудаков)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76813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EE579F3A-78FA-4848-89AF-2F9F6EA55E27}" type="presOf" srcId="{5438E201-9BBF-49E7-B8F8-648D2DDD4053}" destId="{BDF2C1D8-F80E-4C12-9C26-7B2ADB7088B1}" srcOrd="0" destOrd="0" presId="urn:microsoft.com/office/officeart/2005/8/layout/vList2"/>
    <dgm:cxn modelId="{93BD834F-E12C-4D72-B987-293C81768637}" type="presOf" srcId="{62926663-A124-4A96-8B92-0AF3D0D7337F}" destId="{39411B35-472C-4D56-9F60-B3E5C22228BF}" srcOrd="0" destOrd="0" presId="urn:microsoft.com/office/officeart/2005/8/layout/vList2"/>
    <dgm:cxn modelId="{35FB663D-7B6F-4E20-B0DD-5D25135631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Отдел </a:t>
          </a:r>
          <a:r>
            <a:rPr lang="ru-RU" sz="1800" i="1" dirty="0" err="1">
              <a:solidFill>
                <a:srgbClr val="FFFF00"/>
              </a:solidFill>
            </a:rPr>
            <a:t>геномики</a:t>
          </a:r>
          <a:r>
            <a:rPr lang="ru-RU" sz="1800" i="1" dirty="0">
              <a:solidFill>
                <a:srgbClr val="FFFF00"/>
              </a:solidFill>
            </a:rPr>
            <a:t> адаптивного иммунитета (Д.М. Чудаков)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76813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EE579F3A-78FA-4848-89AF-2F9F6EA55E27}" type="presOf" srcId="{5438E201-9BBF-49E7-B8F8-648D2DDD4053}" destId="{BDF2C1D8-F80E-4C12-9C26-7B2ADB7088B1}" srcOrd="0" destOrd="0" presId="urn:microsoft.com/office/officeart/2005/8/layout/vList2"/>
    <dgm:cxn modelId="{93BD834F-E12C-4D72-B987-293C81768637}" type="presOf" srcId="{62926663-A124-4A96-8B92-0AF3D0D7337F}" destId="{39411B35-472C-4D56-9F60-B3E5C22228BF}" srcOrd="0" destOrd="0" presId="urn:microsoft.com/office/officeart/2005/8/layout/vList2"/>
    <dgm:cxn modelId="{35FB663D-7B6F-4E20-B0DD-5D25135631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Отдел </a:t>
          </a:r>
          <a:r>
            <a:rPr lang="ru-RU" sz="1800" i="1" dirty="0" err="1">
              <a:solidFill>
                <a:srgbClr val="FFFF00"/>
              </a:solidFill>
            </a:rPr>
            <a:t>геномики</a:t>
          </a:r>
          <a:r>
            <a:rPr lang="ru-RU" sz="1800" i="1" dirty="0">
              <a:solidFill>
                <a:srgbClr val="FFFF00"/>
              </a:solidFill>
            </a:rPr>
            <a:t> адаптивного иммунитета (Д.М. Чудаков)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76813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EE579F3A-78FA-4848-89AF-2F9F6EA55E27}" type="presOf" srcId="{5438E201-9BBF-49E7-B8F8-648D2DDD4053}" destId="{BDF2C1D8-F80E-4C12-9C26-7B2ADB7088B1}" srcOrd="0" destOrd="0" presId="urn:microsoft.com/office/officeart/2005/8/layout/vList2"/>
    <dgm:cxn modelId="{93BD834F-E12C-4D72-B987-293C81768637}" type="presOf" srcId="{62926663-A124-4A96-8B92-0AF3D0D7337F}" destId="{39411B35-472C-4D56-9F60-B3E5C22228BF}" srcOrd="0" destOrd="0" presId="urn:microsoft.com/office/officeart/2005/8/layout/vList2"/>
    <dgm:cxn modelId="{35FB663D-7B6F-4E20-B0DD-5D25135631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Отдел «Учебно-научный центр»</a:t>
          </a:r>
          <a:r>
            <a:rPr lang="en-US" sz="1800" i="1" dirty="0">
              <a:solidFill>
                <a:srgbClr val="FFFF00"/>
              </a:solidFill>
            </a:rPr>
            <a:t> </a:t>
          </a:r>
          <a:r>
            <a:rPr lang="ru-RU" sz="1800" i="1" dirty="0">
              <a:solidFill>
                <a:srgbClr val="FFFF00"/>
              </a:solidFill>
            </a:rPr>
            <a:t>(Т.В. </a:t>
          </a:r>
          <a:r>
            <a:rPr lang="ru-RU" sz="1800" i="1" dirty="0" err="1">
              <a:solidFill>
                <a:srgbClr val="FFFF00"/>
              </a:solidFill>
            </a:rPr>
            <a:t>Овчинникова</a:t>
          </a:r>
          <a:r>
            <a:rPr lang="ru-RU" sz="1800" i="1" dirty="0">
              <a:solidFill>
                <a:srgbClr val="FFFF00"/>
              </a:solidFill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4C80934E-6A5B-4449-86B8-8CCF82E0B5B0}" type="presOf" srcId="{5438E201-9BBF-49E7-B8F8-648D2DDD4053}" destId="{BDF2C1D8-F80E-4C12-9C26-7B2ADB7088B1}" srcOrd="0" destOrd="0" presId="urn:microsoft.com/office/officeart/2005/8/layout/vList2"/>
    <dgm:cxn modelId="{CF2A5FE3-3D97-492B-BAD2-54CF2A59E680}" type="presOf" srcId="{62926663-A124-4A96-8B92-0AF3D0D7337F}" destId="{39411B35-472C-4D56-9F60-B3E5C22228BF}" srcOrd="0" destOrd="0" presId="urn:microsoft.com/office/officeart/2005/8/layout/vList2"/>
    <dgm:cxn modelId="{060BE6A4-8916-40B1-9AA1-191A76D50588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Отдел «Учебно-научный центр» (Т.В. Овчинникова)</a:t>
          </a:r>
          <a:b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ЯМР-спектроскопии (А.С. Арсеньев) </a:t>
          </a:r>
          <a:b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структурной биологии ионных каналов (З.О.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Шенкарёв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4AD0F6FD-1A29-4382-A197-2BF355A306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A3389-7C51-4BF3-9297-CE347F71FC8D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БИОЛОГИЧЕСКИХ ИСПЫТАНИЙ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И.А. Дьяченко</a:t>
          </a:r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08271-51DD-48DF-AB73-178BBF794358}" type="par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04FE11-89E7-479B-BE55-34D5BF26A26F}" type="sibTrans" cxnId="{8BA4C99C-8122-4E05-BF71-BCBE8E6DCB51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AF452C-12EE-4AA4-A31E-A25F644875F4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ПЕПТИДНЫХ БИОРЕГУЛЯТОРОВ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Е.В.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Наволоцкая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08BB12-5D1B-4A10-8700-6482F94185DF}" type="par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62BAA6-4DD3-471A-85CE-F8025AF53CF9}" type="sibTrans" cxnId="{38F6A5B1-4BB4-4E36-AEDC-34F73E29362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F50712-E0FD-4AC8-A7A5-A2431022295B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БЕЛКА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В.М. Липкин</a:t>
          </a:r>
        </a:p>
      </dgm:t>
    </dgm:pt>
    <dgm:pt modelId="{2B8A30AA-1757-4286-B543-67EBEB980C00}" type="par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77716B-541E-4D10-9AD5-BFA8C317A161}" type="sibTrans" cxnId="{D06D817E-FD0A-4E6F-BCF3-D5E5F5B8004B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CA8185-DB34-4F13-916A-918461E5CFE2}">
      <dgm:prSet custT="1"/>
      <dgm:spPr/>
      <dgm:t>
        <a:bodyPr/>
        <a:lstStyle/>
        <a:p>
          <a:pPr marL="1080000" indent="-1080000"/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НВП</a:t>
          </a:r>
          <a:r>
            <a:rPr lang="en-US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ОТДЕЛ ЭКСПЕРИМЕНТАЛЬНОЙ БИОЛОГИИ С ВИВАРИЕМ</a:t>
          </a:r>
          <a:br>
            <a:rPr lang="ru-RU" sz="1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М.С. </a:t>
          </a:r>
          <a:r>
            <a:rPr lang="ru-RU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Красильщикова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09CA6-49D9-4838-BF79-B5C98A92F68F}" type="par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C7B894-71B9-4EB5-973B-9526A32A78CD}" type="sibTrans" cxnId="{8FABB619-691C-479D-8A5E-C007E819F406}">
      <dgm:prSet/>
      <dgm:spPr/>
      <dgm:t>
        <a:bodyPr/>
        <a:lstStyle/>
        <a:p>
          <a:endParaRPr lang="ru-RU" sz="1600" b="1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E4DC2-DF2D-4543-8EA4-03A805D4AD0A}" type="pres">
      <dgm:prSet presAssocID="{4AD0F6FD-1A29-4382-A197-2BF355A306BE}" presName="linear" presStyleCnt="0">
        <dgm:presLayoutVars>
          <dgm:animLvl val="lvl"/>
          <dgm:resizeHandles val="exact"/>
        </dgm:presLayoutVars>
      </dgm:prSet>
      <dgm:spPr/>
    </dgm:pt>
    <dgm:pt modelId="{D774B6F4-AF80-427A-92AC-F520B9EA19C7}" type="pres">
      <dgm:prSet presAssocID="{87EA3389-7C51-4BF3-9297-CE347F71FC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8C89E14-B49C-4720-845D-BFF2E5EEE4D2}" type="pres">
      <dgm:prSet presAssocID="{3B04FE11-89E7-479B-BE55-34D5BF26A26F}" presName="spacer" presStyleCnt="0"/>
      <dgm:spPr/>
    </dgm:pt>
    <dgm:pt modelId="{132516C2-4CC0-4F72-A090-4C730AA29E43}" type="pres">
      <dgm:prSet presAssocID="{43AF452C-12EE-4AA4-A31E-A25F644875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7161DA-A782-4236-952F-1EB937017D4F}" type="pres">
      <dgm:prSet presAssocID="{0D62BAA6-4DD3-471A-85CE-F8025AF53CF9}" presName="spacer" presStyleCnt="0"/>
      <dgm:spPr/>
    </dgm:pt>
    <dgm:pt modelId="{163984BA-0C6B-4FF2-B57A-AB21441C9A97}" type="pres">
      <dgm:prSet presAssocID="{AFF50712-E0FD-4AC8-A7A5-A2431022295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B0E9C6-5035-4041-BC5A-70CE3ED4FBC3}" type="pres">
      <dgm:prSet presAssocID="{9277716B-541E-4D10-9AD5-BFA8C317A161}" presName="spacer" presStyleCnt="0"/>
      <dgm:spPr/>
    </dgm:pt>
    <dgm:pt modelId="{1E070F2C-36F7-46CE-BFC2-A5AA2FB95654}" type="pres">
      <dgm:prSet presAssocID="{30CA8185-DB34-4F13-916A-918461E5CFE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A0BF0E-6FC6-4E0A-8C52-755D75D5E3E7}" type="presOf" srcId="{87EA3389-7C51-4BF3-9297-CE347F71FC8D}" destId="{D774B6F4-AF80-427A-92AC-F520B9EA19C7}" srcOrd="0" destOrd="0" presId="urn:microsoft.com/office/officeart/2005/8/layout/vList2"/>
    <dgm:cxn modelId="{8FABB619-691C-479D-8A5E-C007E819F406}" srcId="{4AD0F6FD-1A29-4382-A197-2BF355A306BE}" destId="{30CA8185-DB34-4F13-916A-918461E5CFE2}" srcOrd="3" destOrd="0" parTransId="{54D09CA6-49D9-4838-BF79-B5C98A92F68F}" sibTransId="{BCC7B894-71B9-4EB5-973B-9526A32A78CD}"/>
    <dgm:cxn modelId="{CB88984D-9702-41D6-AFBE-19877E33F290}" type="presOf" srcId="{43AF452C-12EE-4AA4-A31E-A25F644875F4}" destId="{132516C2-4CC0-4F72-A090-4C730AA29E43}" srcOrd="0" destOrd="0" presId="urn:microsoft.com/office/officeart/2005/8/layout/vList2"/>
    <dgm:cxn modelId="{D06D817E-FD0A-4E6F-BCF3-D5E5F5B8004B}" srcId="{4AD0F6FD-1A29-4382-A197-2BF355A306BE}" destId="{AFF50712-E0FD-4AC8-A7A5-A2431022295B}" srcOrd="2" destOrd="0" parTransId="{2B8A30AA-1757-4286-B543-67EBEB980C00}" sibTransId="{9277716B-541E-4D10-9AD5-BFA8C317A161}"/>
    <dgm:cxn modelId="{F7964791-B4C4-486A-A00D-1BCCE8CAFAC3}" type="presOf" srcId="{30CA8185-DB34-4F13-916A-918461E5CFE2}" destId="{1E070F2C-36F7-46CE-BFC2-A5AA2FB95654}" srcOrd="0" destOrd="0" presId="urn:microsoft.com/office/officeart/2005/8/layout/vList2"/>
    <dgm:cxn modelId="{8BA4C99C-8122-4E05-BF71-BCBE8E6DCB51}" srcId="{4AD0F6FD-1A29-4382-A197-2BF355A306BE}" destId="{87EA3389-7C51-4BF3-9297-CE347F71FC8D}" srcOrd="0" destOrd="0" parTransId="{35308271-51DD-48DF-AB73-178BBF794358}" sibTransId="{3B04FE11-89E7-479B-BE55-34D5BF26A26F}"/>
    <dgm:cxn modelId="{58A0589E-57CA-4185-9AE1-FBCC4FE6DE2B}" type="presOf" srcId="{4AD0F6FD-1A29-4382-A197-2BF355A306BE}" destId="{400E4DC2-DF2D-4543-8EA4-03A805D4AD0A}" srcOrd="0" destOrd="0" presId="urn:microsoft.com/office/officeart/2005/8/layout/vList2"/>
    <dgm:cxn modelId="{38F6A5B1-4BB4-4E36-AEDC-34F73E293626}" srcId="{4AD0F6FD-1A29-4382-A197-2BF355A306BE}" destId="{43AF452C-12EE-4AA4-A31E-A25F644875F4}" srcOrd="1" destOrd="0" parTransId="{F908BB12-5D1B-4A10-8700-6482F94185DF}" sibTransId="{0D62BAA6-4DD3-471A-85CE-F8025AF53CF9}"/>
    <dgm:cxn modelId="{23A6B8E2-C37B-45AB-9AF0-FF1F359D2F28}" type="presOf" srcId="{AFF50712-E0FD-4AC8-A7A5-A2431022295B}" destId="{163984BA-0C6B-4FF2-B57A-AB21441C9A97}" srcOrd="0" destOrd="0" presId="urn:microsoft.com/office/officeart/2005/8/layout/vList2"/>
    <dgm:cxn modelId="{46F54625-1968-454A-BFD7-711941A2AC7D}" type="presParOf" srcId="{400E4DC2-DF2D-4543-8EA4-03A805D4AD0A}" destId="{D774B6F4-AF80-427A-92AC-F520B9EA19C7}" srcOrd="0" destOrd="0" presId="urn:microsoft.com/office/officeart/2005/8/layout/vList2"/>
    <dgm:cxn modelId="{9F44AA62-AB83-40C1-8587-9D4CE534F047}" type="presParOf" srcId="{400E4DC2-DF2D-4543-8EA4-03A805D4AD0A}" destId="{38C89E14-B49C-4720-845D-BFF2E5EEE4D2}" srcOrd="1" destOrd="0" presId="urn:microsoft.com/office/officeart/2005/8/layout/vList2"/>
    <dgm:cxn modelId="{3EC3D3BA-4C18-4430-811C-D34A6553072F}" type="presParOf" srcId="{400E4DC2-DF2D-4543-8EA4-03A805D4AD0A}" destId="{132516C2-4CC0-4F72-A090-4C730AA29E43}" srcOrd="2" destOrd="0" presId="urn:microsoft.com/office/officeart/2005/8/layout/vList2"/>
    <dgm:cxn modelId="{1B98382E-640D-466F-B452-C99481399448}" type="presParOf" srcId="{400E4DC2-DF2D-4543-8EA4-03A805D4AD0A}" destId="{A47161DA-A782-4236-952F-1EB937017D4F}" srcOrd="3" destOrd="0" presId="urn:microsoft.com/office/officeart/2005/8/layout/vList2"/>
    <dgm:cxn modelId="{5B4BA62A-8286-40F0-94B3-F1D2692B090B}" type="presParOf" srcId="{400E4DC2-DF2D-4543-8EA4-03A805D4AD0A}" destId="{163984BA-0C6B-4FF2-B57A-AB21441C9A97}" srcOrd="4" destOrd="0" presId="urn:microsoft.com/office/officeart/2005/8/layout/vList2"/>
    <dgm:cxn modelId="{8B4B07DD-7F00-4D60-B4FB-8CD03F9F3F47}" type="presParOf" srcId="{400E4DC2-DF2D-4543-8EA4-03A805D4AD0A}" destId="{C3B0E9C6-5035-4041-BC5A-70CE3ED4FBC3}" srcOrd="5" destOrd="0" presId="urn:microsoft.com/office/officeart/2005/8/layout/vList2"/>
    <dgm:cxn modelId="{21826F7B-9808-48B2-9564-D5A0BE040DE5}" type="presParOf" srcId="{400E4DC2-DF2D-4543-8EA4-03A805D4AD0A}" destId="{1E070F2C-36F7-46CE-BFC2-A5AA2FB9565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пептидных биорегуляторов (Е.В. </a:t>
          </a:r>
          <a:r>
            <a:rPr lang="ru-RU" sz="18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Наволоцкая</a:t>
          </a: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белков гормональной регуляции (В.М. Липкин) 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химии белка (В.М. Липкин)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21862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химии белка (В.М. Липкин)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белков гормональной регуляции (В.М. Липкин)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химии пептидов (В.Н.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Азев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биологических испытаний (И.А. Дьяченко)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231660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i="1" kern="1200" dirty="0">
              <a:solidFill>
                <a:srgbClr val="FFFF00"/>
              </a:solidFill>
              <a:latin typeface="+mn-lt"/>
              <a:ea typeface="+mn-ea"/>
              <a:cs typeface="+mn-cs"/>
            </a:rPr>
            <a:t>Лаборатория биотехнологии (А.И. Мирошников) - Группа генно-инженерных биофармацевтических технологий (Р</a:t>
          </a: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.С. Есипов)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385473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3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</a:t>
          </a:r>
          <a:r>
            <a:rPr lang="ru-RU" sz="1800" i="1" dirty="0" err="1">
              <a:solidFill>
                <a:srgbClr val="FFFF00"/>
              </a:solidFill>
            </a:rPr>
            <a:t>оксилипинов</a:t>
          </a:r>
          <a:r>
            <a:rPr lang="en-US" sz="1800" i="1" dirty="0">
              <a:solidFill>
                <a:srgbClr val="FFFF00"/>
              </a:solidFill>
            </a:rPr>
            <a:t> </a:t>
          </a:r>
          <a:r>
            <a:rPr lang="ru-RU" sz="1800" i="1" dirty="0">
              <a:solidFill>
                <a:srgbClr val="FFFF00"/>
              </a:solidFill>
            </a:rPr>
            <a:t>(В.В. Безуглов)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LinFactNeighborX="845" custLinFactNeighborY="-18695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7BFF1EDF-2BEF-4836-A3B4-39DDBB7C70B1}" type="presOf" srcId="{5438E201-9BBF-49E7-B8F8-648D2DDD4053}" destId="{BDF2C1D8-F80E-4C12-9C26-7B2ADB7088B1}" srcOrd="0" destOrd="0" presId="urn:microsoft.com/office/officeart/2005/8/layout/vList2"/>
    <dgm:cxn modelId="{41CABBF7-20D0-4724-AF1A-394B8E1694C9}" type="presOf" srcId="{62926663-A124-4A96-8B92-0AF3D0D7337F}" destId="{39411B35-472C-4D56-9F60-B3E5C22228BF}" srcOrd="0" destOrd="0" presId="urn:microsoft.com/office/officeart/2005/8/layout/vList2"/>
    <dgm:cxn modelId="{63052177-C531-4035-99A0-BACF0A7923C6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4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структурной биохимии (О.В. Зацепина)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LinFactNeighborX="845" custLinFactNeighborY="-18695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7BFF1EDF-2BEF-4836-A3B4-39DDBB7C70B1}" type="presOf" srcId="{5438E201-9BBF-49E7-B8F8-648D2DDD4053}" destId="{BDF2C1D8-F80E-4C12-9C26-7B2ADB7088B1}" srcOrd="0" destOrd="0" presId="urn:microsoft.com/office/officeart/2005/8/layout/vList2"/>
    <dgm:cxn modelId="{41CABBF7-20D0-4724-AF1A-394B8E1694C9}" type="presOf" srcId="{62926663-A124-4A96-8B92-0AF3D0D7337F}" destId="{39411B35-472C-4D56-9F60-B3E5C22228BF}" srcOrd="0" destOrd="0" presId="urn:microsoft.com/office/officeart/2005/8/layout/vList2"/>
    <dgm:cxn modelId="{63052177-C531-4035-99A0-BACF0A7923C6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клеточной биологии рецепторов (А.Г. Петренко)   </a:t>
          </a:r>
          <a:br>
            <a:rPr lang="ru-RU" sz="1600" i="1" dirty="0">
              <a:solidFill>
                <a:srgbClr val="FFFF00"/>
              </a:solidFill>
            </a:rPr>
          </a:br>
          <a:r>
            <a:rPr lang="ru-RU" sz="1600" i="1" dirty="0">
              <a:solidFill>
                <a:srgbClr val="FFFF00"/>
              </a:solidFill>
            </a:rPr>
            <a:t>Группа молекулярной физиологии  (И.Е. Деев 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8758A19-6B52-4EBE-85E8-203C3406898F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366295D-4B0B-454A-BAFF-A83CF6F26126}" type="presOf" srcId="{62926663-A124-4A96-8B92-0AF3D0D7337F}" destId="{39411B35-472C-4D56-9F60-B3E5C22228BF}" srcOrd="0" destOrd="0" presId="urn:microsoft.com/office/officeart/2005/8/layout/vList2"/>
    <dgm:cxn modelId="{747CEBE0-491C-45E2-99D8-5877B91D4099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6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Лаборатория молекулярных основ эмбриогенеза (А.Г. Зарайский)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8758A19-6B52-4EBE-85E8-203C3406898F}" type="presOf" srcId="{5438E201-9BBF-49E7-B8F8-648D2DDD4053}" destId="{BDF2C1D8-F80E-4C12-9C26-7B2ADB7088B1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366295D-4B0B-454A-BAFF-A83CF6F26126}" type="presOf" srcId="{62926663-A124-4A96-8B92-0AF3D0D7337F}" destId="{39411B35-472C-4D56-9F60-B3E5C22228BF}" srcOrd="0" destOrd="0" presId="urn:microsoft.com/office/officeart/2005/8/layout/vList2"/>
    <dgm:cxn modelId="{747CEBE0-491C-45E2-99D8-5877B91D4099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7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механизмов генной экспрессии (Г.В. </a:t>
          </a:r>
          <a:r>
            <a:rPr lang="ru-RU" sz="1800" i="1" dirty="0" err="1">
              <a:solidFill>
                <a:srgbClr val="FFFF00"/>
              </a:solidFill>
            </a:rPr>
            <a:t>Шпаковский</a:t>
          </a:r>
          <a:r>
            <a:rPr lang="ru-RU" sz="1800" i="1" dirty="0">
              <a:solidFill>
                <a:srgbClr val="FFFF00"/>
              </a:solidFill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CF4DC62D-5159-4DCE-94E5-AA336D8C359F}" type="presOf" srcId="{5438E201-9BBF-49E7-B8F8-648D2DDD4053}" destId="{BDF2C1D8-F80E-4C12-9C26-7B2ADB7088B1}" srcOrd="0" destOrd="0" presId="urn:microsoft.com/office/officeart/2005/8/layout/vList2"/>
    <dgm:cxn modelId="{13839392-76B8-4C68-A48A-22A5071C3265}" type="presOf" srcId="{62926663-A124-4A96-8B92-0AF3D0D7337F}" destId="{39411B35-472C-4D56-9F60-B3E5C22228BF}" srcOrd="0" destOrd="0" presId="urn:microsoft.com/office/officeart/2005/8/layout/vList2"/>
    <dgm:cxn modelId="{3977FEB8-F95D-41A0-A1A3-57828DA8B4FC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8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механизмов генной экспрессии (Г.В. </a:t>
          </a:r>
          <a:r>
            <a:rPr lang="ru-RU" sz="1800" i="1" dirty="0" err="1">
              <a:solidFill>
                <a:srgbClr val="FFFF00"/>
              </a:solidFill>
            </a:rPr>
            <a:t>Шпаковский</a:t>
          </a:r>
          <a:r>
            <a:rPr lang="ru-RU" sz="1800" i="1" dirty="0">
              <a:solidFill>
                <a:srgbClr val="FFFF00"/>
              </a:solidFill>
            </a:rPr>
            <a:t>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D806FD51-C3F0-45D4-AFB1-4C30AB1472FF}" type="presOf" srcId="{5438E201-9BBF-49E7-B8F8-648D2DDD4053}" destId="{BDF2C1D8-F80E-4C12-9C26-7B2ADB7088B1}" srcOrd="0" destOrd="0" presId="urn:microsoft.com/office/officeart/2005/8/layout/vList2"/>
    <dgm:cxn modelId="{DE5DCDC4-3140-49D3-A714-3ABF0A24DFC8}" type="presOf" srcId="{62926663-A124-4A96-8B92-0AF3D0D7337F}" destId="{39411B35-472C-4D56-9F60-B3E5C22228BF}" srcOrd="0" destOrd="0" presId="urn:microsoft.com/office/officeart/2005/8/layout/vList2"/>
    <dgm:cxn modelId="{35878EB0-C2F2-4499-A3C0-6C7004EE08AD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9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Лаборатория органического синтеза (А.А. </a:t>
          </a:r>
          <a:r>
            <a:rPr lang="ru-RU" sz="1800" i="1" dirty="0" err="1">
              <a:solidFill>
                <a:srgbClr val="FFFF00"/>
              </a:solidFill>
            </a:rPr>
            <a:t>Формановский</a:t>
          </a:r>
          <a:r>
            <a:rPr lang="ru-RU" sz="1800" i="1" dirty="0">
              <a:solidFill>
                <a:srgbClr val="FFFF00"/>
              </a:solidFill>
            </a:rPr>
            <a:t>)  </a:t>
          </a:r>
          <a:br>
            <a:rPr lang="ru-RU" sz="1800" i="1" dirty="0">
              <a:solidFill>
                <a:srgbClr val="FFFF00"/>
              </a:solidFill>
            </a:rPr>
          </a:br>
          <a:r>
            <a:rPr lang="ru-RU" sz="1800" i="1" dirty="0">
              <a:solidFill>
                <a:srgbClr val="FFFF00"/>
              </a:solidFill>
            </a:rPr>
            <a:t>Группа </a:t>
          </a:r>
          <a:r>
            <a:rPr lang="ru-RU" sz="1800" i="1" dirty="0" err="1">
              <a:solidFill>
                <a:srgbClr val="FFFF00"/>
              </a:solidFill>
            </a:rPr>
            <a:t>биоконъюгации</a:t>
          </a:r>
          <a:r>
            <a:rPr lang="ru-RU" sz="1800" i="1" dirty="0">
              <a:solidFill>
                <a:srgbClr val="FFFF00"/>
              </a:solidFill>
            </a:rPr>
            <a:t> (В.А. Коршун)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184820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C7F00A6B-D841-448F-AE59-9A7D0412E2C3}" type="presOf" srcId="{5438E201-9BBF-49E7-B8F8-648D2DDD4053}" destId="{BDF2C1D8-F80E-4C12-9C26-7B2ADB7088B1}" srcOrd="0" destOrd="0" presId="urn:microsoft.com/office/officeart/2005/8/layout/vList2"/>
    <dgm:cxn modelId="{C40580AE-E054-4C91-9DF1-743C9047AEA1}" type="presOf" srcId="{62926663-A124-4A96-8B92-0AF3D0D7337F}" destId="{39411B35-472C-4D56-9F60-B3E5C22228BF}" srcOrd="0" destOrd="0" presId="urn:microsoft.com/office/officeart/2005/8/layout/vList2"/>
    <dgm:cxn modelId="{CD86B270-798A-4AFD-A100-3A828D846103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0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НПП «Питомник лабораторных животных» (Г.Б. Телегин) 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938E604-9066-4DE9-A32B-863F853D4F1C}" type="presOf" srcId="{62926663-A124-4A96-8B92-0AF3D0D7337F}" destId="{39411B35-472C-4D56-9F60-B3E5C22228BF}" srcOrd="0" destOrd="0" presId="urn:microsoft.com/office/officeart/2005/8/layout/vList2"/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4C2EC8B7-39F2-4928-AB52-D8F5E19E0F32}" type="presOf" srcId="{5438E201-9BBF-49E7-B8F8-648D2DDD4053}" destId="{BDF2C1D8-F80E-4C12-9C26-7B2ADB7088B1}" srcOrd="0" destOrd="0" presId="urn:microsoft.com/office/officeart/2005/8/layout/vList2"/>
    <dgm:cxn modelId="{D56C13CA-E08E-4097-96A7-D4B1E854A712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1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600" i="1" dirty="0">
              <a:solidFill>
                <a:srgbClr val="FFFF00"/>
              </a:solidFill>
            </a:rPr>
            <a:t>Группа химии пептидов (В.Н. </a:t>
          </a:r>
          <a:r>
            <a:rPr lang="ru-RU" sz="1600" i="1" dirty="0" err="1">
              <a:solidFill>
                <a:srgbClr val="FFFF00"/>
              </a:solidFill>
            </a:rPr>
            <a:t>Азев</a:t>
          </a:r>
          <a:r>
            <a:rPr lang="ru-RU" sz="1600" i="1" dirty="0">
              <a:solidFill>
                <a:srgbClr val="FFFF00"/>
              </a:solidFill>
            </a:rPr>
            <a:t>)  </a:t>
          </a:r>
          <a:br>
            <a:rPr lang="ru-RU" sz="1600" i="1" dirty="0">
              <a:solidFill>
                <a:srgbClr val="FFFF00"/>
              </a:solidFill>
            </a:rPr>
          </a:br>
          <a:r>
            <a:rPr lang="ru-RU" sz="1600" i="1" dirty="0">
              <a:solidFill>
                <a:srgbClr val="FFFF00"/>
              </a:solidFill>
            </a:rPr>
            <a:t>Лаборатория химии белка (В.М. Липкин)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6DB3843A-45A4-4684-A304-152AD7FDD800}" type="presOf" srcId="{62926663-A124-4A96-8B92-0AF3D0D7337F}" destId="{39411B35-472C-4D56-9F60-B3E5C22228BF}" srcOrd="0" destOrd="0" presId="urn:microsoft.com/office/officeart/2005/8/layout/vList2"/>
    <dgm:cxn modelId="{5BCD9774-F770-4DC9-ABE5-21B5B4DEECB2}" type="presOf" srcId="{5438E201-9BBF-49E7-B8F8-648D2DDD4053}" destId="{BDF2C1D8-F80E-4C12-9C26-7B2ADB7088B1}" srcOrd="0" destOrd="0" presId="urn:microsoft.com/office/officeart/2005/8/layout/vList2"/>
    <dgm:cxn modelId="{3451EFBB-6AE9-459B-A210-CB3A0A121750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2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400" i="1" dirty="0">
              <a:solidFill>
                <a:srgbClr val="FFFF00"/>
              </a:solidFill>
            </a:rPr>
            <a:t>Группа мембранных биоэнергетических систем (М.И. </a:t>
          </a:r>
          <a:r>
            <a:rPr lang="ru-RU" sz="1400" i="1" dirty="0" err="1">
              <a:solidFill>
                <a:srgbClr val="FFFF00"/>
              </a:solidFill>
            </a:rPr>
            <a:t>Шахпаронов</a:t>
          </a:r>
          <a:r>
            <a:rPr lang="ru-RU" sz="1400" i="1" dirty="0">
              <a:solidFill>
                <a:srgbClr val="FFFF00"/>
              </a:solidFill>
            </a:rPr>
            <a:t>)  </a:t>
          </a:r>
          <a:br>
            <a:rPr lang="ru-RU" sz="1400" i="1" dirty="0">
              <a:solidFill>
                <a:srgbClr val="FFFF00"/>
              </a:solidFill>
            </a:rPr>
          </a:br>
          <a:r>
            <a:rPr lang="ru-RU" sz="1400" i="1" dirty="0">
              <a:solidFill>
                <a:srgbClr val="FFFF00"/>
              </a:solidFill>
            </a:rPr>
            <a:t>Группа кросс-сшивающих ферментов (Н.Б. Пестов)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 custScaleY="183654" custLinFactNeighborX="433" custLinFactNeighborY="-3193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83128343-6D5E-4F15-A589-2204F9887C5E}" type="presOf" srcId="{5438E201-9BBF-49E7-B8F8-648D2DDD4053}" destId="{BDF2C1D8-F80E-4C12-9C26-7B2ADB7088B1}" srcOrd="0" destOrd="0" presId="urn:microsoft.com/office/officeart/2005/8/layout/vList2"/>
    <dgm:cxn modelId="{CACEC268-EEFA-4624-8ABD-E8AA5B0D18CF}" type="presOf" srcId="{62926663-A124-4A96-8B92-0AF3D0D7337F}" destId="{39411B35-472C-4D56-9F60-B3E5C22228BF}" srcOrd="0" destOrd="0" presId="urn:microsoft.com/office/officeart/2005/8/layout/vList2"/>
    <dgm:cxn modelId="{990D99E4-96DF-410E-9D62-7ED4F2E4C117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3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аналитической химии белка (И.В. Назимов)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4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dirty="0">
              <a:solidFill>
                <a:srgbClr val="FFFF00"/>
              </a:solidFill>
            </a:rPr>
            <a:t>Группа </a:t>
          </a:r>
          <a:r>
            <a:rPr lang="ru-RU" sz="1800" i="1" dirty="0" err="1">
              <a:solidFill>
                <a:srgbClr val="FFFF00"/>
              </a:solidFill>
            </a:rPr>
            <a:t>биоконъюгации</a:t>
          </a:r>
          <a:r>
            <a:rPr lang="ru-RU" sz="1800" i="1" dirty="0">
              <a:solidFill>
                <a:srgbClr val="FFFF00"/>
              </a:solidFill>
            </a:rPr>
            <a:t> (В.А. Коршун)</a:t>
          </a:r>
          <a:endParaRPr lang="ru-RU" sz="1800" dirty="0">
            <a:solidFill>
              <a:srgbClr val="FFFF00"/>
            </a:solidFill>
          </a:endParaRP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5.xml><?xml version="1.0" encoding="utf-8"?>
<dgm:dataModel xmlns:dgm="http://schemas.openxmlformats.org/drawingml/2006/diagram" xmlns:a="http://schemas.openxmlformats.org/drawingml/2006/main">
  <dgm:ptLst>
    <dgm:pt modelId="{5438E201-9BBF-49E7-B8F8-648D2DDD4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926663-A124-4A96-8B92-0AF3D0D7337F}">
      <dgm:prSet custT="1"/>
      <dgm:spPr/>
      <dgm:t>
        <a:bodyPr/>
        <a:lstStyle/>
        <a:p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молекулярной физиологии (И.Е. Деев)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клеточной биологии рецепторов (А.Г. Петренко)</a:t>
          </a:r>
        </a:p>
      </dgm:t>
    </dgm:pt>
    <dgm:pt modelId="{6A45EEDF-46C0-4D1C-92DB-2255152DBCDD}" type="parTrans" cxnId="{AE09DE27-F8B4-4724-A3AC-97415AC9032F}">
      <dgm:prSet/>
      <dgm:spPr/>
      <dgm:t>
        <a:bodyPr/>
        <a:lstStyle/>
        <a:p>
          <a:endParaRPr lang="ru-RU"/>
        </a:p>
      </dgm:t>
    </dgm:pt>
    <dgm:pt modelId="{538DA933-6CEE-4ECC-B27D-52DC787F1643}" type="sibTrans" cxnId="{AE09DE27-F8B4-4724-A3AC-97415AC9032F}">
      <dgm:prSet/>
      <dgm:spPr/>
      <dgm:t>
        <a:bodyPr/>
        <a:lstStyle/>
        <a:p>
          <a:endParaRPr lang="ru-RU"/>
        </a:p>
      </dgm:t>
    </dgm:pt>
    <dgm:pt modelId="{BDF2C1D8-F80E-4C12-9C26-7B2ADB7088B1}" type="pres">
      <dgm:prSet presAssocID="{5438E201-9BBF-49E7-B8F8-648D2DDD4053}" presName="linear" presStyleCnt="0">
        <dgm:presLayoutVars>
          <dgm:animLvl val="lvl"/>
          <dgm:resizeHandles val="exact"/>
        </dgm:presLayoutVars>
      </dgm:prSet>
      <dgm:spPr/>
    </dgm:pt>
    <dgm:pt modelId="{39411B35-472C-4D56-9F60-B3E5C22228BF}" type="pres">
      <dgm:prSet presAssocID="{62926663-A124-4A96-8B92-0AF3D0D7337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E09DE27-F8B4-4724-A3AC-97415AC9032F}" srcId="{5438E201-9BBF-49E7-B8F8-648D2DDD4053}" destId="{62926663-A124-4A96-8B92-0AF3D0D7337F}" srcOrd="0" destOrd="0" parTransId="{6A45EEDF-46C0-4D1C-92DB-2255152DBCDD}" sibTransId="{538DA933-6CEE-4ECC-B27D-52DC787F1643}"/>
    <dgm:cxn modelId="{02A75B84-B495-4B92-9A63-82305357E868}" type="presOf" srcId="{5438E201-9BBF-49E7-B8F8-648D2DDD4053}" destId="{BDF2C1D8-F80E-4C12-9C26-7B2ADB7088B1}" srcOrd="0" destOrd="0" presId="urn:microsoft.com/office/officeart/2005/8/layout/vList2"/>
    <dgm:cxn modelId="{F3E2D5EA-22C6-4EC1-B5FF-66795308067B}" type="presOf" srcId="{62926663-A124-4A96-8B92-0AF3D0D7337F}" destId="{39411B35-472C-4D56-9F60-B3E5C22228BF}" srcOrd="0" destOrd="0" presId="urn:microsoft.com/office/officeart/2005/8/layout/vList2"/>
    <dgm:cxn modelId="{D84839D9-CC39-4455-8EFC-022D57B8EA15}" type="presParOf" srcId="{BDF2C1D8-F80E-4C12-9C26-7B2ADB7088B1}" destId="{39411B35-472C-4D56-9F60-B3E5C2222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6.xml><?xml version="1.0" encoding="utf-8"?>
<dgm:dataModel xmlns:dgm="http://schemas.openxmlformats.org/drawingml/2006/diagram" xmlns:a="http://schemas.openxmlformats.org/drawingml/2006/main">
  <dgm:ptLst>
    <dgm:pt modelId="{8130EF74-221A-4F49-BC84-852F15C9EC3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F291BF-DBBB-47A1-BEAA-9EC204B5E664}">
      <dgm:prSet/>
      <dgm:spPr/>
      <dgm:t>
        <a:bodyPr/>
        <a:lstStyle/>
        <a:p>
          <a:pPr algn="l"/>
          <a:r>
            <a:rPr lang="ru-RU" b="1" dirty="0">
              <a:latin typeface="Cambria" panose="02040503050406030204" pitchFamily="18" charset="0"/>
            </a:rPr>
            <a:t>2017 В журналах с ИФ </a:t>
          </a:r>
          <a:r>
            <a:rPr lang="en-US" b="1" dirty="0">
              <a:latin typeface="Cambria" panose="02040503050406030204" pitchFamily="18" charset="0"/>
            </a:rPr>
            <a:t>&gt;</a:t>
          </a:r>
          <a:r>
            <a:rPr lang="ru-RU" b="1" dirty="0">
              <a:latin typeface="Cambria" panose="02040503050406030204" pitchFamily="18" charset="0"/>
            </a:rPr>
            <a:t>5 опубликована </a:t>
          </a:r>
          <a:r>
            <a:rPr lang="ru-RU" b="1" dirty="0">
              <a:solidFill>
                <a:srgbClr val="990000"/>
              </a:solidFill>
              <a:latin typeface="Cambria" panose="02040503050406030204" pitchFamily="18" charset="0"/>
            </a:rPr>
            <a:t>31 статья </a:t>
          </a:r>
          <a:endParaRPr lang="ru-RU" dirty="0">
            <a:solidFill>
              <a:srgbClr val="990000"/>
            </a:solidFill>
            <a:latin typeface="Cambria" panose="02040503050406030204" pitchFamily="18" charset="0"/>
          </a:endParaRPr>
        </a:p>
      </dgm:t>
    </dgm:pt>
    <dgm:pt modelId="{D7599855-0C14-4836-96DB-01E49BF1F192}" type="parTrans" cxnId="{A983F07F-C64E-4D4E-8B35-A88A421AC7DF}">
      <dgm:prSet/>
      <dgm:spPr/>
      <dgm:t>
        <a:bodyPr/>
        <a:lstStyle/>
        <a:p>
          <a:endParaRPr lang="ru-RU"/>
        </a:p>
      </dgm:t>
    </dgm:pt>
    <dgm:pt modelId="{24AED27A-FF2F-4418-BEB5-48ED9FC50372}" type="sibTrans" cxnId="{A983F07F-C64E-4D4E-8B35-A88A421AC7DF}">
      <dgm:prSet/>
      <dgm:spPr/>
      <dgm:t>
        <a:bodyPr/>
        <a:lstStyle/>
        <a:p>
          <a:endParaRPr lang="ru-RU"/>
        </a:p>
      </dgm:t>
    </dgm:pt>
    <dgm:pt modelId="{80D4C64F-2F19-4212-A2E0-242C8098014C}">
      <dgm:prSet/>
      <dgm:spPr/>
      <dgm:t>
        <a:bodyPr/>
        <a:lstStyle/>
        <a:p>
          <a:pPr algn="l"/>
          <a:r>
            <a:rPr lang="ru-RU" b="1" dirty="0">
              <a:latin typeface="Cambria" panose="02040503050406030204" pitchFamily="18" charset="0"/>
            </a:rPr>
            <a:t>2017 По этим статьям суммарный </a:t>
          </a:r>
          <a:r>
            <a:rPr lang="ru-RU" b="1" dirty="0">
              <a:solidFill>
                <a:srgbClr val="990000"/>
              </a:solidFill>
              <a:latin typeface="Cambria" panose="02040503050406030204" pitchFamily="18" charset="0"/>
            </a:rPr>
            <a:t>ИФ 341</a:t>
          </a:r>
          <a:endParaRPr lang="ru-RU" dirty="0">
            <a:solidFill>
              <a:srgbClr val="990000"/>
            </a:solidFill>
            <a:latin typeface="Cambria" panose="02040503050406030204" pitchFamily="18" charset="0"/>
          </a:endParaRPr>
        </a:p>
      </dgm:t>
    </dgm:pt>
    <dgm:pt modelId="{947DB738-1D93-4CC8-BD1E-5553D9D44C24}" type="parTrans" cxnId="{AF8BFBB1-CA1A-4827-A1AC-066D00933213}">
      <dgm:prSet/>
      <dgm:spPr/>
      <dgm:t>
        <a:bodyPr/>
        <a:lstStyle/>
        <a:p>
          <a:endParaRPr lang="ru-RU"/>
        </a:p>
      </dgm:t>
    </dgm:pt>
    <dgm:pt modelId="{C25D3435-5888-4D4D-8EC5-7BE415EF9E6B}" type="sibTrans" cxnId="{AF8BFBB1-CA1A-4827-A1AC-066D00933213}">
      <dgm:prSet/>
      <dgm:spPr/>
      <dgm:t>
        <a:bodyPr/>
        <a:lstStyle/>
        <a:p>
          <a:endParaRPr lang="ru-RU"/>
        </a:p>
      </dgm:t>
    </dgm:pt>
    <dgm:pt modelId="{E5A467A1-E97E-497E-8F29-5208F6F74B7B}" type="pres">
      <dgm:prSet presAssocID="{8130EF74-221A-4F49-BC84-852F15C9EC3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C0036C9-5653-48E8-A59D-FECFD4064171}" type="pres">
      <dgm:prSet presAssocID="{E4F291BF-DBBB-47A1-BEAA-9EC204B5E664}" presName="circle1" presStyleLbl="node1" presStyleIdx="0" presStyleCnt="2"/>
      <dgm:spPr/>
    </dgm:pt>
    <dgm:pt modelId="{4FC5F1C2-F471-4ACD-8758-CC332FF83328}" type="pres">
      <dgm:prSet presAssocID="{E4F291BF-DBBB-47A1-BEAA-9EC204B5E664}" presName="space" presStyleCnt="0"/>
      <dgm:spPr/>
    </dgm:pt>
    <dgm:pt modelId="{08AB8C41-A8E8-45C5-90A4-FD7B8E5478E0}" type="pres">
      <dgm:prSet presAssocID="{E4F291BF-DBBB-47A1-BEAA-9EC204B5E664}" presName="rect1" presStyleLbl="alignAcc1" presStyleIdx="0" presStyleCnt="2" custLinFactNeighborX="514" custLinFactNeighborY="0"/>
      <dgm:spPr/>
    </dgm:pt>
    <dgm:pt modelId="{04A88413-F5EC-4BB2-B474-8436C058556F}" type="pres">
      <dgm:prSet presAssocID="{80D4C64F-2F19-4212-A2E0-242C8098014C}" presName="vertSpace2" presStyleLbl="node1" presStyleIdx="0" presStyleCnt="2"/>
      <dgm:spPr/>
    </dgm:pt>
    <dgm:pt modelId="{9601FA52-9E20-453F-98E1-B9AB2FC5DB2F}" type="pres">
      <dgm:prSet presAssocID="{80D4C64F-2F19-4212-A2E0-242C8098014C}" presName="circle2" presStyleLbl="node1" presStyleIdx="1" presStyleCnt="2"/>
      <dgm:spPr/>
    </dgm:pt>
    <dgm:pt modelId="{94F6B252-16FC-4849-9FFB-1C6D808DBDC4}" type="pres">
      <dgm:prSet presAssocID="{80D4C64F-2F19-4212-A2E0-242C8098014C}" presName="rect2" presStyleLbl="alignAcc1" presStyleIdx="1" presStyleCnt="2" custScaleY="96930"/>
      <dgm:spPr/>
    </dgm:pt>
    <dgm:pt modelId="{A9E19E04-845C-47CB-9A89-ED561C1002B5}" type="pres">
      <dgm:prSet presAssocID="{E4F291BF-DBBB-47A1-BEAA-9EC204B5E664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F4C017D6-0F05-4390-9D62-48B6741CA89D}" type="pres">
      <dgm:prSet presAssocID="{80D4C64F-2F19-4212-A2E0-242C8098014C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165D2824-7B12-4C21-8DAF-F7B5E0E02F86}" type="presOf" srcId="{80D4C64F-2F19-4212-A2E0-242C8098014C}" destId="{94F6B252-16FC-4849-9FFB-1C6D808DBDC4}" srcOrd="0" destOrd="0" presId="urn:microsoft.com/office/officeart/2005/8/layout/target3"/>
    <dgm:cxn modelId="{F4FF1C29-16F6-44AC-B83D-F2E8216AB55B}" type="presOf" srcId="{E4F291BF-DBBB-47A1-BEAA-9EC204B5E664}" destId="{08AB8C41-A8E8-45C5-90A4-FD7B8E5478E0}" srcOrd="0" destOrd="0" presId="urn:microsoft.com/office/officeart/2005/8/layout/target3"/>
    <dgm:cxn modelId="{4A529E2E-A5D8-4364-AEEA-B1D371DD13EA}" type="presOf" srcId="{8130EF74-221A-4F49-BC84-852F15C9EC37}" destId="{E5A467A1-E97E-497E-8F29-5208F6F74B7B}" srcOrd="0" destOrd="0" presId="urn:microsoft.com/office/officeart/2005/8/layout/target3"/>
    <dgm:cxn modelId="{3BB61653-9C4F-4A2E-BCBD-ACDCC35E4FCC}" type="presOf" srcId="{E4F291BF-DBBB-47A1-BEAA-9EC204B5E664}" destId="{A9E19E04-845C-47CB-9A89-ED561C1002B5}" srcOrd="1" destOrd="0" presId="urn:microsoft.com/office/officeart/2005/8/layout/target3"/>
    <dgm:cxn modelId="{A983F07F-C64E-4D4E-8B35-A88A421AC7DF}" srcId="{8130EF74-221A-4F49-BC84-852F15C9EC37}" destId="{E4F291BF-DBBB-47A1-BEAA-9EC204B5E664}" srcOrd="0" destOrd="0" parTransId="{D7599855-0C14-4836-96DB-01E49BF1F192}" sibTransId="{24AED27A-FF2F-4418-BEB5-48ED9FC50372}"/>
    <dgm:cxn modelId="{971BD586-FCAB-4CC7-9B1C-BA4598F7BE2A}" type="presOf" srcId="{80D4C64F-2F19-4212-A2E0-242C8098014C}" destId="{F4C017D6-0F05-4390-9D62-48B6741CA89D}" srcOrd="1" destOrd="0" presId="urn:microsoft.com/office/officeart/2005/8/layout/target3"/>
    <dgm:cxn modelId="{AF8BFBB1-CA1A-4827-A1AC-066D00933213}" srcId="{8130EF74-221A-4F49-BC84-852F15C9EC37}" destId="{80D4C64F-2F19-4212-A2E0-242C8098014C}" srcOrd="1" destOrd="0" parTransId="{947DB738-1D93-4CC8-BD1E-5553D9D44C24}" sibTransId="{C25D3435-5888-4D4D-8EC5-7BE415EF9E6B}"/>
    <dgm:cxn modelId="{1CD4288A-AEFF-4CDC-9905-C573D75C219E}" type="presParOf" srcId="{E5A467A1-E97E-497E-8F29-5208F6F74B7B}" destId="{EC0036C9-5653-48E8-A59D-FECFD4064171}" srcOrd="0" destOrd="0" presId="urn:microsoft.com/office/officeart/2005/8/layout/target3"/>
    <dgm:cxn modelId="{B6B2CAAB-25A3-45B7-A183-B9A1F1F65500}" type="presParOf" srcId="{E5A467A1-E97E-497E-8F29-5208F6F74B7B}" destId="{4FC5F1C2-F471-4ACD-8758-CC332FF83328}" srcOrd="1" destOrd="0" presId="urn:microsoft.com/office/officeart/2005/8/layout/target3"/>
    <dgm:cxn modelId="{9AD78C17-FEBF-4A02-900B-2F6AF09236D6}" type="presParOf" srcId="{E5A467A1-E97E-497E-8F29-5208F6F74B7B}" destId="{08AB8C41-A8E8-45C5-90A4-FD7B8E5478E0}" srcOrd="2" destOrd="0" presId="urn:microsoft.com/office/officeart/2005/8/layout/target3"/>
    <dgm:cxn modelId="{BC21ED32-8CEE-4A9D-8E64-99004C7A26E0}" type="presParOf" srcId="{E5A467A1-E97E-497E-8F29-5208F6F74B7B}" destId="{04A88413-F5EC-4BB2-B474-8436C058556F}" srcOrd="3" destOrd="0" presId="urn:microsoft.com/office/officeart/2005/8/layout/target3"/>
    <dgm:cxn modelId="{A0BE1802-27D3-4912-969D-4244D80BCAB7}" type="presParOf" srcId="{E5A467A1-E97E-497E-8F29-5208F6F74B7B}" destId="{9601FA52-9E20-453F-98E1-B9AB2FC5DB2F}" srcOrd="4" destOrd="0" presId="urn:microsoft.com/office/officeart/2005/8/layout/target3"/>
    <dgm:cxn modelId="{37977612-5B2B-4026-A682-3C1111228201}" type="presParOf" srcId="{E5A467A1-E97E-497E-8F29-5208F6F74B7B}" destId="{94F6B252-16FC-4849-9FFB-1C6D808DBDC4}" srcOrd="5" destOrd="0" presId="urn:microsoft.com/office/officeart/2005/8/layout/target3"/>
    <dgm:cxn modelId="{8E7EC2D8-B6BE-4E0D-B285-158A4EE491BB}" type="presParOf" srcId="{E5A467A1-E97E-497E-8F29-5208F6F74B7B}" destId="{A9E19E04-845C-47CB-9A89-ED561C1002B5}" srcOrd="6" destOrd="0" presId="urn:microsoft.com/office/officeart/2005/8/layout/target3"/>
    <dgm:cxn modelId="{27B57A21-871F-41CF-B9A6-49320E695A9C}" type="presParOf" srcId="{E5A467A1-E97E-497E-8F29-5208F6F74B7B}" destId="{F4C017D6-0F05-4390-9D62-48B6741CA89D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7.xml><?xml version="1.0" encoding="utf-8"?>
<dgm:dataModel xmlns:dgm="http://schemas.openxmlformats.org/drawingml/2006/diagram" xmlns:a="http://schemas.openxmlformats.org/drawingml/2006/main">
  <dgm:ptLst>
    <dgm:pt modelId="{6051DDFE-4E65-4D21-ACD3-92769BD3440C}" type="doc">
      <dgm:prSet loTypeId="urn:microsoft.com/office/officeart/2005/8/layout/target3" loCatId="relationship" qsTypeId="urn:microsoft.com/office/officeart/2005/8/quickstyle/simple1" qsCatId="simple" csTypeId="urn:microsoft.com/office/officeart/2005/8/colors/accent3_3" csCatId="accent3"/>
      <dgm:spPr/>
      <dgm:t>
        <a:bodyPr/>
        <a:lstStyle/>
        <a:p>
          <a:endParaRPr lang="ru-RU"/>
        </a:p>
      </dgm:t>
    </dgm:pt>
    <dgm:pt modelId="{AB23ABE0-07D1-47C6-BD01-0BD4F797DCAD}">
      <dgm:prSet custT="1"/>
      <dgm:spPr/>
      <dgm:t>
        <a:bodyPr/>
        <a:lstStyle/>
        <a:p>
          <a:pPr algn="l"/>
          <a:r>
            <a:rPr lang="ru-RU" sz="1800" b="1" dirty="0">
              <a:solidFill>
                <a:srgbClr val="00B0F0"/>
              </a:solidFill>
              <a:latin typeface="Cambria" panose="02040503050406030204" pitchFamily="18" charset="0"/>
            </a:rPr>
            <a:t>2016 – 38</a:t>
          </a:r>
        </a:p>
      </dgm:t>
    </dgm:pt>
    <dgm:pt modelId="{81BCFF90-FF2A-498E-8A95-40C2CF6C4F2C}" type="parTrans" cxnId="{FDC98252-12FF-4F22-9229-831821367A3E}">
      <dgm:prSet/>
      <dgm:spPr/>
      <dgm:t>
        <a:bodyPr/>
        <a:lstStyle/>
        <a:p>
          <a:endParaRPr lang="ru-RU"/>
        </a:p>
      </dgm:t>
    </dgm:pt>
    <dgm:pt modelId="{69300499-2AA5-476A-9854-5E57159D56F1}" type="sibTrans" cxnId="{FDC98252-12FF-4F22-9229-831821367A3E}">
      <dgm:prSet/>
      <dgm:spPr/>
      <dgm:t>
        <a:bodyPr/>
        <a:lstStyle/>
        <a:p>
          <a:endParaRPr lang="ru-RU"/>
        </a:p>
      </dgm:t>
    </dgm:pt>
    <dgm:pt modelId="{B2D577F4-935B-4BD1-974E-2F77306490EF}">
      <dgm:prSet custT="1"/>
      <dgm:spPr/>
      <dgm:t>
        <a:bodyPr/>
        <a:lstStyle/>
        <a:p>
          <a:pPr algn="l"/>
          <a:r>
            <a:rPr lang="ru-RU" sz="1800" b="1" dirty="0">
              <a:solidFill>
                <a:srgbClr val="00B0F0"/>
              </a:solidFill>
              <a:latin typeface="Cambria" panose="02040503050406030204" pitchFamily="18" charset="0"/>
            </a:rPr>
            <a:t>2016 – 446 </a:t>
          </a:r>
        </a:p>
      </dgm:t>
    </dgm:pt>
    <dgm:pt modelId="{83838D88-3582-4F90-8B49-AC0064046845}" type="parTrans" cxnId="{6A9E577E-A25B-4FD6-AEB8-CFD6813D49C1}">
      <dgm:prSet/>
      <dgm:spPr/>
      <dgm:t>
        <a:bodyPr/>
        <a:lstStyle/>
        <a:p>
          <a:endParaRPr lang="ru-RU"/>
        </a:p>
      </dgm:t>
    </dgm:pt>
    <dgm:pt modelId="{0EE991AB-F009-4C7D-8871-CE1D22C70530}" type="sibTrans" cxnId="{6A9E577E-A25B-4FD6-AEB8-CFD6813D49C1}">
      <dgm:prSet/>
      <dgm:spPr/>
      <dgm:t>
        <a:bodyPr/>
        <a:lstStyle/>
        <a:p>
          <a:endParaRPr lang="ru-RU"/>
        </a:p>
      </dgm:t>
    </dgm:pt>
    <dgm:pt modelId="{DC9CFF9D-B969-44D7-8A4D-7B8880F7A6F9}" type="pres">
      <dgm:prSet presAssocID="{6051DDFE-4E65-4D21-ACD3-92769BD3440C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78D7E73-973D-4BC2-99D9-44960C34CF3E}" type="pres">
      <dgm:prSet presAssocID="{AB23ABE0-07D1-47C6-BD01-0BD4F797DCAD}" presName="circle1" presStyleLbl="node1" presStyleIdx="0" presStyleCnt="2"/>
      <dgm:spPr/>
    </dgm:pt>
    <dgm:pt modelId="{C462CB21-2760-4C52-8859-D3BA0AFE8FA0}" type="pres">
      <dgm:prSet presAssocID="{AB23ABE0-07D1-47C6-BD01-0BD4F797DCAD}" presName="space" presStyleCnt="0"/>
      <dgm:spPr/>
    </dgm:pt>
    <dgm:pt modelId="{A1ECED91-4ECB-4F47-B7C5-B1ACC5C8BC2D}" type="pres">
      <dgm:prSet presAssocID="{AB23ABE0-07D1-47C6-BD01-0BD4F797DCAD}" presName="rect1" presStyleLbl="alignAcc1" presStyleIdx="0" presStyleCnt="2" custLinFactNeighborY="-4143"/>
      <dgm:spPr/>
    </dgm:pt>
    <dgm:pt modelId="{46954620-7B7D-4C4B-8443-85067ECBFE72}" type="pres">
      <dgm:prSet presAssocID="{B2D577F4-935B-4BD1-974E-2F77306490EF}" presName="vertSpace2" presStyleLbl="node1" presStyleIdx="0" presStyleCnt="2"/>
      <dgm:spPr/>
    </dgm:pt>
    <dgm:pt modelId="{CCCC3DD6-A383-4138-BE98-4B1EEADD0554}" type="pres">
      <dgm:prSet presAssocID="{B2D577F4-935B-4BD1-974E-2F77306490EF}" presName="circle2" presStyleLbl="node1" presStyleIdx="1" presStyleCnt="2"/>
      <dgm:spPr/>
    </dgm:pt>
    <dgm:pt modelId="{931C2962-AC4F-4FBA-97AD-9A3DBA2EB52B}" type="pres">
      <dgm:prSet presAssocID="{B2D577F4-935B-4BD1-974E-2F77306490EF}" presName="rect2" presStyleLbl="alignAcc1" presStyleIdx="1" presStyleCnt="2"/>
      <dgm:spPr/>
    </dgm:pt>
    <dgm:pt modelId="{AB9C0071-297D-4648-87C7-1B5C10AFCE72}" type="pres">
      <dgm:prSet presAssocID="{AB23ABE0-07D1-47C6-BD01-0BD4F797DCAD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8F705037-8ACC-4CA1-9EFE-BCCDB19729F2}" type="pres">
      <dgm:prSet presAssocID="{B2D577F4-935B-4BD1-974E-2F77306490EF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969B760F-2E9B-4890-894E-6A2C302D1CA9}" type="presOf" srcId="{6051DDFE-4E65-4D21-ACD3-92769BD3440C}" destId="{DC9CFF9D-B969-44D7-8A4D-7B8880F7A6F9}" srcOrd="0" destOrd="0" presId="urn:microsoft.com/office/officeart/2005/8/layout/target3"/>
    <dgm:cxn modelId="{CAD99C17-80D5-43A6-AA9D-060D1E85B334}" type="presOf" srcId="{B2D577F4-935B-4BD1-974E-2F77306490EF}" destId="{931C2962-AC4F-4FBA-97AD-9A3DBA2EB52B}" srcOrd="0" destOrd="0" presId="urn:microsoft.com/office/officeart/2005/8/layout/target3"/>
    <dgm:cxn modelId="{F1E08C6D-4920-4114-A4AA-752794157F40}" type="presOf" srcId="{AB23ABE0-07D1-47C6-BD01-0BD4F797DCAD}" destId="{AB9C0071-297D-4648-87C7-1B5C10AFCE72}" srcOrd="1" destOrd="0" presId="urn:microsoft.com/office/officeart/2005/8/layout/target3"/>
    <dgm:cxn modelId="{FDC98252-12FF-4F22-9229-831821367A3E}" srcId="{6051DDFE-4E65-4D21-ACD3-92769BD3440C}" destId="{AB23ABE0-07D1-47C6-BD01-0BD4F797DCAD}" srcOrd="0" destOrd="0" parTransId="{81BCFF90-FF2A-498E-8A95-40C2CF6C4F2C}" sibTransId="{69300499-2AA5-476A-9854-5E57159D56F1}"/>
    <dgm:cxn modelId="{1D45FA55-7389-48AC-968B-A6A02A77D8D6}" type="presOf" srcId="{B2D577F4-935B-4BD1-974E-2F77306490EF}" destId="{8F705037-8ACC-4CA1-9EFE-BCCDB19729F2}" srcOrd="1" destOrd="0" presId="urn:microsoft.com/office/officeart/2005/8/layout/target3"/>
    <dgm:cxn modelId="{6A9E577E-A25B-4FD6-AEB8-CFD6813D49C1}" srcId="{6051DDFE-4E65-4D21-ACD3-92769BD3440C}" destId="{B2D577F4-935B-4BD1-974E-2F77306490EF}" srcOrd="1" destOrd="0" parTransId="{83838D88-3582-4F90-8B49-AC0064046845}" sibTransId="{0EE991AB-F009-4C7D-8871-CE1D22C70530}"/>
    <dgm:cxn modelId="{490F8AB2-00DE-40FD-BDFE-37ACE4E0898A}" type="presOf" srcId="{AB23ABE0-07D1-47C6-BD01-0BD4F797DCAD}" destId="{A1ECED91-4ECB-4F47-B7C5-B1ACC5C8BC2D}" srcOrd="0" destOrd="0" presId="urn:microsoft.com/office/officeart/2005/8/layout/target3"/>
    <dgm:cxn modelId="{9747480E-6737-4E43-982C-421623902867}" type="presParOf" srcId="{DC9CFF9D-B969-44D7-8A4D-7B8880F7A6F9}" destId="{878D7E73-973D-4BC2-99D9-44960C34CF3E}" srcOrd="0" destOrd="0" presId="urn:microsoft.com/office/officeart/2005/8/layout/target3"/>
    <dgm:cxn modelId="{32EAE4B3-439E-4ACA-82F3-4A58CE1514F2}" type="presParOf" srcId="{DC9CFF9D-B969-44D7-8A4D-7B8880F7A6F9}" destId="{C462CB21-2760-4C52-8859-D3BA0AFE8FA0}" srcOrd="1" destOrd="0" presId="urn:microsoft.com/office/officeart/2005/8/layout/target3"/>
    <dgm:cxn modelId="{61346816-39BA-4439-88EA-7D921F53583C}" type="presParOf" srcId="{DC9CFF9D-B969-44D7-8A4D-7B8880F7A6F9}" destId="{A1ECED91-4ECB-4F47-B7C5-B1ACC5C8BC2D}" srcOrd="2" destOrd="0" presId="urn:microsoft.com/office/officeart/2005/8/layout/target3"/>
    <dgm:cxn modelId="{A0650F9D-3C50-48A2-BBE7-636A984EDCDB}" type="presParOf" srcId="{DC9CFF9D-B969-44D7-8A4D-7B8880F7A6F9}" destId="{46954620-7B7D-4C4B-8443-85067ECBFE72}" srcOrd="3" destOrd="0" presId="urn:microsoft.com/office/officeart/2005/8/layout/target3"/>
    <dgm:cxn modelId="{E1BD7CD5-0685-4F36-BF77-B57BC2445977}" type="presParOf" srcId="{DC9CFF9D-B969-44D7-8A4D-7B8880F7A6F9}" destId="{CCCC3DD6-A383-4138-BE98-4B1EEADD0554}" srcOrd="4" destOrd="0" presId="urn:microsoft.com/office/officeart/2005/8/layout/target3"/>
    <dgm:cxn modelId="{B831CC88-82C3-4645-BE12-A75DC6F3891C}" type="presParOf" srcId="{DC9CFF9D-B969-44D7-8A4D-7B8880F7A6F9}" destId="{931C2962-AC4F-4FBA-97AD-9A3DBA2EB52B}" srcOrd="5" destOrd="0" presId="urn:microsoft.com/office/officeart/2005/8/layout/target3"/>
    <dgm:cxn modelId="{B9B6A976-0271-44DB-96AF-7689958F9184}" type="presParOf" srcId="{DC9CFF9D-B969-44D7-8A4D-7B8880F7A6F9}" destId="{AB9C0071-297D-4648-87C7-1B5C10AFCE72}" srcOrd="6" destOrd="0" presId="urn:microsoft.com/office/officeart/2005/8/layout/target3"/>
    <dgm:cxn modelId="{C8599719-1269-459A-BDA8-CF05D7D0E20D}" type="presParOf" srcId="{DC9CFF9D-B969-44D7-8A4D-7B8880F7A6F9}" destId="{8F705037-8ACC-4CA1-9EFE-BCCDB19729F2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312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ПЕПТИДОВ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В.Т. Иванов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33962"/>
        <a:ext cx="7423828" cy="570115"/>
      </dsp:txXfrm>
    </dsp:sp>
    <dsp:sp modelId="{132516C2-4CC0-4F72-A090-4C730AA29E43}">
      <dsp:nvSpPr>
        <dsp:cNvPr id="0" name=""/>
        <dsp:cNvSpPr/>
      </dsp:nvSpPr>
      <dsp:spPr>
        <a:xfrm>
          <a:off x="0" y="65220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БИОКАТАЛИЗА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А.Г. Габибов</a:t>
          </a:r>
        </a:p>
      </dsp:txBody>
      <dsp:txXfrm>
        <a:off x="30842" y="683042"/>
        <a:ext cx="7423828" cy="570115"/>
      </dsp:txXfrm>
    </dsp:sp>
    <dsp:sp modelId="{163984BA-0C6B-4FF2-B57A-AB21441C9A97}">
      <dsp:nvSpPr>
        <dsp:cNvPr id="0" name=""/>
        <dsp:cNvSpPr/>
      </dsp:nvSpPr>
      <dsp:spPr>
        <a:xfrm>
          <a:off x="0" y="130128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ПРОТЕОМИКИ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В.М. Говорун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1332122"/>
        <a:ext cx="7423828" cy="570115"/>
      </dsp:txXfrm>
    </dsp:sp>
    <dsp:sp modelId="{1E070F2C-36F7-46CE-BFC2-A5AA2FB95654}">
      <dsp:nvSpPr>
        <dsp:cNvPr id="0" name=""/>
        <dsp:cNvSpPr/>
      </dsp:nvSpPr>
      <dsp:spPr>
        <a:xfrm>
          <a:off x="0" y="195036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БИОФАРМАЦЕВТИКИ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В.И.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Дейгин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1981202"/>
        <a:ext cx="7423828" cy="570115"/>
      </dsp:txXfrm>
    </dsp:sp>
    <dsp:sp modelId="{99DBEB63-56A9-4C0A-81DD-689BC6ECBEC0}">
      <dsp:nvSpPr>
        <dsp:cNvPr id="0" name=""/>
        <dsp:cNvSpPr/>
      </dsp:nvSpPr>
      <dsp:spPr>
        <a:xfrm>
          <a:off x="0" y="259944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БЕЛКОВ ГОРМОНАЛЬНОЙ РЕГУЛЯЦИИ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В.М. Липкин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2630282"/>
        <a:ext cx="7423828" cy="570115"/>
      </dsp:txXfrm>
    </dsp:sp>
    <dsp:sp modelId="{117C37CF-2484-4800-8CD2-9048D2D58DD4}">
      <dsp:nvSpPr>
        <dsp:cNvPr id="0" name=""/>
        <dsp:cNvSpPr/>
      </dsp:nvSpPr>
      <dsp:spPr>
        <a:xfrm>
          <a:off x="0" y="324852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ПРОТЕОЛИТИЧЕСКИХ ФЕРМЕНТОВ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Л.Д.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Румш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3279362"/>
        <a:ext cx="7423828" cy="570115"/>
      </dsp:txXfrm>
    </dsp:sp>
    <dsp:sp modelId="{22A15E10-7CBB-42C5-80EF-C4D0A89F8B94}">
      <dsp:nvSpPr>
        <dsp:cNvPr id="0" name=""/>
        <dsp:cNvSpPr/>
      </dsp:nvSpPr>
      <dsp:spPr>
        <a:xfrm>
          <a:off x="0" y="389760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РЕНТЕНОСТРУКТУРНОГО АНАЛИЗА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В.З. Плетнев</a:t>
          </a:r>
        </a:p>
      </dsp:txBody>
      <dsp:txXfrm>
        <a:off x="30842" y="3928442"/>
        <a:ext cx="7423828" cy="570115"/>
      </dsp:txXfrm>
    </dsp:sp>
    <dsp:sp modelId="{7D38C2B9-A6FE-4A52-BD15-9F5E884EE95F}">
      <dsp:nvSpPr>
        <dsp:cNvPr id="0" name=""/>
        <dsp:cNvSpPr/>
      </dsp:nvSpPr>
      <dsp:spPr>
        <a:xfrm>
          <a:off x="0" y="4546680"/>
          <a:ext cx="7485512" cy="631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КОМБИНАТОРНЫХ МЕТОДОВ КОНСТРУИРОВАНИЯ БИОКАТАЛИЗАТОРОВ   </a:t>
          </a: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И.В. Смирнов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4577522"/>
        <a:ext cx="7423828" cy="570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B3E7C-14C2-4B04-8A61-0B2E04E9601E}">
      <dsp:nvSpPr>
        <dsp:cNvPr id="0" name=""/>
        <dsp:cNvSpPr/>
      </dsp:nvSpPr>
      <dsp:spPr>
        <a:xfrm>
          <a:off x="0" y="0"/>
          <a:ext cx="6023113" cy="600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</a:rPr>
            <a:t>протеомики</a:t>
          </a:r>
          <a:r>
            <a:rPr lang="en-US" sz="1600" i="1" kern="1200" dirty="0">
              <a:solidFill>
                <a:srgbClr val="FFFF00"/>
              </a:solidFill>
            </a:rPr>
            <a:t> </a:t>
          </a:r>
          <a:r>
            <a:rPr lang="ru-RU" sz="1600" i="1" kern="1200" dirty="0">
              <a:solidFill>
                <a:srgbClr val="FFFF00"/>
              </a:solidFill>
            </a:rPr>
            <a:t>(В.М. Говорун)</a:t>
          </a:r>
          <a:br>
            <a:rPr lang="ru-RU" sz="1600" i="1" kern="1200" dirty="0">
              <a:solidFill>
                <a:srgbClr val="FFFF00"/>
              </a:solidFill>
            </a:rPr>
          </a:br>
          <a:r>
            <a:rPr lang="ru-RU" sz="1600" i="1" kern="1200" dirty="0">
              <a:solidFill>
                <a:srgbClr val="FFFF00"/>
              </a:solidFill>
            </a:rPr>
            <a:t>Лаборатория химии пептидов (В.Т. Иванов)</a:t>
          </a:r>
          <a:endParaRPr lang="ru-RU" sz="1600" kern="1200" dirty="0">
            <a:solidFill>
              <a:srgbClr val="FFFF00"/>
            </a:solidFill>
          </a:endParaRPr>
        </a:p>
      </dsp:txBody>
      <dsp:txXfrm>
        <a:off x="29297" y="29297"/>
        <a:ext cx="5964519" cy="5415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D6719-1D80-4D5A-9A06-8EECA59275A0}">
      <dsp:nvSpPr>
        <dsp:cNvPr id="0" name=""/>
        <dsp:cNvSpPr/>
      </dsp:nvSpPr>
      <dsp:spPr>
        <a:xfrm>
          <a:off x="0" y="0"/>
          <a:ext cx="5680576" cy="752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биокатализа</a:t>
          </a:r>
          <a:r>
            <a:rPr lang="ru-RU" sz="1800" i="1" kern="1200" dirty="0">
              <a:solidFill>
                <a:srgbClr val="FFFF00"/>
              </a:solidFill>
            </a:rPr>
            <a:t> (А.Г. </a:t>
          </a:r>
          <a:r>
            <a:rPr lang="ru-RU" sz="1800" i="1" kern="1200" dirty="0" err="1">
              <a:solidFill>
                <a:srgbClr val="FFFF00"/>
              </a:solidFill>
            </a:rPr>
            <a:t>Габибов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  <a:br>
            <a:rPr lang="ru-RU" sz="1800" i="1" kern="1200" dirty="0">
              <a:solidFill>
                <a:srgbClr val="FFFF00"/>
              </a:solidFill>
            </a:rPr>
          </a:b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протеомики</a:t>
          </a:r>
          <a:r>
            <a:rPr lang="ru-RU" sz="1800" i="1" kern="1200" dirty="0">
              <a:solidFill>
                <a:srgbClr val="FFFF00"/>
              </a:solidFill>
            </a:rPr>
            <a:t> (В.М. Говорун)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36714" y="36714"/>
        <a:ext cx="5607148" cy="6786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F7D0D-2796-44B6-92F3-911F7BD2E9A3}">
      <dsp:nvSpPr>
        <dsp:cNvPr id="0" name=""/>
        <dsp:cNvSpPr/>
      </dsp:nvSpPr>
      <dsp:spPr>
        <a:xfrm>
          <a:off x="0" y="0"/>
          <a:ext cx="4984236" cy="506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биокатализа</a:t>
          </a:r>
          <a:r>
            <a:rPr lang="ru-RU" sz="1800" i="1" kern="1200" dirty="0">
              <a:solidFill>
                <a:srgbClr val="FFFF00"/>
              </a:solidFill>
            </a:rPr>
            <a:t> (А.Г. </a:t>
          </a:r>
          <a:r>
            <a:rPr lang="ru-RU" sz="1800" i="1" kern="1200" dirty="0" err="1">
              <a:solidFill>
                <a:srgbClr val="FFFF00"/>
              </a:solidFill>
            </a:rPr>
            <a:t>Габибов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4732" y="24732"/>
        <a:ext cx="4934772" cy="4571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E543B-56B5-4426-9FE5-8C219EFC847F}">
      <dsp:nvSpPr>
        <dsp:cNvPr id="0" name=""/>
        <dsp:cNvSpPr/>
      </dsp:nvSpPr>
      <dsp:spPr>
        <a:xfrm>
          <a:off x="0" y="322"/>
          <a:ext cx="802087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</a:rPr>
            <a:t>биокатализа</a:t>
          </a:r>
          <a:r>
            <a:rPr lang="ru-RU" sz="1400" i="1" kern="1200" dirty="0">
              <a:solidFill>
                <a:srgbClr val="FFFF00"/>
              </a:solidFill>
            </a:rPr>
            <a:t> (А.Г. Габибов)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Группа комбинаторных методов конструирования биокатализаторов (И.В. Смирнов)</a:t>
          </a:r>
          <a:endParaRPr lang="ru-RU" sz="1400" kern="1200" dirty="0">
            <a:solidFill>
              <a:srgbClr val="FFFF00"/>
            </a:solidFill>
          </a:endParaRPr>
        </a:p>
      </dsp:txBody>
      <dsp:txXfrm>
        <a:off x="31070" y="31392"/>
        <a:ext cx="7958738" cy="5743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E543B-56B5-4426-9FE5-8C219EFC847F}">
      <dsp:nvSpPr>
        <dsp:cNvPr id="0" name=""/>
        <dsp:cNvSpPr/>
      </dsp:nvSpPr>
      <dsp:spPr>
        <a:xfrm>
          <a:off x="0" y="322"/>
          <a:ext cx="802087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</a:rPr>
            <a:t>Группа комбинаторных методов конструирования биокатализаторов (И.В. Смирнов)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</a:rPr>
            <a:t>биокатализа</a:t>
          </a:r>
          <a:r>
            <a:rPr lang="ru-RU" sz="1400" i="1" kern="1200" dirty="0">
              <a:solidFill>
                <a:srgbClr val="FFFF00"/>
              </a:solidFill>
            </a:rPr>
            <a:t> (А.Г. Габибов)</a:t>
          </a:r>
          <a:endParaRPr lang="ru-RU" sz="1400" kern="1200" dirty="0">
            <a:solidFill>
              <a:srgbClr val="FFFF00"/>
            </a:solidFill>
          </a:endParaRPr>
        </a:p>
      </dsp:txBody>
      <dsp:txXfrm>
        <a:off x="31070" y="31392"/>
        <a:ext cx="7958738" cy="5743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E543B-56B5-4426-9FE5-8C219EFC847F}">
      <dsp:nvSpPr>
        <dsp:cNvPr id="0" name=""/>
        <dsp:cNvSpPr/>
      </dsp:nvSpPr>
      <dsp:spPr>
        <a:xfrm>
          <a:off x="0" y="322"/>
          <a:ext cx="8020878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</a:rPr>
            <a:t>Группа комбинаторных методов конструирования биокатализаторов (И.В. Смирнов)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</a:rPr>
            <a:t>биокатализа</a:t>
          </a:r>
          <a:r>
            <a:rPr lang="ru-RU" sz="1400" i="1" kern="1200" dirty="0">
              <a:solidFill>
                <a:srgbClr val="FFFF00"/>
              </a:solidFill>
            </a:rPr>
            <a:t> (А.Г. Габибов)</a:t>
          </a:r>
          <a:endParaRPr lang="ru-RU" sz="1400" kern="1200" dirty="0">
            <a:solidFill>
              <a:srgbClr val="FFFF00"/>
            </a:solidFill>
          </a:endParaRPr>
        </a:p>
      </dsp:txBody>
      <dsp:txXfrm>
        <a:off x="31070" y="31392"/>
        <a:ext cx="7958738" cy="5743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44323-33C0-4331-AFC9-9FE36441A3A6}">
      <dsp:nvSpPr>
        <dsp:cNvPr id="0" name=""/>
        <dsp:cNvSpPr/>
      </dsp:nvSpPr>
      <dsp:spPr>
        <a:xfrm>
          <a:off x="0" y="5596"/>
          <a:ext cx="6625763" cy="673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биофармацевтики</a:t>
          </a:r>
          <a:r>
            <a:rPr lang="en-US" sz="1800" i="1" kern="1200" dirty="0">
              <a:solidFill>
                <a:srgbClr val="FFFF00"/>
              </a:solidFill>
            </a:rPr>
            <a:t> </a:t>
          </a:r>
          <a:r>
            <a:rPr lang="ru-RU" sz="1800" i="1" kern="1200" dirty="0">
              <a:solidFill>
                <a:srgbClr val="FFFF00"/>
              </a:solidFill>
            </a:rPr>
            <a:t>(В.И. </a:t>
          </a:r>
          <a:r>
            <a:rPr lang="ru-RU" sz="1800" i="1" kern="1200" dirty="0" err="1">
              <a:solidFill>
                <a:srgbClr val="FFFF00"/>
              </a:solidFill>
            </a:rPr>
            <a:t>Дейгин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32898" y="38494"/>
        <a:ext cx="6559967" cy="6081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44323-33C0-4331-AFC9-9FE36441A3A6}">
      <dsp:nvSpPr>
        <dsp:cNvPr id="0" name=""/>
        <dsp:cNvSpPr/>
      </dsp:nvSpPr>
      <dsp:spPr>
        <a:xfrm>
          <a:off x="0" y="506"/>
          <a:ext cx="6625763" cy="52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белков гормональной регуляции (В.М. Липкин)</a:t>
          </a:r>
          <a:endParaRPr lang="ru-RU" sz="1600" kern="1200" dirty="0">
            <a:solidFill>
              <a:srgbClr val="FFFF00"/>
            </a:solidFill>
          </a:endParaRPr>
        </a:p>
      </dsp:txBody>
      <dsp:txXfrm>
        <a:off x="25587" y="26093"/>
        <a:ext cx="6574589" cy="4729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20766" cy="58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рентгеноструктурного анализа (В.З. Плетнев)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8329" y="28329"/>
        <a:ext cx="7664108" cy="5236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75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КЛЕТОЧНЫХ ВЗАИМОДЕЙСТВИЙ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А.М. Сапожников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47601"/>
        <a:ext cx="7423828" cy="570116"/>
      </dsp:txXfrm>
    </dsp:sp>
    <dsp:sp modelId="{132516C2-4CC0-4F72-A090-4C730AA29E43}">
      <dsp:nvSpPr>
        <dsp:cNvPr id="0" name=""/>
        <dsp:cNvSpPr/>
      </dsp:nvSpPr>
      <dsp:spPr>
        <a:xfrm>
          <a:off x="0" y="72631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ИММУНОЛОГИИ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С.М. Деев</a:t>
          </a:r>
        </a:p>
      </dsp:txBody>
      <dsp:txXfrm>
        <a:off x="30842" y="757161"/>
        <a:ext cx="7423828" cy="570116"/>
      </dsp:txXfrm>
    </dsp:sp>
    <dsp:sp modelId="{163984BA-0C6B-4FF2-B57A-AB21441C9A97}">
      <dsp:nvSpPr>
        <dsp:cNvPr id="0" name=""/>
        <dsp:cNvSpPr/>
      </dsp:nvSpPr>
      <dsp:spPr>
        <a:xfrm>
          <a:off x="0" y="143588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ТЕРАНОСТИКИ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В.И. Мартынов</a:t>
          </a:r>
        </a:p>
      </dsp:txBody>
      <dsp:txXfrm>
        <a:off x="30842" y="1466722"/>
        <a:ext cx="7423828" cy="570116"/>
      </dsp:txXfrm>
    </dsp:sp>
    <dsp:sp modelId="{1E070F2C-36F7-46CE-BFC2-A5AA2FB95654}">
      <dsp:nvSpPr>
        <dsp:cNvPr id="0" name=""/>
        <dsp:cNvSpPr/>
      </dsp:nvSpPr>
      <dsp:spPr>
        <a:xfrm>
          <a:off x="0" y="214544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ЛИПИДНЫХ МОДУЛЯТОРОВ ИММУНИТЕТА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И.М.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Молотковская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2176282"/>
        <a:ext cx="7423828" cy="5701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1AF44-02E9-4CEC-BC7F-67D2230D1F02}">
      <dsp:nvSpPr>
        <dsp:cNvPr id="0" name=""/>
        <dsp:cNvSpPr/>
      </dsp:nvSpPr>
      <dsp:spPr>
        <a:xfrm>
          <a:off x="0" y="0"/>
          <a:ext cx="6757510" cy="4592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клеточных взаимодействий (А.М. Сапожников)</a:t>
          </a:r>
          <a:endParaRPr lang="ru-RU" sz="1600" kern="1200" dirty="0">
            <a:solidFill>
              <a:srgbClr val="FFFF00"/>
            </a:solidFill>
          </a:endParaRPr>
        </a:p>
      </dsp:txBody>
      <dsp:txXfrm>
        <a:off x="22417" y="22417"/>
        <a:ext cx="6712676" cy="41438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1AF44-02E9-4CEC-BC7F-67D2230D1F02}">
      <dsp:nvSpPr>
        <dsp:cNvPr id="0" name=""/>
        <dsp:cNvSpPr/>
      </dsp:nvSpPr>
      <dsp:spPr>
        <a:xfrm>
          <a:off x="0" y="0"/>
          <a:ext cx="6757510" cy="4592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клеточных взаимодействий (А.М. Сапожников)</a:t>
          </a:r>
          <a:endParaRPr lang="ru-RU" sz="1600" kern="1200" dirty="0">
            <a:solidFill>
              <a:srgbClr val="FFFF00"/>
            </a:solidFill>
          </a:endParaRPr>
        </a:p>
      </dsp:txBody>
      <dsp:txXfrm>
        <a:off x="22417" y="22417"/>
        <a:ext cx="6712676" cy="41438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1AF44-02E9-4CEC-BC7F-67D2230D1F02}">
      <dsp:nvSpPr>
        <dsp:cNvPr id="0" name=""/>
        <dsp:cNvSpPr/>
      </dsp:nvSpPr>
      <dsp:spPr>
        <a:xfrm>
          <a:off x="3867528" y="0"/>
          <a:ext cx="3982930" cy="7728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иммунологии (С.М. Деев)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3905256" y="37728"/>
        <a:ext cx="3907474" cy="69740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3729"/>
          <a:ext cx="7777806" cy="906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молекулярной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тераностики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(В.И. Мартынов)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экспрессии белковых факторов роста и дифференцировки (Е.И. Фролова)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молекулярной физиологии (И.Е. Деев)</a:t>
          </a:r>
        </a:p>
      </dsp:txBody>
      <dsp:txXfrm>
        <a:off x="44233" y="57962"/>
        <a:ext cx="7689340" cy="81764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7694"/>
          <a:ext cx="6689033" cy="4805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липидных модуляторов иммунитета (И.М.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Молотковская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sp:txBody>
      <dsp:txXfrm>
        <a:off x="23457" y="31151"/>
        <a:ext cx="6642119" cy="43359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75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БИОМОЛЕКУЛЯРНОЙ ЯМР СПЕКТРОСКОПИИ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А.С. Арсеньев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47601"/>
        <a:ext cx="7423828" cy="570116"/>
      </dsp:txXfrm>
    </dsp:sp>
    <dsp:sp modelId="{132516C2-4CC0-4F72-A090-4C730AA29E43}">
      <dsp:nvSpPr>
        <dsp:cNvPr id="0" name=""/>
        <dsp:cNvSpPr/>
      </dsp:nvSpPr>
      <dsp:spPr>
        <a:xfrm>
          <a:off x="0" y="72631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МОДЕЛИРОВАНИЯ БИОМОЛЕКУЛЯРНЫХ СИСТЕМ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Р.Г. Ефремов</a:t>
          </a:r>
        </a:p>
      </dsp:txBody>
      <dsp:txXfrm>
        <a:off x="30842" y="757161"/>
        <a:ext cx="7423828" cy="570116"/>
      </dsp:txXfrm>
    </dsp:sp>
    <dsp:sp modelId="{163984BA-0C6B-4FF2-B57A-AB21441C9A97}">
      <dsp:nvSpPr>
        <dsp:cNvPr id="0" name=""/>
        <dsp:cNvSpPr/>
      </dsp:nvSpPr>
      <dsp:spPr>
        <a:xfrm>
          <a:off x="0" y="143588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ОПТИЧЕСКОЙ МИКРОСКОПИИ И СПЕКТРОСКОПИИ БИОМОЛЕКУЛ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А.В. Феофанов</a:t>
          </a:r>
        </a:p>
      </dsp:txBody>
      <dsp:txXfrm>
        <a:off x="30842" y="1466722"/>
        <a:ext cx="7423828" cy="570116"/>
      </dsp:txXfrm>
    </dsp:sp>
    <dsp:sp modelId="{1E070F2C-36F7-46CE-BFC2-A5AA2FB95654}">
      <dsp:nvSpPr>
        <dsp:cNvPr id="0" name=""/>
        <dsp:cNvSpPr/>
      </dsp:nvSpPr>
      <dsp:spPr>
        <a:xfrm>
          <a:off x="0" y="214544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БИОЛОГИИ ИОННЫХ КАНАЛОВ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З.О.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Шенкарев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2176282"/>
        <a:ext cx="7423828" cy="57011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0809"/>
          <a:ext cx="7777806" cy="64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</a:rPr>
            <a:t> </a:t>
          </a:r>
          <a:r>
            <a:rPr lang="ru-RU" sz="1600" i="1" kern="1200" dirty="0" err="1">
              <a:solidFill>
                <a:srgbClr val="FFFF00"/>
              </a:solidFill>
            </a:rPr>
            <a:t>ЯМР-спектроскопии</a:t>
          </a:r>
          <a:r>
            <a:rPr lang="ru-RU" sz="1600" i="1" kern="1200" dirty="0">
              <a:solidFill>
                <a:srgbClr val="FFFF00"/>
              </a:solidFill>
            </a:rPr>
            <a:t> (А.С. Арсеньев)  </a:t>
          </a:r>
          <a:br>
            <a:rPr lang="ru-RU" sz="1600" i="1" kern="1200" dirty="0">
              <a:solidFill>
                <a:srgbClr val="FFFF00"/>
              </a:solidFill>
            </a:rPr>
          </a:br>
          <a:r>
            <a:rPr lang="ru-RU" sz="1600" i="1" kern="1200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биомолекулярных</a:t>
          </a:r>
          <a:r>
            <a:rPr lang="ru-RU" sz="1600" i="1" kern="1200" dirty="0">
              <a:solidFill>
                <a:srgbClr val="FFFF00"/>
              </a:solidFill>
            </a:rPr>
            <a:t> систем (Р.Г. Ефремов)</a:t>
          </a:r>
        </a:p>
      </dsp:txBody>
      <dsp:txXfrm>
        <a:off x="31400" y="42209"/>
        <a:ext cx="7715006" cy="58043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6612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kern="1200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биомолекулярных</a:t>
          </a:r>
          <a:r>
            <a:rPr lang="ru-RU" sz="1600" i="1" kern="1200" dirty="0">
              <a:solidFill>
                <a:srgbClr val="FFFF00"/>
              </a:solidFill>
            </a:rPr>
            <a:t> систем (Р.Г. Ефремов)</a:t>
          </a:r>
          <a:br>
            <a:rPr lang="ru-RU" sz="1600" i="1" kern="1200" dirty="0">
              <a:solidFill>
                <a:srgbClr val="FFFF00"/>
              </a:solidFill>
            </a:rPr>
          </a:br>
          <a:r>
            <a:rPr lang="ru-RU" sz="1600" i="1" kern="1200" dirty="0">
              <a:solidFill>
                <a:srgbClr val="FFFF00"/>
              </a:solidFill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</a:rPr>
            <a:t> ЯМР-спектроскопии (А.С. Арсеньев) </a:t>
          </a:r>
        </a:p>
      </dsp:txBody>
      <dsp:txXfrm>
        <a:off x="32281" y="32281"/>
        <a:ext cx="7713244" cy="59671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939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kern="1200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биомолекулярных</a:t>
          </a:r>
          <a:r>
            <a:rPr lang="ru-RU" sz="1600" i="1" kern="1200" dirty="0">
              <a:solidFill>
                <a:srgbClr val="FFFF00"/>
              </a:solidFill>
            </a:rPr>
            <a:t> систем (Р.Г. Ефремов)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</a:rPr>
            <a:t> </a:t>
          </a:r>
          <a:r>
            <a:rPr lang="ru-RU" sz="1600" i="1" kern="1200" dirty="0" err="1">
              <a:solidFill>
                <a:srgbClr val="FFFF00"/>
              </a:solidFill>
            </a:rPr>
            <a:t>ЯМР-спектроскопии</a:t>
          </a:r>
          <a:r>
            <a:rPr lang="ru-RU" sz="1600" i="1" kern="1200" dirty="0">
              <a:solidFill>
                <a:srgbClr val="FFFF00"/>
              </a:solidFill>
            </a:rPr>
            <a:t> (А.С. Арсеньев) </a:t>
          </a:r>
          <a:br>
            <a:rPr lang="ru-RU" sz="1600" i="1" kern="1200" dirty="0">
              <a:solidFill>
                <a:srgbClr val="FFFF00"/>
              </a:solidFill>
            </a:rPr>
          </a:br>
          <a:r>
            <a:rPr lang="ru-RU" sz="1600" i="1" kern="1200" dirty="0">
              <a:solidFill>
                <a:srgbClr val="FFFF00"/>
              </a:solidFill>
            </a:rPr>
            <a:t>Лаборатория молекулярной </a:t>
          </a:r>
          <a:r>
            <a:rPr lang="ru-RU" sz="1600" i="1" kern="1200" dirty="0" err="1">
              <a:solidFill>
                <a:srgbClr val="FFFF00"/>
              </a:solidFill>
            </a:rPr>
            <a:t>токсинологии</a:t>
          </a:r>
          <a:r>
            <a:rPr lang="ru-RU" sz="1600" i="1" kern="1200" dirty="0">
              <a:solidFill>
                <a:srgbClr val="FFFF00"/>
              </a:solidFill>
            </a:rPr>
            <a:t> (Ю.Н. Уткин)</a:t>
          </a:r>
        </a:p>
      </dsp:txBody>
      <dsp:txXfrm>
        <a:off x="45857" y="45857"/>
        <a:ext cx="7686092" cy="84766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376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kern="1200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биомолекулярных</a:t>
          </a:r>
          <a:r>
            <a:rPr lang="ru-RU" sz="1600" i="1" kern="1200" dirty="0">
              <a:solidFill>
                <a:srgbClr val="FFFF00"/>
              </a:solidFill>
            </a:rPr>
            <a:t> систем (Р.Г. Ефремов)</a:t>
          </a:r>
        </a:p>
      </dsp:txBody>
      <dsp:txXfrm>
        <a:off x="18370" y="18370"/>
        <a:ext cx="7741066" cy="33957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379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i="1" kern="1200" dirty="0">
              <a:solidFill>
                <a:srgbClr val="FFFF00"/>
              </a:solidFill>
            </a:rPr>
            <a:t>Лаборатория моделирования </a:t>
          </a:r>
          <a:r>
            <a:rPr lang="ru-RU" sz="1600" i="1" kern="1200" dirty="0" err="1">
              <a:solidFill>
                <a:srgbClr val="FFFF00"/>
              </a:solidFill>
            </a:rPr>
            <a:t>биомолекулярных</a:t>
          </a:r>
          <a:r>
            <a:rPr lang="ru-RU" sz="1600" i="1" kern="1200" dirty="0">
              <a:solidFill>
                <a:srgbClr val="FFFF00"/>
              </a:solidFill>
            </a:rPr>
            <a:t> систем (Р.Г. Ефремов)</a:t>
          </a:r>
        </a:p>
      </dsp:txBody>
      <dsp:txXfrm>
        <a:off x="18549" y="18549"/>
        <a:ext cx="7740708" cy="34287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3984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i="1" kern="1200" dirty="0">
              <a:solidFill>
                <a:srgbClr val="FFFF00"/>
              </a:solidFill>
            </a:rPr>
            <a:t>Лаборатория оптической микроскопии и спектроскопии </a:t>
          </a:r>
          <a:r>
            <a:rPr lang="ru-RU" sz="1400" i="1" kern="1200" dirty="0" err="1">
              <a:solidFill>
                <a:srgbClr val="FFFF00"/>
              </a:solidFill>
            </a:rPr>
            <a:t>биомолекул</a:t>
          </a:r>
          <a:r>
            <a:rPr lang="ru-RU" sz="1400" i="1" kern="1200" dirty="0">
              <a:solidFill>
                <a:srgbClr val="FFFF00"/>
              </a:solidFill>
            </a:rPr>
            <a:t> (А.В. Феофанов) </a:t>
          </a:r>
        </a:p>
      </dsp:txBody>
      <dsp:txXfrm>
        <a:off x="19452" y="19452"/>
        <a:ext cx="7738902" cy="35956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5957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i="1" kern="1200" dirty="0">
              <a:solidFill>
                <a:srgbClr val="FFFF00"/>
              </a:solidFill>
            </a:rPr>
            <a:t>Лаборатория оптической микроскопии и спектроскопии </a:t>
          </a:r>
          <a:r>
            <a:rPr lang="ru-RU" sz="1400" i="1" kern="1200" dirty="0" err="1">
              <a:solidFill>
                <a:srgbClr val="FFFF00"/>
              </a:solidFill>
            </a:rPr>
            <a:t>биомолекул</a:t>
          </a:r>
          <a:r>
            <a:rPr lang="ru-RU" sz="1400" i="1" kern="1200" dirty="0">
              <a:solidFill>
                <a:srgbClr val="FFFF00"/>
              </a:solidFill>
            </a:rPr>
            <a:t> (А.В. Феофанов) 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Группа </a:t>
          </a:r>
          <a:r>
            <a:rPr lang="ru-RU" sz="1400" i="1" kern="1200" dirty="0" err="1">
              <a:solidFill>
                <a:srgbClr val="FFFF00"/>
              </a:solidFill>
            </a:rPr>
            <a:t>нанобиоинженерии</a:t>
          </a:r>
          <a:r>
            <a:rPr lang="ru-RU" sz="1400" i="1" kern="1200" dirty="0">
              <a:solidFill>
                <a:srgbClr val="FFFF00"/>
              </a:solidFill>
            </a:rPr>
            <a:t> (О.В. Некрасова)</a:t>
          </a:r>
        </a:p>
      </dsp:txBody>
      <dsp:txXfrm>
        <a:off x="29083" y="29083"/>
        <a:ext cx="7719640" cy="53759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89"/>
          <a:ext cx="7777806" cy="1001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структурной биологии ионных каналов (З.О.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Шенкарёв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биомолекулярной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ЯМР-спектроскопии (А.С. Арсеньев)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моделирования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биомолекулярных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систем (Р.Г. Ефремов)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биоинженерии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нейромодуляторов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нейрорецепторов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(Е.Н.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Люкманова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sp:txBody>
      <dsp:txXfrm>
        <a:off x="48909" y="49398"/>
        <a:ext cx="7679988" cy="904081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27299"/>
          <a:ext cx="7485512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СТРУКТУРЫ И ФУНКЦИИ ГЕНОВ ЧЕЛОВЕКА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Е.Д. Свердлов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984" y="59283"/>
        <a:ext cx="7421544" cy="591232"/>
      </dsp:txXfrm>
    </dsp:sp>
    <dsp:sp modelId="{132516C2-4CC0-4F72-A090-4C730AA29E43}">
      <dsp:nvSpPr>
        <dsp:cNvPr id="0" name=""/>
        <dsp:cNvSpPr/>
      </dsp:nvSpPr>
      <dsp:spPr>
        <a:xfrm>
          <a:off x="0" y="783300"/>
          <a:ext cx="7485512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БИОФОТОНИКИ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К.А. Лукьянов</a:t>
          </a:r>
        </a:p>
      </dsp:txBody>
      <dsp:txXfrm>
        <a:off x="31984" y="815284"/>
        <a:ext cx="7421544" cy="591232"/>
      </dsp:txXfrm>
    </dsp:sp>
    <dsp:sp modelId="{163984BA-0C6B-4FF2-B57A-AB21441C9A97}">
      <dsp:nvSpPr>
        <dsp:cNvPr id="0" name=""/>
        <dsp:cNvSpPr/>
      </dsp:nvSpPr>
      <dsp:spPr>
        <a:xfrm>
          <a:off x="0" y="1539300"/>
          <a:ext cx="7485512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ТЕХНОЛОГИЙ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В.В. Белоусов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984" y="1571284"/>
        <a:ext cx="7421544" cy="591232"/>
      </dsp:txXfrm>
    </dsp:sp>
    <dsp:sp modelId="{1E070F2C-36F7-46CE-BFC2-A5AA2FB95654}">
      <dsp:nvSpPr>
        <dsp:cNvPr id="0" name=""/>
        <dsp:cNvSpPr/>
      </dsp:nvSpPr>
      <dsp:spPr>
        <a:xfrm>
          <a:off x="0" y="2295300"/>
          <a:ext cx="7485512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 РЕГУЛЯТОРНОЙ ТРАНСКРИПТОМИКИ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Т.Л.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Ажикина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984" y="2327284"/>
        <a:ext cx="7421544" cy="591232"/>
      </dsp:txXfrm>
    </dsp:sp>
    <dsp:sp modelId="{99DBEB63-56A9-4C0A-81DD-689BC6ECBEC0}">
      <dsp:nvSpPr>
        <dsp:cNvPr id="0" name=""/>
        <dsp:cNvSpPr/>
      </dsp:nvSpPr>
      <dsp:spPr>
        <a:xfrm>
          <a:off x="0" y="3051299"/>
          <a:ext cx="7485512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ГЕНОМНОГО АНАЛИЗА СИГНАЛЬНЫХ СИСТЕМ КЛЕТКИ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А.А.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Буздин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984" y="3083283"/>
        <a:ext cx="7421544" cy="59123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4BF55-EE3F-47DC-8DF5-3081B91D7B05}">
      <dsp:nvSpPr>
        <dsp:cNvPr id="0" name=""/>
        <dsp:cNvSpPr/>
      </dsp:nvSpPr>
      <dsp:spPr>
        <a:xfrm>
          <a:off x="0" y="0"/>
          <a:ext cx="7744279" cy="5805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структуры и функций генов человека (Е.Д. Свердлов)</a:t>
          </a:r>
        </a:p>
      </dsp:txBody>
      <dsp:txXfrm>
        <a:off x="28338" y="28338"/>
        <a:ext cx="7687603" cy="52383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78"/>
          <a:ext cx="7777806" cy="97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биофотоники</a:t>
          </a: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(К.А. Лукьянов)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химии метаболических путей (И.В. Ямпольский)  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химии гетероциклических соединений (М.С. Баранов)</a:t>
          </a:r>
        </a:p>
      </dsp:txBody>
      <dsp:txXfrm>
        <a:off x="47772" y="48250"/>
        <a:ext cx="7682262" cy="88307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252"/>
          <a:ext cx="7777806" cy="5166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геномного анализа сигнальных систем клетки (А.А.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Буздин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sp:txBody>
      <dsp:txXfrm>
        <a:off x="25221" y="25473"/>
        <a:ext cx="7727364" cy="46620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079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ТОКСИНОЛОГИИ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Ю.Н. Уткин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812" y="49891"/>
        <a:ext cx="7417888" cy="625016"/>
      </dsp:txXfrm>
    </dsp:sp>
    <dsp:sp modelId="{132516C2-4CC0-4F72-A090-4C730AA29E43}">
      <dsp:nvSpPr>
        <dsp:cNvPr id="0" name=""/>
        <dsp:cNvSpPr/>
      </dsp:nvSpPr>
      <dsp:spPr>
        <a:xfrm>
          <a:off x="0" y="815280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ЛИГАНД-РЕЦЕПТОРНЫХ ВЗИМОДЕЙСТВИЙ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И.Е.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Кашеверов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812" y="849092"/>
        <a:ext cx="7417888" cy="625016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4BF55-EE3F-47DC-8DF5-3081B91D7B05}">
      <dsp:nvSpPr>
        <dsp:cNvPr id="0" name=""/>
        <dsp:cNvSpPr/>
      </dsp:nvSpPr>
      <dsp:spPr>
        <a:xfrm>
          <a:off x="0" y="7849"/>
          <a:ext cx="7927063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Отдел молекулярных основ </a:t>
          </a:r>
          <a:r>
            <a:rPr lang="ru-RU" sz="1800" i="1" kern="1200" dirty="0" err="1">
              <a:solidFill>
                <a:srgbClr val="FFFF00"/>
              </a:solidFill>
            </a:rPr>
            <a:t>нейросигнализации</a:t>
          </a:r>
          <a:r>
            <a:rPr lang="ru-RU" sz="1800" i="1" kern="1200" dirty="0">
              <a:solidFill>
                <a:srgbClr val="FFFF00"/>
              </a:solidFill>
            </a:rPr>
            <a:t> (В.И. </a:t>
          </a:r>
          <a:r>
            <a:rPr lang="ru-RU" sz="1800" i="1" kern="1200" dirty="0" err="1">
              <a:solidFill>
                <a:srgbClr val="FFFF00"/>
              </a:solidFill>
            </a:rPr>
            <a:t>Цетлин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</a:p>
      </dsp:txBody>
      <dsp:txXfrm>
        <a:off x="24674" y="32523"/>
        <a:ext cx="7877715" cy="456092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2517"/>
          <a:ext cx="7909610" cy="58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</a:t>
          </a:r>
          <a:r>
            <a:rPr lang="ru-RU" sz="1800" i="1" kern="1200" dirty="0" err="1">
              <a:solidFill>
                <a:srgbClr val="FFFF00"/>
              </a:solidFill>
            </a:rPr>
            <a:t>токсинологии</a:t>
          </a:r>
          <a:r>
            <a:rPr lang="ru-RU" sz="1800" i="1" kern="1200" dirty="0">
              <a:solidFill>
                <a:srgbClr val="FFFF00"/>
              </a:solidFill>
            </a:rPr>
            <a:t> (Ю.Н. Уткин)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8329" y="30846"/>
        <a:ext cx="7852952" cy="523662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7367"/>
          <a:ext cx="7054844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лиганд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-рецепторных взаимодействий </a:t>
          </a:r>
          <a:r>
            <a:rPr lang="ru-RU" sz="1400" i="1" kern="1200" dirty="0">
              <a:solidFill>
                <a:srgbClr val="FFFF00"/>
              </a:solidFill>
            </a:rPr>
            <a:t>(И.Е. </a:t>
          </a:r>
          <a:r>
            <a:rPr lang="ru-RU" sz="1400" i="1" kern="1200" dirty="0" err="1">
              <a:solidFill>
                <a:srgbClr val="FFFF00"/>
              </a:solidFill>
            </a:rPr>
            <a:t>Кашеверов</a:t>
          </a:r>
          <a:r>
            <a:rPr lang="ru-RU" sz="1400" i="1" kern="1200" dirty="0">
              <a:solidFill>
                <a:srgbClr val="FFFF00"/>
              </a:solidFill>
            </a:rPr>
            <a:t>)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Лаборатория молекулярной </a:t>
          </a:r>
          <a:r>
            <a:rPr lang="ru-RU" sz="1400" i="1" kern="1200" dirty="0" err="1">
              <a:solidFill>
                <a:srgbClr val="FFFF00"/>
              </a:solidFill>
            </a:rPr>
            <a:t>токсинологии</a:t>
          </a:r>
          <a:r>
            <a:rPr lang="ru-RU" sz="1400" i="1" kern="1200" dirty="0">
              <a:solidFill>
                <a:srgbClr val="FFFF00"/>
              </a:solidFill>
            </a:rPr>
            <a:t> (Ю.Н. Уткин)</a:t>
          </a:r>
          <a:endParaRPr lang="ru-RU" sz="1400" kern="1200" dirty="0">
            <a:solidFill>
              <a:srgbClr val="FFFF00"/>
            </a:solidFill>
          </a:endParaRPr>
        </a:p>
      </dsp:txBody>
      <dsp:txXfrm>
        <a:off x="30157" y="37524"/>
        <a:ext cx="6994530" cy="557446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205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ИНЖЕНЕРИИ БЕЛКА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Д.А. Долгих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070" y="51580"/>
        <a:ext cx="7423372" cy="574340"/>
      </dsp:txXfrm>
    </dsp:sp>
    <dsp:sp modelId="{132516C2-4CC0-4F72-A090-4C730AA29E43}">
      <dsp:nvSpPr>
        <dsp:cNvPr id="0" name=""/>
        <dsp:cNvSpPr/>
      </dsp:nvSpPr>
      <dsp:spPr>
        <a:xfrm>
          <a:off x="0" y="7549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БИОИНЖЕНЕРИИ НЕЙРОМОДУЛЯТОРОВ И НЕЙРОРЕЦЕПТОРОВ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Е.Н.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Люкманова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070" y="785980"/>
        <a:ext cx="7423372" cy="574340"/>
      </dsp:txXfrm>
    </dsp:sp>
    <dsp:sp modelId="{163984BA-0C6B-4FF2-B57A-AB21441C9A97}">
      <dsp:nvSpPr>
        <dsp:cNvPr id="0" name=""/>
        <dsp:cNvSpPr/>
      </dsp:nvSpPr>
      <dsp:spPr>
        <a:xfrm>
          <a:off x="0" y="14893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НАНОБИОИНЖЕНЕРИИ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О.В. Некрасова</a:t>
          </a:r>
        </a:p>
      </dsp:txBody>
      <dsp:txXfrm>
        <a:off x="31070" y="1520380"/>
        <a:ext cx="7423372" cy="574340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8065"/>
          <a:ext cx="5554035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инженерии белка</a:t>
          </a:r>
          <a:r>
            <a:rPr lang="en-US" sz="1800" i="1" kern="1200" dirty="0">
              <a:solidFill>
                <a:srgbClr val="FFFF00"/>
              </a:solidFill>
            </a:rPr>
            <a:t> </a:t>
          </a:r>
          <a:r>
            <a:rPr lang="ru-RU" sz="1800" i="1" kern="1200" dirty="0">
              <a:solidFill>
                <a:srgbClr val="FFFF00"/>
              </a:solidFill>
            </a:rPr>
            <a:t>(Д.А. Долгих)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9243" y="37308"/>
        <a:ext cx="5495549" cy="54055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67711"/>
          <a:ext cx="7777806" cy="10683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биоинженерии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нейромодуляторов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нейрорецепторов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(Е.Н.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Люкманова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оптической микроскопии и спектроскопии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(А.В. Феофанов)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структурной биологии ионных каналов (З.О.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Шенкарёв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инженерии белка (Д.А. Долгих)</a:t>
          </a:r>
        </a:p>
      </dsp:txBody>
      <dsp:txXfrm>
        <a:off x="52152" y="119863"/>
        <a:ext cx="7673502" cy="964041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08175"/>
          <a:ext cx="7777806" cy="5921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нанобиоинженерии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(О.В. Некрасова)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оптической микроскопии и спектроскопии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(А.В. Феофанов)</a:t>
          </a:r>
        </a:p>
      </dsp:txBody>
      <dsp:txXfrm>
        <a:off x="28904" y="137079"/>
        <a:ext cx="7719998" cy="534303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75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НЕЙРОРЕЦЕПТОРОВ И НЕЙРОРЕГУЛЯТОРОВ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С.А. Козлов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47601"/>
        <a:ext cx="7423828" cy="570116"/>
      </dsp:txXfrm>
    </dsp:sp>
    <dsp:sp modelId="{132516C2-4CC0-4F72-A090-4C730AA29E43}">
      <dsp:nvSpPr>
        <dsp:cNvPr id="0" name=""/>
        <dsp:cNvSpPr/>
      </dsp:nvSpPr>
      <dsp:spPr>
        <a:xfrm>
          <a:off x="0" y="72631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ВНЕСИНАПТИЧЕСКОЙ ПЕРЕДАЧИ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А.В.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Семьянов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757161"/>
        <a:ext cx="7423828" cy="570116"/>
      </dsp:txXfrm>
    </dsp:sp>
    <dsp:sp modelId="{163984BA-0C6B-4FF2-B57A-AB21441C9A97}">
      <dsp:nvSpPr>
        <dsp:cNvPr id="0" name=""/>
        <dsp:cNvSpPr/>
      </dsp:nvSpPr>
      <dsp:spPr>
        <a:xfrm>
          <a:off x="0" y="143588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СИНТЕТИЧЕСКИХ ВАКЦИН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О.М.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Вольпина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1466722"/>
        <a:ext cx="7423828" cy="570116"/>
      </dsp:txXfrm>
    </dsp:sp>
    <dsp:sp modelId="{1E070F2C-36F7-46CE-BFC2-A5AA2FB95654}">
      <dsp:nvSpPr>
        <dsp:cNvPr id="0" name=""/>
        <dsp:cNvSpPr/>
      </dsp:nvSpPr>
      <dsp:spPr>
        <a:xfrm>
          <a:off x="0" y="214544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ИНСТРУМЕНТОВ ДЛЯ НЕЙРОБИОЛОГИИ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А.А. Василевский</a:t>
          </a:r>
        </a:p>
      </dsp:txBody>
      <dsp:txXfrm>
        <a:off x="30842" y="2176282"/>
        <a:ext cx="7423828" cy="570116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6234"/>
          <a:ext cx="4704677" cy="861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нейрорецепторов</a:t>
          </a:r>
          <a:r>
            <a:rPr lang="ru-RU" sz="1800" i="1" kern="1200" dirty="0">
              <a:solidFill>
                <a:srgbClr val="FFFF00"/>
              </a:solidFill>
            </a:rPr>
            <a:t> </a:t>
          </a:r>
          <a:br>
            <a:rPr lang="ru-RU" sz="1800" i="1" kern="1200" dirty="0">
              <a:solidFill>
                <a:srgbClr val="FFFF00"/>
              </a:solidFill>
            </a:rPr>
          </a:br>
          <a:r>
            <a:rPr lang="ru-RU" sz="1800" i="1" kern="1200" dirty="0">
              <a:solidFill>
                <a:srgbClr val="FFFF00"/>
              </a:solidFill>
            </a:rPr>
            <a:t>и </a:t>
          </a:r>
          <a:r>
            <a:rPr lang="ru-RU" sz="1800" i="1" kern="1200" dirty="0" err="1">
              <a:solidFill>
                <a:srgbClr val="FFFF00"/>
              </a:solidFill>
            </a:rPr>
            <a:t>нейрорегуляторов</a:t>
          </a:r>
          <a:r>
            <a:rPr lang="ru-RU" sz="1800" i="1" kern="1200" dirty="0">
              <a:solidFill>
                <a:srgbClr val="FFFF00"/>
              </a:solidFill>
            </a:rPr>
            <a:t> (С.А. Козлов)</a:t>
          </a:r>
        </a:p>
      </dsp:txBody>
      <dsp:txXfrm>
        <a:off x="42036" y="48270"/>
        <a:ext cx="4620605" cy="777048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041"/>
          <a:ext cx="8062283" cy="46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нейрорецепторов</a:t>
          </a:r>
          <a:r>
            <a:rPr lang="ru-RU" sz="1800" i="1" kern="1200" dirty="0">
              <a:solidFill>
                <a:srgbClr val="FFFF00"/>
              </a:solidFill>
            </a:rPr>
            <a:t> и </a:t>
          </a:r>
          <a:r>
            <a:rPr lang="ru-RU" sz="1800" i="1" kern="1200" dirty="0" err="1">
              <a:solidFill>
                <a:srgbClr val="FFFF00"/>
              </a:solidFill>
            </a:rPr>
            <a:t>нейрорегуляторов</a:t>
          </a:r>
          <a:r>
            <a:rPr lang="ru-RU" sz="1800" i="1" kern="1200" dirty="0">
              <a:solidFill>
                <a:srgbClr val="FFFF00"/>
              </a:solidFill>
            </a:rPr>
            <a:t> (С.А. Козлов)</a:t>
          </a:r>
        </a:p>
      </dsp:txBody>
      <dsp:txXfrm>
        <a:off x="22846" y="23887"/>
        <a:ext cx="8016591" cy="422308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93"/>
          <a:ext cx="8005689" cy="804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</a:rPr>
            <a:t>нейрорецепторов</a:t>
          </a:r>
          <a:r>
            <a:rPr lang="ru-RU" sz="1400" i="1" kern="1200" dirty="0">
              <a:solidFill>
                <a:srgbClr val="FFFF00"/>
              </a:solidFill>
            </a:rPr>
            <a:t> и </a:t>
          </a:r>
          <a:r>
            <a:rPr lang="ru-RU" sz="1400" i="1" kern="1200" dirty="0" err="1">
              <a:solidFill>
                <a:srgbClr val="FFFF00"/>
              </a:solidFill>
            </a:rPr>
            <a:t>нейрорегуляторов</a:t>
          </a:r>
          <a:r>
            <a:rPr lang="ru-RU" sz="1400" i="1" kern="1200" dirty="0">
              <a:solidFill>
                <a:srgbClr val="FFFF00"/>
              </a:solidFill>
            </a:rPr>
            <a:t> (С.А. Козлов)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</a:rPr>
            <a:t>биомолекулярной</a:t>
          </a:r>
          <a:r>
            <a:rPr lang="ru-RU" sz="1400" i="1" kern="1200" dirty="0">
              <a:solidFill>
                <a:srgbClr val="FFFF00"/>
              </a:solidFill>
            </a:rPr>
            <a:t> ЯМР-спектроскопии (А.С. Арсеньев) 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Лаборатория </a:t>
          </a:r>
          <a:r>
            <a:rPr lang="ru-RU" sz="1400" i="1" kern="1200" dirty="0" err="1">
              <a:solidFill>
                <a:srgbClr val="FFFF00"/>
              </a:solidFill>
            </a:rPr>
            <a:t>лиганд</a:t>
          </a:r>
          <a:r>
            <a:rPr lang="ru-RU" sz="1400" i="1" kern="1200" dirty="0">
              <a:solidFill>
                <a:srgbClr val="FFFF00"/>
              </a:solidFill>
            </a:rPr>
            <a:t>-рецепторных взаимодействий (И.Е. </a:t>
          </a:r>
          <a:r>
            <a:rPr lang="ru-RU" sz="1400" i="1" kern="1200" dirty="0" err="1">
              <a:solidFill>
                <a:srgbClr val="FFFF00"/>
              </a:solidFill>
            </a:rPr>
            <a:t>Кашеверов</a:t>
          </a:r>
          <a:r>
            <a:rPr lang="ru-RU" sz="1400" i="1" kern="1200" dirty="0">
              <a:solidFill>
                <a:srgbClr val="FFFF00"/>
              </a:solidFill>
            </a:rPr>
            <a:t>)</a:t>
          </a:r>
        </a:p>
      </dsp:txBody>
      <dsp:txXfrm>
        <a:off x="39258" y="39651"/>
        <a:ext cx="7927173" cy="725678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6365732" cy="582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синтетических вакцин (О.М.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Вольпина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sp:txBody>
      <dsp:txXfrm>
        <a:off x="28441" y="28441"/>
        <a:ext cx="6308850" cy="525725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34"/>
          <a:ext cx="7777806" cy="684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молекулярных инструментов для нейробиологии (А.А. Василевский)  </a:t>
          </a:r>
          <a:b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ЯМР-спектроскопии (А.С. Арсеньев)</a:t>
          </a:r>
        </a:p>
      </dsp:txBody>
      <dsp:txXfrm>
        <a:off x="33422" y="33756"/>
        <a:ext cx="7710962" cy="617804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079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ДИАГНОСТИКИ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С.К.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Завриев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812" y="49891"/>
        <a:ext cx="7417888" cy="625016"/>
      </dsp:txXfrm>
    </dsp:sp>
    <dsp:sp modelId="{132516C2-4CC0-4F72-A090-4C730AA29E43}">
      <dsp:nvSpPr>
        <dsp:cNvPr id="0" name=""/>
        <dsp:cNvSpPr/>
      </dsp:nvSpPr>
      <dsp:spPr>
        <a:xfrm>
          <a:off x="0" y="815280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БИОИНЖЕНЕРИИ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К.А. Мирошников</a:t>
          </a:r>
        </a:p>
      </dsp:txBody>
      <dsp:txXfrm>
        <a:off x="33812" y="849092"/>
        <a:ext cx="7417888" cy="625016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079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ЭКСПРЕССИОННЫХ СИСТЕМ И МОДИФИКАЦИИ ГЕНОМА РАСТЕНИЙ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С.В. Долгов     </a:t>
          </a: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(ФИБХ)</a:t>
          </a:r>
        </a:p>
      </dsp:txBody>
      <dsp:txXfrm>
        <a:off x="33812" y="49891"/>
        <a:ext cx="7417888" cy="625016"/>
      </dsp:txXfrm>
    </dsp:sp>
    <dsp:sp modelId="{132516C2-4CC0-4F72-A090-4C730AA29E43}">
      <dsp:nvSpPr>
        <dsp:cNvPr id="0" name=""/>
        <dsp:cNvSpPr/>
      </dsp:nvSpPr>
      <dsp:spPr>
        <a:xfrm>
          <a:off x="0" y="815280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БИОТЕХНОЛОГИИ РАСТЕНИЙ (ФИБХ)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Я.И. Бурьянов</a:t>
          </a:r>
        </a:p>
      </dsp:txBody>
      <dsp:txXfrm>
        <a:off x="33812" y="849092"/>
        <a:ext cx="7417888" cy="625016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079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МОЛЕКУЛЯРНЫХ ОСНОВ СТРЕССОУСТОЙЧИВОСТИ РАСТЕНИЙ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М.Э.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Тальянский</a:t>
          </a: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    </a:t>
          </a: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(ФИБХ)</a:t>
          </a:r>
        </a:p>
      </dsp:txBody>
      <dsp:txXfrm>
        <a:off x="33812" y="49891"/>
        <a:ext cx="7417888" cy="625016"/>
      </dsp:txXfrm>
    </dsp:sp>
    <dsp:sp modelId="{132516C2-4CC0-4F72-A090-4C730AA29E43}">
      <dsp:nvSpPr>
        <dsp:cNvPr id="0" name=""/>
        <dsp:cNvSpPr/>
      </dsp:nvSpPr>
      <dsp:spPr>
        <a:xfrm>
          <a:off x="0" y="815280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ЛЕСНОЙ БИОТЕХНОЛОГИИ (ФИБХ)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К.А.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Шестибратов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812" y="849092"/>
        <a:ext cx="7417888" cy="625016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6"/>
          <a:ext cx="7777806" cy="431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диагностики (С.К. </a:t>
          </a:r>
          <a:r>
            <a:rPr lang="ru-RU" sz="1800" i="1" kern="1200" dirty="0" err="1">
              <a:solidFill>
                <a:srgbClr val="FFFF00"/>
              </a:solidFill>
            </a:rPr>
            <a:t>Завриев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1083" y="21099"/>
        <a:ext cx="7735640" cy="389728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88"/>
          <a:ext cx="7777806" cy="425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диагностики (С.К. </a:t>
          </a:r>
          <a:r>
            <a:rPr lang="ru-RU" sz="1800" i="1" kern="1200" dirty="0" err="1">
              <a:solidFill>
                <a:srgbClr val="FFFF00"/>
              </a:solidFill>
            </a:rPr>
            <a:t>Завриев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0793" y="20981"/>
        <a:ext cx="7736220" cy="384367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5"/>
          <a:ext cx="7777806" cy="4529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диагностики (С.К. </a:t>
          </a:r>
          <a:r>
            <a:rPr lang="ru-RU" sz="1800" i="1" kern="1200" dirty="0" err="1">
              <a:solidFill>
                <a:srgbClr val="FFFF00"/>
              </a:solidFill>
            </a:rPr>
            <a:t>Завриев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2110" y="22125"/>
        <a:ext cx="7733586" cy="408697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096"/>
          <a:ext cx="7777806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биотехнологии растений (Я.И. Бурьянов)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9243" y="32339"/>
        <a:ext cx="7719320" cy="540554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67"/>
          <a:ext cx="7777806" cy="9555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молекулярных основ стрессоустойчивости растений (М.Э.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Тальянский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экспрессионных систем и модификации генома растений «БИОТРОН»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(С.В. Долгов)</a:t>
          </a:r>
        </a:p>
      </dsp:txBody>
      <dsp:txXfrm>
        <a:off x="46646" y="47113"/>
        <a:ext cx="7684514" cy="862255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674"/>
          <a:ext cx="6520069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Группа лесной биотехнологии</a:t>
          </a:r>
          <a:r>
            <a:rPr lang="en-US" sz="1800" i="1" kern="1200" dirty="0">
              <a:solidFill>
                <a:srgbClr val="FFFF00"/>
              </a:solidFill>
            </a:rPr>
            <a:t> </a:t>
          </a:r>
          <a:r>
            <a:rPr lang="ru-RU" sz="1800" i="1" kern="1200" dirty="0">
              <a:solidFill>
                <a:srgbClr val="FFFF00"/>
              </a:solidFill>
            </a:rPr>
            <a:t>(К.А. </a:t>
          </a:r>
          <a:r>
            <a:rPr lang="ru-RU" sz="1800" i="1" kern="1200" dirty="0" err="1">
              <a:solidFill>
                <a:srgbClr val="FFFF00"/>
              </a:solidFill>
            </a:rPr>
            <a:t>Шестибратов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</a:p>
      </dsp:txBody>
      <dsp:txXfrm>
        <a:off x="30157" y="33831"/>
        <a:ext cx="6459755" cy="557446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079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УГЛЕВОДОВ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Н.В. Бовин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812" y="49891"/>
        <a:ext cx="7417888" cy="625016"/>
      </dsp:txXfrm>
    </dsp:sp>
    <dsp:sp modelId="{132516C2-4CC0-4F72-A090-4C730AA29E43}">
      <dsp:nvSpPr>
        <dsp:cNvPr id="0" name=""/>
        <dsp:cNvSpPr/>
      </dsp:nvSpPr>
      <dsp:spPr>
        <a:xfrm>
          <a:off x="0" y="815280"/>
          <a:ext cx="7485512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ЛИПИДОВ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Е.Л. Водовозова</a:t>
          </a:r>
        </a:p>
      </dsp:txBody>
      <dsp:txXfrm>
        <a:off x="33812" y="849092"/>
        <a:ext cx="7417888" cy="625016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5"/>
          <a:ext cx="7777806" cy="4529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углеводов (Н.В. Бовин)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2110" y="22125"/>
        <a:ext cx="7733586" cy="408697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4"/>
          <a:ext cx="7104539" cy="694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химии липидов (Е.Л. Водовозова)  </a:t>
          </a:r>
          <a:br>
            <a:rPr lang="ru-RU" sz="1800" i="1" kern="1200" dirty="0">
              <a:solidFill>
                <a:srgbClr val="FFFF00"/>
              </a:solidFill>
            </a:rPr>
          </a:br>
          <a:r>
            <a:rPr lang="ru-RU" sz="1800" i="1" kern="1200" dirty="0">
              <a:solidFill>
                <a:srgbClr val="FFFF00"/>
              </a:solidFill>
            </a:rPr>
            <a:t>Лаборатория молекулярной </a:t>
          </a:r>
          <a:r>
            <a:rPr lang="ru-RU" sz="1800" i="1" kern="1200" dirty="0" err="1">
              <a:solidFill>
                <a:srgbClr val="FFFF00"/>
              </a:solidFill>
            </a:rPr>
            <a:t>токсинологии</a:t>
          </a:r>
          <a:r>
            <a:rPr lang="ru-RU" sz="1800" i="1" kern="1200" dirty="0">
              <a:solidFill>
                <a:srgbClr val="FFFF00"/>
              </a:solidFill>
            </a:rPr>
            <a:t> (Ю.Н. Уткин )</a:t>
          </a:r>
        </a:p>
      </dsp:txBody>
      <dsp:txXfrm>
        <a:off x="33907" y="33951"/>
        <a:ext cx="7036725" cy="626782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4"/>
          <a:ext cx="7104539" cy="694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химии липидов (Е.Л. Водовозова)  </a:t>
          </a:r>
          <a:br>
            <a:rPr lang="ru-RU" sz="1800" i="1" kern="1200" dirty="0">
              <a:solidFill>
                <a:srgbClr val="FFFF00"/>
              </a:solidFill>
            </a:rPr>
          </a:br>
          <a:r>
            <a:rPr lang="ru-RU" sz="1800" i="1" kern="1200" dirty="0">
              <a:solidFill>
                <a:srgbClr val="FFFF00"/>
              </a:solidFill>
            </a:rPr>
            <a:t>Лаборатория биотехнологии (А.И. Мирошников)</a:t>
          </a:r>
        </a:p>
      </dsp:txBody>
      <dsp:txXfrm>
        <a:off x="33907" y="33951"/>
        <a:ext cx="7036725" cy="626782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205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МЕТАБОЛИЧЕСКИХ ПУТЕЙ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И.В. Ямпольский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070" y="51580"/>
        <a:ext cx="7423372" cy="574340"/>
      </dsp:txXfrm>
    </dsp:sp>
    <dsp:sp modelId="{132516C2-4CC0-4F72-A090-4C730AA29E43}">
      <dsp:nvSpPr>
        <dsp:cNvPr id="0" name=""/>
        <dsp:cNvSpPr/>
      </dsp:nvSpPr>
      <dsp:spPr>
        <a:xfrm>
          <a:off x="0" y="7549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ХИМИИ ГЕТЕРОЦИКЛИЧЕСКИХ СОЕДИНЕНИЙ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М.С. Баранов</a:t>
          </a:r>
        </a:p>
      </dsp:txBody>
      <dsp:txXfrm>
        <a:off x="31070" y="785980"/>
        <a:ext cx="7423372" cy="574340"/>
      </dsp:txXfrm>
    </dsp:sp>
    <dsp:sp modelId="{163984BA-0C6B-4FF2-B57A-AB21441C9A97}">
      <dsp:nvSpPr>
        <dsp:cNvPr id="0" name=""/>
        <dsp:cNvSpPr/>
      </dsp:nvSpPr>
      <dsp:spPr>
        <a:xfrm>
          <a:off x="0" y="14893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СИНТЕТИЧЕСКОЙ БИОЛОГИИ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ХХХ</a:t>
          </a:r>
        </a:p>
      </dsp:txBody>
      <dsp:txXfrm>
        <a:off x="31070" y="1520380"/>
        <a:ext cx="7423372" cy="574340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11053A-5D51-4B93-8A7B-982A089B450A}">
      <dsp:nvSpPr>
        <dsp:cNvPr id="0" name=""/>
        <dsp:cNvSpPr/>
      </dsp:nvSpPr>
      <dsp:spPr>
        <a:xfrm>
          <a:off x="0" y="0"/>
          <a:ext cx="5926050" cy="10933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>
              <a:solidFill>
                <a:schemeClr val="bg2">
                  <a:lumMod val="50000"/>
                </a:schemeClr>
              </a:solidFill>
            </a:rPr>
            <a:t>Группа химии гетероциклических соединений (М.С. Баранов)</a:t>
          </a:r>
          <a:r>
            <a:rPr lang="en-US" sz="1400" i="1" kern="1200">
              <a:solidFill>
                <a:schemeClr val="bg2">
                  <a:lumMod val="50000"/>
                </a:schemeClr>
              </a:solidFill>
            </a:rPr>
            <a:t> </a:t>
          </a:r>
          <a:br>
            <a:rPr lang="ru-RU" sz="1400" i="1" kern="1200">
              <a:solidFill>
                <a:schemeClr val="bg2">
                  <a:lumMod val="50000"/>
                </a:schemeClr>
              </a:solidFill>
            </a:rPr>
          </a:br>
          <a:r>
            <a:rPr lang="ru-RU" sz="1400" i="1" kern="1200">
              <a:solidFill>
                <a:schemeClr val="bg2">
                  <a:lumMod val="50000"/>
                </a:schemeClr>
              </a:solidFill>
            </a:rPr>
            <a:t>Группа синтетической биологии (К.С. Сар</a:t>
          </a:r>
          <a:r>
            <a:rPr lang="en-US" sz="1400" i="1" kern="1200">
              <a:solidFill>
                <a:schemeClr val="bg2">
                  <a:lumMod val="50000"/>
                </a:schemeClr>
              </a:solidFill>
            </a:rPr>
            <a:t>кисян</a:t>
          </a:r>
          <a:r>
            <a:rPr lang="ru-RU" sz="1400" i="1" kern="1200">
              <a:solidFill>
                <a:schemeClr val="bg2">
                  <a:lumMod val="50000"/>
                </a:schemeClr>
              </a:solidFill>
            </a:rPr>
            <a:t>)</a:t>
          </a:r>
          <a:br>
            <a:rPr lang="ru-RU" sz="1400" i="1" kern="1200">
              <a:solidFill>
                <a:schemeClr val="bg2">
                  <a:lumMod val="50000"/>
                </a:schemeClr>
              </a:solidFill>
            </a:rPr>
          </a:br>
          <a:r>
            <a:rPr lang="ru-RU" sz="1400" i="1" kern="1200">
              <a:solidFill>
                <a:schemeClr val="bg2">
                  <a:lumMod val="50000"/>
                </a:schemeClr>
              </a:solidFill>
            </a:rPr>
            <a:t>Лаборатория химии метаболических путей рук. (И.В. Ямпольский) </a:t>
          </a:r>
          <a:br>
            <a:rPr lang="ru-RU" sz="1400" i="1" kern="1200">
              <a:solidFill>
                <a:schemeClr val="bg2">
                  <a:lumMod val="50000"/>
                </a:schemeClr>
              </a:solidFill>
            </a:rPr>
          </a:br>
          <a:r>
            <a:rPr lang="ru-RU" sz="1400" i="1" kern="1200">
              <a:solidFill>
                <a:schemeClr val="bg2">
                  <a:lumMod val="50000"/>
                </a:schemeClr>
              </a:solidFill>
            </a:rPr>
            <a:t>Лаборатория биофотоники (К.А. Лукьянов)</a:t>
          </a:r>
          <a:endParaRPr lang="ru-RU" sz="1400" kern="1200">
            <a:solidFill>
              <a:schemeClr val="bg2">
                <a:lumMod val="50000"/>
              </a:schemeClr>
            </a:solidFill>
          </a:endParaRPr>
        </a:p>
      </dsp:txBody>
      <dsp:txXfrm>
        <a:off x="53373" y="53373"/>
        <a:ext cx="5819304" cy="986609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205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МОЛЕКУЛЯРНОЙ БИОФИЗИКИ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В.А. Олейников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070" y="51580"/>
        <a:ext cx="7423372" cy="574340"/>
      </dsp:txXfrm>
    </dsp:sp>
    <dsp:sp modelId="{132516C2-4CC0-4F72-A090-4C730AA29E43}">
      <dsp:nvSpPr>
        <dsp:cNvPr id="0" name=""/>
        <dsp:cNvSpPr/>
      </dsp:nvSpPr>
      <dsp:spPr>
        <a:xfrm>
          <a:off x="0" y="7549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ПОЛИМЕРОВ ДЛЯ БИОЛОГИИ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В.П. Зубов</a:t>
          </a:r>
        </a:p>
      </dsp:txBody>
      <dsp:txXfrm>
        <a:off x="31070" y="785980"/>
        <a:ext cx="7423372" cy="574340"/>
      </dsp:txXfrm>
    </dsp:sp>
    <dsp:sp modelId="{163984BA-0C6B-4FF2-B57A-AB21441C9A97}">
      <dsp:nvSpPr>
        <dsp:cNvPr id="0" name=""/>
        <dsp:cNvSpPr/>
      </dsp:nvSpPr>
      <dsp:spPr>
        <a:xfrm>
          <a:off x="0" y="1489310"/>
          <a:ext cx="748551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БИОМЕДИЦИНСКИХ МАТЕРИАЛОВ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Е.А.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Марквичева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070" y="1520380"/>
        <a:ext cx="7423372" cy="574340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096"/>
          <a:ext cx="7777806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биофизики (В.А. Олейников)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9243" y="32339"/>
        <a:ext cx="7719320" cy="540554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72947-D78E-4A48-A7C3-5134F6BA2BDE}">
      <dsp:nvSpPr>
        <dsp:cNvPr id="0" name=""/>
        <dsp:cNvSpPr/>
      </dsp:nvSpPr>
      <dsp:spPr>
        <a:xfrm>
          <a:off x="0" y="0"/>
          <a:ext cx="7622502" cy="667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полимеров для биологии (В.П. Зубов)</a:t>
          </a:r>
        </a:p>
      </dsp:txBody>
      <dsp:txXfrm>
        <a:off x="32580" y="32580"/>
        <a:ext cx="7557342" cy="602250"/>
      </dsp:txXfrm>
    </dsp:sp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938"/>
          <a:ext cx="6689034" cy="561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молекулярной экологии (О.Е. Трубецкая)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7415" y="29353"/>
        <a:ext cx="6634204" cy="506770"/>
      </dsp:txXfrm>
    </dsp:sp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75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МЕТОДОВ ИММУНОСЕКВЕНИРОВАНИЯ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Д.М. Чудаков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47601"/>
        <a:ext cx="7423828" cy="570116"/>
      </dsp:txXfrm>
    </dsp:sp>
    <dsp:sp modelId="{132516C2-4CC0-4F72-A090-4C730AA29E43}">
      <dsp:nvSpPr>
        <dsp:cNvPr id="0" name=""/>
        <dsp:cNvSpPr/>
      </dsp:nvSpPr>
      <dsp:spPr>
        <a:xfrm>
          <a:off x="0" y="72631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СРАВНИТЕЛЬНОЙ И ФУНКЦИОНАЛЬНОЙ ГЕНОМИКИ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Ю.Б. Лебедев</a:t>
          </a:r>
        </a:p>
      </dsp:txBody>
      <dsp:txXfrm>
        <a:off x="30842" y="757161"/>
        <a:ext cx="7423828" cy="570116"/>
      </dsp:txXfrm>
    </dsp:sp>
    <dsp:sp modelId="{163984BA-0C6B-4FF2-B57A-AB21441C9A97}">
      <dsp:nvSpPr>
        <dsp:cNvPr id="0" name=""/>
        <dsp:cNvSpPr/>
      </dsp:nvSpPr>
      <dsp:spPr>
        <a:xfrm>
          <a:off x="0" y="143588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СТРУКТУРНОЙ ОРГАНИЗАЦИИ Т-КЛЕТОЧНОГО ИММУНИТЕТА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О.В.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Британова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1466722"/>
        <a:ext cx="7423828" cy="570116"/>
      </dsp:txXfrm>
    </dsp:sp>
    <dsp:sp modelId="{1E070F2C-36F7-46CE-BFC2-A5AA2FB95654}">
      <dsp:nvSpPr>
        <dsp:cNvPr id="0" name=""/>
        <dsp:cNvSpPr/>
      </dsp:nvSpPr>
      <dsp:spPr>
        <a:xfrm>
          <a:off x="0" y="214544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ГРУППА АЛГОРИТМОВ ИММУНОСЕКВЕНИРОВАНИЯ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М.А. Шугай</a:t>
          </a:r>
        </a:p>
      </dsp:txBody>
      <dsp:txXfrm>
        <a:off x="30842" y="2176282"/>
        <a:ext cx="7423828" cy="570116"/>
      </dsp:txXfrm>
    </dsp:sp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87"/>
          <a:ext cx="7275444" cy="507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Отдел </a:t>
          </a:r>
          <a:r>
            <a:rPr lang="ru-RU" sz="1800" i="1" kern="1200" dirty="0" err="1">
              <a:solidFill>
                <a:srgbClr val="FFFF00"/>
              </a:solidFill>
            </a:rPr>
            <a:t>геномики</a:t>
          </a:r>
          <a:r>
            <a:rPr lang="ru-RU" sz="1800" i="1" kern="1200" dirty="0">
              <a:solidFill>
                <a:srgbClr val="FFFF00"/>
              </a:solidFill>
            </a:rPr>
            <a:t> адаптивного иммунитета (Д.М. Чудаков)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4772" y="24959"/>
        <a:ext cx="7225900" cy="457912"/>
      </dsp:txXfrm>
    </dsp:sp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87"/>
          <a:ext cx="7275444" cy="507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Отдел </a:t>
          </a:r>
          <a:r>
            <a:rPr lang="ru-RU" sz="1800" i="1" kern="1200" dirty="0" err="1">
              <a:solidFill>
                <a:srgbClr val="FFFF00"/>
              </a:solidFill>
            </a:rPr>
            <a:t>геномики</a:t>
          </a:r>
          <a:r>
            <a:rPr lang="ru-RU" sz="1800" i="1" kern="1200" dirty="0">
              <a:solidFill>
                <a:srgbClr val="FFFF00"/>
              </a:solidFill>
            </a:rPr>
            <a:t> адаптивного иммунитета (Д.М. Чудаков)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4772" y="24959"/>
        <a:ext cx="7225900" cy="457912"/>
      </dsp:txXfrm>
    </dsp:sp>
  </dsp:spTree>
</dsp:drawing>
</file>

<file path=ppt/diagrams/drawing6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87"/>
          <a:ext cx="7275444" cy="507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Отдел </a:t>
          </a:r>
          <a:r>
            <a:rPr lang="ru-RU" sz="1800" i="1" kern="1200" dirty="0" err="1">
              <a:solidFill>
                <a:srgbClr val="FFFF00"/>
              </a:solidFill>
            </a:rPr>
            <a:t>геномики</a:t>
          </a:r>
          <a:r>
            <a:rPr lang="ru-RU" sz="1800" i="1" kern="1200" dirty="0">
              <a:solidFill>
                <a:srgbClr val="FFFF00"/>
              </a:solidFill>
            </a:rPr>
            <a:t> адаптивного иммунитета (Д.М. Чудаков)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4772" y="24959"/>
        <a:ext cx="7225900" cy="457912"/>
      </dsp:txXfrm>
    </dsp:sp>
  </dsp:spTree>
</dsp:drawing>
</file>

<file path=ppt/diagrams/drawing6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022"/>
          <a:ext cx="6488314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Отдел «Учебно-научный центр»</a:t>
          </a:r>
          <a:r>
            <a:rPr lang="en-US" sz="1800" i="1" kern="1200" dirty="0">
              <a:solidFill>
                <a:srgbClr val="FFFF00"/>
              </a:solidFill>
            </a:rPr>
            <a:t> </a:t>
          </a:r>
          <a:r>
            <a:rPr lang="ru-RU" sz="1800" i="1" kern="1200" dirty="0">
              <a:solidFill>
                <a:srgbClr val="FFFF00"/>
              </a:solidFill>
            </a:rPr>
            <a:t>(Т.В. </a:t>
          </a:r>
          <a:r>
            <a:rPr lang="ru-RU" sz="1800" i="1" kern="1200" dirty="0" err="1">
              <a:solidFill>
                <a:srgbClr val="FFFF00"/>
              </a:solidFill>
            </a:rPr>
            <a:t>Овчинникова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</a:p>
      </dsp:txBody>
      <dsp:txXfrm>
        <a:off x="33812" y="34834"/>
        <a:ext cx="6420690" cy="625016"/>
      </dsp:txXfrm>
    </dsp:sp>
  </dsp:spTree>
</dsp:drawing>
</file>

<file path=ppt/diagrams/drawing6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06"/>
          <a:ext cx="7777806" cy="9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Отдел «Учебно-научный центр» (Т.В. Овчинникова)</a:t>
          </a:r>
          <a:b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биомолекулярной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 ЯМР-спектроскопии (А.С. Арсеньев) </a:t>
          </a:r>
          <a:b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структурной биологии ионных каналов (З.О. </a:t>
          </a:r>
          <a:r>
            <a:rPr lang="ru-RU" sz="16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Шенкарёв</a:t>
          </a:r>
          <a:r>
            <a:rPr lang="ru-RU" sz="16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</a:p>
      </dsp:txBody>
      <dsp:txXfrm>
        <a:off x="47789" y="48095"/>
        <a:ext cx="7682228" cy="883382"/>
      </dsp:txXfrm>
    </dsp:sp>
  </dsp:spTree>
</dsp:drawing>
</file>

<file path=ppt/diagrams/drawing6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4B6F4-AF80-427A-92AC-F520B9EA19C7}">
      <dsp:nvSpPr>
        <dsp:cNvPr id="0" name=""/>
        <dsp:cNvSpPr/>
      </dsp:nvSpPr>
      <dsp:spPr>
        <a:xfrm>
          <a:off x="0" y="1675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БИОЛОГИЧЕСКИХ ИСПЫТАНИЙ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И.А. Дьяченко</a:t>
          </a:r>
          <a:endParaRPr lang="ru-RU" sz="1600" b="1" kern="1200" dirty="0">
            <a:solidFill>
              <a:srgbClr val="FFFF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47601"/>
        <a:ext cx="7423828" cy="570116"/>
      </dsp:txXfrm>
    </dsp:sp>
    <dsp:sp modelId="{132516C2-4CC0-4F72-A090-4C730AA29E43}">
      <dsp:nvSpPr>
        <dsp:cNvPr id="0" name=""/>
        <dsp:cNvSpPr/>
      </dsp:nvSpPr>
      <dsp:spPr>
        <a:xfrm>
          <a:off x="0" y="726319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ПЕПТИДНЫХ БИОРЕГУЛЯТОРОВ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Е.В.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Наволоцкая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757161"/>
        <a:ext cx="7423828" cy="570116"/>
      </dsp:txXfrm>
    </dsp:sp>
    <dsp:sp modelId="{163984BA-0C6B-4FF2-B57A-AB21441C9A97}">
      <dsp:nvSpPr>
        <dsp:cNvPr id="0" name=""/>
        <dsp:cNvSpPr/>
      </dsp:nvSpPr>
      <dsp:spPr>
        <a:xfrm>
          <a:off x="0" y="143588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ЛАБОРАТОРИЯ ХИМИИ БЕЛКА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В.М. Липкин</a:t>
          </a:r>
        </a:p>
      </dsp:txBody>
      <dsp:txXfrm>
        <a:off x="30842" y="1466722"/>
        <a:ext cx="7423828" cy="570116"/>
      </dsp:txXfrm>
    </dsp:sp>
    <dsp:sp modelId="{1E070F2C-36F7-46CE-BFC2-A5AA2FB95654}">
      <dsp:nvSpPr>
        <dsp:cNvPr id="0" name=""/>
        <dsp:cNvSpPr/>
      </dsp:nvSpPr>
      <dsp:spPr>
        <a:xfrm>
          <a:off x="0" y="2145440"/>
          <a:ext cx="7485512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080000" lvl="0" indent="-10800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НВП</a:t>
          </a:r>
          <a:r>
            <a:rPr lang="en-US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  <a:t>ОТДЕЛ ЭКСПЕРИМЕНТАЛЬНОЙ БИОЛОГИИ С ВИВАРИЕМ</a:t>
          </a:r>
          <a:br>
            <a:rPr lang="ru-RU" sz="1600" b="1" kern="1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ru-RU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М.С. </a:t>
          </a:r>
          <a:r>
            <a:rPr lang="ru-RU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Красильщикова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42" y="2176282"/>
        <a:ext cx="7423828" cy="570116"/>
      </dsp:txXfrm>
    </dsp:sp>
  </dsp:spTree>
</dsp:drawing>
</file>

<file path=ppt/diagrams/drawing7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55"/>
          <a:ext cx="7777806" cy="932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пептидных биорегуляторов (Е.В. </a:t>
          </a:r>
          <a:r>
            <a:rPr lang="ru-RU" sz="18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Наволоцкая</a:t>
          </a: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 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белков гормональной регуляции (В.М. Липкин) 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химии белка (В.М. Липкин)</a:t>
          </a:r>
        </a:p>
      </dsp:txBody>
      <dsp:txXfrm>
        <a:off x="45529" y="45984"/>
        <a:ext cx="7686748" cy="841599"/>
      </dsp:txXfrm>
    </dsp:sp>
  </dsp:spTree>
</dsp:drawing>
</file>

<file path=ppt/diagrams/drawing7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478"/>
          <a:ext cx="6094969" cy="97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химии белка (В.М. Липкин)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белков гормональной регуляции (В.М. Липкин)  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химии пептидов (В.Н. </a:t>
          </a:r>
          <a:r>
            <a:rPr lang="ru-RU" sz="1400" i="1" kern="1200" dirty="0" err="1">
              <a:solidFill>
                <a:srgbClr val="FFFF00"/>
              </a:solidFill>
              <a:latin typeface="Euphemia"/>
              <a:ea typeface="+mn-ea"/>
              <a:cs typeface="+mn-cs"/>
            </a:rPr>
            <a:t>Азев</a:t>
          </a: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)</a:t>
          </a:r>
          <a:b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4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биологических испытаний (И.А. Дьяченко)</a:t>
          </a:r>
        </a:p>
      </dsp:txBody>
      <dsp:txXfrm>
        <a:off x="47772" y="48250"/>
        <a:ext cx="5999425" cy="883073"/>
      </dsp:txXfrm>
    </dsp:sp>
  </dsp:spTree>
</dsp:drawing>
</file>

<file path=ppt/diagrams/drawing7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94"/>
          <a:ext cx="7777806" cy="8076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i="1" kern="1200" dirty="0">
              <a:solidFill>
                <a:srgbClr val="FFFF00"/>
              </a:solidFill>
              <a:latin typeface="+mn-lt"/>
              <a:ea typeface="+mn-ea"/>
              <a:cs typeface="+mn-cs"/>
            </a:rPr>
            <a:t>Лаборатория биотехнологии (А.И. Мирошников) - Группа генно-инженерных биофармацевтических технологий (Р</a:t>
          </a: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.С. Есипов)</a:t>
          </a:r>
        </a:p>
      </dsp:txBody>
      <dsp:txXfrm>
        <a:off x="39427" y="39821"/>
        <a:ext cx="7698952" cy="728819"/>
      </dsp:txXfrm>
    </dsp:sp>
  </dsp:spTree>
</dsp:drawing>
</file>

<file path=ppt/diagrams/drawing7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5377068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</a:t>
          </a:r>
          <a:r>
            <a:rPr lang="ru-RU" sz="1800" i="1" kern="1200" dirty="0" err="1">
              <a:solidFill>
                <a:srgbClr val="FFFF00"/>
              </a:solidFill>
            </a:rPr>
            <a:t>оксилипинов</a:t>
          </a:r>
          <a:r>
            <a:rPr lang="en-US" sz="1800" i="1" kern="1200" dirty="0">
              <a:solidFill>
                <a:srgbClr val="FFFF00"/>
              </a:solidFill>
            </a:rPr>
            <a:t> </a:t>
          </a:r>
          <a:r>
            <a:rPr lang="ru-RU" sz="1800" i="1" kern="1200" dirty="0">
              <a:solidFill>
                <a:srgbClr val="FFFF00"/>
              </a:solidFill>
            </a:rPr>
            <a:t>(В.В. Безуглов)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9243" y="29243"/>
        <a:ext cx="5318582" cy="540554"/>
      </dsp:txXfrm>
    </dsp:sp>
  </dsp:spTree>
</dsp:drawing>
</file>

<file path=ppt/diagrams/drawing7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6642556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структурной биохимии (О.В. Зацепина)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9243" y="29243"/>
        <a:ext cx="6584070" cy="540554"/>
      </dsp:txXfrm>
    </dsp:sp>
  </dsp:spTree>
</dsp:drawing>
</file>

<file path=ppt/diagrams/drawing7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201"/>
          <a:ext cx="7777806" cy="5628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клеточной биологии рецепторов (А.Г. Петренко)   </a:t>
          </a:r>
          <a:br>
            <a:rPr lang="ru-RU" sz="1600" i="1" kern="1200" dirty="0">
              <a:solidFill>
                <a:srgbClr val="FFFF00"/>
              </a:solidFill>
            </a:rPr>
          </a:br>
          <a:r>
            <a:rPr lang="ru-RU" sz="1600" i="1" kern="1200" dirty="0">
              <a:solidFill>
                <a:srgbClr val="FFFF00"/>
              </a:solidFill>
            </a:rPr>
            <a:t>Группа молекулярной физиологии  (И.Е. Деев )</a:t>
          </a:r>
        </a:p>
      </dsp:txBody>
      <dsp:txXfrm>
        <a:off x="27478" y="27679"/>
        <a:ext cx="7722850" cy="507935"/>
      </dsp:txXfrm>
    </dsp:sp>
  </dsp:spTree>
</dsp:drawing>
</file>

<file path=ppt/diagrams/drawing7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8260"/>
          <a:ext cx="7777806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Лаборатория молекулярных основ эмбриогенеза (А.Г. Зарайский)</a:t>
          </a:r>
        </a:p>
      </dsp:txBody>
      <dsp:txXfrm>
        <a:off x="21932" y="30192"/>
        <a:ext cx="7733942" cy="405416"/>
      </dsp:txXfrm>
    </dsp:sp>
  </dsp:spTree>
</dsp:drawing>
</file>

<file path=ppt/diagrams/drawing7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87"/>
          <a:ext cx="7452409" cy="452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механизмов генной экспрессии (Г.В. </a:t>
          </a:r>
          <a:r>
            <a:rPr lang="ru-RU" sz="1800" i="1" kern="1200" dirty="0" err="1">
              <a:solidFill>
                <a:srgbClr val="FFFF00"/>
              </a:solidFill>
            </a:rPr>
            <a:t>Шпаковский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</a:p>
      </dsp:txBody>
      <dsp:txXfrm>
        <a:off x="22087" y="22274"/>
        <a:ext cx="7408235" cy="408286"/>
      </dsp:txXfrm>
    </dsp:sp>
  </dsp:spTree>
</dsp:drawing>
</file>

<file path=ppt/diagrams/drawing7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568"/>
          <a:ext cx="7452409" cy="46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механизмов генной экспрессии (Г.В. </a:t>
          </a:r>
          <a:r>
            <a:rPr lang="ru-RU" sz="1800" i="1" kern="1200" dirty="0" err="1">
              <a:solidFill>
                <a:srgbClr val="FFFF00"/>
              </a:solidFill>
            </a:rPr>
            <a:t>Шпаковский</a:t>
          </a:r>
          <a:r>
            <a:rPr lang="ru-RU" sz="1800" i="1" kern="1200" dirty="0">
              <a:solidFill>
                <a:srgbClr val="FFFF00"/>
              </a:solidFill>
            </a:rPr>
            <a:t>)</a:t>
          </a:r>
        </a:p>
      </dsp:txBody>
      <dsp:txXfrm>
        <a:off x="22846" y="26414"/>
        <a:ext cx="7406717" cy="422308"/>
      </dsp:txXfrm>
    </dsp:sp>
  </dsp:spTree>
</dsp:drawing>
</file>

<file path=ppt/diagrams/drawing7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65207"/>
          <a:ext cx="7777806" cy="604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Лаборатория органического синтеза (А.А. </a:t>
          </a:r>
          <a:r>
            <a:rPr lang="ru-RU" sz="1800" i="1" kern="1200" dirty="0" err="1">
              <a:solidFill>
                <a:srgbClr val="FFFF00"/>
              </a:solidFill>
            </a:rPr>
            <a:t>Формановский</a:t>
          </a:r>
          <a:r>
            <a:rPr lang="ru-RU" sz="1800" i="1" kern="1200" dirty="0">
              <a:solidFill>
                <a:srgbClr val="FFFF00"/>
              </a:solidFill>
            </a:rPr>
            <a:t>)  </a:t>
          </a:r>
          <a:br>
            <a:rPr lang="ru-RU" sz="1800" i="1" kern="1200" dirty="0">
              <a:solidFill>
                <a:srgbClr val="FFFF00"/>
              </a:solidFill>
            </a:rPr>
          </a:br>
          <a:r>
            <a:rPr lang="ru-RU" sz="1800" i="1" kern="1200" dirty="0">
              <a:solidFill>
                <a:srgbClr val="FFFF00"/>
              </a:solidFill>
            </a:rPr>
            <a:t>Группа </a:t>
          </a:r>
          <a:r>
            <a:rPr lang="ru-RU" sz="1800" i="1" kern="1200" dirty="0" err="1">
              <a:solidFill>
                <a:srgbClr val="FFFF00"/>
              </a:solidFill>
            </a:rPr>
            <a:t>биоконъюгации</a:t>
          </a:r>
          <a:r>
            <a:rPr lang="ru-RU" sz="1800" i="1" kern="1200" dirty="0">
              <a:solidFill>
                <a:srgbClr val="FFFF00"/>
              </a:solidFill>
            </a:rPr>
            <a:t> (В.А. Коршун)</a:t>
          </a:r>
        </a:p>
      </dsp:txBody>
      <dsp:txXfrm>
        <a:off x="29528" y="94735"/>
        <a:ext cx="7718750" cy="545823"/>
      </dsp:txXfrm>
    </dsp:sp>
  </dsp:spTree>
</dsp:drawing>
</file>

<file path=ppt/diagrams/drawing8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938"/>
          <a:ext cx="7830096" cy="561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НПП «Питомник лабораторных животных» (Г.Б. Телегин) </a:t>
          </a:r>
        </a:p>
      </dsp:txBody>
      <dsp:txXfrm>
        <a:off x="27415" y="29353"/>
        <a:ext cx="7775266" cy="506770"/>
      </dsp:txXfrm>
    </dsp:sp>
  </dsp:spTree>
</dsp:drawing>
</file>

<file path=ppt/diagrams/drawing8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16"/>
          <a:ext cx="5191080" cy="5743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FF00"/>
              </a:solidFill>
            </a:rPr>
            <a:t>Группа химии пептидов (В.Н. </a:t>
          </a:r>
          <a:r>
            <a:rPr lang="ru-RU" sz="1600" i="1" kern="1200" dirty="0" err="1">
              <a:solidFill>
                <a:srgbClr val="FFFF00"/>
              </a:solidFill>
            </a:rPr>
            <a:t>Азев</a:t>
          </a:r>
          <a:r>
            <a:rPr lang="ru-RU" sz="1600" i="1" kern="1200" dirty="0">
              <a:solidFill>
                <a:srgbClr val="FFFF00"/>
              </a:solidFill>
            </a:rPr>
            <a:t>)  </a:t>
          </a:r>
          <a:br>
            <a:rPr lang="ru-RU" sz="1600" i="1" kern="1200" dirty="0">
              <a:solidFill>
                <a:srgbClr val="FFFF00"/>
              </a:solidFill>
            </a:rPr>
          </a:br>
          <a:r>
            <a:rPr lang="ru-RU" sz="1600" i="1" kern="1200" dirty="0">
              <a:solidFill>
                <a:srgbClr val="FFFF00"/>
              </a:solidFill>
            </a:rPr>
            <a:t>Лаборатория химии белка (В.М. Липкин)</a:t>
          </a:r>
        </a:p>
      </dsp:txBody>
      <dsp:txXfrm>
        <a:off x="28038" y="28354"/>
        <a:ext cx="5135004" cy="518275"/>
      </dsp:txXfrm>
    </dsp:sp>
  </dsp:spTree>
</dsp:drawing>
</file>

<file path=ppt/diagrams/drawing8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0"/>
          <a:ext cx="7777806" cy="5366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FFFF00"/>
              </a:solidFill>
            </a:rPr>
            <a:t>Группа мембранных биоэнергетических систем (М.И. </a:t>
          </a:r>
          <a:r>
            <a:rPr lang="ru-RU" sz="1400" i="1" kern="1200" dirty="0" err="1">
              <a:solidFill>
                <a:srgbClr val="FFFF00"/>
              </a:solidFill>
            </a:rPr>
            <a:t>Шахпаронов</a:t>
          </a:r>
          <a:r>
            <a:rPr lang="ru-RU" sz="1400" i="1" kern="1200" dirty="0">
              <a:solidFill>
                <a:srgbClr val="FFFF00"/>
              </a:solidFill>
            </a:rPr>
            <a:t>)  </a:t>
          </a:r>
          <a:br>
            <a:rPr lang="ru-RU" sz="1400" i="1" kern="1200" dirty="0">
              <a:solidFill>
                <a:srgbClr val="FFFF00"/>
              </a:solidFill>
            </a:rPr>
          </a:br>
          <a:r>
            <a:rPr lang="ru-RU" sz="1400" i="1" kern="1200" dirty="0">
              <a:solidFill>
                <a:srgbClr val="FFFF00"/>
              </a:solidFill>
            </a:rPr>
            <a:t>Группа кросс-сшивающих ферментов (Н.Б. Пестов)</a:t>
          </a:r>
        </a:p>
      </dsp:txBody>
      <dsp:txXfrm>
        <a:off x="26198" y="26198"/>
        <a:ext cx="7725410" cy="484267"/>
      </dsp:txXfrm>
    </dsp:sp>
  </dsp:spTree>
</dsp:drawing>
</file>

<file path=ppt/diagrams/drawing8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096"/>
          <a:ext cx="7777806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аналитической химии белка (И.В. Назимов)</a:t>
          </a:r>
        </a:p>
      </dsp:txBody>
      <dsp:txXfrm>
        <a:off x="29243" y="32339"/>
        <a:ext cx="7719320" cy="540554"/>
      </dsp:txXfrm>
    </dsp:sp>
  </dsp:spTree>
</dsp:drawing>
</file>

<file path=ppt/diagrams/drawing8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3096"/>
          <a:ext cx="7777806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</a:rPr>
            <a:t>Группа </a:t>
          </a:r>
          <a:r>
            <a:rPr lang="ru-RU" sz="1800" i="1" kern="1200" dirty="0" err="1">
              <a:solidFill>
                <a:srgbClr val="FFFF00"/>
              </a:solidFill>
            </a:rPr>
            <a:t>биоконъюгации</a:t>
          </a:r>
          <a:r>
            <a:rPr lang="ru-RU" sz="1800" i="1" kern="1200" dirty="0">
              <a:solidFill>
                <a:srgbClr val="FFFF00"/>
              </a:solidFill>
            </a:rPr>
            <a:t> (В.А. Коршун)</a:t>
          </a:r>
          <a:endParaRPr lang="ru-RU" sz="1800" kern="1200" dirty="0">
            <a:solidFill>
              <a:srgbClr val="FFFF00"/>
            </a:solidFill>
          </a:endParaRPr>
        </a:p>
      </dsp:txBody>
      <dsp:txXfrm>
        <a:off x="29243" y="32339"/>
        <a:ext cx="7719320" cy="540554"/>
      </dsp:txXfrm>
    </dsp:sp>
  </dsp:spTree>
</dsp:drawing>
</file>

<file path=ppt/diagrams/drawing8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11B35-472C-4D56-9F60-B3E5C22228BF}">
      <dsp:nvSpPr>
        <dsp:cNvPr id="0" name=""/>
        <dsp:cNvSpPr/>
      </dsp:nvSpPr>
      <dsp:spPr>
        <a:xfrm>
          <a:off x="0" y="1751"/>
          <a:ext cx="7777806" cy="80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Группа молекулярной физиологии (И.Е. Деев)</a:t>
          </a:r>
          <a:b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</a:br>
          <a:r>
            <a:rPr lang="ru-RU" sz="1800" i="1" kern="1200" dirty="0">
              <a:solidFill>
                <a:srgbClr val="FFFF00"/>
              </a:solidFill>
              <a:latin typeface="Euphemia"/>
              <a:ea typeface="+mn-ea"/>
              <a:cs typeface="+mn-cs"/>
            </a:rPr>
            <a:t>Лаборатория клеточной биологии рецепторов (А.Г. Петренко)</a:t>
          </a:r>
        </a:p>
      </dsp:txBody>
      <dsp:txXfrm>
        <a:off x="39295" y="41046"/>
        <a:ext cx="7699216" cy="726370"/>
      </dsp:txXfrm>
    </dsp:sp>
  </dsp:spTree>
</dsp:drawing>
</file>

<file path=ppt/diagrams/drawing8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036C9-5653-48E8-A59D-FECFD4064171}">
      <dsp:nvSpPr>
        <dsp:cNvPr id="0" name=""/>
        <dsp:cNvSpPr/>
      </dsp:nvSpPr>
      <dsp:spPr>
        <a:xfrm>
          <a:off x="0" y="0"/>
          <a:ext cx="1096962" cy="10969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B8C41-A8E8-45C5-90A4-FD7B8E5478E0}">
      <dsp:nvSpPr>
        <dsp:cNvPr id="0" name=""/>
        <dsp:cNvSpPr/>
      </dsp:nvSpPr>
      <dsp:spPr>
        <a:xfrm>
          <a:off x="548480" y="0"/>
          <a:ext cx="5342043" cy="1096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Cambria" panose="02040503050406030204" pitchFamily="18" charset="0"/>
            </a:rPr>
            <a:t>2017 В журналах с ИФ </a:t>
          </a:r>
          <a:r>
            <a:rPr lang="en-US" sz="1700" b="1" kern="1200" dirty="0">
              <a:latin typeface="Cambria" panose="02040503050406030204" pitchFamily="18" charset="0"/>
            </a:rPr>
            <a:t>&gt;</a:t>
          </a:r>
          <a:r>
            <a:rPr lang="ru-RU" sz="1700" b="1" kern="1200" dirty="0">
              <a:latin typeface="Cambria" panose="02040503050406030204" pitchFamily="18" charset="0"/>
            </a:rPr>
            <a:t>5 опубликована </a:t>
          </a:r>
          <a:r>
            <a:rPr lang="ru-RU" sz="1700" b="1" kern="1200" dirty="0">
              <a:solidFill>
                <a:srgbClr val="990000"/>
              </a:solidFill>
              <a:latin typeface="Cambria" panose="02040503050406030204" pitchFamily="18" charset="0"/>
            </a:rPr>
            <a:t>31 статья </a:t>
          </a:r>
          <a:endParaRPr lang="ru-RU" sz="1700" kern="1200" dirty="0">
            <a:solidFill>
              <a:srgbClr val="990000"/>
            </a:solidFill>
            <a:latin typeface="Cambria" panose="02040503050406030204" pitchFamily="18" charset="0"/>
          </a:endParaRPr>
        </a:p>
      </dsp:txBody>
      <dsp:txXfrm>
        <a:off x="548480" y="0"/>
        <a:ext cx="5342043" cy="521056"/>
      </dsp:txXfrm>
    </dsp:sp>
    <dsp:sp modelId="{9601FA52-9E20-453F-98E1-B9AB2FC5DB2F}">
      <dsp:nvSpPr>
        <dsp:cNvPr id="0" name=""/>
        <dsp:cNvSpPr/>
      </dsp:nvSpPr>
      <dsp:spPr>
        <a:xfrm>
          <a:off x="287952" y="521056"/>
          <a:ext cx="521056" cy="52105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6B252-16FC-4849-9FFB-1C6D808DBDC4}">
      <dsp:nvSpPr>
        <dsp:cNvPr id="0" name=""/>
        <dsp:cNvSpPr/>
      </dsp:nvSpPr>
      <dsp:spPr>
        <a:xfrm>
          <a:off x="548480" y="529055"/>
          <a:ext cx="5342043" cy="505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Cambria" panose="02040503050406030204" pitchFamily="18" charset="0"/>
            </a:rPr>
            <a:t>2017 По этим статьям суммарный </a:t>
          </a:r>
          <a:r>
            <a:rPr lang="ru-RU" sz="1700" b="1" kern="1200" dirty="0">
              <a:solidFill>
                <a:srgbClr val="990000"/>
              </a:solidFill>
              <a:latin typeface="Cambria" panose="02040503050406030204" pitchFamily="18" charset="0"/>
            </a:rPr>
            <a:t>ИФ 341</a:t>
          </a:r>
          <a:endParaRPr lang="ru-RU" sz="1700" kern="1200" dirty="0">
            <a:solidFill>
              <a:srgbClr val="990000"/>
            </a:solidFill>
            <a:latin typeface="Cambria" panose="02040503050406030204" pitchFamily="18" charset="0"/>
          </a:endParaRPr>
        </a:p>
      </dsp:txBody>
      <dsp:txXfrm>
        <a:off x="548480" y="529055"/>
        <a:ext cx="5342043" cy="505060"/>
      </dsp:txXfrm>
    </dsp:sp>
  </dsp:spTree>
</dsp:drawing>
</file>

<file path=ppt/diagrams/drawing8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D7E73-973D-4BC2-99D9-44960C34CF3E}">
      <dsp:nvSpPr>
        <dsp:cNvPr id="0" name=""/>
        <dsp:cNvSpPr/>
      </dsp:nvSpPr>
      <dsp:spPr>
        <a:xfrm>
          <a:off x="0" y="0"/>
          <a:ext cx="1096961" cy="1096961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CED91-4ECB-4F47-B7C5-B1ACC5C8BC2D}">
      <dsp:nvSpPr>
        <dsp:cNvPr id="0" name=""/>
        <dsp:cNvSpPr/>
      </dsp:nvSpPr>
      <dsp:spPr>
        <a:xfrm>
          <a:off x="548480" y="0"/>
          <a:ext cx="1439345" cy="10969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B0F0"/>
              </a:solidFill>
              <a:latin typeface="Cambria" panose="02040503050406030204" pitchFamily="18" charset="0"/>
            </a:rPr>
            <a:t>2016 – 38</a:t>
          </a:r>
        </a:p>
      </dsp:txBody>
      <dsp:txXfrm>
        <a:off x="548480" y="0"/>
        <a:ext cx="1439345" cy="521056"/>
      </dsp:txXfrm>
    </dsp:sp>
    <dsp:sp modelId="{CCCC3DD6-A383-4138-BE98-4B1EEADD0554}">
      <dsp:nvSpPr>
        <dsp:cNvPr id="0" name=""/>
        <dsp:cNvSpPr/>
      </dsp:nvSpPr>
      <dsp:spPr>
        <a:xfrm>
          <a:off x="287952" y="521056"/>
          <a:ext cx="521056" cy="521056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80000"/>
            <a:hueOff val="99287"/>
            <a:satOff val="-8338"/>
            <a:lumOff val="31867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C2962-AC4F-4FBA-97AD-9A3DBA2EB52B}">
      <dsp:nvSpPr>
        <dsp:cNvPr id="0" name=""/>
        <dsp:cNvSpPr/>
      </dsp:nvSpPr>
      <dsp:spPr>
        <a:xfrm>
          <a:off x="548480" y="521056"/>
          <a:ext cx="1439345" cy="5210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shade val="80000"/>
              <a:hueOff val="99287"/>
              <a:satOff val="-8338"/>
              <a:lumOff val="318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B0F0"/>
              </a:solidFill>
              <a:latin typeface="Cambria" panose="02040503050406030204" pitchFamily="18" charset="0"/>
            </a:rPr>
            <a:t>2016 – 446 </a:t>
          </a:r>
        </a:p>
      </dsp:txBody>
      <dsp:txXfrm>
        <a:off x="548480" y="521056"/>
        <a:ext cx="1439345" cy="52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25.12.2017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49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71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6" name="Shape 3366"/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38773" cy="4467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endParaRPr sz="1800" b="0" i="0" u="none" strike="noStrike" cap="none"/>
          </a:p>
        </p:txBody>
      </p:sp>
      <p:sp>
        <p:nvSpPr>
          <p:cNvPr id="3367" name="Shape 3367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2592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825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9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9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350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33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l" rtl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l" rtl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1500"/>
            </a:lvl1pPr>
            <a:lvl2pPr algn="l" rtl="0">
              <a:defRPr sz="1200"/>
            </a:lvl2pPr>
            <a:lvl3pPr algn="l" rtl="0">
              <a:defRPr sz="1200"/>
            </a:lvl3pPr>
            <a:lvl4pPr algn="l" rtl="0">
              <a:defRPr sz="1050"/>
            </a:lvl4pPr>
            <a:lvl5pPr algn="l" rtl="0">
              <a:defRPr sz="1050"/>
            </a:lvl5pPr>
            <a:lvl6pPr algn="l" rtl="0">
              <a:defRPr sz="1050"/>
            </a:lvl6pPr>
            <a:lvl7pPr algn="l" rtl="0">
              <a:defRPr sz="1050"/>
            </a:lvl7pPr>
            <a:lvl8pPr algn="l" rtl="0">
              <a:defRPr sz="1050"/>
            </a:lvl8pPr>
            <a:lvl9pPr algn="l" rtl="0">
              <a:defRPr sz="105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1500"/>
            </a:lvl1pPr>
            <a:lvl2pPr marL="342900" indent="0" algn="l" rtl="0">
              <a:buNone/>
              <a:defRPr sz="2100"/>
            </a:lvl2pPr>
            <a:lvl3pPr marL="685800" indent="0" algn="l" rtl="0">
              <a:buNone/>
              <a:defRPr sz="1800"/>
            </a:lvl3pPr>
            <a:lvl4pPr marL="1028700" indent="0" algn="l" rtl="0">
              <a:buNone/>
              <a:defRPr sz="1500"/>
            </a:lvl4pPr>
            <a:lvl5pPr marL="1371600" indent="0" algn="l" rtl="0">
              <a:buNone/>
              <a:defRPr sz="1500"/>
            </a:lvl5pPr>
            <a:lvl6pPr marL="1714500" indent="0" algn="l" rtl="0">
              <a:buNone/>
              <a:defRPr sz="1500"/>
            </a:lvl6pPr>
            <a:lvl7pPr marL="2057400" indent="0" algn="l" rtl="0">
              <a:buNone/>
              <a:defRPr sz="1500"/>
            </a:lvl7pPr>
            <a:lvl8pPr marL="2400300" indent="0" algn="l" rtl="0">
              <a:buNone/>
              <a:defRPr sz="1500"/>
            </a:lvl8pPr>
            <a:lvl9pPr marL="2743200" indent="0" algn="l" rtl="0">
              <a:buNone/>
              <a:defRPr sz="15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09.10.2016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Shape 2418"/>
          <p:cNvSpPr txBox="1">
            <a:spLocks noGrp="1"/>
          </p:cNvSpPr>
          <p:nvPr>
            <p:ph type="title"/>
          </p:nvPr>
        </p:nvSpPr>
        <p:spPr>
          <a:xfrm>
            <a:off x="866216" y="1063416"/>
            <a:ext cx="6619244" cy="13797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19" name="Shape 2419"/>
          <p:cNvSpPr txBox="1">
            <a:spLocks noGrp="1"/>
          </p:cNvSpPr>
          <p:nvPr>
            <p:ph type="body" idx="1"/>
          </p:nvPr>
        </p:nvSpPr>
        <p:spPr>
          <a:xfrm>
            <a:off x="866216" y="3543300"/>
            <a:ext cx="6619244" cy="247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20" name="Shape 2420"/>
          <p:cNvSpPr txBox="1">
            <a:spLocks noGrp="1"/>
          </p:cNvSpPr>
          <p:nvPr>
            <p:ph type="dt" idx="10"/>
          </p:nvPr>
        </p:nvSpPr>
        <p:spPr>
          <a:xfrm>
            <a:off x="7988300" y="6394450"/>
            <a:ext cx="742949" cy="304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A408"/>
              </a:buClr>
              <a:buFont typeface="Calibri"/>
              <a:buNone/>
              <a:defRPr sz="1000" b="1" i="0" u="none" strike="noStrike" cap="none">
                <a:solidFill>
                  <a:srgbClr val="F5A4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1" name="Shape 2421"/>
          <p:cNvSpPr txBox="1">
            <a:spLocks noGrp="1"/>
          </p:cNvSpPr>
          <p:nvPr>
            <p:ph type="ftr" idx="11"/>
          </p:nvPr>
        </p:nvSpPr>
        <p:spPr>
          <a:xfrm>
            <a:off x="420687" y="6391275"/>
            <a:ext cx="2895600" cy="304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2" name="Shape 2422"/>
          <p:cNvSpPr txBox="1">
            <a:spLocks noGrp="1"/>
          </p:cNvSpPr>
          <p:nvPr>
            <p:ph type="sldNum" idx="12"/>
          </p:nvPr>
        </p:nvSpPr>
        <p:spPr>
          <a:xfrm>
            <a:off x="7764460" y="295275"/>
            <a:ext cx="628648" cy="7683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en-US"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764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 уровень</a:t>
            </a:r>
          </a:p>
          <a:p>
            <a:pPr lvl="6" rtl="0"/>
            <a:r>
              <a:rPr lang="ru-RU" dirty="0"/>
              <a:t>Седьмой уровень</a:t>
            </a:r>
          </a:p>
          <a:p>
            <a:pPr lvl="7" rtl="0"/>
            <a:r>
              <a:rPr lang="ru-RU" dirty="0"/>
              <a:t>Восьмой уровень</a:t>
            </a:r>
          </a:p>
          <a:p>
            <a:pPr lvl="8" rtl="0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22" userDrawn="1">
          <p15:clr>
            <a:srgbClr val="F26B43"/>
          </p15:clr>
        </p15:guide>
        <p15:guide id="2" pos="5238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12.xml"/><Relationship Id="rId7" Type="http://schemas.openxmlformats.org/officeDocument/2006/relationships/image" Target="../media/image3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13.xml"/><Relationship Id="rId7" Type="http://schemas.openxmlformats.org/officeDocument/2006/relationships/image" Target="../media/image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14.xml"/><Relationship Id="rId7" Type="http://schemas.openxmlformats.org/officeDocument/2006/relationships/image" Target="../media/image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15.xml"/><Relationship Id="rId7" Type="http://schemas.openxmlformats.org/officeDocument/2006/relationships/image" Target="../media/image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16.xml"/><Relationship Id="rId7" Type="http://schemas.openxmlformats.org/officeDocument/2006/relationships/image" Target="../media/image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3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18.xml"/><Relationship Id="rId7" Type="http://schemas.openxmlformats.org/officeDocument/2006/relationships/image" Target="../media/image3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19.xml"/><Relationship Id="rId7" Type="http://schemas.openxmlformats.org/officeDocument/2006/relationships/image" Target="../media/image3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20.xml"/><Relationship Id="rId7" Type="http://schemas.openxmlformats.org/officeDocument/2006/relationships/image" Target="../media/image3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21.xml"/><Relationship Id="rId7" Type="http://schemas.openxmlformats.org/officeDocument/2006/relationships/image" Target="../media/image3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3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23.xml"/><Relationship Id="rId7" Type="http://schemas.openxmlformats.org/officeDocument/2006/relationships/image" Target="../media/image3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24.xml"/><Relationship Id="rId7" Type="http://schemas.openxmlformats.org/officeDocument/2006/relationships/image" Target="../media/image3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Relationship Id="rId9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3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28.xml"/><Relationship Id="rId7" Type="http://schemas.openxmlformats.org/officeDocument/2006/relationships/image" Target="../media/image3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diagramLayout" Target="../diagrams/layout29.xml"/><Relationship Id="rId7" Type="http://schemas.openxmlformats.org/officeDocument/2006/relationships/image" Target="../media/image3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3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32.xml"/><Relationship Id="rId7" Type="http://schemas.openxmlformats.org/officeDocument/2006/relationships/image" Target="../media/image3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Layout" Target="../diagrams/layout33.xml"/><Relationship Id="rId7" Type="http://schemas.openxmlformats.org/officeDocument/2006/relationships/image" Target="../media/image3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openxmlformats.org/officeDocument/2006/relationships/image" Target="../media/image3.pn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35.xml"/><Relationship Id="rId7" Type="http://schemas.openxmlformats.org/officeDocument/2006/relationships/image" Target="../media/image3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Layout" Target="../diagrams/layout36.xml"/><Relationship Id="rId7" Type="http://schemas.openxmlformats.org/officeDocument/2006/relationships/image" Target="../media/image3.png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Layout" Target="../diagrams/layout37.xml"/><Relationship Id="rId7" Type="http://schemas.openxmlformats.org/officeDocument/2006/relationships/image" Target="../media/image3.png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7" Type="http://schemas.openxmlformats.org/officeDocument/2006/relationships/image" Target="../media/image3.png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4" Type="http://schemas.openxmlformats.org/officeDocument/2006/relationships/diagramLayout" Target="../diagrams/layout4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Data" Target="../diagrams/data41.xml"/><Relationship Id="rId7" Type="http://schemas.microsoft.com/office/2007/relationships/diagramDrawing" Target="../diagrams/drawing4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1.xml"/><Relationship Id="rId5" Type="http://schemas.openxmlformats.org/officeDocument/2006/relationships/diagramQuickStyle" Target="../diagrams/quickStyle41.xml"/><Relationship Id="rId4" Type="http://schemas.openxmlformats.org/officeDocument/2006/relationships/diagramLayout" Target="../diagrams/layout4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diagramData" Target="../diagrams/data42.xml"/><Relationship Id="rId7" Type="http://schemas.microsoft.com/office/2007/relationships/diagramDrawing" Target="../diagrams/drawing4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43.xml"/><Relationship Id="rId7" Type="http://schemas.openxmlformats.org/officeDocument/2006/relationships/image" Target="../media/image3.png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5.xml"/><Relationship Id="rId13" Type="http://schemas.openxmlformats.org/officeDocument/2006/relationships/diagramData" Target="../diagrams/data46.xml"/><Relationship Id="rId3" Type="http://schemas.openxmlformats.org/officeDocument/2006/relationships/diagramLayout" Target="../diagrams/layout44.xml"/><Relationship Id="rId7" Type="http://schemas.openxmlformats.org/officeDocument/2006/relationships/image" Target="../media/image3.png"/><Relationship Id="rId12" Type="http://schemas.microsoft.com/office/2007/relationships/diagramDrawing" Target="../diagrams/drawing45.xml"/><Relationship Id="rId17" Type="http://schemas.microsoft.com/office/2007/relationships/diagramDrawing" Target="../diagrams/drawing46.xml"/><Relationship Id="rId2" Type="http://schemas.openxmlformats.org/officeDocument/2006/relationships/diagramData" Target="../diagrams/data44.xml"/><Relationship Id="rId16" Type="http://schemas.openxmlformats.org/officeDocument/2006/relationships/diagramColors" Target="../diagrams/colors4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4.xml"/><Relationship Id="rId11" Type="http://schemas.openxmlformats.org/officeDocument/2006/relationships/diagramColors" Target="../diagrams/colors45.xml"/><Relationship Id="rId5" Type="http://schemas.openxmlformats.org/officeDocument/2006/relationships/diagramColors" Target="../diagrams/colors44.xml"/><Relationship Id="rId15" Type="http://schemas.openxmlformats.org/officeDocument/2006/relationships/diagramQuickStyle" Target="../diagrams/quickStyle46.xml"/><Relationship Id="rId10" Type="http://schemas.openxmlformats.org/officeDocument/2006/relationships/diagramQuickStyle" Target="../diagrams/quickStyle45.xml"/><Relationship Id="rId4" Type="http://schemas.openxmlformats.org/officeDocument/2006/relationships/diagramQuickStyle" Target="../diagrams/quickStyle44.xml"/><Relationship Id="rId9" Type="http://schemas.openxmlformats.org/officeDocument/2006/relationships/diagramLayout" Target="../diagrams/layout45.xml"/><Relationship Id="rId14" Type="http://schemas.openxmlformats.org/officeDocument/2006/relationships/diagramLayout" Target="../diagrams/layout4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47.xml"/><Relationship Id="rId7" Type="http://schemas.openxmlformats.org/officeDocument/2006/relationships/image" Target="../media/image3.png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8.xml"/><Relationship Id="rId3" Type="http://schemas.openxmlformats.org/officeDocument/2006/relationships/image" Target="../media/image41.jpeg"/><Relationship Id="rId7" Type="http://schemas.openxmlformats.org/officeDocument/2006/relationships/diagramColors" Target="../diagrams/colors4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48.xml"/><Relationship Id="rId5" Type="http://schemas.openxmlformats.org/officeDocument/2006/relationships/diagramLayout" Target="../diagrams/layout48.xml"/><Relationship Id="rId4" Type="http://schemas.openxmlformats.org/officeDocument/2006/relationships/diagramData" Target="../diagrams/data48.xml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9.xml"/><Relationship Id="rId3" Type="http://schemas.openxmlformats.org/officeDocument/2006/relationships/image" Target="../media/image42.jpeg"/><Relationship Id="rId7" Type="http://schemas.openxmlformats.org/officeDocument/2006/relationships/diagramColors" Target="../diagrams/colors4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49.xml"/><Relationship Id="rId5" Type="http://schemas.openxmlformats.org/officeDocument/2006/relationships/diagramLayout" Target="../diagrams/layout49.xml"/><Relationship Id="rId4" Type="http://schemas.openxmlformats.org/officeDocument/2006/relationships/diagramData" Target="../diagrams/data4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Layout" Target="../diagrams/layout50.xml"/><Relationship Id="rId7" Type="http://schemas.openxmlformats.org/officeDocument/2006/relationships/image" Target="../media/image3.png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diagramLayout" Target="../diagrams/layout51.xml"/><Relationship Id="rId7" Type="http://schemas.openxmlformats.org/officeDocument/2006/relationships/image" Target="../media/image3.png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Layout" Target="../diagrams/layout52.xml"/><Relationship Id="rId7" Type="http://schemas.openxmlformats.org/officeDocument/2006/relationships/image" Target="../media/image3.png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7" Type="http://schemas.openxmlformats.org/officeDocument/2006/relationships/image" Target="../media/image3.png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diagramData" Target="../diagrams/data54.xml"/><Relationship Id="rId7" Type="http://schemas.microsoft.com/office/2007/relationships/diagramDrawing" Target="../diagrams/drawing5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4.xml"/><Relationship Id="rId5" Type="http://schemas.openxmlformats.org/officeDocument/2006/relationships/diagramQuickStyle" Target="../diagrams/quickStyle54.xml"/><Relationship Id="rId4" Type="http://schemas.openxmlformats.org/officeDocument/2006/relationships/diagramLayout" Target="../diagrams/layout54.xml"/><Relationship Id="rId9" Type="http://schemas.openxmlformats.org/officeDocument/2006/relationships/image" Target="../media/image47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55.xml"/><Relationship Id="rId7" Type="http://schemas.openxmlformats.org/officeDocument/2006/relationships/image" Target="../media/image3.png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diagramLayout" Target="../diagrams/layout56.xml"/><Relationship Id="rId7" Type="http://schemas.openxmlformats.org/officeDocument/2006/relationships/image" Target="../media/image3.png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7" Type="http://schemas.openxmlformats.org/officeDocument/2006/relationships/image" Target="../media/image3.png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Data" Target="../diagrams/data58.xml"/><Relationship Id="rId7" Type="http://schemas.microsoft.com/office/2007/relationships/diagramDrawing" Target="../diagrams/drawing5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8.xml"/><Relationship Id="rId11" Type="http://schemas.openxmlformats.org/officeDocument/2006/relationships/image" Target="../media/image3.png"/><Relationship Id="rId5" Type="http://schemas.openxmlformats.org/officeDocument/2006/relationships/diagramQuickStyle" Target="../diagrams/quickStyle58.xml"/><Relationship Id="rId10" Type="http://schemas.openxmlformats.org/officeDocument/2006/relationships/image" Target="../media/image52.png"/><Relationship Id="rId4" Type="http://schemas.openxmlformats.org/officeDocument/2006/relationships/diagramLayout" Target="../diagrams/layout58.xml"/><Relationship Id="rId9" Type="http://schemas.openxmlformats.org/officeDocument/2006/relationships/image" Target="../media/image5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7" Type="http://schemas.openxmlformats.org/officeDocument/2006/relationships/image" Target="../media/image3.png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Layout" Target="../diagrams/layout60.xml"/><Relationship Id="rId7" Type="http://schemas.openxmlformats.org/officeDocument/2006/relationships/image" Target="../media/image3.png"/><Relationship Id="rId2" Type="http://schemas.openxmlformats.org/officeDocument/2006/relationships/diagramData" Target="../diagrams/data6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0.xml"/><Relationship Id="rId5" Type="http://schemas.openxmlformats.org/officeDocument/2006/relationships/diagramColors" Target="../diagrams/colors60.xml"/><Relationship Id="rId4" Type="http://schemas.openxmlformats.org/officeDocument/2006/relationships/diagramQuickStyle" Target="../diagrams/quickStyle60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diagramData" Target="../diagrams/data61.xml"/><Relationship Id="rId7" Type="http://schemas.microsoft.com/office/2007/relationships/diagramDrawing" Target="../diagrams/drawing6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1.xml"/><Relationship Id="rId5" Type="http://schemas.openxmlformats.org/officeDocument/2006/relationships/diagramQuickStyle" Target="../diagrams/quickStyle61.xml"/><Relationship Id="rId4" Type="http://schemas.openxmlformats.org/officeDocument/2006/relationships/diagramLayout" Target="../diagrams/layout6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Layout" Target="../diagrams/layout62.xml"/><Relationship Id="rId7" Type="http://schemas.openxmlformats.org/officeDocument/2006/relationships/image" Target="../media/image3.png"/><Relationship Id="rId2" Type="http://schemas.openxmlformats.org/officeDocument/2006/relationships/diagramData" Target="../diagrams/data6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2.xml"/><Relationship Id="rId5" Type="http://schemas.openxmlformats.org/officeDocument/2006/relationships/diagramColors" Target="../diagrams/colors62.xml"/><Relationship Id="rId4" Type="http://schemas.openxmlformats.org/officeDocument/2006/relationships/diagramQuickStyle" Target="../diagrams/quickStyle6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3.xml"/><Relationship Id="rId7" Type="http://schemas.openxmlformats.org/officeDocument/2006/relationships/image" Target="../media/image3.png"/><Relationship Id="rId2" Type="http://schemas.openxmlformats.org/officeDocument/2006/relationships/diagramData" Target="../diagrams/data6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3.xml"/><Relationship Id="rId5" Type="http://schemas.openxmlformats.org/officeDocument/2006/relationships/diagramColors" Target="../diagrams/colors63.xml"/><Relationship Id="rId4" Type="http://schemas.openxmlformats.org/officeDocument/2006/relationships/diagramQuickStyle" Target="../diagrams/quickStyle6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diagramLayout" Target="../diagrams/layout64.xml"/><Relationship Id="rId7" Type="http://schemas.openxmlformats.org/officeDocument/2006/relationships/image" Target="../media/image3.png"/><Relationship Id="rId2" Type="http://schemas.openxmlformats.org/officeDocument/2006/relationships/diagramData" Target="../diagrams/data6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4.xml"/><Relationship Id="rId5" Type="http://schemas.openxmlformats.org/officeDocument/2006/relationships/diagramColors" Target="../diagrams/colors64.xml"/><Relationship Id="rId4" Type="http://schemas.openxmlformats.org/officeDocument/2006/relationships/diagramQuickStyle" Target="../diagrams/quickStyle64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diagramLayout" Target="../diagrams/layout65.xml"/><Relationship Id="rId7" Type="http://schemas.openxmlformats.org/officeDocument/2006/relationships/image" Target="../media/image3.png"/><Relationship Id="rId2" Type="http://schemas.openxmlformats.org/officeDocument/2006/relationships/diagramData" Target="../diagrams/data6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5.xml"/><Relationship Id="rId5" Type="http://schemas.openxmlformats.org/officeDocument/2006/relationships/diagramColors" Target="../diagrams/colors65.xml"/><Relationship Id="rId4" Type="http://schemas.openxmlformats.org/officeDocument/2006/relationships/diagramQuickStyle" Target="../diagrams/quickStyle6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diagramLayout" Target="../diagrams/layout66.xml"/><Relationship Id="rId7" Type="http://schemas.openxmlformats.org/officeDocument/2006/relationships/image" Target="../media/image3.png"/><Relationship Id="rId2" Type="http://schemas.openxmlformats.org/officeDocument/2006/relationships/diagramData" Target="../diagrams/data6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6.xml"/><Relationship Id="rId5" Type="http://schemas.openxmlformats.org/officeDocument/2006/relationships/diagramColors" Target="../diagrams/colors66.xml"/><Relationship Id="rId4" Type="http://schemas.openxmlformats.org/officeDocument/2006/relationships/diagramQuickStyle" Target="../diagrams/quickStyle6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7.xml"/><Relationship Id="rId7" Type="http://schemas.microsoft.com/office/2007/relationships/diagramDrawing" Target="../diagrams/drawing67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67.xml"/><Relationship Id="rId5" Type="http://schemas.openxmlformats.org/officeDocument/2006/relationships/diagramQuickStyle" Target="../diagrams/quickStyle67.xml"/><Relationship Id="rId4" Type="http://schemas.openxmlformats.org/officeDocument/2006/relationships/diagramLayout" Target="../diagrams/layout67.xml"/><Relationship Id="rId9" Type="http://schemas.openxmlformats.org/officeDocument/2006/relationships/image" Target="../media/image59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diagramLayout" Target="../diagrams/layout68.xml"/><Relationship Id="rId7" Type="http://schemas.openxmlformats.org/officeDocument/2006/relationships/image" Target="../media/image3.png"/><Relationship Id="rId2" Type="http://schemas.openxmlformats.org/officeDocument/2006/relationships/diagramData" Target="../diagrams/data6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8.xml"/><Relationship Id="rId5" Type="http://schemas.openxmlformats.org/officeDocument/2006/relationships/diagramColors" Target="../diagrams/colors68.xml"/><Relationship Id="rId4" Type="http://schemas.openxmlformats.org/officeDocument/2006/relationships/diagramQuickStyle" Target="../diagrams/quickStyle6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9.xml"/><Relationship Id="rId7" Type="http://schemas.openxmlformats.org/officeDocument/2006/relationships/image" Target="../media/image3.png"/><Relationship Id="rId2" Type="http://schemas.openxmlformats.org/officeDocument/2006/relationships/diagramData" Target="../diagrams/data6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9.xml"/><Relationship Id="rId5" Type="http://schemas.openxmlformats.org/officeDocument/2006/relationships/diagramColors" Target="../diagrams/colors69.xml"/><Relationship Id="rId4" Type="http://schemas.openxmlformats.org/officeDocument/2006/relationships/diagramQuickStyle" Target="../diagrams/quickStyle69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diagramLayout" Target="../diagrams/layout70.xml"/><Relationship Id="rId7" Type="http://schemas.openxmlformats.org/officeDocument/2006/relationships/image" Target="../media/image3.png"/><Relationship Id="rId2" Type="http://schemas.openxmlformats.org/officeDocument/2006/relationships/diagramData" Target="../diagrams/data7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0.xml"/><Relationship Id="rId5" Type="http://schemas.openxmlformats.org/officeDocument/2006/relationships/diagramColors" Target="../diagrams/colors70.xml"/><Relationship Id="rId4" Type="http://schemas.openxmlformats.org/officeDocument/2006/relationships/diagramQuickStyle" Target="../diagrams/quickStyle70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diagramLayout" Target="../diagrams/layout71.xml"/><Relationship Id="rId7" Type="http://schemas.openxmlformats.org/officeDocument/2006/relationships/image" Target="../media/image3.png"/><Relationship Id="rId2" Type="http://schemas.openxmlformats.org/officeDocument/2006/relationships/diagramData" Target="../diagrams/data7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1.xml"/><Relationship Id="rId5" Type="http://schemas.openxmlformats.org/officeDocument/2006/relationships/diagramColors" Target="../diagrams/colors71.xml"/><Relationship Id="rId4" Type="http://schemas.openxmlformats.org/officeDocument/2006/relationships/diagramQuickStyle" Target="../diagrams/quickStyle7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diagramLayout" Target="../diagrams/layout72.xml"/><Relationship Id="rId7" Type="http://schemas.openxmlformats.org/officeDocument/2006/relationships/image" Target="../media/image3.png"/><Relationship Id="rId2" Type="http://schemas.openxmlformats.org/officeDocument/2006/relationships/diagramData" Target="../diagrams/data7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2.xml"/><Relationship Id="rId5" Type="http://schemas.openxmlformats.org/officeDocument/2006/relationships/diagramColors" Target="../diagrams/colors72.xml"/><Relationship Id="rId4" Type="http://schemas.openxmlformats.org/officeDocument/2006/relationships/diagramQuickStyle" Target="../diagrams/quickStyle7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Layout" Target="../diagrams/layout73.xml"/><Relationship Id="rId7" Type="http://schemas.openxmlformats.org/officeDocument/2006/relationships/image" Target="../media/image3.png"/><Relationship Id="rId2" Type="http://schemas.openxmlformats.org/officeDocument/2006/relationships/diagramData" Target="../diagrams/data7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3.xml"/><Relationship Id="rId5" Type="http://schemas.openxmlformats.org/officeDocument/2006/relationships/diagramColors" Target="../diagrams/colors73.xml"/><Relationship Id="rId4" Type="http://schemas.openxmlformats.org/officeDocument/2006/relationships/diagramQuickStyle" Target="../diagrams/quickStyle73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diagramLayout" Target="../diagrams/layout74.xml"/><Relationship Id="rId7" Type="http://schemas.openxmlformats.org/officeDocument/2006/relationships/image" Target="../media/image3.png"/><Relationship Id="rId2" Type="http://schemas.openxmlformats.org/officeDocument/2006/relationships/diagramData" Target="../diagrams/data7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4.xml"/><Relationship Id="rId5" Type="http://schemas.openxmlformats.org/officeDocument/2006/relationships/diagramColors" Target="../diagrams/colors74.xml"/><Relationship Id="rId4" Type="http://schemas.openxmlformats.org/officeDocument/2006/relationships/diagramQuickStyle" Target="../diagrams/quickStyle74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diagramLayout" Target="../diagrams/layout75.xml"/><Relationship Id="rId7" Type="http://schemas.openxmlformats.org/officeDocument/2006/relationships/image" Target="../media/image3.png"/><Relationship Id="rId2" Type="http://schemas.openxmlformats.org/officeDocument/2006/relationships/diagramData" Target="../diagrams/data7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5.xml"/><Relationship Id="rId5" Type="http://schemas.openxmlformats.org/officeDocument/2006/relationships/diagramColors" Target="../diagrams/colors75.xml"/><Relationship Id="rId4" Type="http://schemas.openxmlformats.org/officeDocument/2006/relationships/diagramQuickStyle" Target="../diagrams/quickStyle75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diagramLayout" Target="../diagrams/layout76.xml"/><Relationship Id="rId7" Type="http://schemas.openxmlformats.org/officeDocument/2006/relationships/image" Target="../media/image3.png"/><Relationship Id="rId2" Type="http://schemas.openxmlformats.org/officeDocument/2006/relationships/diagramData" Target="../diagrams/data7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6.xml"/><Relationship Id="rId5" Type="http://schemas.openxmlformats.org/officeDocument/2006/relationships/diagramColors" Target="../diagrams/colors76.xml"/><Relationship Id="rId4" Type="http://schemas.openxmlformats.org/officeDocument/2006/relationships/diagramQuickStyle" Target="../diagrams/quickStyle76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diagramLayout" Target="../diagrams/layout77.xml"/><Relationship Id="rId7" Type="http://schemas.openxmlformats.org/officeDocument/2006/relationships/image" Target="../media/image3.png"/><Relationship Id="rId2" Type="http://schemas.openxmlformats.org/officeDocument/2006/relationships/diagramData" Target="../diagrams/data7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7.xml"/><Relationship Id="rId5" Type="http://schemas.openxmlformats.org/officeDocument/2006/relationships/diagramColors" Target="../diagrams/colors77.xml"/><Relationship Id="rId4" Type="http://schemas.openxmlformats.org/officeDocument/2006/relationships/diagramQuickStyle" Target="../diagrams/quickStyle77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diagramData" Target="../diagrams/data78.xml"/><Relationship Id="rId7" Type="http://schemas.microsoft.com/office/2007/relationships/diagramDrawing" Target="../diagrams/drawing7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8.xml"/><Relationship Id="rId5" Type="http://schemas.openxmlformats.org/officeDocument/2006/relationships/diagramQuickStyle" Target="../diagrams/quickStyle78.xml"/><Relationship Id="rId4" Type="http://schemas.openxmlformats.org/officeDocument/2006/relationships/diagramLayout" Target="../diagrams/layout78.xml"/><Relationship Id="rId9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diagramLayout" Target="../diagrams/layout79.xml"/><Relationship Id="rId7" Type="http://schemas.openxmlformats.org/officeDocument/2006/relationships/image" Target="../media/image3.png"/><Relationship Id="rId2" Type="http://schemas.openxmlformats.org/officeDocument/2006/relationships/diagramData" Target="../diagrams/data7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9.xml"/><Relationship Id="rId5" Type="http://schemas.openxmlformats.org/officeDocument/2006/relationships/diagramColors" Target="../diagrams/colors79.xml"/><Relationship Id="rId4" Type="http://schemas.openxmlformats.org/officeDocument/2006/relationships/diagramQuickStyle" Target="../diagrams/quickStyle79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diagramLayout" Target="../diagrams/layout80.xml"/><Relationship Id="rId7" Type="http://schemas.openxmlformats.org/officeDocument/2006/relationships/image" Target="../media/image3.png"/><Relationship Id="rId2" Type="http://schemas.openxmlformats.org/officeDocument/2006/relationships/diagramData" Target="../diagrams/data8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0.xml"/><Relationship Id="rId5" Type="http://schemas.openxmlformats.org/officeDocument/2006/relationships/diagramColors" Target="../diagrams/colors80.xml"/><Relationship Id="rId4" Type="http://schemas.openxmlformats.org/officeDocument/2006/relationships/diagramQuickStyle" Target="../diagrams/quickStyle8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diagramLayout" Target="../diagrams/layout81.xml"/><Relationship Id="rId7" Type="http://schemas.openxmlformats.org/officeDocument/2006/relationships/image" Target="../media/image3.png"/><Relationship Id="rId2" Type="http://schemas.openxmlformats.org/officeDocument/2006/relationships/diagramData" Target="../diagrams/data8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1.xml"/><Relationship Id="rId5" Type="http://schemas.openxmlformats.org/officeDocument/2006/relationships/diagramColors" Target="../diagrams/colors81.xml"/><Relationship Id="rId4" Type="http://schemas.openxmlformats.org/officeDocument/2006/relationships/diagramQuickStyle" Target="../diagrams/quickStyle81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diagramLayout" Target="../diagrams/layout82.xml"/><Relationship Id="rId7" Type="http://schemas.openxmlformats.org/officeDocument/2006/relationships/image" Target="../media/image3.png"/><Relationship Id="rId2" Type="http://schemas.openxmlformats.org/officeDocument/2006/relationships/diagramData" Target="../diagrams/data8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2.xml"/><Relationship Id="rId5" Type="http://schemas.openxmlformats.org/officeDocument/2006/relationships/diagramColors" Target="../diagrams/colors82.xml"/><Relationship Id="rId4" Type="http://schemas.openxmlformats.org/officeDocument/2006/relationships/diagramQuickStyle" Target="../diagrams/quickStyle8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3.xml"/><Relationship Id="rId7" Type="http://schemas.openxmlformats.org/officeDocument/2006/relationships/image" Target="../media/image3.png"/><Relationship Id="rId2" Type="http://schemas.openxmlformats.org/officeDocument/2006/relationships/diagramData" Target="../diagrams/data8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3.xml"/><Relationship Id="rId5" Type="http://schemas.openxmlformats.org/officeDocument/2006/relationships/diagramColors" Target="../diagrams/colors83.xml"/><Relationship Id="rId4" Type="http://schemas.openxmlformats.org/officeDocument/2006/relationships/diagramQuickStyle" Target="../diagrams/quickStyle83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diagramLayout" Target="../diagrams/layout84.xml"/><Relationship Id="rId7" Type="http://schemas.openxmlformats.org/officeDocument/2006/relationships/image" Target="../media/image3.png"/><Relationship Id="rId2" Type="http://schemas.openxmlformats.org/officeDocument/2006/relationships/diagramData" Target="../diagrams/data8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4.xml"/><Relationship Id="rId5" Type="http://schemas.openxmlformats.org/officeDocument/2006/relationships/diagramColors" Target="../diagrams/colors84.xml"/><Relationship Id="rId4" Type="http://schemas.openxmlformats.org/officeDocument/2006/relationships/diagramQuickStyle" Target="../diagrams/quickStyle84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diagramLayout" Target="../diagrams/layout85.xml"/><Relationship Id="rId7" Type="http://schemas.openxmlformats.org/officeDocument/2006/relationships/image" Target="../media/image3.png"/><Relationship Id="rId2" Type="http://schemas.openxmlformats.org/officeDocument/2006/relationships/diagramData" Target="../diagrams/data8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5.xml"/><Relationship Id="rId5" Type="http://schemas.openxmlformats.org/officeDocument/2006/relationships/diagramColors" Target="../diagrams/colors85.xml"/><Relationship Id="rId4" Type="http://schemas.openxmlformats.org/officeDocument/2006/relationships/diagramQuickStyle" Target="../diagrams/quickStyle8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7.xml"/><Relationship Id="rId13" Type="http://schemas.openxmlformats.org/officeDocument/2006/relationships/image" Target="../media/image77.jpeg"/><Relationship Id="rId3" Type="http://schemas.openxmlformats.org/officeDocument/2006/relationships/diagramData" Target="../diagrams/data86.xml"/><Relationship Id="rId7" Type="http://schemas.microsoft.com/office/2007/relationships/diagramDrawing" Target="../diagrams/drawing86.xml"/><Relationship Id="rId12" Type="http://schemas.microsoft.com/office/2007/relationships/diagramDrawing" Target="../diagrams/drawing8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6.xml"/><Relationship Id="rId11" Type="http://schemas.openxmlformats.org/officeDocument/2006/relationships/diagramColors" Target="../diagrams/colors87.xml"/><Relationship Id="rId5" Type="http://schemas.openxmlformats.org/officeDocument/2006/relationships/diagramQuickStyle" Target="../diagrams/quickStyle86.xml"/><Relationship Id="rId10" Type="http://schemas.openxmlformats.org/officeDocument/2006/relationships/diagramQuickStyle" Target="../diagrams/quickStyle87.xml"/><Relationship Id="rId4" Type="http://schemas.openxmlformats.org/officeDocument/2006/relationships/diagramLayout" Target="../diagrams/layout86.xml"/><Relationship Id="rId9" Type="http://schemas.openxmlformats.org/officeDocument/2006/relationships/diagramLayout" Target="../diagrams/layout8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28675" y="2576321"/>
            <a:ext cx="4070779" cy="1664768"/>
          </a:xfrm>
        </p:spPr>
        <p:txBody>
          <a:bodyPr rtlCol="0" anchor="ctr"/>
          <a:lstStyle/>
          <a:p>
            <a:pPr rtl="0"/>
            <a:r>
              <a:rPr lang="ru-RU" b="1" dirty="0">
                <a:solidFill>
                  <a:schemeClr val="tx2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Итоги выполнения НИР в 2017 году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ОСНОВНЫХ ДОСТИЖЕНИЙ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B3864D-BF22-4F29-9E69-4885B4E78E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6" r="8716"/>
          <a:stretch>
            <a:fillRect/>
          </a:stretch>
        </p:blipFill>
        <p:spPr/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034401B-0741-448F-A5A3-5D2B44340296}"/>
              </a:ext>
            </a:extLst>
          </p:cNvPr>
          <p:cNvSpPr/>
          <p:nvPr/>
        </p:nvSpPr>
        <p:spPr>
          <a:xfrm>
            <a:off x="1939159" y="67759"/>
            <a:ext cx="7047186" cy="1035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b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spc="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ИНСТИТУТ БИООРГАНИЧЕСКОЙ ХИМИИ </a:t>
            </a:r>
            <a:b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им. академиков М.М.</a:t>
            </a: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 </a:t>
            </a:r>
            <a:r>
              <a:rPr lang="ru-RU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  <a:t>Шемякина и Ю.А. Овчинникова</a:t>
            </a:r>
            <a:br>
              <a:rPr lang="ru-RU" sz="1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cs typeface="Calibri" pitchFamily="34" charset="0"/>
              </a:rPr>
            </a:br>
            <a:r>
              <a:rPr lang="ru-RU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</a:p>
        </p:txBody>
      </p:sp>
      <p:pic>
        <p:nvPicPr>
          <p:cNvPr id="11" name="Рисунок 10" descr="Эмблема ИБХ РАН">
            <a:extLst>
              <a:ext uri="{FF2B5EF4-FFF2-40B4-BE49-F238E27FC236}">
                <a16:creationId xmlns:a16="http://schemas.microsoft.com/office/drawing/2014/main" id="{6D27A06E-C345-4194-BC8D-4B8EEBB4D49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2122" y="89316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ПЕПТИДНО-БЕЛКОВЫХ ТЕХНОЛОГИЙ 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В.Т. Иванов)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688254"/>
              </p:ext>
            </p:extLst>
          </p:nvPr>
        </p:nvGraphicFramePr>
        <p:xfrm>
          <a:off x="828675" y="1600200"/>
          <a:ext cx="7485512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ABF6B3C6-241A-46E8-97D6-8DB8104276C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733613C-9468-4117-B83A-60DD045AD2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024096"/>
              </p:ext>
            </p:extLst>
          </p:nvPr>
        </p:nvGraphicFramePr>
        <p:xfrm>
          <a:off x="288234" y="194501"/>
          <a:ext cx="6023113" cy="601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92353" y="816519"/>
            <a:ext cx="8581319" cy="7696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АЛЬТЕРНАТИВНЫЙ СПЛАЙСИНГ ВЛИЯЕТ НА ТРАНСКРИПТОМ,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НО НЕ ПРОТЕОМ МОДЕЛЬНОГО ОБЬЕКТА (МОХ  </a:t>
            </a:r>
            <a:r>
              <a:rPr lang="ru-RU" sz="2000" b="1" i="1" dirty="0" err="1">
                <a:solidFill>
                  <a:srgbClr val="292B2C"/>
                </a:solidFill>
                <a:latin typeface="Cambria" panose="02040503050406030204" pitchFamily="18" charset="0"/>
              </a:rPr>
              <a:t>Physcomitrella</a:t>
            </a:r>
            <a:r>
              <a:rPr lang="ru-RU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ru-RU" sz="2000" b="1" i="1" dirty="0" err="1">
                <a:solidFill>
                  <a:srgbClr val="292B2C"/>
                </a:solidFill>
                <a:latin typeface="Cambria" panose="02040503050406030204" pitchFamily="18" charset="0"/>
              </a:rPr>
              <a:t>patens</a:t>
            </a:r>
            <a:r>
              <a:rPr lang="ru-RU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)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0537DE-D66D-42DE-97C3-01DFE81C9247}"/>
              </a:ext>
            </a:extLst>
          </p:cNvPr>
          <p:cNvSpPr/>
          <p:nvPr/>
        </p:nvSpPr>
        <p:spPr>
          <a:xfrm>
            <a:off x="271537" y="1606846"/>
            <a:ext cx="6335590" cy="5216813"/>
          </a:xfrm>
          <a:prstGeom prst="rect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44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Альтернативное сплайсинг генов (AS) может существенно влиять на транскриптом и протеом эукариотической клетки.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проанализировали влияние сплайсинга на разнообразие протеома растительных клеток, используя мох 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Physcomitrella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patens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cмогли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идентифицировать только несколько примеров, которые однозначно указывали на наличие двух или более белковых изоформ из одного и того же локуса на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протеомном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уровне. Наши результаты показывают, что альтернативный сплайсинг оказывает небольшое влияние на разнообразие протеома.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также обнаружили, что мРНК и пре-мРНК имеют тысячи комплементарных сайтов связывания для длинных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некодирующих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РНК (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lncRNAs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которые могут приводить к потенциальным взаимодействиям в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транскриптоме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открытие указывает на дополнительный уровень экспрессии генов и регуляцию сплайсинга с помощью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некодирующих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транскриптов.</a:t>
            </a:r>
          </a:p>
          <a:p>
            <a:pPr>
              <a:spcAft>
                <a:spcPts val="600"/>
              </a:spcAft>
            </a:pPr>
            <a:r>
              <a:rPr lang="en-US" sz="1000" dirty="0" err="1">
                <a:solidFill>
                  <a:srgbClr val="FFFF00"/>
                </a:solidFill>
                <a:latin typeface="Cambria" panose="02040503050406030204" pitchFamily="18" charset="0"/>
              </a:rPr>
              <a:t>Fesenko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 I. </a:t>
            </a:r>
            <a:r>
              <a:rPr lang="ru-RU" sz="1000" dirty="0">
                <a:solidFill>
                  <a:srgbClr val="FFFF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Alternative splicing shapes transcriptome but not proteome diversity in </a:t>
            </a:r>
            <a:r>
              <a:rPr lang="en-US" sz="1000" i="1" dirty="0" err="1">
                <a:solidFill>
                  <a:srgbClr val="FFFF00"/>
                </a:solidFill>
                <a:latin typeface="Cambria" panose="02040503050406030204" pitchFamily="18" charset="0"/>
              </a:rPr>
              <a:t>Physcomitrella</a:t>
            </a:r>
            <a:r>
              <a:rPr lang="en-US" sz="1000" i="1" dirty="0">
                <a:solidFill>
                  <a:srgbClr val="FFFF00"/>
                </a:solidFill>
                <a:latin typeface="Cambria" panose="02040503050406030204" pitchFamily="18" charset="0"/>
              </a:rPr>
              <a:t> patens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. </a:t>
            </a:r>
            <a:r>
              <a:rPr lang="en-US" sz="1000" i="1" dirty="0">
                <a:solidFill>
                  <a:srgbClr val="FFFF00"/>
                </a:solidFill>
                <a:latin typeface="Cambria" panose="02040503050406030204" pitchFamily="18" charset="0"/>
              </a:rPr>
              <a:t>Sci Rep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, 7 (1), 2698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A3330F4-7F54-473A-8497-B98DC3A26418}"/>
              </a:ext>
            </a:extLst>
          </p:cNvPr>
          <p:cNvSpPr/>
          <p:nvPr/>
        </p:nvSpPr>
        <p:spPr>
          <a:xfrm>
            <a:off x="3434576" y="1767007"/>
            <a:ext cx="5447827" cy="48964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55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0CEEFED0-3595-401F-9680-F10A0F0102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6557075"/>
              </p:ext>
            </p:extLst>
          </p:nvPr>
        </p:nvGraphicFramePr>
        <p:xfrm>
          <a:off x="278297" y="203528"/>
          <a:ext cx="5680576" cy="752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18536" y="1192696"/>
            <a:ext cx="8603622" cy="752707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292B2C"/>
                </a:solidFill>
                <a:latin typeface="Cambria" panose="02040503050406030204" pitchFamily="18" charset="0"/>
              </a:rPr>
              <a:t>ГИПОТЕЗА МОЛЕКУЛЯРНОЙ МИМИКРИИ КАК ОДНОГО ИЗ ВАРИАНТОВ РАЗВИТИЯ РАССЕЯННОГО СКЛЕРОЗА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49DF1BC-7D89-49CD-AA9E-8354C250CBD4}"/>
              </a:ext>
            </a:extLst>
          </p:cNvPr>
          <p:cNvSpPr/>
          <p:nvPr/>
        </p:nvSpPr>
        <p:spPr>
          <a:xfrm>
            <a:off x="278779" y="1828801"/>
            <a:ext cx="6420195" cy="4835612"/>
          </a:xfrm>
          <a:prstGeom prst="rect">
            <a:avLst/>
          </a:prstGeom>
          <a:blipFill>
            <a:blip r:embed="rId8" cstate="print"/>
            <a:stretch>
              <a:fillRect l="1" t="-19878" r="424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7C9C5F-AC2D-4577-90C1-0B2B7CEFFE5D}"/>
              </a:ext>
            </a:extLst>
          </p:cNvPr>
          <p:cNvSpPr/>
          <p:nvPr/>
        </p:nvSpPr>
        <p:spPr>
          <a:xfrm>
            <a:off x="6578998" y="1964937"/>
            <a:ext cx="234316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Экспериментально подтверждена гипотеза молекулярной мимикрии как одного из вариантов развития рассеянного склероза. Доказана возможность индукции миелин-реактивных антител путем введения вирусного антигена </a:t>
            </a:r>
            <a:r>
              <a:rPr lang="ru-RU" sz="1400" i="1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in</a:t>
            </a:r>
            <a:r>
              <a:rPr lang="ru-RU" sz="1400" i="1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vivo</a:t>
            </a:r>
            <a:r>
              <a:rPr lang="ru-RU" sz="1400" i="1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endParaRPr lang="ru-RU" sz="1400" dirty="0">
              <a:solidFill>
                <a:srgbClr val="003300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ru-RU" sz="1000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Lomakin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et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al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., </a:t>
            </a:r>
            <a:r>
              <a:rPr lang="ru-RU" sz="1000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Front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ru-RU" sz="1000" dirty="0" err="1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Immunol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., 2017).</a:t>
            </a:r>
          </a:p>
          <a:p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Lomakin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Y.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Exposure to the Epstein-Barr viral antigen latent membrane protein 1 induces myelin-reactive antibodies in vivo.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Front Immunol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, 8, 777</a:t>
            </a:r>
            <a:endParaRPr lang="ru-RU" sz="1000" dirty="0">
              <a:solidFill>
                <a:srgbClr val="003300"/>
              </a:solidFill>
              <a:latin typeface="Cambria" panose="02040503050406030204" pitchFamily="18" charset="0"/>
            </a:endParaRPr>
          </a:p>
          <a:p>
            <a:endParaRPr lang="ru-RU" sz="14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2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EAA197D1-17D7-4460-9AB1-5A421A5D7C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728811"/>
              </p:ext>
            </p:extLst>
          </p:nvPr>
        </p:nvGraphicFramePr>
        <p:xfrm>
          <a:off x="327991" y="265711"/>
          <a:ext cx="4984237" cy="50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7991" y="882426"/>
            <a:ext cx="8620803" cy="73783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spc="-1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ПОДХОДЫ </a:t>
            </a:r>
            <a:r>
              <a:rPr lang="ru-RU" sz="2000" b="1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К ИНДУКЦИИ </a:t>
            </a:r>
            <a:r>
              <a:rPr lang="ru-RU" sz="2000" b="1" spc="-10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ТОЛЕРАНТНОСТИ </a:t>
            </a:r>
            <a:br>
              <a:rPr lang="ru-RU" sz="2000" b="1" spc="-10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</a:br>
            <a:r>
              <a:rPr lang="ru-RU" sz="20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ИНКАПСУЛИРОВАННЫМИ </a:t>
            </a:r>
            <a:r>
              <a:rPr lang="ru-RU" sz="2000" b="1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ФРАГМЕНТАМИ</a:t>
            </a:r>
            <a:r>
              <a:rPr lang="ru-RU" sz="2000" b="1" spc="80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 </a:t>
            </a:r>
            <a:r>
              <a:rPr lang="ru-RU" sz="20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АУТОАНТИГЕНОВ</a:t>
            </a:r>
            <a:endParaRPr lang="ru-RU" sz="1800" dirty="0">
              <a:latin typeface="Cambria" panose="02040503050406030204" pitchFamily="18" charset="0"/>
              <a:cs typeface="Arial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DE05F62-3D8F-4F7E-9515-9677228D5414}"/>
              </a:ext>
            </a:extLst>
          </p:cNvPr>
          <p:cNvSpPr/>
          <p:nvPr/>
        </p:nvSpPr>
        <p:spPr>
          <a:xfrm>
            <a:off x="327991" y="3224411"/>
            <a:ext cx="7239871" cy="3367878"/>
          </a:xfrm>
          <a:prstGeom prst="rect">
            <a:avLst/>
          </a:prstGeom>
          <a:blipFill>
            <a:blip r:embed="rId8" cstate="print"/>
            <a:stretch>
              <a:fillRect b="-2492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DF4FD1-C288-4078-85F2-648479889404}"/>
              </a:ext>
            </a:extLst>
          </p:cNvPr>
          <p:cNvSpPr/>
          <p:nvPr/>
        </p:nvSpPr>
        <p:spPr>
          <a:xfrm>
            <a:off x="7567863" y="4653296"/>
            <a:ext cx="131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Ivanova </a:t>
            </a:r>
            <a:r>
              <a:rPr lang="en-US" sz="1000" spc="-3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V.V.</a:t>
            </a:r>
            <a:r>
              <a:rPr lang="ru-RU" sz="1000" spc="-3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 </a:t>
            </a:r>
            <a:r>
              <a:rPr lang="en-US" sz="1000" spc="-3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 </a:t>
            </a:r>
            <a:r>
              <a:rPr lang="en-US" sz="1000" spc="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I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mmunomodulation capacity of individual myelin peptides-components of liposomal therapeutic against multiple sclerosis</a:t>
            </a:r>
            <a:r>
              <a:rPr lang="ru-RU" sz="1000" spc="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др. (2017).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Divergent.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Front Immunol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, 8,</a:t>
            </a:r>
            <a:r>
              <a:rPr lang="en-US" sz="1000" spc="15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1335</a:t>
            </a:r>
            <a:endParaRPr lang="ru-RU" sz="1000" dirty="0">
              <a:solidFill>
                <a:srgbClr val="0033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8E51CF-E417-4635-95DF-935758EAE530}"/>
              </a:ext>
            </a:extLst>
          </p:cNvPr>
          <p:cNvSpPr/>
          <p:nvPr/>
        </p:nvSpPr>
        <p:spPr>
          <a:xfrm>
            <a:off x="244775" y="1729840"/>
            <a:ext cx="86208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Разработаны подходы к индукции толерантности инкапсулированными фрагментами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аутоантигенов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Предложенный на их основе препарат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Ксемис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успешно прошел I и II фазы клинических испытаний с имеющимся одобренным синопсисом на фазу III.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Показан молекулярный механизм его действия, включающий в себя двухфазное подавление аутоиммунной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нейродегенрации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, опосредованное выбросом противовоспалительных цитокинов на первом этапе и индукции регуляторных Т-клеток на втором (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Ivanova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Front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., 2017).</a:t>
            </a:r>
          </a:p>
        </p:txBody>
      </p:sp>
    </p:spTree>
    <p:extLst>
      <p:ext uri="{BB962C8B-B14F-4D97-AF65-F5344CB8AC3E}">
        <p14:creationId xmlns:p14="http://schemas.microsoft.com/office/powerpoint/2010/main" val="202700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4095EDBC-AE74-4C52-8E94-3ACAF370D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167805"/>
              </p:ext>
            </p:extLst>
          </p:nvPr>
        </p:nvGraphicFramePr>
        <p:xfrm>
          <a:off x="238539" y="205408"/>
          <a:ext cx="8020878" cy="636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34176" y="1004052"/>
            <a:ext cx="8648226" cy="97957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4500" b="1" dirty="0">
                <a:solidFill>
                  <a:srgbClr val="292B2C"/>
                </a:solidFill>
                <a:latin typeface="Cambria" panose="02040503050406030204" pitchFamily="18" charset="0"/>
              </a:rPr>
              <a:t>СОЗДАНА ПЛАТФОРМА ДЛЯ УЛЬТРАВЫСОКОПРОИЗВОДИТЕЛЬНОГО СКРИНИНГА БИОКАТАЛИТИЧЕСКОЙ АКТИВНОСТИ В КАПЛЯХ ДВОЙНОЙ МИКРОФЛЮИДНОЙ ЭМУЛЬСИИ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5556F057-2853-460A-B6AE-818AAF300B3C}"/>
              </a:ext>
            </a:extLst>
          </p:cNvPr>
          <p:cNvSpPr/>
          <p:nvPr/>
        </p:nvSpPr>
        <p:spPr>
          <a:xfrm>
            <a:off x="234175" y="3517897"/>
            <a:ext cx="8648225" cy="30236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0E010B-1AC3-43D8-A642-DC074B95DC8D}"/>
              </a:ext>
            </a:extLst>
          </p:cNvPr>
          <p:cNvSpPr/>
          <p:nvPr/>
        </p:nvSpPr>
        <p:spPr>
          <a:xfrm>
            <a:off x="129250" y="1917459"/>
            <a:ext cx="87531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Высокая селективность и чувствительность платформы позволили детектировать различные типы активности, а также дискриминировать уровни одинаковой активности.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Универсальность и работоспособность предложенного подхода была с успехом продемонстрирована на примере естественной библиотеки микроорганизмов, способных ингибировать рост известной бактерии-патогена </a:t>
            </a:r>
            <a:r>
              <a:rPr lang="ru-RU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Staphylococcus</a:t>
            </a:r>
            <a:r>
              <a:rPr lang="ru-RU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aureus</a:t>
            </a:r>
            <a:r>
              <a:rPr lang="ru-RU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Terekhov</a:t>
            </a:r>
            <a:r>
              <a:rPr lang="en-US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S.S. 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Microfluidic droplet platform for ultrahigh-throughput single-cell screening of biodiversity. </a:t>
            </a:r>
            <a:r>
              <a:rPr lang="en-US" sz="14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Proc. Natl. Acad. Sci. U.S.A.</a:t>
            </a:r>
            <a:r>
              <a:rPr lang="en-US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114 (10), 2550–2555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7557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85111" y="999228"/>
            <a:ext cx="8545306" cy="6858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292B2C"/>
                </a:solidFill>
                <a:latin typeface="Cambria" panose="02040503050406030204" pitchFamily="18" charset="0"/>
              </a:rPr>
              <a:t>СОЗДАНИЕ УЛЬТРАВЫСОКОПРОИЗВОДИТЕЛЬНОГО МЕТОДА СКРИНИНГА КАТАЛИТИЧЕСКОЙ АКТИВНОСТИ.  ВАЛИДАЦИЯ МЕТОДА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AD98892D-D023-4014-96B0-7A9E89DBCF9E}"/>
              </a:ext>
            </a:extLst>
          </p:cNvPr>
          <p:cNvSpPr/>
          <p:nvPr/>
        </p:nvSpPr>
        <p:spPr>
          <a:xfrm>
            <a:off x="1123906" y="3331682"/>
            <a:ext cx="6849615" cy="2824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C27ECF-BB01-4655-AF28-8E491B19A032}"/>
              </a:ext>
            </a:extLst>
          </p:cNvPr>
          <p:cNvSpPr/>
          <p:nvPr/>
        </p:nvSpPr>
        <p:spPr>
          <a:xfrm>
            <a:off x="334833" y="6202747"/>
            <a:ext cx="8427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Terekhov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 S.S. </a:t>
            </a:r>
            <a:r>
              <a:rPr lang="ru-RU" sz="1000" spc="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и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др. (2017).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Microfluidic droplet platform for ultrahigh-throughput single-cell screening of biodiversity.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Proc. Natl. Acad. Sci. U.S.A.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, </a:t>
            </a:r>
            <a:r>
              <a:rPr lang="en-US" sz="1000" spc="-15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114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(10),</a:t>
            </a:r>
            <a:r>
              <a:rPr lang="en-US" sz="1000" spc="9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  <a:cs typeface="Arial"/>
              </a:rPr>
              <a:t>2550–2555</a:t>
            </a:r>
            <a:endParaRPr lang="ru-RU" sz="10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74BD9EF4-753D-45E2-9B04-D25AE4524E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8209438"/>
              </p:ext>
            </p:extLst>
          </p:nvPr>
        </p:nvGraphicFramePr>
        <p:xfrm>
          <a:off x="238539" y="205408"/>
          <a:ext cx="8020878" cy="636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32D883-8A6F-41C5-B305-DDBA292DFA75}"/>
              </a:ext>
            </a:extLst>
          </p:cNvPr>
          <p:cNvSpPr/>
          <p:nvPr/>
        </p:nvSpPr>
        <p:spPr>
          <a:xfrm>
            <a:off x="238539" y="1685028"/>
            <a:ext cx="8620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Исследования направлены на поиск и создание каталитических биологических антидотов. Для поиска новых каталитических антидотов на основе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бутирилхолинэстеразы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была созданы панель библиотек активного центра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БуХЭ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Одна из библиотек петли 284-288 была успешно использована для валидации метода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ультравысокопроизводительного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скрининга библиотек в каплях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микрофлюидной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эмульсии. Полученные результаты, совместно с разработанным квантово-механическим алгоритмом расчета реакции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дефосфорилирования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ковалентного комплекса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БуХЭ-параоксон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позволили создать оптимизированную библиотеку для дрожжевого дисплея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БуХЭ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RKH-4, представительностью 1×10</a:t>
            </a:r>
            <a:r>
              <a:rPr lang="ru-RU" sz="1400" baseline="30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вариантов.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5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38539" y="948097"/>
            <a:ext cx="8486078" cy="7415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СОЗДАНИЕ ЭНАНТИОСЕЛЕКТИВНЫХ БИОЛОГИЧЕСКИХ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АНТИДОТОВ НА ОСНОВЕ АНТИТЕЛ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0CF5659D-E297-4D29-BF86-0952D2A73DB9}"/>
              </a:ext>
            </a:extLst>
          </p:cNvPr>
          <p:cNvSpPr/>
          <p:nvPr/>
        </p:nvSpPr>
        <p:spPr>
          <a:xfrm>
            <a:off x="2552721" y="1689652"/>
            <a:ext cx="6253349" cy="5029199"/>
          </a:xfrm>
          <a:prstGeom prst="rect">
            <a:avLst/>
          </a:prstGeom>
          <a:blipFill>
            <a:blip r:embed="rId3" cstate="print"/>
            <a:stretch>
              <a:fillRect t="-4028" b="-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2090BD-ED53-429B-A821-D256198DCBA1}"/>
              </a:ext>
            </a:extLst>
          </p:cNvPr>
          <p:cNvSpPr/>
          <p:nvPr/>
        </p:nvSpPr>
        <p:spPr>
          <a:xfrm>
            <a:off x="238539" y="1795538"/>
            <a:ext cx="216355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33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В рамках изучения каталитических антидотов на основе антител был предложен алгоритм предсказания мутантов, способных селективно взаимодействовать с (R)- и (S)-изомерами ФОТ.</a:t>
            </a:r>
          </a:p>
          <a:p>
            <a:endParaRPr lang="ru-RU" sz="14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003300"/>
              </a:solidFill>
              <a:latin typeface="Cambria" panose="02040503050406030204" pitchFamily="18" charset="0"/>
            </a:endParaRPr>
          </a:p>
          <a:p>
            <a:r>
              <a:rPr lang="en-US" sz="1200" dirty="0" err="1">
                <a:solidFill>
                  <a:srgbClr val="003300"/>
                </a:solidFill>
                <a:latin typeface="Cambria" panose="02040503050406030204" pitchFamily="18" charset="0"/>
              </a:rPr>
              <a:t>Golovin</a:t>
            </a:r>
            <a:r>
              <a:rPr lang="en-US" sz="1200" dirty="0">
                <a:solidFill>
                  <a:srgbClr val="003300"/>
                </a:solidFill>
                <a:latin typeface="Cambria" panose="02040503050406030204" pitchFamily="18" charset="0"/>
              </a:rPr>
              <a:t> A.V. и </a:t>
            </a:r>
            <a:r>
              <a:rPr lang="en-US" sz="1200" dirty="0" err="1">
                <a:solidFill>
                  <a:srgbClr val="003300"/>
                </a:solidFill>
                <a:latin typeface="Cambria" panose="02040503050406030204" pitchFamily="18" charset="0"/>
              </a:rPr>
              <a:t>др</a:t>
            </a:r>
            <a:r>
              <a:rPr lang="en-US" sz="1200" dirty="0">
                <a:solidFill>
                  <a:srgbClr val="003300"/>
                </a:solidFill>
                <a:latin typeface="Cambria" panose="02040503050406030204" pitchFamily="18" charset="0"/>
              </a:rPr>
              <a:t>. (2017). Evolution of catalytic centers of antibodies by virtual screening of broad repertoire of mutants using supercomputer. </a:t>
            </a:r>
            <a:r>
              <a:rPr lang="en-US" sz="12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Dokl</a:t>
            </a:r>
            <a:r>
              <a:rPr lang="en-US" sz="1200" i="1" dirty="0">
                <a:solidFill>
                  <a:srgbClr val="003300"/>
                </a:solidFill>
                <a:latin typeface="Cambria" panose="02040503050406030204" pitchFamily="18" charset="0"/>
              </a:rPr>
              <a:t>. </a:t>
            </a:r>
            <a:r>
              <a:rPr lang="en-US" sz="12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Biochem</a:t>
            </a:r>
            <a:r>
              <a:rPr lang="en-US" sz="1200" i="1" dirty="0">
                <a:solidFill>
                  <a:srgbClr val="003300"/>
                </a:solidFill>
                <a:latin typeface="Cambria" panose="02040503050406030204" pitchFamily="18" charset="0"/>
              </a:rPr>
              <a:t>. </a:t>
            </a:r>
            <a:r>
              <a:rPr lang="en-US" sz="12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Biophys</a:t>
            </a:r>
            <a:r>
              <a:rPr lang="en-US" sz="1200" dirty="0">
                <a:solidFill>
                  <a:srgbClr val="003300"/>
                </a:solidFill>
                <a:latin typeface="Cambria" panose="02040503050406030204" pitchFamily="18" charset="0"/>
              </a:rPr>
              <a:t>., 475 (1), 245–249</a:t>
            </a:r>
            <a:endParaRPr lang="ru-RU" sz="12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1B6080C-15CD-48DF-B037-70E7FC77F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370669"/>
              </p:ext>
            </p:extLst>
          </p:nvPr>
        </p:nvGraphicFramePr>
        <p:xfrm>
          <a:off x="238539" y="205408"/>
          <a:ext cx="8020878" cy="636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1000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6F6AABD-CBA9-40A8-9D07-0D4A414E9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019466"/>
              </p:ext>
            </p:extLst>
          </p:nvPr>
        </p:nvGraphicFramePr>
        <p:xfrm>
          <a:off x="371384" y="259104"/>
          <a:ext cx="6625763" cy="685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0089" y="1053990"/>
            <a:ext cx="8432800" cy="685113"/>
          </a:xfrm>
        </p:spPr>
        <p:txBody>
          <a:bodyPr>
            <a:normAutofit/>
          </a:bodyPr>
          <a:lstStyle/>
          <a:p>
            <a:pPr marL="0" marR="508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Cambria" panose="02040503050406030204" pitchFamily="18" charset="0"/>
              </a:rPr>
              <a:t>РАЗРАБОТКА ТЕХНОЛОГИИ СИНТЕЗА ПРЕПАРАТА СЕВАНОЛ, </a:t>
            </a:r>
            <a:br>
              <a:rPr lang="ru-RU" sz="1800" b="1" dirty="0">
                <a:latin typeface="Cambria" panose="02040503050406030204" pitchFamily="18" charset="0"/>
              </a:rPr>
            </a:br>
            <a:r>
              <a:rPr lang="ru-RU" sz="1800" b="1" dirty="0">
                <a:latin typeface="Cambria" panose="02040503050406030204" pitchFamily="18" charset="0"/>
              </a:rPr>
              <a:t>НОВОГО ЛИГНАНА, ВЫДЕЛЕННОГО ИЗ ЧАБРЕЦА  </a:t>
            </a:r>
            <a:r>
              <a:rPr lang="ru-RU" sz="1800" b="1" i="1" dirty="0" err="1">
                <a:latin typeface="Cambria" panose="02040503050406030204" pitchFamily="18" charset="0"/>
              </a:rPr>
              <a:t>Thymus</a:t>
            </a:r>
            <a:r>
              <a:rPr lang="ru-RU" sz="1800" b="1" i="1" dirty="0">
                <a:latin typeface="Cambria" panose="02040503050406030204" pitchFamily="18" charset="0"/>
              </a:rPr>
              <a:t> </a:t>
            </a:r>
            <a:r>
              <a:rPr lang="ru-RU" sz="1800" b="1" i="1" dirty="0" err="1">
                <a:latin typeface="Cambria" panose="02040503050406030204" pitchFamily="18" charset="0"/>
              </a:rPr>
              <a:t>armeniacus</a:t>
            </a:r>
            <a:endParaRPr lang="ru-RU" sz="1800" b="1" i="1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5B9270-2D66-4C3A-A255-1E1DDD8D0C41}"/>
              </a:ext>
            </a:extLst>
          </p:cNvPr>
          <p:cNvSpPr/>
          <p:nvPr/>
        </p:nvSpPr>
        <p:spPr>
          <a:xfrm>
            <a:off x="399906" y="5037290"/>
            <a:ext cx="852543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Впервые разработан метод получения синтетического аналога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дигидронафталинового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лигнана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севанола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низкомолекулярного природного соединения, обладающего высокой противовоспалительной 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анальгетической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активностями. 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Ключевой стадией методики является окислительная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димеризация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защищенного эфира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дигидроксикоричной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кислоты в присутствии FeCl</a:t>
            </a:r>
            <a:r>
              <a:rPr lang="ru-RU" sz="1400" baseline="-25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Синтетический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севанол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проходит доклинические испытания и является перспективным кандидатом для дальнейшего внедрения в фармацевтическую отрасль.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7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FF5F95A6-6D75-4DBC-83D6-D7C5C229BF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t="5864" r="1563" b="30221"/>
          <a:stretch>
            <a:fillRect/>
          </a:stretch>
        </p:blipFill>
        <p:spPr>
          <a:xfrm>
            <a:off x="419476" y="1858616"/>
            <a:ext cx="8453620" cy="310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5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6F6AABD-CBA9-40A8-9D07-0D4A414E9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424240"/>
              </p:ext>
            </p:extLst>
          </p:nvPr>
        </p:nvGraphicFramePr>
        <p:xfrm>
          <a:off x="371384" y="259104"/>
          <a:ext cx="6625763" cy="524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0089" y="1053990"/>
            <a:ext cx="8432800" cy="687724"/>
          </a:xfrm>
        </p:spPr>
        <p:txBody>
          <a:bodyPr>
            <a:normAutofit/>
          </a:bodyPr>
          <a:lstStyle/>
          <a:p>
            <a:pPr marL="0" marR="508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Cambria" panose="02040503050406030204" pitchFamily="18" charset="0"/>
              </a:rPr>
              <a:t>ПОКАЗАНО, ЧТО ПЕПТИД HLDF-6 ОБЛАДАЕТ НЕЙРОПРОТЕКТОРНОЙ АКТИВНОСТЬЮ НА ДАБЛ-ТРАНСГЕННОЙ МОДЕЛИ БОЛЕЗНИ АЛЬЦГЕЙМЕРА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www.ibch.ru/ru/downloads/labreport/107/Risunok_dostizhenie.jpg">
            <a:extLst>
              <a:ext uri="{FF2B5EF4-FFF2-40B4-BE49-F238E27FC236}">
                <a16:creationId xmlns:a16="http://schemas.microsoft.com/office/drawing/2014/main" id="{BE9795EE-C893-4508-BA62-4DF915994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40" y="2010186"/>
            <a:ext cx="5043444" cy="378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72AB4F-417E-4A61-A432-3A69773AD347}"/>
              </a:ext>
            </a:extLst>
          </p:cNvPr>
          <p:cNvSpPr/>
          <p:nvPr/>
        </p:nvSpPr>
        <p:spPr>
          <a:xfrm>
            <a:off x="290576" y="1741714"/>
            <a:ext cx="314931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Изучены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нейропротекторная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ноотропная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активности амидной формы (АФ) пептида HLDF-6 (TGENНR-NH2) на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дабл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-трансгенных мышах линии B6C3-Tg(APPswe,PSEN1de9)85Dbo (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Tg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+) – животной модели наследственной болезни Альцгеймера. Характерной особенностью этой линии является раннее развитие патологии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альцгеймеровского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типа, обусловленное ускоренным отложением в мозге бета-амилоидных образований и нарушением когнитивных функций. Когнитивные способности мышей этой линии не охарактеризованы в достаточной мере. В связи с этим для оценки обоснованности эксперименталь­ных протоколов была введена группа дополнительного контроля.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290173" y="239593"/>
          <a:ext cx="7720766" cy="58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1869" y="974035"/>
            <a:ext cx="8480958" cy="80846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292B2C"/>
                </a:solidFill>
                <a:latin typeface="Cambria" panose="02040503050406030204" pitchFamily="18" charset="0"/>
              </a:rPr>
              <a:t>ПРОСТРАНСТВЕННАЯ ОРГАНИЗАЦИЯ И СТРУКТУРНО-ФУНКЦИОНАЛЬНАЯ ВЗАИМОСВЯЗЬ ФЛУОРЕСЦЕНТНЫХ  БЕЛКОВ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AC6F4D77-7627-4666-A983-66629EFEB5A2}"/>
              </a:ext>
            </a:extLst>
          </p:cNvPr>
          <p:cNvSpPr/>
          <p:nvPr/>
        </p:nvSpPr>
        <p:spPr>
          <a:xfrm>
            <a:off x="331869" y="1956605"/>
            <a:ext cx="6809711" cy="25922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298973" y="6107738"/>
            <a:ext cx="83411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3300"/>
                </a:solidFill>
                <a:latin typeface="Cambria" panose="02040503050406030204" pitchFamily="18" charset="0"/>
              </a:rPr>
              <a:t>Baloban</a:t>
            </a:r>
            <a:r>
              <a:rPr lang="en-US" sz="1200" dirty="0">
                <a:solidFill>
                  <a:srgbClr val="003300"/>
                </a:solidFill>
                <a:latin typeface="Cambria" panose="02040503050406030204" pitchFamily="18" charset="0"/>
              </a:rPr>
              <a:t> M. и </a:t>
            </a:r>
            <a:r>
              <a:rPr lang="en-US" sz="1200" dirty="0" err="1">
                <a:solidFill>
                  <a:srgbClr val="003300"/>
                </a:solidFill>
                <a:latin typeface="Cambria" panose="02040503050406030204" pitchFamily="18" charset="0"/>
              </a:rPr>
              <a:t>др</a:t>
            </a:r>
            <a:r>
              <a:rPr lang="en-US" sz="1200" dirty="0">
                <a:solidFill>
                  <a:srgbClr val="003300"/>
                </a:solidFill>
                <a:latin typeface="Cambria" panose="02040503050406030204" pitchFamily="18" charset="0"/>
              </a:rPr>
              <a:t>. (2017). Designing brighter near-infrared fluorescent proteins: insights from structural and biochemical studies. </a:t>
            </a:r>
            <a:r>
              <a:rPr lang="en-US" sz="1200" i="1" dirty="0">
                <a:solidFill>
                  <a:srgbClr val="003300"/>
                </a:solidFill>
                <a:latin typeface="Cambria" panose="02040503050406030204" pitchFamily="18" charset="0"/>
              </a:rPr>
              <a:t>Chem. Sci., </a:t>
            </a:r>
            <a:r>
              <a:rPr lang="en-US" sz="1200" dirty="0">
                <a:solidFill>
                  <a:srgbClr val="003300"/>
                </a:solidFill>
                <a:latin typeface="Cambria" panose="02040503050406030204" pitchFamily="18" charset="0"/>
              </a:rPr>
              <a:t>8, 4546–4557</a:t>
            </a:r>
            <a:endParaRPr lang="ru-RU" sz="12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D1B6A7-61C7-40C9-A7FB-5C88EF14987A}"/>
              </a:ext>
            </a:extLst>
          </p:cNvPr>
          <p:cNvSpPr/>
          <p:nvPr/>
        </p:nvSpPr>
        <p:spPr>
          <a:xfrm>
            <a:off x="290173" y="4831204"/>
            <a:ext cx="85922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Методом рентгеноструктурного анализа установлены пространственные структуры и изучена структурно-функциональная взаимосвязь трех новых ярких генно-инженерных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биомаркеров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(на основе растительных фоторецепторов -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фитохромов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дальне-красного и ближнего инфракрасного диапазонов, обеспечивающих высокую проницаемость излучения через биологические ткани - miRFP670 (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lэм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~670нм), miRFP703 (703нм)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miRFP709 (709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нм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с разрешением 1.33, 1.35 и 1.34Å, соответственно.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0986C0-AD53-47EF-A833-089C21E44BC8}"/>
              </a:ext>
            </a:extLst>
          </p:cNvPr>
          <p:cNvSpPr/>
          <p:nvPr/>
        </p:nvSpPr>
        <p:spPr>
          <a:xfrm>
            <a:off x="7234177" y="1912627"/>
            <a:ext cx="177560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Совмещенные структуры флуоресцентных белков ближнего инфракрасного диапазона –  miRFP703 (показан зеленым цветом) </a:t>
            </a:r>
            <a:r>
              <a:rPr lang="ru-RU" sz="11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ru-RU" sz="1100" i="1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miRFP709 (розовым) с хромофором  в центре в связывающей полости. (B) Спектры эмиссии miRFP703 (показан зеленым цветом), miRFP709 (красным), miRFP709/Y210F (розовым)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ИММУНОЛОГИИ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Р.В. Петров)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773016"/>
              </p:ext>
            </p:extLst>
          </p:nvPr>
        </p:nvGraphicFramePr>
        <p:xfrm>
          <a:off x="828675" y="1600200"/>
          <a:ext cx="7485512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87EA2185-DBBE-487C-8D69-B95CC28145DB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84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2D2419E-E342-4470-83E9-BC20E7C98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479781"/>
              </p:ext>
            </p:extLst>
          </p:nvPr>
        </p:nvGraphicFramePr>
        <p:xfrm>
          <a:off x="270308" y="298075"/>
          <a:ext cx="6757510" cy="459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70308" y="853441"/>
            <a:ext cx="8002835" cy="80118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400" b="1" dirty="0">
                <a:solidFill>
                  <a:srgbClr val="292B2C"/>
                </a:solidFill>
                <a:latin typeface="Cambria" panose="02040503050406030204" pitchFamily="18" charset="0"/>
              </a:rPr>
              <a:t>РЕТРОВИРУСНАЯ ГЕННАЯ ТРАНСДУКЦИЯ NK-КЛЕТОК ЧЕЛОВЕКА, АКТИВИРОВАННЫХ </a:t>
            </a:r>
            <a:br>
              <a:rPr lang="ru-RU" sz="14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400" b="1" dirty="0">
                <a:solidFill>
                  <a:srgbClr val="292B2C"/>
                </a:solidFill>
                <a:latin typeface="Cambria" panose="02040503050406030204" pitchFamily="18" charset="0"/>
              </a:rPr>
              <a:t>С ПОМОЩЬЮ ФИДЕРНЫХ КЛЕТОК K562, ЭКСПРЕССИРУЮЩИХ МЕМБРАНОСВЯЗАННЫЙ ИНТЕРЛЕЙКИН-21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1ED70D-1518-4159-A321-58FD5FB428EC}"/>
              </a:ext>
            </a:extLst>
          </p:cNvPr>
          <p:cNvSpPr/>
          <p:nvPr/>
        </p:nvSpPr>
        <p:spPr>
          <a:xfrm>
            <a:off x="182540" y="1789388"/>
            <a:ext cx="6226969" cy="45704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Натуральные киллеры, или NK-клетки, способны быстро распознавать и элиминировать опухолевые клетки, что делает их объектом потенциального терапевтического применения. Генетическая модификация NK-клеток может существенно увеличить их противоопухолевую активность. Однако этому препятствуют определенные технические проблемы.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 была осуществлена эффективная трансдукция человеческих NK-клеток </a:t>
            </a:r>
            <a:r>
              <a:rPr lang="ru-RU" sz="14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ru-RU" sz="1400" i="1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vivo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активированных комбинацией IL-2 и облученных фидерных клеток K562, экспрессирующих на своей поверхности IL-21.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Активированные NK-клетки экспрессировали активирующие рецепторы NKG2D, NKp30, CD16 и были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высокопозитивны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HLA-DR.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Полученная клеточная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субпопуляция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оказалась чувствительной к трансдукции с помощью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ретровирусных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векторов экспрессирующих как GFP, так и NGFR.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Субпопуляция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более зрелых CD57+ NK-клеток была в целом более устойчивой к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ретровирусной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трансдукции из-за слабой пролиферативной активности в ответ на данную стимуляцию.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Полученные результаты могут быть использованы для дальнейшей работы по генетической инженерии NK-клеток с целью их потенциального противоопухолевого применения.</a:t>
            </a:r>
          </a:p>
          <a:p>
            <a:pPr>
              <a:spcBef>
                <a:spcPts val="1800"/>
              </a:spcBef>
              <a:buFont typeface="+mj-lt"/>
              <a:buAutoNum type="arabicPeriod"/>
            </a:pP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Streltsova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M.A. и др. (2017). 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Retroviral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primary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NK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activated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IL-2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K562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feeder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expressing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membrane-bound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IL-21. </a:t>
            </a:r>
            <a:r>
              <a:rPr lang="ru-RU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 </a:t>
            </a:r>
            <a:r>
              <a:rPr lang="ru-RU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ru-RU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450, 90–94</a:t>
            </a:r>
            <a:endParaRPr lang="ru-RU" sz="1200" b="0" i="0" dirty="0">
              <a:solidFill>
                <a:srgbClr val="FFFF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://www.ibch.ru/ru/downloads/labreport/118/2Dostizhenie_1.jpg">
            <a:extLst>
              <a:ext uri="{FF2B5EF4-FFF2-40B4-BE49-F238E27FC236}">
                <a16:creationId xmlns:a16="http://schemas.microsoft.com/office/drawing/2014/main" id="{574DF953-355F-4152-93FA-D82DFA261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7" r="430" b="13830"/>
          <a:stretch/>
        </p:blipFill>
        <p:spPr bwMode="auto">
          <a:xfrm>
            <a:off x="1380225" y="1654629"/>
            <a:ext cx="7493467" cy="50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45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2D2419E-E342-4470-83E9-BC20E7C98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776189"/>
              </p:ext>
            </p:extLst>
          </p:nvPr>
        </p:nvGraphicFramePr>
        <p:xfrm>
          <a:off x="270308" y="298075"/>
          <a:ext cx="6757510" cy="459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70308" y="888275"/>
            <a:ext cx="8002835" cy="3483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ЭТАНОЛ ВЛИЯЕТ НА ЭКСПРЕССИЮ СТРЕСС-ИНДУЦИРУЕМЫХ БЕЛКОВ MICA/B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90F231-6497-4058-927F-66F6A9AC63A8}"/>
              </a:ext>
            </a:extLst>
          </p:cNvPr>
          <p:cNvSpPr/>
          <p:nvPr/>
        </p:nvSpPr>
        <p:spPr>
          <a:xfrm>
            <a:off x="261598" y="1420056"/>
            <a:ext cx="6278539" cy="53553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Стресс-индуцируемые белки MICA и MICB осуществляют регуляцию цитотоксических лимфоцитов за счет взаимодействия с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экспрессирумым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этими клетками рецептором NKG2D. В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мембраносвязанной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форме белки MICA/B вызывают, как правило, активацию  лимфоцитов, тогда как внеклеточные варианты MICA/B, часто выявляемые  в сыворотке крови опухолевых больных, приводят к ингибированию их активности.</a:t>
            </a:r>
          </a:p>
          <a:p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Нами показано, что обработка клеток этанолом, в том числе в физиологических дозах, вызывает высвобождение MICA/B, как в растворимой форме, так и в составе микрочастиц, а также  перераспределение внутриклеточного пула с перемещением внутриклеточных белков MICA/B на плазматическую мембрану.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Другим важным аспектом действия этанола на клеточные линии и лейкоциты человеческой крови является индукция экспрессии генов и синтезе белков MICA/B.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Изменения в экспрессии белков MICA/B, индуцированные этанолом, могут приводить к изменениям в функционировании NKG2D-позитивных лимфоцитов и, как следствие, других иммунных реакций при потреблении алкоголя.</a:t>
            </a:r>
          </a:p>
          <a:p>
            <a:r>
              <a:rPr lang="ru-RU" dirty="0"/>
              <a:t> 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Streltsova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M.A. и др. (2016). 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Ethanol-dependent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expression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NKG2D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ligands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MICA/B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lines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leukocytes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ru-RU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Biochem</a:t>
            </a:r>
            <a:r>
              <a:rPr lang="ru-RU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ru-RU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Biol</a:t>
            </a:r>
            <a:r>
              <a:rPr lang="ru-RU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, 1–9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Клинкова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А.В. и др. (2016). Циркулирующий белок MICА у больных злокачественными лимфомами. </a:t>
            </a:r>
            <a:r>
              <a:rPr lang="ru-RU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Медицинская иммунология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18 (2), 151–162</a:t>
            </a:r>
            <a:endParaRPr lang="ru-RU" sz="1200" b="0" i="0" dirty="0">
              <a:solidFill>
                <a:srgbClr val="FFFF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http://www.ibch.ru/ru/downloads/labreport/118/Dostizhenie_2.jpg">
            <a:extLst>
              <a:ext uri="{FF2B5EF4-FFF2-40B4-BE49-F238E27FC236}">
                <a16:creationId xmlns:a16="http://schemas.microsoft.com/office/drawing/2014/main" id="{0AB47173-F85D-4B1C-996E-B1A2333BD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" r="-44" b="18282"/>
          <a:stretch/>
        </p:blipFill>
        <p:spPr bwMode="auto">
          <a:xfrm>
            <a:off x="1126221" y="1303790"/>
            <a:ext cx="7756181" cy="536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00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2D2419E-E342-4470-83E9-BC20E7C98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7305554"/>
              </p:ext>
            </p:extLst>
          </p:nvPr>
        </p:nvGraphicFramePr>
        <p:xfrm>
          <a:off x="-290778" y="347026"/>
          <a:ext cx="7850459" cy="109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634452" y="1247533"/>
            <a:ext cx="5265126" cy="83076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ЗОЛОТЫЕ  ГИБРИДНЫЕ  НАНОЧАСТИЦЫ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ДЛЯ  ФОТОТЕРМИЧЕСКОЙ  ТЕРАПИИ  РАКА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B3E1E23A-F7C1-4E00-8A6E-E0FDBDFB16B9}"/>
              </a:ext>
            </a:extLst>
          </p:cNvPr>
          <p:cNvSpPr/>
          <p:nvPr/>
        </p:nvSpPr>
        <p:spPr>
          <a:xfrm>
            <a:off x="2871888" y="2152671"/>
            <a:ext cx="6027689" cy="32305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569DC12C-0167-4E9B-B5C8-22931DF5CA92}"/>
              </a:ext>
            </a:extLst>
          </p:cNvPr>
          <p:cNvSpPr txBox="1"/>
          <p:nvPr/>
        </p:nvSpPr>
        <p:spPr>
          <a:xfrm>
            <a:off x="244423" y="5525525"/>
            <a:ext cx="8637979" cy="1158651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80975" indent="-168275">
              <a:lnSpc>
                <a:spcPct val="90000"/>
              </a:lnSpc>
              <a:buAutoNum type="arabicPeriod"/>
              <a:tabLst>
                <a:tab pos="181610" algn="l"/>
              </a:tabLst>
            </a:pP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Deyev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S. и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(2017). Synthesis, Characterization, and Selective Delivery of DARPin-Gold Nanoparticle Conjugates to Cancer </a:t>
            </a:r>
            <a:r>
              <a:rPr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Cells. </a:t>
            </a:r>
            <a:r>
              <a:rPr sz="10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Bioconjug. Chem.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28 (10),</a:t>
            </a:r>
            <a:r>
              <a:rPr sz="1000" spc="12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2569–2574</a:t>
            </a:r>
            <a:endParaRPr sz="1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68275">
              <a:lnSpc>
                <a:spcPct val="90000"/>
              </a:lnSpc>
              <a:buAutoNum type="arabicPeriod"/>
              <a:tabLst>
                <a:tab pos="181610" algn="l"/>
              </a:tabLst>
            </a:pP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Mironova K.E.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(2017). Ultraviolet phototoxicity of upconversion nanoparticles illuminated with near-infrared </a:t>
            </a:r>
            <a:r>
              <a:rPr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light. </a:t>
            </a:r>
            <a:r>
              <a:rPr sz="10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Nanoscale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(39),</a:t>
            </a:r>
            <a:r>
              <a:rPr sz="1000" spc="2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14921–14928</a:t>
            </a:r>
            <a:endParaRPr sz="1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68275">
              <a:lnSpc>
                <a:spcPct val="90000"/>
              </a:lnSpc>
              <a:buAutoNum type="arabicPeriod"/>
              <a:tabLst>
                <a:tab pos="181610" algn="l"/>
              </a:tabLst>
            </a:pP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Semenova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G.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(2017). </a:t>
            </a:r>
            <a:r>
              <a:rPr sz="10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Targeting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 I p21-activated kinases to control malignant peripheral nerve sheath tumor growth and metastasis. </a:t>
            </a:r>
            <a:r>
              <a:rPr sz="10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Oncogene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(38),</a:t>
            </a:r>
            <a:r>
              <a:rPr sz="1000" spc="10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5421–5431</a:t>
            </a:r>
            <a:endParaRPr sz="1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marR="5080" indent="-168275">
              <a:lnSpc>
                <a:spcPct val="90000"/>
              </a:lnSpc>
              <a:buAutoNum type="arabicPeriod"/>
              <a:tabLst>
                <a:tab pos="181610" algn="l"/>
              </a:tabLst>
            </a:pP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Sokolova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 и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(2017). HER2-specific recombinant immunotoxin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4D5scFv-PE40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passes through retrograde </a:t>
            </a:r>
            <a:r>
              <a:rPr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trafficking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route and forces cells to enter apoptosis. </a:t>
            </a:r>
            <a:r>
              <a:rPr sz="10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Oncotarget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(13),  22048–22058</a:t>
            </a:r>
            <a:endParaRPr sz="1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68275">
              <a:lnSpc>
                <a:spcPct val="90000"/>
              </a:lnSpc>
              <a:buAutoNum type="arabicPeriod"/>
              <a:tabLst>
                <a:tab pos="181610" algn="l"/>
              </a:tabLst>
            </a:pP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Liang L. </a:t>
            </a:r>
            <a:r>
              <a:rPr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(2017). Deep-penetrating photodynamic therapy with KillerRed mediated by upconversion nanoparticles. </a:t>
            </a:r>
            <a:r>
              <a:rPr sz="10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Acta Biomater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51,</a:t>
            </a:r>
            <a:r>
              <a:rPr sz="1000" spc="2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0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461–470</a:t>
            </a:r>
            <a:endParaRPr sz="10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68AC5F-CA73-4884-B7EE-76409A3C8DE9}"/>
              </a:ext>
            </a:extLst>
          </p:cNvPr>
          <p:cNvSpPr/>
          <p:nvPr/>
        </p:nvSpPr>
        <p:spPr>
          <a:xfrm>
            <a:off x="198016" y="120254"/>
            <a:ext cx="267387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Сконструированы новые агенты для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тераностики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рака на основе гибридных наночастиц с различным механизмом действия. Наибольший интерес в качестве перспективных агентов для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фототермической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терапии рака представляют 5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нм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наночастицы коллоидного золота, конъюгированные с HER2-специфичным адресным полипептидом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неиммуноглобулиновой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природы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DARPin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Золотые наночастицы, покрытые белковой шубой, обладают высокой стабильностью в физиологических условиях, селективно связываются с HER2-положительными раковыми клетками и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интернализуются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посредством рецептор-опосредованного эндоцитоза.</a:t>
            </a:r>
          </a:p>
          <a:p>
            <a:r>
              <a:rPr lang="ru-RU" sz="1300" i="1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поддержана грантом РНФ №14-24-00106.</a:t>
            </a:r>
            <a:endParaRPr lang="ru-RU" sz="13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74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1277999"/>
              </p:ext>
            </p:extLst>
          </p:nvPr>
        </p:nvGraphicFramePr>
        <p:xfrm>
          <a:off x="347871" y="239593"/>
          <a:ext cx="7777806" cy="933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1444" y="1383048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ФЛУОРОГЕННЫЙ МАРКЕР ДЛЯ МОМЕНТАЛЬНОГО ОКРАШИВАНИЯ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И ВИЗУАЛИЗАЦИИ МЕМБРАН ЖИВЫХ  КЛЕТОК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47871" y="6387413"/>
            <a:ext cx="834111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64465" indent="-168275">
              <a:spcBef>
                <a:spcPts val="95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Pakhomov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A.A. и </a:t>
            </a: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др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. (2017). BODIPY-based dye for no-wash live-cell staining and imaging. </a:t>
            </a: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BioTechniques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, 63 (2), 77–80</a:t>
            </a:r>
            <a:endParaRPr lang="ru-RU" sz="10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0724B1DC-077A-4B71-99AC-8C1BE51B9B8D}"/>
              </a:ext>
            </a:extLst>
          </p:cNvPr>
          <p:cNvSpPr/>
          <p:nvPr/>
        </p:nvSpPr>
        <p:spPr>
          <a:xfrm>
            <a:off x="295057" y="3583371"/>
            <a:ext cx="8657233" cy="27014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effectLst>
            <a:glow rad="101600">
              <a:srgbClr val="92D050">
                <a:alpha val="60000"/>
              </a:srgbClr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E02B66-BA91-4BB5-986B-552C688253F1}"/>
              </a:ext>
            </a:extLst>
          </p:cNvPr>
          <p:cNvSpPr/>
          <p:nvPr/>
        </p:nvSpPr>
        <p:spPr>
          <a:xfrm>
            <a:off x="278327" y="2044005"/>
            <a:ext cx="85873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органического соединения создан новый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флуорогенный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маркер для окрашивания мембран живых клеток. В отличие от существующих в настоящее время коммерческих клеточных маркеров, полученный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флуорогенный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маркер не флуоресцирует в водной среде, а приобретает флуоресценцию только при помещении его в неполярную среду, например, в клеточную мембрану. Это свойство позволяет моментально окрашивать клетки без последующей отмывки от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несвязавшейся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метки. Этот маркер может быть использован для визуализация живых клеток с помощью флуоресцентной микроскопии и в проточной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цитометрии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93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1277999"/>
              </p:ext>
            </p:extLst>
          </p:nvPr>
        </p:nvGraphicFramePr>
        <p:xfrm>
          <a:off x="347871" y="239594"/>
          <a:ext cx="6689033" cy="495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6" y="836396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УЧАСТИЕ БЕЛКОВ ЦИТОСКЕЛЕТА В КЛЕТОЧНОЙ ГИБЕЛИ, ИНДУЦИРОВАННОЙ GD2-СПЕЦИФИЧНЫМИ АНТИТЕЛАМИ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E02B66-BA91-4BB5-986B-552C688253F1}"/>
              </a:ext>
            </a:extLst>
          </p:cNvPr>
          <p:cNvSpPr/>
          <p:nvPr/>
        </p:nvSpPr>
        <p:spPr>
          <a:xfrm>
            <a:off x="347901" y="1636501"/>
            <a:ext cx="85873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Aft>
                <a:spcPts val="1200"/>
              </a:spcAft>
              <a:buFont typeface="Wingdings" pitchFamily="2" charset="2"/>
              <a:buChar char="q"/>
            </a:pP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Антитела, специфичные к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опухолеассоциированному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ганглиозиду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GD2, индуцируют прямую клеточную гибель опухолевых клеток, несущих данный маркер. Механизмы проведения цитотоксического сигнала изучены недостаточно. Чтобы оценить вклад элементов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цитоскелета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 проведение сигнала клеточной гибели, индуцированной GD2-специфичными антителами, были использованы два ингибитора полимеризации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тубулина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колхицин и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винбластин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ингибитор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актиновых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филаментов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На GD2-позитивных опухолевых линиях были подобраны концентрации ингибиторов, при которых цитотоксические эффекты были минимальны при сохранении их цитостатического действия.  Арест клеточного цикла, как критерий действия ингибиторов, был наиболее выражен для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цитохалазина</a:t>
            </a:r>
            <a:r>
              <a:rPr lang="en-US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D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marL="252000" indent="-252000" algn="just">
              <a:spcAft>
                <a:spcPts val="1200"/>
              </a:spcAft>
              <a:buFont typeface="Wingdings" pitchFamily="2" charset="2"/>
              <a:buChar char="q"/>
            </a:pP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Анализ результатов МТТ- и PI-тестов показал, что разрушение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актиновых</a:t>
            </a:r>
            <a:r>
              <a:rPr lang="en-US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филаментов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приводит к значимому повышению жизнеспособности клеток разных GD2-позитивных линий в присутствии анти-GD2-мАт по сравнению с клетками, не обработанными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цитохалазином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Причем, даже в присутствии высоких концентраций антител  жизнеспособность клеток, обработанных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цитохалазином</a:t>
            </a:r>
            <a:r>
              <a:rPr lang="en-US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D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была на 20% выше, чем жизнеспособность клеток, необработанных ингибитором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актиновых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филаментов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252000" indent="-252000" algn="just">
              <a:spcAft>
                <a:spcPts val="1200"/>
              </a:spcAft>
              <a:buFont typeface="Wingdings" pitchFamily="2" charset="2"/>
              <a:buChar char="q"/>
            </a:pP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Полученные на данном этапе работы результаты демонстрируют вовлеченность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актиновых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филаментов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 процесс индукции и/или проведения цитотоксического сигнала после связывания антитела с </a:t>
            </a:r>
            <a:r>
              <a:rPr lang="ru-RU" sz="16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ганглиозидом</a:t>
            </a:r>
            <a:r>
              <a:rPr lang="ru-RU" sz="16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GD2 на поверхности опухолевой клетки.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77" y="1644417"/>
            <a:ext cx="4675486" cy="495516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59626" y="1574347"/>
            <a:ext cx="3906078" cy="35548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52000" indent="-180000">
              <a:spcAft>
                <a:spcPts val="600"/>
              </a:spcAft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А.	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Анализ ареста клеточного цикла в клетках линии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после инкубации с ингибитором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актиновых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филаментов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цитохалазином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 PI-тесте.</a:t>
            </a:r>
          </a:p>
          <a:p>
            <a:pPr marL="252000" indent="-180000">
              <a:spcAft>
                <a:spcPts val="600"/>
              </a:spcAft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Б.	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Окрашивание клеток линии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антителами к актину до и после обработки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цитохалазином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(500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24ч).</a:t>
            </a:r>
          </a:p>
          <a:p>
            <a:pPr marL="252000" indent="-180000">
              <a:spcAft>
                <a:spcPts val="600"/>
              </a:spcAft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В.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	Анализ жизнеспособности клеток линий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EL-4, обработанных и необработанных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цитохалазином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(500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), после инкубации с анти-GD2-мАт (72 ч) в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МТТ-тесте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252000" indent="-180000">
              <a:spcAft>
                <a:spcPts val="600"/>
              </a:spcAft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Г.	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Анализ клеточной гибели в клетках линий EL-4 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обработанных и необработанных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цитохалазином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(500нМ), после инкубации с анти-GD2-мАт в PI-тесте</a:t>
            </a:r>
            <a:r>
              <a:rPr lang="en-US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ru-RU" sz="14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93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СТРУКТУРНОЙ БИОЛОГИИ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(д.х.н. А.С. Арсеньев)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598965"/>
              </p:ext>
            </p:extLst>
          </p:nvPr>
        </p:nvGraphicFramePr>
        <p:xfrm>
          <a:off x="828675" y="1600200"/>
          <a:ext cx="7485512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083C07ED-DFF6-4CFE-AFCE-4255E667D5D9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070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47871" y="239593"/>
          <a:ext cx="7777806" cy="883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1445" y="1182756"/>
            <a:ext cx="8480958" cy="5168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ВПЕРВЫЕ ПОСТРОЕНА ПОЛНОРАЗМЕРНАЯ МОДЕЛЬ РЕЦЕПТОРА TLR4 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401445" y="3545580"/>
            <a:ext cx="7140178" cy="31948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2887418" y="3266806"/>
            <a:ext cx="53797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Mineev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K.S.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(2017). Spatial structure of TLR4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transmembrane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domain in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bicelles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provides the insight into the receptor activation mechanism.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Sci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Rep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7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(1),</a:t>
            </a:r>
            <a:r>
              <a:rPr lang="en-US" sz="1000" spc="10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6864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387C92-FA75-4CEC-97C7-317CF01DAA4C}"/>
              </a:ext>
            </a:extLst>
          </p:cNvPr>
          <p:cNvSpPr/>
          <p:nvPr/>
        </p:nvSpPr>
        <p:spPr>
          <a:xfrm>
            <a:off x="388427" y="1650979"/>
            <a:ext cx="8493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Получены структуры трансмембранной 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примембранной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частей  рецептора TLR4 с использованием спектроскопии ЯМР в различных мембранных окружениях, в том числе фосфолипидных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бицеллах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Показано, что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примембранная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область TLR4 является частью длинной трансмембранной α-спирали.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Найден интерфейс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димеризации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TM-домена и показано, что такие длинные TM-домены с заряженными аминокислотами - это общая черта всех белков семейства TLR, что позволяет по-другому взглянуть на механизм активации  рецепторов TLR.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Предложена модель полноразмерного рецептора TLR4 в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димерном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состоянии на основе структур отдельно взятых доменов.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756453"/>
              </p:ext>
            </p:extLst>
          </p:nvPr>
        </p:nvGraphicFramePr>
        <p:xfrm>
          <a:off x="376248" y="193588"/>
          <a:ext cx="7777806" cy="661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6248" y="1054310"/>
            <a:ext cx="8021518" cy="8151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АКТИВАЦИЯ РЕЦЕПТОРНЫХ ТИРОЗИНКИНАЗ СОПРОВОЖДАЕТСЯ ИЗМЕНЕНИЕМ СТРУКТУРНО-ДИНАМИЧЕСКИХ  ПАРАМЕТРОВ ЛИПИДНОГО БИСЛОЯ МЕМБРАНЫ ВБЛИЗИ БЕЛКА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2042B7-4B23-4C83-BF9F-2B92A797D3BE}"/>
              </a:ext>
            </a:extLst>
          </p:cNvPr>
          <p:cNvSpPr/>
          <p:nvPr/>
        </p:nvSpPr>
        <p:spPr>
          <a:xfrm>
            <a:off x="7052441" y="4741861"/>
            <a:ext cx="18299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spc="-2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12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Bocharov</a:t>
            </a:r>
            <a:r>
              <a:rPr lang="en-US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1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E.V. </a:t>
            </a:r>
            <a:r>
              <a:rPr lang="ru-RU"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 (2017). </a:t>
            </a:r>
            <a:r>
              <a:rPr lang="en-US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Conformation of the Epidermal Growth Factor Receptor Transmembrane Domain Dimer Dynamically Adapts to the Local </a:t>
            </a:r>
            <a:r>
              <a:rPr lang="en-US"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Membrane</a:t>
            </a:r>
            <a:r>
              <a:rPr lang="en-US" sz="1200" spc="12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Environment.</a:t>
            </a:r>
            <a:r>
              <a:rPr lang="ru-RU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Biochemistry</a:t>
            </a:r>
            <a:r>
              <a:rPr lang="en-US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56 (12),</a:t>
            </a:r>
            <a:r>
              <a:rPr lang="en-US" sz="1200" spc="-2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1697–1705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1F1C81E6-8922-448E-92EA-56F644EE70B2}"/>
              </a:ext>
            </a:extLst>
          </p:cNvPr>
          <p:cNvSpPr txBox="1"/>
          <p:nvPr/>
        </p:nvSpPr>
        <p:spPr>
          <a:xfrm>
            <a:off x="2942897" y="1820137"/>
            <a:ext cx="5939505" cy="48442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2065" rIns="0" bIns="0" rtlCol="0">
            <a:spAutoFit/>
          </a:bodyPr>
          <a:lstStyle/>
          <a:p>
            <a:pPr marL="465750" marR="508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детализации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предложенного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авторами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2014-2016 </a:t>
            </a:r>
            <a:r>
              <a:rPr sz="1400" spc="-3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гг</a:t>
            </a:r>
            <a:r>
              <a:rPr sz="1400" spc="-3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оригинального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липид-опосредованного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механизма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активации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рецепторных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тирозинкиназ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(РТК) 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разработана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вычислительная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методика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картирования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динамических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белок-липидных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контактов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поверхности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трансмембранных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спиралей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учета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изменения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конфигурационной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энтропии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липидных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молекул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вследствие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возмущений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вызванных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липидном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альфа-спиральными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димерами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белков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конформационных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конформации</a:t>
            </a:r>
            <a:r>
              <a:rPr sz="14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соответствующие</a:t>
            </a: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активному</a:t>
            </a:r>
            <a:r>
              <a:rPr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состояниях. </a:t>
            </a:r>
          </a:p>
          <a:p>
            <a:pPr marL="465750" marR="508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Методика апробирована </a:t>
            </a:r>
            <a:r>
              <a:rPr lang="ru-RU"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ходе анализа длительных траекторий молекулярной динамики, рассчитанных для различных состояний трансмембранных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димеров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РТК </a:t>
            </a:r>
            <a:r>
              <a:rPr lang="ru-RU"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 </a:t>
            </a:r>
            <a:r>
              <a:rPr lang="ru-RU" sz="1400" spc="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lang="ru-RU"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ПОФХ –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рецепторов </a:t>
            </a:r>
            <a:r>
              <a:rPr lang="ru-RU" sz="1400" spc="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PDGFRa</a:t>
            </a:r>
            <a:r>
              <a:rPr lang="ru-RU" sz="14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EGFR. </a:t>
            </a:r>
          </a:p>
          <a:p>
            <a:pPr marL="465750" marR="508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Показано, что конформации, соответствующие активному состоянию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димеризованного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рецептора, оказывают более выраженное возмущение липидного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бислоя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по сравнению с неактивными.</a:t>
            </a:r>
          </a:p>
          <a:p>
            <a:pPr marL="180000" marR="5080">
              <a:spcAft>
                <a:spcPts val="1200"/>
              </a:spcAft>
            </a:pPr>
            <a:r>
              <a:rPr lang="en-US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Bocharov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E.V. 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 (2017). 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Conformation of the Epidermal Growth Factor Receptor Transmembrane Domain Dimer Dynamically Adapts to the Local Membrane Environment. </a:t>
            </a:r>
            <a:r>
              <a:rPr lang="en-US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Biochemistry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56 (12), 1697–1705</a:t>
            </a:r>
          </a:p>
          <a:p>
            <a:pPr marL="465750" marR="508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1A07E7E4-8409-4879-9230-00889BF41077}"/>
              </a:ext>
            </a:extLst>
          </p:cNvPr>
          <p:cNvSpPr/>
          <p:nvPr/>
        </p:nvSpPr>
        <p:spPr>
          <a:xfrm>
            <a:off x="376248" y="2068220"/>
            <a:ext cx="6560616" cy="45961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158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47871" y="139149"/>
          <a:ext cx="7777806" cy="983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1445" y="1182756"/>
            <a:ext cx="8480958" cy="84482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СТРУКТУРНО-ДИНАМИЧЕСКАЯ МОДЕЛЬ ВЗАИМОДЕЙСТВИЯ ЦИТОТОКСИНА S-ТИПА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 МИЦЕЛЛАМИ  ДЕТЕРГЕНТОВ И ЛИПИДНЫМИ МЕМБРАНАМИ: СПЕКТРОСКОПИЯ ЯМР ВЫСОКОГО РАЗРЕШЕНИЯ И  МОЛЕКУЛЯРНАЯ ДИНАМИКА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154416" y="4428653"/>
            <a:ext cx="2505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Dubovskii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spc="-4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P.V.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(2017). Impact of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membrane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partitioning on the spatial structure of an S-type cobra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cytotoxin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J.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Biomol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Struct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Dyn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,</a:t>
            </a:r>
            <a:r>
              <a:rPr lang="en-US" sz="1000" spc="14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1–16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8619BF-FCF1-48F5-9293-E381C4EDF1B5}"/>
              </a:ext>
            </a:extLst>
          </p:cNvPr>
          <p:cNvSpPr/>
          <p:nvPr/>
        </p:nvSpPr>
        <p:spPr>
          <a:xfrm>
            <a:off x="710800" y="2135717"/>
            <a:ext cx="8241271" cy="46628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Расшифровка пространственной структуры мембранных пептидов и белков методами спектроскопии ЯМР высокого разрешения предполагает использование сред, моделирующих мембранное окружение. Чаще всего в экспериментах используют мицеллы детергентов. Однако неясно, как перенести результаты таких исследований на липидный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бислой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настоящей работе предложен ответ на этот вопрос для бета-структурного белка,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цитотоксина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S-типа, выделенного из яда кобры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N. </a:t>
            </a:r>
            <a:r>
              <a:rPr lang="ru-RU" sz="14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oxiana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Пространственная структура белка получена методом спектроскопии ЯМР в водном растворе и в мицеллах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додецилфосфохолина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(ДФХ). 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Методами молекулярной динамики (МД) в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полноатомном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«крупнозернистом» (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coarse-grained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приближениях исследовали встраивание белка в мицеллы ДФХ (Рисунок, левая панель) и в липидный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бислой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пальмитоилолеоилфосфатидилхолина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(Рисунок, правая панель). 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Показано, что встраивание токсина как в мицеллы, так и в мембраны сопровождается адаптацией молекулы белка к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гидрофобно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гидрофильной среде и конформационной перестройкой в районе окончания петли-II (Рисунок, левая панель). 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этом в мицелле реализуется только одно связанное состояние молекулы токсина – окончаниями всех трёх петель молекулы. </a:t>
            </a:r>
          </a:p>
          <a:p>
            <a:pPr marL="180000" indent="-1800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наблюдается усреднение между тремя модами связывания – окончаниями первой петли; окончаниями петель I и II; окончаниями всех трёх петель (Рисунок, правая панель, сверху-вниз).</a:t>
            </a:r>
          </a:p>
          <a:p>
            <a:pPr>
              <a:spcAft>
                <a:spcPts val="600"/>
              </a:spcAft>
            </a:pPr>
            <a:r>
              <a:rPr lang="en-US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Dubovskii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P.V. и </a:t>
            </a:r>
            <a:r>
              <a:rPr lang="en-US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(2017). Impact of membrane partitioning on the spatial structure of an S-type cobra cytotoxin. </a:t>
            </a:r>
            <a:r>
              <a:rPr lang="en-US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 </a:t>
            </a:r>
            <a:r>
              <a:rPr lang="en-US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Biomol</a:t>
            </a:r>
            <a:r>
              <a:rPr lang="en-US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Struct. </a:t>
            </a:r>
            <a:r>
              <a:rPr lang="en-US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Dyn</a:t>
            </a:r>
            <a:r>
              <a:rPr lang="en-US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, 1–16</a:t>
            </a:r>
            <a:endParaRPr lang="ru-RU" sz="1200" dirty="0">
              <a:solidFill>
                <a:srgbClr val="FFFF00"/>
              </a:solidFill>
            </a:endParaRPr>
          </a:p>
        </p:txBody>
      </p:sp>
      <p:sp>
        <p:nvSpPr>
          <p:cNvPr id="8" name="object 3"/>
          <p:cNvSpPr/>
          <p:nvPr/>
        </p:nvSpPr>
        <p:spPr>
          <a:xfrm>
            <a:off x="347871" y="2149396"/>
            <a:ext cx="5532068" cy="31837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7039922"/>
              </p:ext>
            </p:extLst>
          </p:nvPr>
        </p:nvGraphicFramePr>
        <p:xfrm>
          <a:off x="318054" y="178904"/>
          <a:ext cx="7777806" cy="376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6248" y="754085"/>
            <a:ext cx="8021518" cy="52322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ЛОКАЛЬНЫЕ КОНФОРМАЦИОННЫЕ ИЗМЕНЕНИЯ В МОЛЕКУЛАХ ЦИТОТОКСИНОВ ВЛИЯЮТ НА МЕХАНИЗМ ИХ  ВЗАИМОДЕЙСТВИЯ С МЕМБРАНАМИ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6888788" y="5478767"/>
            <a:ext cx="1993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en-US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Konshina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A.G. </a:t>
            </a:r>
            <a:r>
              <a:rPr lang="en-US" sz="12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en-US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(2017). </a:t>
            </a:r>
            <a:r>
              <a:rPr lang="en-US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Cardiotoxins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: Functional role of local conformational changes. </a:t>
            </a:r>
            <a:r>
              <a:rPr lang="en-US" sz="12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Journal of Chemical Information and Modeling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57 </a:t>
            </a:r>
            <a:r>
              <a:rPr lang="en-US" sz="1200" spc="-1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(11),</a:t>
            </a:r>
            <a:r>
              <a:rPr lang="en-US" sz="1200" spc="8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2799–2810</a:t>
            </a:r>
          </a:p>
        </p:txBody>
      </p:sp>
      <p:sp>
        <p:nvSpPr>
          <p:cNvPr id="9" name="object 3"/>
          <p:cNvSpPr/>
          <p:nvPr/>
        </p:nvSpPr>
        <p:spPr>
          <a:xfrm>
            <a:off x="376247" y="4201078"/>
            <a:ext cx="6036127" cy="24780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CE3348-8E29-40DC-89B8-C4FA3EC905A9}"/>
              </a:ext>
            </a:extLst>
          </p:cNvPr>
          <p:cNvSpPr/>
          <p:nvPr/>
        </p:nvSpPr>
        <p:spPr>
          <a:xfrm>
            <a:off x="318054" y="1307978"/>
            <a:ext cx="856434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Локальная конформационная подвижность жестко структурированных и стабильных молекул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цитотоксинов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(ЦТ) оказывает влияние на их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мембрано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-активные свойства.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основании данных молекулярной динамики (МД) трех ЦТ (ЦТ 1, 2 из </a:t>
            </a:r>
            <a:r>
              <a:rPr lang="ru-RU" sz="14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Naja</a:t>
            </a:r>
            <a:r>
              <a:rPr lang="ru-RU" sz="1400" i="1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oxiana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и ЦТ А3 из </a:t>
            </a:r>
            <a:r>
              <a:rPr lang="ru-RU" sz="14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Naja</a:t>
            </a:r>
            <a:r>
              <a:rPr lang="ru-RU" sz="1400" i="1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atra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в воде и анализа распределений значений двугранных углов аминокислотных остатков основной цепи выявили общие для исследуемых белков конформационные состояния, характеризующиеся высокоамплитудными изменениями двугранных углов φ и ψ в паре остатков (K5/L6).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Указанные локальные конформационные изменения ЦТ являются специфическими «горячими точками», меняющими организацию функционально-активного гидрофобного паттерна (т.н. «гидрофобной подошвы») этих белков. Именно этот мотив отвечает за связывание ЦТ с клеточными мембранами. В ходе МД «подошва» может обратимо разделяться на два участка меньших размеров (Рисунок).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 молекулы ЦТ осуществляют «тонкую подстройку» своей пространственной структуры при связывании с поверхностью клеточной мембраны в зависимости от размеров гидрофобных/гидрофильных кластеров на поверхности липидного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4707707"/>
              </p:ext>
            </p:extLst>
          </p:nvPr>
        </p:nvGraphicFramePr>
        <p:xfrm>
          <a:off x="318054" y="178905"/>
          <a:ext cx="7777806" cy="380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18054" y="876245"/>
            <a:ext cx="8480958" cy="59383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ФОРМИРОВАНИЕ ПОР В ЛИПИДНЫХ МЕМБРАНАХ:  ПОСТРОЕНИЕ ТЕОРИИ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НА ОСНОВЕ МОЛЕКУЛЯРНОГО  МОДЕЛИРОВАНИЯ И ЭКСПЕРИМЕНТАЛЬНЫХ ДАННЫХ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7044290" y="2148347"/>
            <a:ext cx="1838112" cy="2131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r>
              <a:rPr lang="en-US" sz="1000" spc="5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Akimov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S.A. </a:t>
            </a:r>
            <a:r>
              <a:rPr lang="ru-RU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др. (2017).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Pore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formation in lipid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membrane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II: Energy landscape under external stress. </a:t>
            </a:r>
            <a:r>
              <a:rPr lang="en-US" sz="1000" i="1" spc="5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Sci</a:t>
            </a:r>
            <a:r>
              <a:rPr lang="en-US" sz="1000" i="1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Rep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7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(1), 12509</a:t>
            </a:r>
          </a:p>
          <a:p>
            <a:pPr marL="180975" indent="-168275">
              <a:lnSpc>
                <a:spcPct val="100000"/>
              </a:lnSpc>
              <a:spcBef>
                <a:spcPts val="305"/>
              </a:spcBef>
              <a:buAutoNum type="arabicPeriod"/>
              <a:tabLst>
                <a:tab pos="181610" algn="l"/>
              </a:tabLst>
            </a:pPr>
            <a:r>
              <a:rPr lang="en-US" sz="1000" spc="5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Akimov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S.A. </a:t>
            </a:r>
            <a:r>
              <a:rPr lang="ru-RU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др. (2017).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Pore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formation in lipid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membrane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I: Continuous reversible trajectory from intact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bilayer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through hydrophobic defect to transversal pore. </a:t>
            </a:r>
            <a:r>
              <a:rPr lang="en-US" sz="1000" i="1" spc="5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Sci</a:t>
            </a:r>
            <a:r>
              <a:rPr lang="en-US" sz="1000" i="1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Rep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7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(1),</a:t>
            </a:r>
            <a:r>
              <a:rPr lang="en-US" sz="1000" spc="114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12152</a:t>
            </a:r>
          </a:p>
        </p:txBody>
      </p:sp>
      <p:sp>
        <p:nvSpPr>
          <p:cNvPr id="7" name="object 3"/>
          <p:cNvSpPr/>
          <p:nvPr/>
        </p:nvSpPr>
        <p:spPr>
          <a:xfrm>
            <a:off x="318053" y="1606698"/>
            <a:ext cx="6094321" cy="29007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CDFAA5-4748-4DD7-A73B-96193C372851}"/>
              </a:ext>
            </a:extLst>
          </p:cNvPr>
          <p:cNvSpPr/>
          <p:nvPr/>
        </p:nvSpPr>
        <p:spPr>
          <a:xfrm>
            <a:off x="219919" y="4644112"/>
            <a:ext cx="8729563" cy="2123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Перенос веществ через липидную мембрану может происходить с образованием пор. Атомистические детали структурных перестроек, возникающих в липидном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мембран при формировании пор, до сих пор не понятны.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работе исследовали зависимость времени жизни мембранных пленок из различных липидов от приложенного электрического напряжения. С помощью расчетов молекулярной динамики (МД) изучен процесс затягивания предварительно сформированной поры в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полученных данных позволил усовершенствовать современную теорию, описывающую энергетические аспекты возникновения пор в липидной мембране. На основании результатов МД сделано предположение о том, что возникновение поры сопряжено с формированием гидрофобного дефекта в мембране при малых радиусах поры. При переходе от состояния системы с гидрофобной поверхностью поры к состоянию с гидрофильной поверхностью необходимо преодолеть энергетический барьер. Сделан вывод о том, что при изменении радиуса поры линейное натяжение в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границе поры зависит от ее радиуса. Предложенная теория хорошо согласуется с экспериментальными данными.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679765"/>
              </p:ext>
            </p:extLst>
          </p:nvPr>
        </p:nvGraphicFramePr>
        <p:xfrm>
          <a:off x="318054" y="178904"/>
          <a:ext cx="7777806" cy="3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1521" y="693401"/>
            <a:ext cx="8480958" cy="8602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МЕХАНИЗМЫ ИНТЕРНАЛИЗАЦИИ И ОСОБЕННОСТИ ВНУТРИКЛЕТОЧНОГО РАСПРЕДЕЛЕНИЯ МАГНИТНЫХ  НАНОЧАСТИЦ, ФУНКЦИОНАЛИЗИРОВАННЫХ ФОЛИЕВОЙ КИСЛОТОЙ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Ориентированные на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тераностику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флуоресцентно-меченые наночастицы оксида железа, покрытые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полиэтиленгликолем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функционализированные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фолиевой кислотой, эффективно накапливаются в клетках карциномы шейки матки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HeLa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с высоким уровнем мембранных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фолатных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рецепторов.</a:t>
            </a:r>
          </a:p>
          <a:p>
            <a:pPr>
              <a:spcBef>
                <a:spcPts val="0"/>
              </a:spcBef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Проникновение наночастиц в клетки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HeLa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происходит преимущественно путем клатрин-зависимого эндоцитоза при слабом участии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кавеолин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-опосредованного эндоцитоза и  завершается их концентрированием в лизосомах.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47871" y="6003234"/>
            <a:ext cx="8458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endParaRPr lang="en-US" sz="1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337929" y="2992160"/>
            <a:ext cx="6178485" cy="3787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6712023" y="4278439"/>
            <a:ext cx="21703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Работа выполнена в сотрудничестве с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А.Шибановой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(Биологический факультет МГУ им.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М.В.Ломоносова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), E.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Allard-Vannier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K.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Hervé-Aubert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K.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Kaaki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T.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Blondy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M.L.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Saboungi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I.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Chourpa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(EA 6295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Nanomédicaments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Nanosondes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Université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F.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Rabelais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Tours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Tours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France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Allard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Vannier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E. </a:t>
            </a:r>
            <a:r>
              <a:rPr lang="ru-RU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др. (2017).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Folic acid-capped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PEGylated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magnetic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nanoparticles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enter cancer cells mostly via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clathrin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-dependent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endocytosis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Biochim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Biophys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Acta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1861 (6), 1578–  1586</a:t>
            </a:r>
            <a:endParaRPr lang="ru-RU" sz="10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18054" y="178904"/>
          <a:ext cx="7777806" cy="596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51749" y="1023730"/>
            <a:ext cx="8480958" cy="76531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РАЗРАБОТКА ЭФФЕКТИВНОГО МЕТОДА ПОЛУЧЕНИЯ РЕКОМБИНАНТНЫХ ПЕПТИДОВ </a:t>
            </a:r>
            <a:r>
              <a:rPr lang="ru-RU" sz="1800" b="1" dirty="0" err="1">
                <a:solidFill>
                  <a:srgbClr val="292B2C"/>
                </a:solidFill>
                <a:latin typeface="Cambria" panose="02040503050406030204" pitchFamily="18" charset="0"/>
              </a:rPr>
              <a:t>α-KTX </a:t>
            </a: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–  БЛОКАТОРОВ КАЛИЕВЫХ КАНАЛОВ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47871" y="6003234"/>
            <a:ext cx="8458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endParaRPr lang="en-US" sz="1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03417" y="3062213"/>
            <a:ext cx="2778985" cy="3495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395"/>
              </a:spcBef>
              <a:tabLst>
                <a:tab pos="181610" algn="l"/>
              </a:tabLst>
            </a:pP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Получаемые этим методом рекомбинантные пептиды семейства α-</a:t>
            </a:r>
            <a:r>
              <a:rPr lang="ru-RU" sz="1200" b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КТх</a:t>
            </a: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обладают активностью исходных природных блокаторов. Пептидные </a:t>
            </a:r>
            <a:r>
              <a:rPr lang="ru-RU" sz="1200" b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высокоаффинные</a:t>
            </a: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блокаторы калиевых каналов из яда скорпионов широко используются для изучения структуры и функции каналов и имеют перспективное медицинское значение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endParaRPr lang="ru-RU" sz="1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Nekrasova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O. </a:t>
            </a:r>
            <a:r>
              <a:rPr lang="ru-RU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др. (2017).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Recombinant scorpion toxins: Focus on four-disulfide peptide blockers of Kv1-channels. 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Bioengineered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,</a:t>
            </a:r>
            <a:r>
              <a:rPr lang="en-US" sz="1000" spc="3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1–5</a:t>
            </a:r>
          </a:p>
          <a:p>
            <a:pPr marL="180975" indent="-168275">
              <a:lnSpc>
                <a:spcPct val="100000"/>
              </a:lnSpc>
              <a:spcBef>
                <a:spcPts val="305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Nekrasova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O. </a:t>
            </a:r>
            <a:r>
              <a:rPr lang="ru-RU" sz="1000" spc="5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др. (2016).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Straightforward approach to produce recombinant scorpion toxins-Pore blockers of potassium channels. 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J.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Biotechnol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241,</a:t>
            </a:r>
            <a:r>
              <a:rPr lang="en-US" sz="1000" spc="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127–135</a:t>
            </a:r>
          </a:p>
        </p:txBody>
      </p:sp>
      <p:sp>
        <p:nvSpPr>
          <p:cNvPr id="10" name="object 3"/>
          <p:cNvSpPr/>
          <p:nvPr/>
        </p:nvSpPr>
        <p:spPr>
          <a:xfrm>
            <a:off x="292232" y="2941162"/>
            <a:ext cx="5467546" cy="37379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4202E2-6AA4-4738-9DB6-69CBDE0B1DF8}"/>
              </a:ext>
            </a:extLst>
          </p:cNvPr>
          <p:cNvSpPr/>
          <p:nvPr/>
        </p:nvSpPr>
        <p:spPr>
          <a:xfrm>
            <a:off x="311293" y="1655771"/>
            <a:ext cx="8647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 биоинженерный метод получения пептидных блокаторов калиевых Kv1-каналов, который отличается: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высоким выходом целевых пептидов (12-22 мг/л культуры);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сохранением </a:t>
            </a:r>
            <a:r>
              <a:rPr lang="ru-RU" sz="1200" b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нативной</a:t>
            </a: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аминокислотной последовательности пептидов;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высоким выходом </a:t>
            </a:r>
            <a:r>
              <a:rPr lang="ru-RU" sz="1200" b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ренатурированной</a:t>
            </a: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формы пептидов с правильно замкнутыми тремя и четырьмя </a:t>
            </a:r>
            <a:r>
              <a:rPr lang="ru-RU" sz="1200" b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дисульфидными</a:t>
            </a: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связями;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 и надежной процедурой выделения и очистки.</a:t>
            </a: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5776004"/>
              </p:ext>
            </p:extLst>
          </p:nvPr>
        </p:nvGraphicFramePr>
        <p:xfrm>
          <a:off x="261598" y="193588"/>
          <a:ext cx="7777806" cy="1002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61597" y="1301016"/>
            <a:ext cx="8620805" cy="58024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ВТОРИЧНАЯ СТРУКТУРА  И ДИНАМИКА ПОТЕНЦИАЛОЧУВСТВИТЕЛЬНОГО ДОМЕНА ВТОРОЙ  ПСЕВДОСУБЪЕДИНИЦЫ КАНАЛА Nav1.4 СКЕЛЕТНЫХ МЫШЦ ЧЕЛОВЕКА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156763" y="6026135"/>
            <a:ext cx="88599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Paramonov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A.S.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NMR investigation of the isolated second voltage-sensing domain of human Nav1.4 channel. </a:t>
            </a:r>
            <a:r>
              <a:rPr lang="en-US" sz="10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Biochim</a:t>
            </a:r>
            <a:r>
              <a:rPr lang="en-US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Biophys</a:t>
            </a:r>
            <a:r>
              <a:rPr lang="en-US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Acta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1859 (3), 493–506</a:t>
            </a:r>
          </a:p>
          <a:p>
            <a:pPr marL="180975" marR="5080" indent="-168275">
              <a:buAutoNum type="arabicPeriod"/>
              <a:tabLst>
                <a:tab pos="181610" algn="l"/>
              </a:tabLst>
            </a:pP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Мышкин М.Ю. и др. (2017). Подход “разделяй и властвуй” для структурных исследований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мультидоменных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ионных каналов на примере  изолированных потенциал-чувствительных доменов каналов 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Kv2.1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Nav1.4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человека1. </a:t>
            </a:r>
            <a:r>
              <a:rPr lang="ru-RU" sz="10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Биоорг</a:t>
            </a:r>
            <a:r>
              <a:rPr lang="ru-RU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хим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43 (6), 608–619</a:t>
            </a:r>
            <a:endParaRPr lang="ru-RU" sz="10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EFE9D172-C29A-4FEF-8C2B-51CF05D12FD7}"/>
              </a:ext>
            </a:extLst>
          </p:cNvPr>
          <p:cNvSpPr/>
          <p:nvPr/>
        </p:nvSpPr>
        <p:spPr>
          <a:xfrm>
            <a:off x="4687085" y="1996821"/>
            <a:ext cx="4195317" cy="39137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258743-0969-4F01-9DC2-E55E61EF9790}"/>
              </a:ext>
            </a:extLst>
          </p:cNvPr>
          <p:cNvSpPr/>
          <p:nvPr/>
        </p:nvSpPr>
        <p:spPr>
          <a:xfrm>
            <a:off x="156763" y="1905506"/>
            <a:ext cx="46698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Потенциалозависимые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ru-RU" sz="1300" baseline="30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каналы играют важнейшую роль в функционировании сердечно-сосудистой, мышечной и нервной систем. α-субъединица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ru-RU" sz="1300" baseline="30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канала состоит из ~2000 аминокислотных остатков, что значительно затрудняет структурные исследования полноразмерных каналов. Методом ЯМР-спектроскопии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мембраномоделирующем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окружении был исследован изолированный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потенциалочувствительный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домен (VSD-II) канала Nav1.4 скелетных мышц человека.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Вторичная структура VSD-II схожа со структурой бактериальных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ru-RU" sz="1300" baseline="30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каналов.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 спирали S4 между первым и вторым консервативными остатками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вероятно, имеет конформацию 3/10-спирали.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 о релаксации ядер </a:t>
            </a:r>
            <a:r>
              <a:rPr lang="ru-RU" sz="1300" baseline="30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выявили характерную подвижность в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мкс-мс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временном диапазоне для участков VSD-II, участвующих в предполагаемых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межспиральных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контактах. VSD-II демонстрирует повышенную подвижность в </a:t>
            </a:r>
            <a:r>
              <a:rPr lang="ru-RU" sz="13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пс-нс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временном диапазоне по сравнению с изолированными VSD K</a:t>
            </a:r>
            <a:r>
              <a:rPr lang="ru-RU" sz="1300" baseline="300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sz="13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каналов.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ГЕНОМИКИ И ПОСТГЕНОМНЫХ ТЕХНОЛОГИЙ 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С.А. Лукьянов)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441142"/>
              </p:ext>
            </p:extLst>
          </p:nvPr>
        </p:nvGraphicFramePr>
        <p:xfrm>
          <a:off x="828675" y="1600200"/>
          <a:ext cx="7485512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8C1C3307-1E81-4E77-9941-67EE9F5430CA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5545719-8F7F-456D-98F8-D9A4CB1D92A3}"/>
              </a:ext>
            </a:extLst>
          </p:cNvPr>
          <p:cNvGrpSpPr/>
          <p:nvPr/>
        </p:nvGrpSpPr>
        <p:grpSpPr>
          <a:xfrm>
            <a:off x="828675" y="5433438"/>
            <a:ext cx="7485512" cy="655200"/>
            <a:chOff x="0" y="3051299"/>
            <a:chExt cx="7485512" cy="65520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CBD6E645-CDE0-4461-BA77-01C8238BD1CC}"/>
                </a:ext>
              </a:extLst>
            </p:cNvPr>
            <p:cNvSpPr/>
            <p:nvPr/>
          </p:nvSpPr>
          <p:spPr>
            <a:xfrm>
              <a:off x="0" y="3051299"/>
              <a:ext cx="7485512" cy="6552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288A2F87-945F-458B-9F97-A996FD937CCE}"/>
                </a:ext>
              </a:extLst>
            </p:cNvPr>
            <p:cNvSpPr txBox="1"/>
            <p:nvPr/>
          </p:nvSpPr>
          <p:spPr>
            <a:xfrm>
              <a:off x="31984" y="3083283"/>
              <a:ext cx="7421544" cy="5912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080000" lvl="0" indent="-108000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ГРУППА ГЕННОЙ ИММУНООНКОТЕРАПИИ</a:t>
              </a:r>
              <a:b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И.В. Алексеенко</a:t>
              </a:r>
              <a:endParaRPr lang="ru-RU" sz="1600" b="1" kern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86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Эмблема ИБХ РАН">
            <a:extLst>
              <a:ext uri="{FF2B5EF4-FFF2-40B4-BE49-F238E27FC236}">
                <a16:creationId xmlns:a16="http://schemas.microsoft.com/office/drawing/2014/main" id="{AE045581-6DCE-4764-B50D-63CF0D2A97E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D04D47B-2768-4146-8CE9-FDD20B8C35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011529"/>
              </p:ext>
            </p:extLst>
          </p:nvPr>
        </p:nvGraphicFramePr>
        <p:xfrm>
          <a:off x="318052" y="244173"/>
          <a:ext cx="7744279" cy="581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3">
            <a:extLst>
              <a:ext uri="{FF2B5EF4-FFF2-40B4-BE49-F238E27FC236}">
                <a16:creationId xmlns:a16="http://schemas.microsoft.com/office/drawing/2014/main" id="{7E630399-073C-4231-BC7D-7A4F365498BF}"/>
              </a:ext>
            </a:extLst>
          </p:cNvPr>
          <p:cNvSpPr txBox="1">
            <a:spLocks/>
          </p:cNvSpPr>
          <p:nvPr/>
        </p:nvSpPr>
        <p:spPr>
          <a:xfrm>
            <a:off x="318052" y="2388635"/>
            <a:ext cx="8564350" cy="43202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445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 промоторов транскрипции, активных в раковых клетках и неактивных в нормальных, важно для понимания процессов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канцеро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и эмбриогенеза. Выявление или создание высокоспецифичных «раковых» промоторов также имеет большой практический интерес для создания конструкций, ограниченных в своем токсическом действии опухолями и не затрагивающих здоровые ткани в противоопухолевой генной терапии. </a:t>
            </a:r>
          </a:p>
          <a:p>
            <a:pPr marL="445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продолжение предыдущих работ (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Alekseenko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2012;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Kashkin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2015) для поиска новых промоторов с заданными функциями впервые создана и проанализирована библиотека химерных промоторов путём случайного комбинирования фрагментов раково-специфичных промоторов генов человека. Библиотеку химерных промоторов встраивали в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лентивирусный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вектор с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репортерным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геном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CopGFP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трансдуцировали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клетки A431, после чего отбирали светящиеся клетки, содержащие активные химерные промоторы. </a:t>
            </a:r>
          </a:p>
          <a:p>
            <a:pPr marL="21600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Показано, что большая доля отобранных клеток содержит активные раково-специфичные промоторы. </a:t>
            </a:r>
          </a:p>
          <a:p>
            <a:pPr marL="21600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случайно выбранных клонов показал неслучайные сочетания фрагментов в химерных промоторах. </a:t>
            </a:r>
          </a:p>
          <a:p>
            <a:pPr marL="21600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 из химер проявляют высокую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промоторную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активность и раковую специфичность. </a:t>
            </a:r>
          </a:p>
          <a:p>
            <a:pPr marL="4455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Дальнейший анализ наиболее часто встречающихся модулей в раково-специфичных химерах может расширить представление о природе раково-специфической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промоторной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активности и позволить направленно создавать более активные и специфичные промоторы</a:t>
            </a:r>
          </a:p>
          <a:p>
            <a:pPr marL="180975" indent="-1682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Kashkin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K.N. </a:t>
            </a:r>
            <a:r>
              <a:rPr lang="en-US" sz="1000" spc="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(2017). Construction of </a:t>
            </a:r>
            <a:r>
              <a:rPr lang="en-US" sz="1000" spc="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combinatorial library of chimeric tumor-specific promoters. </a:t>
            </a:r>
            <a:r>
              <a:rPr lang="en-US" sz="10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BioTechniques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63 (3),</a:t>
            </a:r>
            <a:r>
              <a:rPr lang="en-US" sz="1000" spc="2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spc="-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107–116</a:t>
            </a:r>
            <a:endParaRPr lang="en-US" sz="10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682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Kashkin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spc="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K. и </a:t>
            </a: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(2015). Cancer specificity of promoters of the genes controlling cell proliferation. </a:t>
            </a:r>
            <a:r>
              <a:rPr lang="en-US" sz="10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 Cell. </a:t>
            </a:r>
            <a:r>
              <a:rPr lang="en-US" sz="10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Biochem</a:t>
            </a:r>
            <a:r>
              <a:rPr lang="en-US" sz="10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spc="-1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116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(2),</a:t>
            </a:r>
            <a:r>
              <a:rPr lang="en-US" sz="1000" spc="5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299–309</a:t>
            </a:r>
          </a:p>
          <a:p>
            <a:pPr marL="180975" indent="-1682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Alekseenko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spc="-2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I.V. </a:t>
            </a:r>
            <a:r>
              <a:rPr lang="en-US" sz="1000" spc="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(2012). Activity of the upstream component of tandem TERT/</a:t>
            </a: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survivin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promoters depends on features of the downstream component. </a:t>
            </a:r>
            <a:r>
              <a:rPr lang="en-US" sz="10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10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spc="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(10),</a:t>
            </a:r>
            <a:r>
              <a:rPr lang="en-US" sz="1000" spc="15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e46474</a:t>
            </a:r>
            <a:endParaRPr lang="ru-RU" sz="10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E6FB6FB-9F24-4D2A-A868-21DC6CE72D68}"/>
              </a:ext>
            </a:extLst>
          </p:cNvPr>
          <p:cNvSpPr/>
          <p:nvPr/>
        </p:nvSpPr>
        <p:spPr>
          <a:xfrm>
            <a:off x="2345635" y="1928191"/>
            <a:ext cx="6589643" cy="45771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FCC42E-A8AF-47D3-9156-ABBF9E8739E2}"/>
              </a:ext>
            </a:extLst>
          </p:cNvPr>
          <p:cNvSpPr/>
          <p:nvPr/>
        </p:nvSpPr>
        <p:spPr>
          <a:xfrm>
            <a:off x="175027" y="893665"/>
            <a:ext cx="85924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/>
            <a:r>
              <a:rPr lang="ru-RU" sz="1600" b="1" dirty="0">
                <a:latin typeface="Cambria" panose="02040503050406030204" pitchFamily="18" charset="0"/>
              </a:rPr>
              <a:t>НОВЫЙ ПОДХОД К СОЗДАНИЮ РАКОВО-СПЕЦИФИЧНЫХ ПРОМОТОРОВ. </a:t>
            </a:r>
            <a:br>
              <a:rPr lang="ru-RU" sz="1600" b="1" dirty="0">
                <a:latin typeface="Cambria" panose="02040503050406030204" pitchFamily="18" charset="0"/>
              </a:rPr>
            </a:br>
            <a:r>
              <a:rPr lang="ru-RU" sz="1600" b="1" dirty="0">
                <a:latin typeface="Cambria" panose="02040503050406030204" pitchFamily="18" charset="0"/>
              </a:rPr>
              <a:t>ПОЛУЧЕНИЕ И АНАЛИЗ  КОМБИНАТОРНОЙ БИБЛИОТЕКИ ХИМЕРНЫХ ПРОМОТОРОВ, СОСТОЯЩИХ ИЗ СЛУЧАЙНЫХ КОМБИНАЦИЙ  ПРОМОТОРНЫХ МОДУЛЕЙ</a:t>
            </a:r>
          </a:p>
        </p:txBody>
      </p:sp>
    </p:spTree>
    <p:extLst>
      <p:ext uri="{BB962C8B-B14F-4D97-AF65-F5344CB8AC3E}">
        <p14:creationId xmlns:p14="http://schemas.microsoft.com/office/powerpoint/2010/main" val="107746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239593"/>
          <a:ext cx="7777806" cy="979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1312727"/>
            <a:ext cx="8534531" cy="7167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МЕТОД ФЛУОРЕСЦЕНТНОГО МЕЧЕНИЯ БЕЛКОВ В ЖИВЫХ КЛЕТКАХ НА ОСНОВЕ ФЛУОРОГЕНА И ФЛУОРОГЕН-СВЯЗЫВАЮЩЕГО БЕЛКА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513846" y="6340668"/>
            <a:ext cx="50986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64465" indent="-168275">
              <a:spcBef>
                <a:spcPts val="95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Bozhanova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N.G.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Protein labeling for live cell fluorescence microscopy with a highly photostable renewable signal.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Chemical Science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, 8 (10), 7138–7142</a:t>
            </a:r>
            <a:endParaRPr lang="ru-RU" sz="10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CDAF19E-9FE0-4348-B901-696AA9BEC8E0}"/>
              </a:ext>
            </a:extLst>
          </p:cNvPr>
          <p:cNvSpPr/>
          <p:nvPr/>
        </p:nvSpPr>
        <p:spPr>
          <a:xfrm>
            <a:off x="347870" y="2326742"/>
            <a:ext cx="5264653" cy="3716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14316F-76F3-4D40-A67E-95497F3394CC}"/>
              </a:ext>
            </a:extLst>
          </p:cNvPr>
          <p:cNvSpPr/>
          <p:nvPr/>
        </p:nvSpPr>
        <p:spPr>
          <a:xfrm>
            <a:off x="5738648" y="2249206"/>
            <a:ext cx="31437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 новый метод мечения целевых белков в живой клетке, названный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Protein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-PAINT. Метод основан на обратимом связывании белкового домена с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флуорогенным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красителем, что приводит к многократному увеличению интенсивности его флуоресценции.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результатов компьютерного молекулярного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докинга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мы получили три мутантных варианта бактериального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липокалина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Blc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различным сродством к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флуорогену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 показано, что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флуороген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быстро проникает в живые клетки и вызывает окрашивание целевых белков, слитых с мутантными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Blc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Новый метод обеспечивает на порядок большую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фотостабильность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сигнала, по сравнению с флуоресцентными белками.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Protein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-PAINT также позволяет проводить долговременную флуоресцентную микроскопию сверхвысокого разрешения живых клеток как в режиме </a:t>
            </a:r>
            <a:r>
              <a:rPr lang="ru-RU" sz="12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детекции</a:t>
            </a:r>
            <a:r>
              <a:rPr lang="ru-RU" sz="12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одиночных молекул, так и в режиме STED.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7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0334334"/>
              </p:ext>
            </p:extLst>
          </p:nvPr>
        </p:nvGraphicFramePr>
        <p:xfrm>
          <a:off x="347871" y="239594"/>
          <a:ext cx="7777806" cy="51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1028948"/>
            <a:ext cx="8534531" cy="51715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НОВЫЙ СПОСОБ ОЦЕНКИ СКОРОСТИ ЭВОЛЮЦИИ </a:t>
            </a:r>
            <a:b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МОЛЕКУЛЯРНЫХ ПУТЕЙ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D263B507-D66A-4927-93DF-D93E87DFBBB5}"/>
              </a:ext>
            </a:extLst>
          </p:cNvPr>
          <p:cNvSpPr/>
          <p:nvPr/>
        </p:nvSpPr>
        <p:spPr>
          <a:xfrm>
            <a:off x="4813738" y="1592106"/>
            <a:ext cx="4068664" cy="50723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AEC791D0-5060-4F47-8ABF-7316543369AB}"/>
              </a:ext>
            </a:extLst>
          </p:cNvPr>
          <p:cNvSpPr txBox="1"/>
          <p:nvPr/>
        </p:nvSpPr>
        <p:spPr>
          <a:xfrm>
            <a:off x="148175" y="1980268"/>
            <a:ext cx="3982392" cy="40286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5750" marR="508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Установлено, что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профили посадки транскрипционных факторов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вблизи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промоторов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генов,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солокализующиеся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последовательностями генетических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мобильных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элементов,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  являться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маркерами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скорости эволюции молекулярных путей. </a:t>
            </a:r>
            <a:endParaRPr lang="ru-RU" sz="16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5750" marR="508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6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Выявлено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предковой линии человека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помимо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путей,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вовлеченных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иммунный </a:t>
            </a:r>
            <a:r>
              <a:rPr sz="16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взаимодействие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патогенами,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наиболее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быстро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эволюционировали пути,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ответственные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метаболизм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жиров,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катаболизм гетероциклических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соединений </a:t>
            </a:r>
            <a:r>
              <a:rPr sz="16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формирование </a:t>
            </a:r>
            <a:r>
              <a:rPr sz="16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органов</a:t>
            </a:r>
            <a:r>
              <a:rPr sz="1600" spc="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чувств.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8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МОЛЕКУЛЯРНЫХ ОСНОВ НЕЙРОСИГНАЛИЗАЦИИ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(член-корреспондент РАН В.И. </a:t>
            </a:r>
            <a:r>
              <a:rPr lang="ru-RU" b="1" dirty="0" err="1">
                <a:latin typeface="Cambria" panose="02040503050406030204" pitchFamily="18" charset="0"/>
              </a:rPr>
              <a:t>Цетлин</a:t>
            </a:r>
            <a:r>
              <a:rPr lang="ru-RU" b="1" dirty="0">
                <a:latin typeface="Cambria" panose="02040503050406030204" pitchFamily="18" charset="0"/>
              </a:rPr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263281"/>
              </p:ext>
            </p:extLst>
          </p:nvPr>
        </p:nvGraphicFramePr>
        <p:xfrm>
          <a:off x="828675" y="1600200"/>
          <a:ext cx="748551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74FE61E7-402D-47FF-8D8E-E75C0FC0BF9F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58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Эмблема ИБХ РАН">
            <a:extLst>
              <a:ext uri="{FF2B5EF4-FFF2-40B4-BE49-F238E27FC236}">
                <a16:creationId xmlns:a16="http://schemas.microsoft.com/office/drawing/2014/main" id="{2A2089C6-681C-448E-A676-55CFF8C28EA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6D04D47B-2768-4146-8CE9-FDD20B8C35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684334"/>
              </p:ext>
            </p:extLst>
          </p:nvPr>
        </p:nvGraphicFramePr>
        <p:xfrm>
          <a:off x="332353" y="264051"/>
          <a:ext cx="7927063" cy="521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16E4BF-B8F3-47AD-8702-5B432E1007DC}"/>
              </a:ext>
            </a:extLst>
          </p:cNvPr>
          <p:cNvSpPr/>
          <p:nvPr/>
        </p:nvSpPr>
        <p:spPr>
          <a:xfrm>
            <a:off x="64890" y="2161982"/>
            <a:ext cx="8461988" cy="461831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FF00"/>
              </a:buClr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SLURP-1 – белок человека, регулирующий активности никотиновых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ацетилхолиновых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рецепторов, – имеет ту же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трехпетельную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структуру, что и нейротоксины змей. В литературе описаны несколько рекомбинантных белков SLURP-1, отличающихся размерами и природой «довесков-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фьюженов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и еще больше отличающихся между собой по активности. Наиболее близкий к природному белок (имеющий лишь один добавочный Met0) был получен в Отделе биоинженерии экспрессией в </a:t>
            </a:r>
            <a:r>
              <a:rPr lang="ru-R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</a:t>
            </a:r>
            <a:r>
              <a:rPr lang="ru-RU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coli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структура установлена в лаборатории А.С. Арсеньева, а биологическая активность определена в Отделе В.И. 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Цетлина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Lyukmanova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PloS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2016).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FF00"/>
              </a:buClr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Однако были опасения, что Met0 может влиять на активность и по просьбе ИБХ этот белок – без добавочного Met0 – был синтезирован австралийскими химиками (81 остаток, 5 дисульфидов – задача не тривиальная). Он имел ту же ЯМР структуру, что и рекомбинантный белок с Met0.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FF00"/>
              </a:buClr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исследования активности (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радиолигандный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анализ и приведенные здесь данные электрофизиологии) выявили существенные различия в активности: синтетический белок не ингибировал токи в альфа7 никотиновом рецепторе (верхний рисунок слева), тогда как рекомбинантный белок ингибировал этот тип рецептора (рисунок слева внизу), но зато не действовал ни на какие другие подтипы рецептора.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FF00"/>
              </a:buClr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Напротив, синтетический SLURP-1 (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сларп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1) ингибировал несколько альфа-бета гетеромерных никотиновых рецепторов и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гомомерный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альфа9 рецептор (данные электрофизиологии в центре слайда).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FF00"/>
              </a:buClr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чем причина таких различий, пока до конца не ясно: наличие Met0 (метионина) приводит к небольшим различиям в молекулярной динамике и изменению сетки межмолекулярных связей (рисунок в правой верхней части слайда).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FF00"/>
              </a:buClr>
              <a:buFont typeface="Symbol" panose="05050102010706020507" pitchFamily="18" charset="2"/>
              <a:buChar char=""/>
            </a:pPr>
            <a:r>
              <a:rPr lang="ru-RU" sz="1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Основное послание этой работы: Дорогие ученые! Если вам нужно как-то зафиксировать структуру молекулы (например, чтобы облегчить кристаллизацию), нет проблем – вводите мутации или даже добавляйте или убирайте фрагменты («довески»). Но если вы заявляете об установлении механизма действия природного белка, постарайтесь не уходить далеко от его собственной аминокислотной последовательности.</a:t>
            </a:r>
            <a:endParaRPr lang="ru-RU" sz="1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BEBA0B-710D-49BA-9E02-56C6D44BBFE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0" r="1149"/>
          <a:stretch/>
        </p:blipFill>
        <p:spPr>
          <a:xfrm>
            <a:off x="332353" y="1043356"/>
            <a:ext cx="7927063" cy="556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5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290173" y="229654"/>
          <a:ext cx="7909610" cy="585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90173" y="1150244"/>
            <a:ext cx="8480958" cy="585355"/>
          </a:xfrm>
        </p:spPr>
        <p:txBody>
          <a:bodyPr>
            <a:no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ПОДАВЛЕНИЕ РОСТА КАРЦИНОМЫ ЭРЛИХА ФАКТОРОМ РОСТА НЕРВОВ </a:t>
            </a:r>
            <a:br>
              <a:rPr lang="ru-RU" alt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alt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ЯДА КОБРЫ И ФАКТОРОМ ЯДА КОБРЫ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E8EB705-DD5D-405F-93AE-4405FBC41146}"/>
              </a:ext>
            </a:extLst>
          </p:cNvPr>
          <p:cNvSpPr/>
          <p:nvPr/>
        </p:nvSpPr>
        <p:spPr>
          <a:xfrm>
            <a:off x="250825" y="1916113"/>
            <a:ext cx="5616575" cy="46482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исследовании влияния компонентов яда кобры на привитую мышам карциному Эрлиха впервые установлено, что фактор роста нервов (NGF) яда кобры и фактор яда кобры (CVF) подавляют рост опухоли.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Противоопухолевое действие NGF зависит от статуса иммунной системы и пропадает при истощении системы комплемента фактором яда кобры.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Нарушение воспалительного ответа также отменяет противоопухолевый эффект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NGF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В частности, противоопухолевый эффект пропадает в присутствии нестероидного противовоспалительного средства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кетопрофена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indent="127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0" algn="l"/>
              </a:tabLst>
              <a:defRPr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Детальное исследование механизма показало, что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NGF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вызвает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увеличение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лимфоцитарной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инфильтрации в опухоли, повышение уровней IL-1 и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TNF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alpha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в сыворотке опухолевых мышей и увеличение аэробного гликолиза.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12700" fontAlgn="auto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indent="-16827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tabLst>
                <a:tab pos="181610" algn="l"/>
              </a:tabLst>
              <a:defRPr/>
            </a:pP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Osipov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A.V.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Cobra venom factor and </a:t>
            </a: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ketoprofen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abolish the antitumor effect of nerve growth factor from cobra venom. </a:t>
            </a:r>
            <a:r>
              <a:rPr lang="en-US" sz="1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Toxins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(Basel), 9 (9),</a:t>
            </a:r>
          </a:p>
          <a:p>
            <a:pPr marL="180975" indent="-16827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tabLst>
                <a:tab pos="181610" algn="l"/>
              </a:tabLst>
              <a:defRPr/>
            </a:pP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Terpinskaya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T.I.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of Ehrlich carcinoma growth by cobra venom factor. </a:t>
            </a:r>
            <a:r>
              <a:rPr lang="en-US" sz="1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Dokl</a:t>
            </a:r>
            <a:r>
              <a:rPr lang="en-US" sz="1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Biol. Sci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470 (1), 240–243</a:t>
            </a:r>
          </a:p>
          <a:p>
            <a:pPr marL="180975" indent="-16827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tabLst>
                <a:tab pos="181610" algn="l"/>
              </a:tabLst>
              <a:defRPr/>
            </a:pP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Osipov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A.V.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(2014). 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 growth factor from cobra venom inhibits the growth of Ehrlich tumor in mice. </a:t>
            </a:r>
            <a:r>
              <a:rPr lang="en-US" sz="1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Toxins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(Basel), 6 (3), 784–95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 descr="новый-рис.jpg">
            <a:extLst>
              <a:ext uri="{FF2B5EF4-FFF2-40B4-BE49-F238E27FC236}">
                <a16:creationId xmlns:a16="http://schemas.microsoft.com/office/drawing/2014/main" id="{8D8D28AA-E77A-4CB4-825B-01A7205327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99" y="3185259"/>
            <a:ext cx="8631576" cy="339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3912767"/>
              </p:ext>
            </p:extLst>
          </p:nvPr>
        </p:nvGraphicFramePr>
        <p:xfrm>
          <a:off x="290173" y="229654"/>
          <a:ext cx="7054844" cy="632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9008" y="1029348"/>
            <a:ext cx="7850591" cy="83496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6400" b="1" dirty="0">
                <a:solidFill>
                  <a:srgbClr val="292B2C"/>
                </a:solidFill>
                <a:latin typeface="Cambria" panose="02040503050406030204" pitchFamily="18" charset="0"/>
              </a:rPr>
              <a:t>РАЗРАБОТКА НОВОЙ МЕТОДИКИ НА ОСНОВЕ КАЛЬЦИЕВОГО ИМИДЖИНГА </a:t>
            </a:r>
            <a:br>
              <a:rPr lang="ru-RU" sz="64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6400" b="1" dirty="0">
                <a:solidFill>
                  <a:srgbClr val="292B2C"/>
                </a:solidFill>
                <a:latin typeface="Cambria" panose="02040503050406030204" pitchFamily="18" charset="0"/>
              </a:rPr>
              <a:t>И ФУНКЦИОНАЛЬНАЯ ХАРАКТЕРИСТИКА С ЕЕ ПОМОЩЬЮ </a:t>
            </a:r>
            <a:br>
              <a:rPr lang="ru-RU" sz="64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6400" b="1" dirty="0">
                <a:solidFill>
                  <a:srgbClr val="292B2C"/>
                </a:solidFill>
                <a:latin typeface="Cambria" panose="02040503050406030204" pitchFamily="18" charset="0"/>
              </a:rPr>
              <a:t>α7/α9 МУТАНТОВ </a:t>
            </a:r>
            <a:r>
              <a:rPr lang="ru-RU" sz="6400" b="1" dirty="0" err="1">
                <a:solidFill>
                  <a:srgbClr val="292B2C"/>
                </a:solidFill>
                <a:latin typeface="Cambria" panose="02040503050406030204" pitchFamily="18" charset="0"/>
              </a:rPr>
              <a:t>нАХР</a:t>
            </a:r>
            <a:endParaRPr lang="ru-RU" sz="64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16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04EDF23-98C0-46B4-932A-866F336CA8DF}"/>
              </a:ext>
            </a:extLst>
          </p:cNvPr>
          <p:cNvSpPr/>
          <p:nvPr/>
        </p:nvSpPr>
        <p:spPr>
          <a:xfrm>
            <a:off x="209006" y="2031508"/>
            <a:ext cx="5712823" cy="46474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основании метода кальциевого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имиджинга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была разработана новая методика, позволяющая достаточно эффективно экспрессировать в клеточных линиях функционально активные «трудные» подтипы никотиновых рецепторов (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нАХР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Методика включает  в себя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коэкспресиию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соответствующим подтипом рецептора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шаперона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флуоресцентного кальциевого сенсора Case12. 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Данная методика позволила получить 6 мутантных форм α7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нАХР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выбранными одиночными заменами аминокислотных остатков из α9 подтипа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нАХР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полученные мутанты вместе с исходными рецепторами были проанализированы на сродство к ацетилхолину 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эпибатидину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помощью разработанной методики.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позволило выявить две ключевые мутации - L119D и F187S, определяющие селективность к указанным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лигандам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этих подтипов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нАХР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Компьютерное моделирование показало существенное изменение расположение молекул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лигандов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участках связывания именно этих двух мутантных форм рецептора, объясняя полученные данные.   </a:t>
            </a:r>
          </a:p>
          <a:p>
            <a:pPr>
              <a:spcBef>
                <a:spcPts val="1200"/>
              </a:spcBef>
              <a:buFont typeface="+mj-lt"/>
              <a:buAutoNum type="arabicPeriod"/>
            </a:pP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Shelukhina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I. и др. (2017). 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Calcium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imaging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genetically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encoded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Case12: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Facile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α7/α9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nAChR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mutants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ru-RU" sz="10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ru-RU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12 (8), e0181936</a:t>
            </a:r>
            <a:endParaRPr lang="ru-RU" sz="1000" b="0" i="0" dirty="0">
              <a:solidFill>
                <a:srgbClr val="00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http://www.ibch.ru/ru/downloads/labreport/113/Kasheverov_dostizhenie.jpg">
            <a:extLst>
              <a:ext uri="{FF2B5EF4-FFF2-40B4-BE49-F238E27FC236}">
                <a16:creationId xmlns:a16="http://schemas.microsoft.com/office/drawing/2014/main" id="{383EA8B6-2078-4B64-9325-6AFEADF00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230" y="1640432"/>
            <a:ext cx="6358770" cy="476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35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БИОИНЖЕНЕРИИ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(академик М.П. Кирпичников)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062537"/>
              </p:ext>
            </p:extLst>
          </p:nvPr>
        </p:nvGraphicFramePr>
        <p:xfrm>
          <a:off x="828675" y="1600200"/>
          <a:ext cx="7485512" cy="214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B8D4683E-6A44-4E1B-B060-9062E1B97C6E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364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29930" y="249532"/>
          <a:ext cx="5554035" cy="615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1625" y="1093304"/>
            <a:ext cx="8480958" cy="80846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ФРАГМЕНТ (76)PGTKMIFA(83) ЛОШАДИНОГО ЦИТОХРОМА С ИГРАЕТ КЛЮЧЕВУЮ РОЛЬ В ЕГО ЭЛЕКТРОН-ТРАНСПОРТНОЙ АКТИВНОСТИ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39E2CF5A-E1ED-4465-B5AF-C406F9943A80}"/>
              </a:ext>
            </a:extLst>
          </p:cNvPr>
          <p:cNvSpPr txBox="1">
            <a:spLocks/>
          </p:cNvSpPr>
          <p:nvPr/>
        </p:nvSpPr>
        <p:spPr>
          <a:xfrm>
            <a:off x="153347" y="2150005"/>
            <a:ext cx="7485512" cy="45887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Исследовано влияние конформации петлевого участка P</a:t>
            </a:r>
            <a:r>
              <a:rPr lang="ru-RU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GTKMIFA</a:t>
            </a:r>
            <a:r>
              <a:rPr lang="ru-RU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лошадиного цитохрома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на электрон-транспортную активность белка.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данных анализа информационной структуры получен ряд вариантов цитохрома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множественными заменами в сайте P</a:t>
            </a:r>
            <a:r>
              <a:rPr lang="ru-RU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GTKMIFA</a:t>
            </a:r>
            <a:r>
              <a:rPr lang="ru-RU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направленными на понижение его конформационной подвижности.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Исследованы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сукцинат:цитохром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редуктазная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цитохром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оксидазная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активности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митопластов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печени крысы в присутствии вариантов цитохрома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Показано, что способность к переносу электрона мутантных вариантов была снижена в разной степени.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 данным спектроскопии резонансного (РКР) и гигантского (ГКР) комбинационного рассеяния снижение электрон-транспортной активности мутантных вариантов коррелирует с конформационными изменениями и уменьшением подвижности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гемопорфирина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Полученные результаты свидетельствуют о ключевой роли фрагмента P</a:t>
            </a:r>
            <a:r>
              <a:rPr lang="ru-RU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GTKMIFA</a:t>
            </a:r>
            <a:r>
              <a:rPr lang="ru-RU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в функционировании цитохрома 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000" dirty="0" err="1">
                <a:solidFill>
                  <a:srgbClr val="FFFF00"/>
                </a:solidFill>
                <a:latin typeface="Cambria" panose="02040503050406030204" pitchFamily="18" charset="0"/>
              </a:rPr>
              <a:t>Chertkova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 R.V. и </a:t>
            </a:r>
            <a:r>
              <a:rPr lang="en-US" sz="1000" dirty="0" err="1">
                <a:solidFill>
                  <a:srgbClr val="FFFF00"/>
                </a:solidFill>
                <a:latin typeface="Cambria" panose="02040503050406030204" pitchFamily="18" charset="0"/>
              </a:rPr>
              <a:t>др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. (2017). New insight into the mechanism of mitochondrial cytochrome c function. </a:t>
            </a:r>
            <a:r>
              <a:rPr lang="en-US" sz="1000" i="1" dirty="0" err="1">
                <a:solidFill>
                  <a:srgbClr val="FFFF00"/>
                </a:solidFill>
                <a:latin typeface="Cambria" panose="02040503050406030204" pitchFamily="18" charset="0"/>
              </a:rPr>
              <a:t>PLoS</a:t>
            </a:r>
            <a:r>
              <a:rPr lang="en-US" sz="1000" i="1" dirty="0">
                <a:solidFill>
                  <a:srgbClr val="FFFF00"/>
                </a:solidFill>
                <a:latin typeface="Cambria" panose="02040503050406030204" pitchFamily="18" charset="0"/>
              </a:rPr>
              <a:t> ONE</a:t>
            </a:r>
            <a:r>
              <a:rPr lang="en-US" sz="1000" dirty="0">
                <a:solidFill>
                  <a:srgbClr val="FFFF00"/>
                </a:solidFill>
                <a:latin typeface="Cambria" panose="02040503050406030204" pitchFamily="18" charset="0"/>
              </a:rPr>
              <a:t>, 12 (5), e0178280</a:t>
            </a:r>
            <a:endParaRPr lang="ru-RU" sz="1000" dirty="0">
              <a:solidFill>
                <a:srgbClr val="FFFF00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049272" y="1868557"/>
            <a:ext cx="5833130" cy="4870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193588"/>
          <a:ext cx="7777806" cy="120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1444" y="1481560"/>
            <a:ext cx="8480958" cy="8084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100" b="1" dirty="0">
                <a:solidFill>
                  <a:srgbClr val="292B2C"/>
                </a:solidFill>
                <a:latin typeface="Cambria" panose="02040503050406030204" pitchFamily="18" charset="0"/>
              </a:rPr>
              <a:t>БЕЛКИ ЧЕЛОВЕКА SLURP-1 И SLURP-2 КОНТРОЛИРУЮТ РОСТ ЭПИТЕЛИАЛЬНЫХ РАКОВЫХ КЛЕТОК ЧЕРЕЗ  ВЗАИМОДЕЙСТВИЕ </a:t>
            </a:r>
            <a:br>
              <a:rPr lang="ru-RU" sz="21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100" b="1" dirty="0">
                <a:solidFill>
                  <a:srgbClr val="292B2C"/>
                </a:solidFill>
                <a:latin typeface="Cambria" panose="02040503050406030204" pitchFamily="18" charset="0"/>
              </a:rPr>
              <a:t>С НИКОТИНОВЫМИ АЦЕТИЛХОЛИНОВЫМИ РЕЦЕПТОРАМИ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93248" y="2485903"/>
            <a:ext cx="6424367" cy="42165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Никотиновые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ацетилхолиновые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рецепторы (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nAChRs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 являются перспективной мишенью для новых противоопухолевых препаратов.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Изучены эффекты белков человека SLURP-1 и SLURP-2, антагонистов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nAChRs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на эпителиальные раковые клетки человека.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Показано, что SLURP-1 и SLURP-2 значительно ингибируют рост клеток A431, SKBR3, MCF-7 и HT-29 при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наномолярных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концентрациях.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Установлено, что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антипролиферативная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активность SLURP на клетках A431 связана с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nAChRs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но не с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β-адренергическими 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или EGF-рецепторами.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Действие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гефитиниба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(применяемый в настоящее время противоопухолевый препарат, действующий на EGF-рецепторы) и SLURP аддитивно и приводит к полному ингибированию роста клеток А431.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Под действием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рекомбинантного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SLURP-1 в раковых клетках снижается экспрессия α7-nAChR и индуцируется секреция эндогенного SLURP-1. </a:t>
            </a:r>
          </a:p>
          <a:p>
            <a:pPr marL="252000" indent="-252000">
              <a:buFont typeface="Wingdings" pitchFamily="2" charset="2"/>
              <a:buChar char="Ø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SLURP – природные высокоэффективные ингибиторы роста эпителиальных раковых клеток, которые могут быть использованы для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антираковой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терапии как индивидуально, так и в сочетании с другими противоопухолевыми препаратами</a:t>
            </a:r>
            <a:r>
              <a:rPr lang="ru-RU" sz="1400" dirty="0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4651E953-2B2F-40FF-BAC5-DAB1054DE220}"/>
              </a:ext>
            </a:extLst>
          </p:cNvPr>
          <p:cNvSpPr/>
          <p:nvPr/>
        </p:nvSpPr>
        <p:spPr>
          <a:xfrm>
            <a:off x="2856562" y="2290023"/>
            <a:ext cx="5903088" cy="43743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11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68226"/>
              </p:ext>
            </p:extLst>
          </p:nvPr>
        </p:nvGraphicFramePr>
        <p:xfrm>
          <a:off x="347871" y="185450"/>
          <a:ext cx="7777806" cy="80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1521" y="1083537"/>
            <a:ext cx="6382788" cy="8084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РАЗРАБОТКА ЭФФЕКТИВНОГО МЕТОДА ПОЛУЧЕНИЯ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РЕКОМБИНАНТНЫХ ПЕПТИДОВ α-KTX – БЛОКАТОРОВ 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КАЛИЕВЫХ КАНАЛОВ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61E2C3-977E-4948-BB97-E301FD6894B1}"/>
              </a:ext>
            </a:extLst>
          </p:cNvPr>
          <p:cNvSpPr/>
          <p:nvPr/>
        </p:nvSpPr>
        <p:spPr>
          <a:xfrm>
            <a:off x="331522" y="1981624"/>
            <a:ext cx="5006831" cy="46756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 биоинженерный метод получения пептидных блокаторов калиевых Kv1-каналов, который отличается: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высоким выходом целевых пептидов (12-22 мг/л культуры);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сохранением </a:t>
            </a:r>
            <a:r>
              <a:rPr lang="ru-RU"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нативной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аминокислотной последовательности пептидов;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высоким выходом </a:t>
            </a:r>
            <a:r>
              <a:rPr lang="ru-RU"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ренатурированной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формы пептидов с правильно замкнутыми тремя и четырьмя </a:t>
            </a:r>
            <a:r>
              <a:rPr lang="ru-RU"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дисульфидными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связями;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 и надежной процедурой выделения и очистки. </a:t>
            </a:r>
          </a:p>
          <a:p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Получаемые этим методом рекомбинантные пептиды семейства α-</a:t>
            </a:r>
            <a:r>
              <a:rPr lang="ru-RU"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КТх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обладают активностью исходных природных блокаторов. </a:t>
            </a:r>
          </a:p>
          <a:p>
            <a:pPr>
              <a:spcAft>
                <a:spcPts val="1200"/>
              </a:spcAft>
            </a:pP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Пептидные </a:t>
            </a:r>
            <a:r>
              <a:rPr lang="ru-RU"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высокоаффинные</a:t>
            </a:r>
            <a:r>
              <a:rPr lang="ru-RU"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блокаторы  калиевых каналов из яда скорпионов широко используются для изучения структуры и функции каналов и имеют перспективное медицинское значение.</a:t>
            </a:r>
          </a:p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r>
              <a:rPr lang="en-US" sz="11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Nekrasova</a:t>
            </a:r>
            <a:r>
              <a:rPr lang="en-US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O. </a:t>
            </a:r>
            <a:r>
              <a:rPr lang="ru-RU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Recombinant scorpion toxins: Focus on four-disulfide peptide blockers of Kv1-channels. </a:t>
            </a:r>
            <a:r>
              <a:rPr lang="en-US" sz="11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Bioengineered</a:t>
            </a:r>
            <a:r>
              <a:rPr lang="en-US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1–5</a:t>
            </a:r>
          </a:p>
          <a:p>
            <a:pPr marL="180975" indent="-168275">
              <a:lnSpc>
                <a:spcPct val="100000"/>
              </a:lnSpc>
              <a:spcBef>
                <a:spcPts val="305"/>
              </a:spcBef>
              <a:buAutoNum type="arabicPeriod"/>
              <a:tabLst>
                <a:tab pos="181610" algn="l"/>
              </a:tabLst>
            </a:pPr>
            <a:r>
              <a:rPr lang="en-US" sz="11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Nekrasova</a:t>
            </a:r>
            <a:r>
              <a:rPr lang="en-US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O. </a:t>
            </a:r>
            <a:r>
              <a:rPr lang="ru-RU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Straightforward approach to produce recombinant scorpion toxins-Pore blockers of potassium channels. </a:t>
            </a:r>
            <a:r>
              <a:rPr lang="en-US" sz="11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 </a:t>
            </a:r>
            <a:r>
              <a:rPr lang="en-US" sz="11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Biotechnol</a:t>
            </a:r>
            <a:r>
              <a:rPr lang="en-US" sz="11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241, 127–135</a:t>
            </a:r>
            <a:endParaRPr lang="ru-RU" sz="1400" b="0" i="0" dirty="0">
              <a:solidFill>
                <a:srgbClr val="00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027F432A-CD19-469F-9351-8B36CB8787D1}"/>
              </a:ext>
            </a:extLst>
          </p:cNvPr>
          <p:cNvSpPr/>
          <p:nvPr/>
        </p:nvSpPr>
        <p:spPr>
          <a:xfrm>
            <a:off x="2676293" y="1981624"/>
            <a:ext cx="6206110" cy="45356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315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МОЛЕКУЛЯРНОЙ НЕЙРОБИОЛОГИИ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(член-корреспондент РАН А.В. </a:t>
            </a:r>
            <a:r>
              <a:rPr lang="ru-RU" b="1" dirty="0" err="1">
                <a:latin typeface="Cambria" panose="02040503050406030204" pitchFamily="18" charset="0"/>
              </a:rPr>
              <a:t>Семьянов</a:t>
            </a:r>
            <a:r>
              <a:rPr lang="ru-RU" b="1" dirty="0">
                <a:latin typeface="Cambria" panose="02040503050406030204" pitchFamily="18" charset="0"/>
              </a:rPr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46602"/>
              </p:ext>
            </p:extLst>
          </p:nvPr>
        </p:nvGraphicFramePr>
        <p:xfrm>
          <a:off x="828675" y="1600200"/>
          <a:ext cx="7485512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C676DEC6-2861-4F5D-BC19-C8B49E8721A3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65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35671" y="358220"/>
            <a:ext cx="2248107" cy="414687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ВПЕРВЫЕ ОХАРАКТЕРИЗОВАНЫ ЭНДОГЕННЫЕ ЛИГАНДЫ РЕЦЕПТОРА ASIC3, СПОСОБНЫЕ АКТИВИРОВАТЬ  КАНАЛ БЕЗ УЧАСТИЯ ПРОТОНОВ, А ТАКЖЕ ВЫВОДИТЬ ASIC3 ЧЕЛОВЕКА ИЗ СОСТОЯНИЯ ДЕСЕНСИТИЗАЦИИ  ПРИ ФИЗИОЛОГИЧЕСКИХ ЗНАЧЕНИЯХ </a:t>
            </a:r>
            <a:r>
              <a:rPr lang="ru-RU" sz="1600" b="1" dirty="0" err="1">
                <a:solidFill>
                  <a:srgbClr val="292B2C"/>
                </a:solidFill>
                <a:latin typeface="Cambria" panose="02040503050406030204" pitchFamily="18" charset="0"/>
              </a:rPr>
              <a:t>рH</a:t>
            </a:r>
            <a:endParaRPr lang="ru-RU" sz="16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141405" y="4694818"/>
            <a:ext cx="21389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Osmakov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D.I.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Endogenous </a:t>
            </a: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isoquinoline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alkaloids agonists of acid-sensing ion channel type 3.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Front Mol </a:t>
            </a:r>
            <a:r>
              <a:rPr lang="en-US" sz="10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Neurosci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, 10, 282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553520" y="213089"/>
          <a:ext cx="4704677" cy="873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Текст 3">
            <a:extLst>
              <a:ext uri="{FF2B5EF4-FFF2-40B4-BE49-F238E27FC236}">
                <a16:creationId xmlns:a16="http://schemas.microsoft.com/office/drawing/2014/main" id="{572A135E-3F6B-4898-B7D0-E7C6D664EE4C}"/>
              </a:ext>
            </a:extLst>
          </p:cNvPr>
          <p:cNvSpPr txBox="1">
            <a:spLocks/>
          </p:cNvSpPr>
          <p:nvPr/>
        </p:nvSpPr>
        <p:spPr>
          <a:xfrm>
            <a:off x="2483777" y="1310360"/>
            <a:ext cx="6424551" cy="552772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6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Найдены первые активаторы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кислото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-чувствительных каналов ASIC, обладающие уникальным, ранее не описанным механизмом действия.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Изохинолиновые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алкалоиды (THP, ретикулин), которые синтезируются клетками млекопитающих как промежуточные продукты в цикле синтеза эндогенного морфина из тирозина, в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милимолярных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концентрациях способны возвращать канал ASIC3 из протон-опосредованной десенсибилизации, и одновременно эффективно активировать hASIC3 и rASIC3 при физиологическом рН 7.4 и слабо щелочных условиях. До настоящего момента был описан очень ограниченный набор активаторов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ASICs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, при чем описанные агонисты главным образом сдвигают активационную способность каналов в область более высоких значений рН, делая рецепторы более чувствительными к меньшим скачкам рН, при этом вклад протонов в процесс открытия каналов рассматривался как основной. Охарактеризованные и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зохинолиновые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алкалоиды — первые «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непротонные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» активаторы ASIC3 рецепторов.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При фармакологической характеристике «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непротонных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» активаторов на изоформы ASIC3 человека и грызунов было выявлено сильное функциональное различие в действии на каналы крысы (незначительный эффект) и человека (сильная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потенциация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ответа на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закисление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), что поставило под вопрос эффективность действия известных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лигандов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, охарактеризованных на животных моделях, при переносе их в клинические исследования.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Также был сформулирован новый подход к разработке принципиально новых анальгетиков. Найденные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лиганд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-опосредованные взаимодействия двух систем: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ноцицепции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(ASIC3) и анти-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ноцицепции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(опиоидные рецепторы), по нашему мнению, могут находиться во взаимно сбалансированном состоянии, так что ингибирование или активация ферментов в каскаде биосинтеза эндогенного морфина может сдвигать равновесие в ту или иную сторону, приводя к анальгезии или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гиперальгезии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Каналы ASIC играют важную роль не только в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ноцицепции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, но и в передаче нервного возбуждения, синаптической пластичности, процессах обучения и гибели нейронов. Открытие эндогенных «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непротонных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» активаторов доказывает существование нескольких путей регуляции этих каналов. Пока не понятно, который из них может в большей степени быть реализован в ЦНС, не исключено, что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закисление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внеклеточной среды — неосновной путь регуляции. Ответ на этот вопрос будет получен при изучении найденных нами </a:t>
            </a:r>
            <a:r>
              <a:rPr lang="ru-RU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лигандов</a:t>
            </a: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 в модельных экспериментах.</a:t>
            </a:r>
            <a:endParaRPr lang="ru-RU" dirty="0"/>
          </a:p>
        </p:txBody>
      </p:sp>
      <p:sp>
        <p:nvSpPr>
          <p:cNvPr id="7" name="object 3"/>
          <p:cNvSpPr/>
          <p:nvPr/>
        </p:nvSpPr>
        <p:spPr>
          <a:xfrm>
            <a:off x="3088608" y="1521579"/>
            <a:ext cx="5793794" cy="51793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61598" y="774471"/>
            <a:ext cx="8062283" cy="10826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УСТАНОВЛЕН РАЗНОНАПРАВЛЕННЫЙ МЕХАНИЗМ ДЕЙСТВИЯ ПЕПТИДНЫХ МОДУЛЯТОРОВ TRPV1  РЕЦЕПТОРА В РАЗЛИЧНЫХ УСЛОВИЯХ АКТИВАЦИИ РЕЦЕПТОРА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896602"/>
              </p:ext>
            </p:extLst>
          </p:nvPr>
        </p:nvGraphicFramePr>
        <p:xfrm>
          <a:off x="195914" y="213089"/>
          <a:ext cx="8062283" cy="47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Текст 3">
            <a:extLst>
              <a:ext uri="{FF2B5EF4-FFF2-40B4-BE49-F238E27FC236}">
                <a16:creationId xmlns:a16="http://schemas.microsoft.com/office/drawing/2014/main" id="{5F2BD4CE-EB9A-4700-9F5C-359849231A95}"/>
              </a:ext>
            </a:extLst>
          </p:cNvPr>
          <p:cNvSpPr txBox="1">
            <a:spLocks/>
          </p:cNvSpPr>
          <p:nvPr/>
        </p:nvSpPr>
        <p:spPr>
          <a:xfrm>
            <a:off x="261598" y="1902731"/>
            <a:ext cx="8686488" cy="46965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Изучено действие полипептидов APHC1, APHC2 и APHC3, ранее выделенных из морской анемоны </a:t>
            </a:r>
            <a:r>
              <a:rPr lang="ru-RU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Heteractis</a:t>
            </a:r>
            <a:r>
              <a:rPr lang="ru-RU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crispa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, на рецепторы rTRPV1,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экспрессированные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в клетках CHO, с использованием методов электрофизиологии, флуоресцентной спектроскопии и молекулярного моделирования. </a:t>
            </a:r>
          </a:p>
          <a:p>
            <a:pPr marL="180000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Установлено, что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APHCs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потенцируют ответ TRPV1, вызванный низкими (3-300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нМ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) концентрациями специфичного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агониcта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капсаицина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, и ингибируют ответы при высоких (&gt;3.0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мкМ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) концентрациях активатора. </a:t>
            </a:r>
          </a:p>
          <a:p>
            <a:pPr marL="180000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Были также найдены зависимости действия пептидов на TRPV1 при варьировании активаторов, таких как: 2APB и протоны, и на комбинированные активационные стимулы. </a:t>
            </a:r>
          </a:p>
          <a:p>
            <a:pPr marL="180000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 итоге был установлен бимодальный механизм действия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APHCs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, зависящий от силы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активируюшего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стимула, — потенцирование малоамплитудных ответов рецептора и отсутствие эффекта/ингибирование высокоамплитудных ответов. </a:t>
            </a:r>
          </a:p>
          <a:p>
            <a:pPr marL="180000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Предложена двойная «шлюзовая» модель активации TRPV1, которая предполагает, что APHC-полипептиды могут стабилизировать промежуточное состояние во время активации рецептора. Методом молекулярного моделирования установлен предполагаемый сайт связывания пептидов между парами внешних P-петель TRPV1.</a:t>
            </a:r>
          </a:p>
          <a:p>
            <a:pPr marL="180000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Модуляторы с дуалистическим эффектом могут иметь определенное преимущество с точки зрения их практического медицинского применения, такие соединения не тормозят нормальную работу рецептора, однако в случае патологически сильной активации производят желаемый терапевтический эффект.</a:t>
            </a:r>
          </a:p>
          <a:p>
            <a:pPr marL="8550" indent="0">
              <a:buNone/>
            </a:pP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Nikolaev M.V. и </a:t>
            </a:r>
            <a:r>
              <a:rPr lang="en-US" sz="1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(2017). TRPV1 activation power can switch an action mode for its polypeptide ligands. </a:t>
            </a:r>
            <a:r>
              <a:rPr lang="en-US" sz="12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12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</a:t>
            </a:r>
            <a:r>
              <a:rPr lang="en-US" sz="1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12 (5), e0177077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8" name="object 3"/>
          <p:cNvSpPr/>
          <p:nvPr/>
        </p:nvSpPr>
        <p:spPr>
          <a:xfrm>
            <a:off x="2417085" y="1857082"/>
            <a:ext cx="6465317" cy="47878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73607" y="1123660"/>
            <a:ext cx="8649912" cy="101337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ОТКРЫТЫ ПЕРВЫЕ ПЕПТИДНЫЕ ЛИГАНДЫ, ПОТЕНЦИРУЮЩИЕ ОТВЕТ TRPA1 РЕЦЕПТОРОВ НА АГОНИСТЫ,  ПРОЯВЛЯЮЩИЕ ОБЕЗБОЛИВАЮЩИЙ И ПРОТИВОВОСПАЛИТЕЛЬНЫЙ ЭФФЕКТЫ</a:t>
            </a:r>
            <a:endParaRPr lang="ru-RU" sz="2000" dirty="0"/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0335681"/>
              </p:ext>
            </p:extLst>
          </p:nvPr>
        </p:nvGraphicFramePr>
        <p:xfrm>
          <a:off x="273607" y="252846"/>
          <a:ext cx="8005689" cy="804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EC20BA-30A9-40A9-9DD7-AF9C71A45A2E}"/>
              </a:ext>
            </a:extLst>
          </p:cNvPr>
          <p:cNvSpPr/>
          <p:nvPr/>
        </p:nvSpPr>
        <p:spPr>
          <a:xfrm>
            <a:off x="220481" y="2202871"/>
            <a:ext cx="8703038" cy="430887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2700">
              <a:spcAft>
                <a:spcPts val="600"/>
              </a:spcAft>
              <a:tabLst>
                <a:tab pos="181610" algn="l"/>
              </a:tabLst>
            </a:pP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морских анемон видов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Metridium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senile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i="1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Urticina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eques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выделены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охарактеризованы анальгетические пептиды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Мs9а-1 и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Ueq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12-1.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 Мs9а-1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содержит 35 аминокислотных  остатков,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протранственная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структура стабилизирована двумя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дисульфидными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мостиками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 ранее описанным пептидам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морских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анемон.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Ueq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12-1 состоит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 аминокислотных остатков, включая 10 остатков цистеина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необычным распределением, образующих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дисульфидных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связей,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уникальным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 многообразия  известных пептидов морских анемон.  Являясь по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сути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принципиально новой обнаруженной пространственной структурой, пространственная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укладка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 полипептидной цепи  молекулы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Ueq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12-1 похожа на альфа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дефензины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млекопитающих. Возможно,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пептид также </a:t>
            </a:r>
            <a:r>
              <a:rPr lang="ru-RU" sz="11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слабым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антимикробным действием на грамм-положительные  бактерии. </a:t>
            </a:r>
          </a:p>
          <a:p>
            <a:pPr marL="12700">
              <a:spcAft>
                <a:spcPts val="600"/>
              </a:spcAft>
              <a:tabLst>
                <a:tab pos="181610" algn="l"/>
              </a:tabLst>
            </a:pP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Структурно непохожие друг не друга пептиды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Мs9а-1 и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Ueq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12-1 имеют схожий механизм действия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одну биологическую мишень. </a:t>
            </a:r>
          </a:p>
          <a:p>
            <a:pPr marL="12700">
              <a:spcAft>
                <a:spcPts val="600"/>
              </a:spcAft>
              <a:tabLst>
                <a:tab pos="181610" algn="l"/>
              </a:tabLst>
            </a:pP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тестах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vitro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ооцитах лягушки 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Xenopus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laevis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клетках млекопитающих, экспрессирующих рецептор </a:t>
            </a:r>
            <a:r>
              <a:rPr lang="ru-RU" sz="11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TRPA1,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 пептида усиливали действие прямых агонистов, таких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AITC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диклофенак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2700">
              <a:spcAft>
                <a:spcPts val="600"/>
              </a:spcAft>
              <a:tabLst>
                <a:tab pos="181610" algn="l"/>
              </a:tabLst>
            </a:pP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тестах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vivo</a:t>
            </a:r>
            <a:r>
              <a:rPr lang="ru-RU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мышах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введение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пептидов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внутривенно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давало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значительный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анальгетический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противовоспалительный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spc="-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эффект,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пептиды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введении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вызывали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ru-RU" sz="1100" spc="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болевых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ощущений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 тепловую гиперчувствительность. </a:t>
            </a:r>
          </a:p>
          <a:p>
            <a:pPr marL="12700">
              <a:spcAft>
                <a:spcPts val="600"/>
              </a:spcAft>
              <a:tabLst>
                <a:tab pos="181610" algn="l"/>
              </a:tabLst>
            </a:pP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Обнаруженные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эффекты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пептидов связаны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тем, что при взаимодействии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1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TRPA1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пептиды делают рецептор более восприимчивым  к распознаванию своих агонистов (потенцирующее действие), таким образом, при появлении эндогенных раздражителей, таких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как,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например, медиаторы воспаления, происходит  </a:t>
            </a:r>
            <a:r>
              <a:rPr lang="ru-RU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десенситизация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TRPA1-экспрессирующих нейронов. </a:t>
            </a:r>
          </a:p>
          <a:p>
            <a:pPr marL="12700">
              <a:spcAft>
                <a:spcPts val="1200"/>
              </a:spcAft>
              <a:tabLst>
                <a:tab pos="181610" algn="l"/>
              </a:tabLst>
            </a:pP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Способность этих веществ избирательно усиливать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активность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белка </a:t>
            </a:r>
            <a:r>
              <a:rPr lang="ru-RU" sz="11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TRPA1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открывает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 фундаментальных  исследований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служит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основой создания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лекарств </a:t>
            </a:r>
            <a:r>
              <a:rPr lang="ru-RU" sz="11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боли </a:t>
            </a:r>
            <a:r>
              <a:rPr lang="ru-RU" sz="11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воспаления.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Logashina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Y.A. 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Disulfide-Stabilized Fold Provides Sea Anemone Peptide to Exhibit Both Antimicrobial and TRPA1 Potentiating Properties. Toxins (Basel), 9 (5),</a:t>
            </a:r>
          </a:p>
          <a:p>
            <a:pPr marL="180975" marR="5080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Logashina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Y.A. 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Peptide from Sea Anemone </a:t>
            </a: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Metridium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senile Affects Transient Receptor Potential Ankyrin-repeat 1 (TRPA1) Function and Produces Analgesic Effect. J. Biol.  Chem., 292 (7), 2992–3004</a:t>
            </a:r>
          </a:p>
          <a:p>
            <a:pPr marL="12700">
              <a:spcAft>
                <a:spcPts val="1200"/>
              </a:spcAft>
              <a:tabLst>
                <a:tab pos="181610" algn="l"/>
              </a:tabLst>
            </a:pP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2292690" y="2464904"/>
            <a:ext cx="6513380" cy="4229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73607" y="963017"/>
            <a:ext cx="7668610" cy="97957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СИНТЕТИЧЕСКИЙ ФРАГМЕНТ РЕЦЕПТОРА КОНЕЧНЫХ ПРОДУКТОВ ГЛИКОЗОЛИРОВАНИЯ ПРЕДОТВРАЩАЕТ ПОТЕРЮ ПАМЯТИ И ЗАЩИЩАЕТ НЕЙРОНЫ МОЗГА У ЖИВОТНЫХ С ЭКСПЕРИМЕНТАЛЬНО ИНДУЦИРОВАННОЙ ФОРМОЙ БОЛЕЗНИ АЛЬЦГЕЙМЕРА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0606599"/>
              </p:ext>
            </p:extLst>
          </p:nvPr>
        </p:nvGraphicFramePr>
        <p:xfrm>
          <a:off x="273607" y="252846"/>
          <a:ext cx="6365732" cy="58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C33308-F9AA-4107-8BBC-791ABD2BE571}"/>
              </a:ext>
            </a:extLst>
          </p:cNvPr>
          <p:cNvSpPr/>
          <p:nvPr/>
        </p:nvSpPr>
        <p:spPr>
          <a:xfrm>
            <a:off x="273607" y="2292054"/>
            <a:ext cx="4698988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Установлена взаимосвязь между способностью пептидных фрагментов рецептора конечных продуктов гликозилирования предотвращать потерю памяти у животных с экспериментально индуцированной формой болезни Альцгеймера при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интраназальном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введении, при иммунизации и их способностью предотвращать гибель нейронов мозга и  снижать уровень мозгового бета-амилоида. С помощью флуоресцентного производного активного пептида показано, что при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интраназальном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введении животным пептид проникает в мозг и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солокализуется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бета-амилоидными бляшками. Установлено, что одной из молекулярных мишеней пептида является бета-амилоид. Эти данные являются основой для разработки новых средств терапии болезни Альцгеймера</a:t>
            </a:r>
          </a:p>
          <a:p>
            <a:pPr>
              <a:spcBef>
                <a:spcPts val="1200"/>
              </a:spcBef>
              <a:buFont typeface="+mj-lt"/>
              <a:buAutoNum type="arabicPeriod"/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Volpina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O.M. 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 (2018). 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Synthetic fragment of receptor for advanced glycation end products prevents memory loss and protects brain neurons in olfactory bulbectomized mice. </a:t>
            </a:r>
            <a:r>
              <a:rPr lang="en-US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JAD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61 (3),</a:t>
            </a:r>
          </a:p>
          <a:p>
            <a:pPr>
              <a:buFont typeface="+mj-lt"/>
              <a:buAutoNum type="arabicPeriod"/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Koroev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D.O. 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 (2017). 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synthetic fragment 60–70 of the receptor for advanced glycation end products exhibits a therapeutic effect in an animal model of Alzheimer’s disease. </a:t>
            </a:r>
            <a:r>
              <a:rPr lang="en-US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Russ. J. </a:t>
            </a:r>
            <a:r>
              <a:rPr lang="en-US" sz="10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Bioorgan</a:t>
            </a:r>
            <a:r>
              <a:rPr lang="en-US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Chem.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43 (42), 150–154</a:t>
            </a:r>
            <a:endParaRPr lang="en-US" sz="1000" b="0" i="0" dirty="0">
              <a:solidFill>
                <a:srgbClr val="00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 descr="http://www.ibch.ru/ru/downloads/labreport/79/otchet.jpg">
            <a:extLst>
              <a:ext uri="{FF2B5EF4-FFF2-40B4-BE49-F238E27FC236}">
                <a16:creationId xmlns:a16="http://schemas.microsoft.com/office/drawing/2014/main" id="{704E0B59-25CF-4CEF-A7BB-3BADD4583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312" y="1942592"/>
            <a:ext cx="5711935" cy="477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169846"/>
              </p:ext>
            </p:extLst>
          </p:nvPr>
        </p:nvGraphicFramePr>
        <p:xfrm>
          <a:off x="347871" y="239592"/>
          <a:ext cx="7777806" cy="685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92017" y="1037022"/>
            <a:ext cx="6216172" cy="39999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СТРУКТУРА ДВУДОМЕННЫХ ТОКСИНОВ ПАУКОВ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639DEA28-942E-45EE-BA9D-A9C03EC75355}"/>
              </a:ext>
            </a:extLst>
          </p:cNvPr>
          <p:cNvSpPr/>
          <p:nvPr/>
        </p:nvSpPr>
        <p:spPr>
          <a:xfrm>
            <a:off x="3657600" y="1621385"/>
            <a:ext cx="5205948" cy="40158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6173635" y="1955487"/>
            <a:ext cx="2649667" cy="46628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0975" marR="5080" indent="-168275">
              <a:buAutoNum type="arabicPeriod"/>
              <a:tabLst>
                <a:tab pos="181610" algn="l"/>
              </a:tabLst>
            </a:pP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Nadezhdin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K.D. 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Modular toxin from the lynx spider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Oxyopes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takobius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: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Structure of </a:t>
            </a: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spiderine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domains in solution and membrane-mimicking environment. 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Protein Sci., 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26 (3),  611–616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Oparin P.B. 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(2016). 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Structure of purotoxin-2 from wolf spider: modular design and membrane-assisted mode of action in arachnid toxins.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Biochem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. J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., 473 (19), 3113–26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Kuzmenkov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A.I. 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(2016).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Lachesana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tarabaevi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, an expert in membrane-active toxins.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Biochem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. J., 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473 (16), 2495–506</a:t>
            </a:r>
          </a:p>
          <a:p>
            <a:pPr marL="180975" marR="128270" indent="-168275">
              <a:buAutoNum type="arabicPeriod"/>
              <a:tabLst>
                <a:tab pos="181610" algn="l"/>
              </a:tabLst>
            </a:pP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Vassilevski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A.A. 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(2013). 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Spider toxins comprising disulfide-rich and linear amphipathic domains: a new class of molecules identified in the lynx spider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Oxyopes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takobius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. 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FEBS J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.,  280 (23), 6247–61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Kuzmenkov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A.I. 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(2013). 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Cysteine-rich toxins 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from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Lachesana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tarabaevi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spider venom with amphiphilic C-terminal segments.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Biochim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. </a:t>
            </a:r>
            <a:r>
              <a:rPr lang="en-US" sz="11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Biophys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. Acta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, 1828 (2), 724–31</a:t>
            </a:r>
            <a:endParaRPr lang="ru-RU" sz="12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918" y="1441132"/>
            <a:ext cx="3181548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 яде многих пауков обнаружены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двудоменные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токсины, объединяющие в своей структуре модули, похожие на «простые» однодоменные токсины. Мы провели детальное структурное исследование тех токсинов, что состоят из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дисульфид-богатых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(похожих на обычные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нейротоксины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 и линейных (похожих на обычные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цитотоксины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 модулей.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Линейные модули могут служить для ассоциации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двудоменных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токсинов с мембранами вследствие формирования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амфифильных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спиралей, характерных для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мембрано-активных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пептидов.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Предложен механизм действия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двудоменных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токсинов по типу «мембранного доступа» (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membrane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access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): линейные модули взаимодействуют с липидным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бислоем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дисульфид-богатые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– с белковым рецептором.</a:t>
            </a:r>
          </a:p>
        </p:txBody>
      </p:sp>
    </p:spTree>
    <p:extLst>
      <p:ext uri="{BB962C8B-B14F-4D97-AF65-F5344CB8AC3E}">
        <p14:creationId xmlns:p14="http://schemas.microsoft.com/office/powerpoint/2010/main" val="341361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МОЛЕКУЛЯРНОЙ БИОЛОГИИ И БИОТЕХНОЛОГИИ РАСТЕНИЙ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(член-корреспондент РАН С.К. </a:t>
            </a:r>
            <a:r>
              <a:rPr lang="ru-RU" b="1" dirty="0" err="1">
                <a:latin typeface="Cambria" panose="02040503050406030204" pitchFamily="18" charset="0"/>
              </a:rPr>
              <a:t>Завриев</a:t>
            </a:r>
            <a:r>
              <a:rPr lang="ru-RU" b="1" dirty="0">
                <a:latin typeface="Cambria" panose="02040503050406030204" pitchFamily="18" charset="0"/>
              </a:rPr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905922"/>
              </p:ext>
            </p:extLst>
          </p:nvPr>
        </p:nvGraphicFramePr>
        <p:xfrm>
          <a:off x="828675" y="1600200"/>
          <a:ext cx="748551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990B6391-07BB-4C60-940B-5B44ACAEA607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4CC28705-F740-47AB-A385-0681592B43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695246"/>
              </p:ext>
            </p:extLst>
          </p:nvPr>
        </p:nvGraphicFramePr>
        <p:xfrm>
          <a:off x="828675" y="3269165"/>
          <a:ext cx="748551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9918E89E-6E15-46A7-A679-2171ADE044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03115"/>
              </p:ext>
            </p:extLst>
          </p:nvPr>
        </p:nvGraphicFramePr>
        <p:xfrm>
          <a:off x="828675" y="4938130"/>
          <a:ext cx="748551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69451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7435604"/>
              </p:ext>
            </p:extLst>
          </p:nvPr>
        </p:nvGraphicFramePr>
        <p:xfrm>
          <a:off x="347871" y="219714"/>
          <a:ext cx="7777806" cy="431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954157"/>
            <a:ext cx="4528929" cy="12425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СУБКЛЕТОЧНАЯ ЛОКАЛИЗАЦИЯ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И ДЕТЕКЦИЯ БЕЛКА ОРТ6 ВИРУСА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ТАБАЧНОЙ МОЗАИКИ С ПОМОЩЬЮ  ИММУНОЭЛЕКТРОННОЙ МИКРОСКОПИИ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47871" y="5991955"/>
            <a:ext cx="47501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Erokhina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N. 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Subcellular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localization and </a:t>
            </a: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detectiomn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of Tobacco mosaic virus ORF6 protein by </a:t>
            </a:r>
            <a:r>
              <a:rPr lang="en-US" sz="1100" dirty="0" err="1">
                <a:solidFill>
                  <a:srgbClr val="003300"/>
                </a:solidFill>
                <a:latin typeface="Cambria" panose="02040503050406030204" pitchFamily="18" charset="0"/>
              </a:rPr>
              <a:t>immunoelectron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 microscopy. </a:t>
            </a:r>
            <a:r>
              <a:rPr lang="en-US" sz="1100" i="1" dirty="0">
                <a:solidFill>
                  <a:srgbClr val="003300"/>
                </a:solidFill>
                <a:latin typeface="Cambria" panose="02040503050406030204" pitchFamily="18" charset="0"/>
              </a:rPr>
              <a:t>Biochemistry-Moscow</a:t>
            </a:r>
            <a:r>
              <a:rPr lang="en-US" sz="1100" dirty="0">
                <a:solidFill>
                  <a:srgbClr val="003300"/>
                </a:solidFill>
                <a:latin typeface="Cambria" panose="02040503050406030204" pitchFamily="18" charset="0"/>
              </a:rPr>
              <a:t>, 82 (1), 60–66</a:t>
            </a:r>
            <a:r>
              <a:rPr lang="ru-RU" sz="1100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7" name="object 3"/>
          <p:cNvSpPr/>
          <p:nvPr/>
        </p:nvSpPr>
        <p:spPr>
          <a:xfrm>
            <a:off x="4780722" y="954156"/>
            <a:ext cx="3558208" cy="5764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EF23129C-8264-4D0A-BA7F-2E07318B400F}"/>
              </a:ext>
            </a:extLst>
          </p:cNvPr>
          <p:cNvSpPr txBox="1"/>
          <p:nvPr/>
        </p:nvSpPr>
        <p:spPr>
          <a:xfrm>
            <a:off x="347871" y="2314798"/>
            <a:ext cx="4432851" cy="33746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000" marR="5080">
              <a:spcBef>
                <a:spcPts val="95"/>
              </a:spcBef>
            </a:pP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предшествующих исследованиях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геномы ряда тобамовирусов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дополнение к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генам белка оболочки, транспортного белка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цистрону,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кодирующему различные  домены РНК_полимеразы,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слабо консервативный короткий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 ОРТ6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u-RU" sz="12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14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данной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работе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помощью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биохимических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иммунологических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методов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доказано,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зараженных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двумя изолятами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вируса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табачной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мозаики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(ВТМ,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штамм U1) растениях действительно накапливается пептид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ОРТ6. </a:t>
            </a:r>
            <a:endParaRPr lang="ru-RU" sz="120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14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2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скоплений вирусных частиц,  обнаруженных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цитоплазме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клеток,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продукт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ОРТ6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выявлен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основном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ядрах,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соответствует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 опубликованным данным по временной экспрессии изолированной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ОРТ6 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штамма U1. </a:t>
            </a:r>
            <a:endParaRPr lang="ru-RU" sz="12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14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того,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получены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данные, подтверждающие существование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генов OРТ6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ви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ромах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целого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ряда</a:t>
            </a:r>
            <a:r>
              <a:rPr sz="1200" spc="4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тобамовирусов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755717"/>
            <a:ext cx="6326198" cy="7209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ПОЛУЧЕН КОВАЛЕНТНЫЙ КОНЪЮГАТ ДНК-АНТИТЕЛО </a:t>
            </a:r>
            <a:b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ДЛЯ ИСПОЛЬЗОВАНИЯ В ИММУНО-ПЦР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ject 3"/>
          <p:cNvSpPr/>
          <p:nvPr/>
        </p:nvSpPr>
        <p:spPr>
          <a:xfrm>
            <a:off x="1781213" y="1476702"/>
            <a:ext cx="5870318" cy="38473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703553"/>
              </p:ext>
            </p:extLst>
          </p:nvPr>
        </p:nvGraphicFramePr>
        <p:xfrm>
          <a:off x="347871" y="219715"/>
          <a:ext cx="7777806" cy="426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24814241-DD6B-414E-B325-C4E324D074A8}"/>
              </a:ext>
            </a:extLst>
          </p:cNvPr>
          <p:cNvSpPr txBox="1"/>
          <p:nvPr/>
        </p:nvSpPr>
        <p:spPr>
          <a:xfrm>
            <a:off x="304734" y="5396758"/>
            <a:ext cx="8534531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Конъюгат антитела </a:t>
            </a:r>
            <a:r>
              <a:rPr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одноцепочечного олигонуклеотида </a:t>
            </a:r>
            <a:r>
              <a:rPr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 </a:t>
            </a:r>
            <a:r>
              <a:rPr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использованием биоортогональной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реакции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азид-алкинового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циклоприсоединения,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промотируемого 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напряжением. </a:t>
            </a:r>
            <a:endParaRPr lang="ru-RU" sz="14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41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4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Антитело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модифицировали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сульфотетрафторфениловым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эфиром азидокапроновой кислоты; для модификации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олигонуклеотида </a:t>
            </a:r>
            <a:r>
              <a:rPr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введенной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синтезе 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аминогруппой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использовали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N-гидроксисукцинимидный эфир дибензоциклоактина. </a:t>
            </a:r>
            <a:endParaRPr lang="ru-RU" sz="14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41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4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Получены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конъюгаты </a:t>
            </a:r>
            <a:r>
              <a:rPr sz="14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степенью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меченья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1-3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олигонуклеотида </a:t>
            </a:r>
            <a:r>
              <a:rPr sz="14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sz="1400" spc="17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антитело.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347871" y="1742514"/>
            <a:ext cx="6200074" cy="1686486"/>
          </a:xfrm>
          <a:prstGeom prst="rect">
            <a:avLst/>
          </a:prstGeom>
          <a:blipFill>
            <a:blip r:embed="rId3" cstate="print"/>
            <a:stretch>
              <a:fillRect b="-113852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877166"/>
            <a:ext cx="7777806" cy="84749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ИЗУЧЕНИЕ ЭКСПРЕССИИ ГЕНОВ ТРИХОТЕЦЕНОВОГО КЛАСТЕРА У ГРИБОВ </a:t>
            </a:r>
            <a:r>
              <a:rPr lang="ru-RU" sz="1600" b="1" i="1" dirty="0" err="1">
                <a:solidFill>
                  <a:srgbClr val="292B2C"/>
                </a:solidFill>
                <a:latin typeface="Cambria" panose="02040503050406030204" pitchFamily="18" charset="0"/>
              </a:rPr>
              <a:t>Fusarium</a:t>
            </a:r>
            <a:r>
              <a:rPr lang="ru-RU" sz="1600" b="1" i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ru-RU" sz="1600" b="1" i="1" dirty="0" err="1">
                <a:solidFill>
                  <a:srgbClr val="292B2C"/>
                </a:solidFill>
                <a:latin typeface="Cambria" panose="02040503050406030204" pitchFamily="18" charset="0"/>
              </a:rPr>
              <a:t>Graminearum</a:t>
            </a:r>
            <a:r>
              <a:rPr lang="ru-RU" sz="1600" b="1" i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И </a:t>
            </a:r>
            <a:r>
              <a:rPr lang="ru-RU" sz="1600" b="1" i="1" dirty="0">
                <a:solidFill>
                  <a:srgbClr val="292B2C"/>
                </a:solidFill>
                <a:latin typeface="Cambria" panose="02040503050406030204" pitchFamily="18" charset="0"/>
              </a:rPr>
              <a:t>F.  </a:t>
            </a:r>
            <a:r>
              <a:rPr lang="ru-RU" sz="1600" b="1" i="1" dirty="0" err="1">
                <a:solidFill>
                  <a:srgbClr val="292B2C"/>
                </a:solidFill>
                <a:latin typeface="Cambria" panose="02040503050406030204" pitchFamily="18" charset="0"/>
              </a:rPr>
              <a:t>Ussurianum</a:t>
            </a:r>
            <a:r>
              <a:rPr lang="ru-RU" sz="1600" b="1" i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В РАЗЛИЧНЫХ УСЛОВИЯХ КУЛЬТИВИРОВАНИЯ И ИХ ТОКСИГЕННОСТИ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8265740"/>
              </p:ext>
            </p:extLst>
          </p:nvPr>
        </p:nvGraphicFramePr>
        <p:xfrm>
          <a:off x="347871" y="219715"/>
          <a:ext cx="7777806" cy="452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object 4">
            <a:extLst>
              <a:ext uri="{FF2B5EF4-FFF2-40B4-BE49-F238E27FC236}">
                <a16:creationId xmlns:a16="http://schemas.microsoft.com/office/drawing/2014/main" id="{2C5CCFD1-EB3D-44EE-BB8A-2665713FC721}"/>
              </a:ext>
            </a:extLst>
          </p:cNvPr>
          <p:cNvSpPr txBox="1"/>
          <p:nvPr/>
        </p:nvSpPr>
        <p:spPr>
          <a:xfrm>
            <a:off x="4572000" y="3528097"/>
            <a:ext cx="4310402" cy="32104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1450" marR="508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изучена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экспрессии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генов трихотеценового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кластера, включающего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генов, ответственных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регуляцию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отдельные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биосинтеза микотоксинов. Для 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 выбраны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токсигенных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штаммы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graminearum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(Ст-6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Ст-9)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ussurianum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(g. 120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g. 267). </a:t>
            </a:r>
            <a:endParaRPr lang="ru-RU" sz="12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1450" marR="508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Продемонстрировано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групп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генов,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отличающихся друг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 уровням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временным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параметрам экспрессии.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Особое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внимание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 было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уделено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 генам,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функциональное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 на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сегодняшний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 не вполне ясно –TRI9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TRI14. </a:t>
            </a:r>
            <a:endParaRPr lang="ru-RU" sz="12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1450" marR="508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экспрессия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 двух генов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сохранялась на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низком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 всего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процесса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культивирования. </a:t>
            </a:r>
            <a:endParaRPr lang="ru-RU" sz="120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1450" marR="5080" indent="-1714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Впервые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расшифрованы нуклеотидные 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последовательности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определены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вероятные структуры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белков,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кодируемых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геном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TRI14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видов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poae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sambucinum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langsethiae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venenatum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200" spc="15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i="1" spc="-5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cerealis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DBBBE76D-6C81-4533-81AC-4A1DCABF1F53}"/>
              </a:ext>
            </a:extLst>
          </p:cNvPr>
          <p:cNvSpPr/>
          <p:nvPr/>
        </p:nvSpPr>
        <p:spPr>
          <a:xfrm>
            <a:off x="231535" y="3685317"/>
            <a:ext cx="4151279" cy="2126903"/>
          </a:xfrm>
          <a:prstGeom prst="rect">
            <a:avLst/>
          </a:prstGeom>
          <a:blipFill>
            <a:blip r:embed="rId3" cstate="print"/>
            <a:stretch>
              <a:fillRect l="-39689" t="-94541" r="-24915" b="-507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47871" y="239593"/>
          <a:ext cx="7777806" cy="60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6" y="993912"/>
            <a:ext cx="7744111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БИОЛОГИЧЕСКАЯ АКТИВНОСТЬ ЭКСТРАКТА ЦЕКРОПИН Р1 ЭКСПРЕССИРУЮЩИХ РАСТЕНИЙ КАЛАНХОЭ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47871" y="1802375"/>
            <a:ext cx="7069385" cy="46294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В экспериментах на растениях и животных исследован водный экстракт полученных в лаборатории растений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каланхоэ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перистого (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Kalanchoe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pinnata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 L.),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экспрессирующих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ген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антимикробного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пептида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цекропина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P1 (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сесР1). </a:t>
            </a:r>
          </a:p>
          <a:p>
            <a:pPr marL="180000" indent="-180000">
              <a:buFont typeface="Wingdings" pitchFamily="2" charset="2"/>
              <a:buChar char="ü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Экстракт эффективно индуцирует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ризогенез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у каллусов трудных для дифференцировки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in vitro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растений 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Mesembryanthemum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crystallinum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. 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pPr marL="180000" indent="-180000">
              <a:buFont typeface="Wingdings" pitchFamily="2" charset="2"/>
              <a:buChar char="ü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Обнаружена высокая ранозаживляющая (рис. 1) и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антимикробная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активность экстракта сесР1-растений, превосходящая эффективность антибиотика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цефазолина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в отношение возбудителей гнойных инфекций 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Staphylococcus 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aureus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 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и 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Pseudomonas 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aeruginos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a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(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рис. 2) и противогрибкового препарата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клотримазола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в отношение высоковирулентного клинического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изолята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Candida </a:t>
            </a:r>
            <a:r>
              <a:rPr lang="en-US" sz="1600" i="1" dirty="0" err="1">
                <a:latin typeface="Calibri" pitchFamily="34" charset="0"/>
                <a:cs typeface="Calibri" pitchFamily="34" charset="0"/>
              </a:rPr>
              <a:t>albicans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. 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pPr marL="180000" indent="-180000">
              <a:buFont typeface="Wingdings" pitchFamily="2" charset="2"/>
              <a:buChar char="ü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Полученные результаты указывают на перспективность использования сесР1-растений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каланхоэ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в экспериментальной биологии и фармакологии.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ru-RU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Захарченко Н.С. и др. (2018). Биологическая активность экстрактов </a:t>
            </a:r>
            <a:r>
              <a:rPr lang="ru-RU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цекропин</a:t>
            </a:r>
            <a:r>
              <a:rPr lang="ru-RU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Р1-синтезирующих растений </a:t>
            </a:r>
            <a:r>
              <a:rPr lang="ru-RU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каланхоэ</a:t>
            </a:r>
            <a:r>
              <a:rPr lang="ru-RU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: перспективы для фармакологии. </a:t>
            </a:r>
            <a:r>
              <a:rPr lang="ru-RU" sz="10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Физиология растений</a:t>
            </a:r>
            <a:r>
              <a:rPr lang="ru-RU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 65 (1), 94–100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Lebedeva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 A.A. </a:t>
            </a:r>
            <a:r>
              <a:rPr lang="ru-RU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и др. (2017). 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Bactericide,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Immunomodulating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 and Wound Healing Properties of Transgenic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Kalanchoe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pinnata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Synergize with Antimicrobial Peptide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Cecropin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P1 In Vivo. 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J </a:t>
            </a:r>
            <a:r>
              <a:rPr lang="en-US" sz="1000" i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Immunol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Res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 2017, 4645701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Zakharchenko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 N.S. </a:t>
            </a:r>
            <a:r>
              <a:rPr lang="ru-RU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и др. (2017). 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Immunomodulating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Revascularizing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Activity of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Kalanchoe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pinnata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Synergize with Fungicide Activity of Biogenic Peptide </a:t>
            </a:r>
            <a:r>
              <a:rPr lang="en-US" sz="10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Cecropin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P1. 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J </a:t>
            </a:r>
            <a:r>
              <a:rPr lang="en-US" sz="1000" i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Immunol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Res</a:t>
            </a:r>
            <a:r>
              <a:rPr lang="en-US" sz="1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 2017, 3940743</a:t>
            </a:r>
          </a:p>
          <a:p>
            <a:pPr marR="164465" indent="-168275">
              <a:spcBef>
                <a:spcPts val="95"/>
              </a:spcBef>
              <a:tabLst>
                <a:tab pos="181610" algn="l"/>
              </a:tabLst>
            </a:pPr>
            <a:endParaRPr lang="ru-RU" sz="16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54524" y="2762054"/>
            <a:ext cx="8649399" cy="38022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561948"/>
              </p:ext>
            </p:extLst>
          </p:nvPr>
        </p:nvGraphicFramePr>
        <p:xfrm>
          <a:off x="347871" y="193589"/>
          <a:ext cx="7777806" cy="956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5579" y="1221437"/>
            <a:ext cx="8480958" cy="39054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МЕГАГРАНТ ПРАВИТЕЛЬСТВА РОССИЙСКОЙ ФЕДЕРАЦИИ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DCB15E0A-995D-43F9-BE04-8A7BC04FE022}"/>
              </a:ext>
            </a:extLst>
          </p:cNvPr>
          <p:cNvSpPr/>
          <p:nvPr/>
        </p:nvSpPr>
        <p:spPr>
          <a:xfrm>
            <a:off x="3186261" y="1706252"/>
            <a:ext cx="5561813" cy="4270342"/>
          </a:xfrm>
          <a:prstGeom prst="rect">
            <a:avLst/>
          </a:prstGeom>
          <a:blipFill>
            <a:blip r:embed="rId8" cstate="print"/>
            <a:stretch>
              <a:fillRect l="1" r="-2096" b="996"/>
            </a:stretch>
          </a:blipFill>
          <a:effectLst>
            <a:glow rad="101600">
              <a:srgbClr val="92D050">
                <a:alpha val="60000"/>
              </a:srgbClr>
            </a:glo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3190" y="2300140"/>
            <a:ext cx="214459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Лаборатория молекулярных основ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стрессоустойчивости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растений была создана в 2017 году, после получения профессором </a:t>
            </a:r>
            <a:b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M.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Тальянским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мегагранта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правительства РФ для проведения работ по теме:«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Новые функции клеточного ядра и комплексная устойчивость растений картофеля к болезням и физиологическим стрессам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4333" y="6004951"/>
            <a:ext cx="83757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Деятельность лаборатории направлена на получение всесторонних знаний о механизмах комплексных стрессов в растениях и идентификацию ключевых целевых генов, необходимых для защиты растений от влияния различных стрессов на рост, развитие и продуктивность растений.</a:t>
            </a:r>
          </a:p>
        </p:txBody>
      </p:sp>
    </p:spTree>
    <p:extLst>
      <p:ext uri="{BB962C8B-B14F-4D97-AF65-F5344CB8AC3E}">
        <p14:creationId xmlns:p14="http://schemas.microsoft.com/office/powerpoint/2010/main" val="283185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4081058"/>
              </p:ext>
            </p:extLst>
          </p:nvPr>
        </p:nvGraphicFramePr>
        <p:xfrm>
          <a:off x="318053" y="249533"/>
          <a:ext cx="6520069" cy="625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5" y="1083365"/>
            <a:ext cx="8480958" cy="51683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СОРТ  БЕРЕЗЫ  ПУШИСТОЙ  (</a:t>
            </a:r>
            <a:r>
              <a:rPr lang="en-US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BETULA </a:t>
            </a:r>
            <a:r>
              <a:rPr lang="ru-RU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en-US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PUBESCENS </a:t>
            </a:r>
            <a:r>
              <a:rPr lang="ru-RU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EHRH.) </a:t>
            </a: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 БЕЛРОС-3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925978" y="1710556"/>
            <a:ext cx="7067952" cy="34270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95927" y="5263881"/>
            <a:ext cx="85218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Береза является основной лесообразующей лиственной породой Российской Федерации, занимая 15% площади лесопокрытых земель. До настоящего времени в Государственном реестре селекционных достижений не зарегистрировано ни одного сорта березы. Впервые в России создан сорт березы пушистой, который отличается от неселекционных генотипов высокой стабильностью различных ростовых характеристик, повышенной продуктивностью и увеличенными размерами древесного волокна. Генотип может быть использован в плантационных насаждениях интенсивного типа.</a:t>
            </a: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ХИМИЧЕСКОЙ БИОЛОГИИ ГЛИКАНОВ И ЛИПИДОВ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(д.х.н. Н.В. Бовин)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355917"/>
              </p:ext>
            </p:extLst>
          </p:nvPr>
        </p:nvGraphicFramePr>
        <p:xfrm>
          <a:off x="828675" y="1600200"/>
          <a:ext cx="748551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EA27DE43-495A-432D-B94C-97B70566CDB0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509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877167"/>
            <a:ext cx="7777806" cy="6858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РАЗРАБОТАНЫ  ХИМИЧЕСКИЙ  ИНСТРУМЕНТАРИЙ  И  МЕТОДОЛОГИЯ 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ДЛЯ ВСТРАИВАНИЯ   ГЛИКАНА  В  ЗАДАННЫЙ   СЛОЙ   ГЛИКОКАЛИКСА  КЛЕТКИ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369060"/>
              </p:ext>
            </p:extLst>
          </p:nvPr>
        </p:nvGraphicFramePr>
        <p:xfrm>
          <a:off x="347871" y="219715"/>
          <a:ext cx="7777806" cy="452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3">
            <a:extLst>
              <a:ext uri="{FF2B5EF4-FFF2-40B4-BE49-F238E27FC236}">
                <a16:creationId xmlns:a16="http://schemas.microsoft.com/office/drawing/2014/main" id="{7B6F5DA6-55D2-4FA0-8AD5-64D5B3DB80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25"/>
          <a:stretch>
            <a:fillRect/>
          </a:stretch>
        </p:blipFill>
        <p:spPr>
          <a:xfrm>
            <a:off x="347871" y="1695549"/>
            <a:ext cx="4940042" cy="305720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8F2AF44-DC05-4532-A596-D71E82E48799}"/>
              </a:ext>
            </a:extLst>
          </p:cNvPr>
          <p:cNvSpPr txBox="1">
            <a:spLocks/>
          </p:cNvSpPr>
          <p:nvPr/>
        </p:nvSpPr>
        <p:spPr>
          <a:xfrm>
            <a:off x="347871" y="4885315"/>
            <a:ext cx="4940042" cy="17529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Пять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синтетических конструктов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состоящих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из </a:t>
            </a:r>
            <a:r>
              <a:rPr kumimoji="0" lang="ru-RU" sz="14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гликана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(группа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крови А), разных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спейсеров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и липида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DOPE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или холестерин).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Спейсеры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длиной до 20 нм </a:t>
            </a:r>
            <a:r>
              <a:rPr lang="ru-RU" sz="14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реально жесткие</a:t>
            </a:r>
            <a:r>
              <a:rPr lang="ru-RU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Гликолипиды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наложены на ЭМ изображение мембраны эритроцита  (в реальном масштабе). Только четвертый и пятый выходят за пределы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гликокаликса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и поэтому доступны для узнавания извне.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55D5145-3E47-45E5-9222-3790BD80F452}"/>
              </a:ext>
            </a:extLst>
          </p:cNvPr>
          <p:cNvSpPr txBox="1">
            <a:spLocks/>
          </p:cNvSpPr>
          <p:nvPr/>
        </p:nvSpPr>
        <p:spPr>
          <a:xfrm>
            <a:off x="5554352" y="4331726"/>
            <a:ext cx="3500430" cy="23065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Гликолипиды встраивали в эритроциты и изучали их взаимодействие с антителами  против данного </a:t>
            </a:r>
            <a:r>
              <a:rPr lang="ru-RU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гликана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(</a:t>
            </a:r>
            <a:r>
              <a:rPr lang="en-US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IgG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как моно-, так и </a:t>
            </a:r>
            <a:r>
              <a:rPr lang="ru-RU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поликлональные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человека). Короткие гликолипиды в составе таких эритроцитов СОВСЕМ не взаимодействуют с </a:t>
            </a:r>
            <a:r>
              <a:rPr 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IgG. 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Химическое присоединение этого </a:t>
            </a:r>
            <a:r>
              <a:rPr lang="ru-RU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гликана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(результат не показан) к белкам периферии </a:t>
            </a:r>
            <a:r>
              <a:rPr lang="ru-RU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гликокаликса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было эквивалентно встраиванию  </a:t>
            </a:r>
            <a:r>
              <a:rPr lang="ru-RU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трехантенника</a:t>
            </a:r>
            <a:r>
              <a:rPr lang="ru-RU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Т17.</a:t>
            </a:r>
            <a:endParaRPr lang="en-US" sz="1200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252E6C-4761-415D-9C06-0B95AC84CD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4" t="17519" r="977" b="44496"/>
          <a:stretch/>
        </p:blipFill>
        <p:spPr>
          <a:xfrm>
            <a:off x="5645888" y="1726750"/>
            <a:ext cx="3408894" cy="260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5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>
            <a:extLst>
              <a:ext uri="{FF2B5EF4-FFF2-40B4-BE49-F238E27FC236}">
                <a16:creationId xmlns:a16="http://schemas.microsoft.com/office/drawing/2014/main" id="{7AF875B3-25AC-4156-AB69-0490F7AC6554}"/>
              </a:ext>
            </a:extLst>
          </p:cNvPr>
          <p:cNvSpPr txBox="1">
            <a:spLocks/>
          </p:cNvSpPr>
          <p:nvPr/>
        </p:nvSpPr>
        <p:spPr>
          <a:xfrm>
            <a:off x="159026" y="1760027"/>
            <a:ext cx="8723376" cy="4720286"/>
          </a:xfrm>
          <a:prstGeom prst="rect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помощью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антрилвинил-периленоильной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FRET-пары (FRET -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Förster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resonance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фосфолипидных зондов показано, что на поверхности церамид-1-фосфат-переносящего белка существуют регуляторные центры взаимодействий с головными группами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фосфоглицеридов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липидной мембране, в отличие от других представителей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суперсемейства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гликолипид-переносящих белков, специфичных к гликолипидам [1]. </a:t>
            </a:r>
          </a:p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помощью новой BODIPY FRET-пары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фосфатидилхолиновых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зондов показано, что действие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гетеродимерных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фосфолипаз А2 из яда гадюки Никольского на отрицательно заряженные липидные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бислои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приводит к агрегации и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стэкингу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мембран; это может являться одним из механизмов биологической активности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фосфолиазы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А2 [2].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Методом FRET между BODIPY-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ганглиозидными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зондами в сочетании с симуляцией Монте-Карло показано, что в модельных мембранах, имитирующих плазмалемму, образуются 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сфингомиелин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-холестериновые 10-нм-домены (</a:t>
            </a:r>
            <a:r>
              <a:rPr lang="ru-RU" sz="1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рафты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с жидкокристаллической неупорядоченной фазой [3].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Zhai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X.,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Gao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Y.G.,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Mishra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S.K.,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Simanshu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D.K., 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Boldyrev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I.A., Benson L.M., Bergen H.R. 3rd,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Malinina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L., Mundy J., 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Molotkovsky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J.G., Patel D.J., Brown R.E. (2017).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Phosphatidylserine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Stimulates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Ceramide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1-Phosphate (C1P)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Intermembrane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Transfer by C1P Transfer Proteins. J. Biol. Chem. 292 (6), 2531–2541.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Alekseeva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A.S.,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Tretiakova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D.S., 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Chernikov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V.P.,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Utkin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Y.N., 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Molotkovsky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J.G.,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Vodovozova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E.L.,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Boldyrev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I.A. (2017).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Heterodimeric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V.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nikolskii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phospholipases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A2 induce aggregation of the lipid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bilayer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Toxicon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133, 169–179.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Koukalová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Amaro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M.,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Aydogan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G.,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Gröbner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G., Williamson P.T.F., 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Mikhalyov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I., Hof M.,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Sachl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R. (2017). Lipid Driven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Nanodomains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in Giant Lipid Vesicles are Fluid and Disordered. </a:t>
            </a:r>
            <a:r>
              <a:rPr lang="en-US" sz="13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Sci</a:t>
            </a:r>
            <a:r>
              <a:rPr lang="en-US" sz="13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Rep 7 (1), 5460.</a:t>
            </a:r>
          </a:p>
          <a:p>
            <a:pPr>
              <a:lnSpc>
                <a:spcPct val="100000"/>
              </a:lnSpc>
            </a:pP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3852068"/>
              </p:ext>
            </p:extLst>
          </p:nvPr>
        </p:nvGraphicFramePr>
        <p:xfrm>
          <a:off x="399504" y="199836"/>
          <a:ext cx="7104539" cy="694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99504" y="1033670"/>
            <a:ext cx="7104539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НОВЫЕ ФЛУОРЕСЦЕНТНЫЕ ЗОНДЫ ДЛЯ ИССЛЕДОВАНИЯ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СТРОЕНИЯ И ФУНКЦИЙ МЕМБРАН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2342454" y="1981282"/>
            <a:ext cx="6539948" cy="46316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3">
            <a:extLst>
              <a:ext uri="{FF2B5EF4-FFF2-40B4-BE49-F238E27FC236}">
                <a16:creationId xmlns:a16="http://schemas.microsoft.com/office/drawing/2014/main" id="{06B85133-DEA8-4F09-8FD5-80ED119869C6}"/>
              </a:ext>
            </a:extLst>
          </p:cNvPr>
          <p:cNvSpPr txBox="1">
            <a:spLocks/>
          </p:cNvSpPr>
          <p:nvPr/>
        </p:nvSpPr>
        <p:spPr>
          <a:xfrm>
            <a:off x="168965" y="1700257"/>
            <a:ext cx="8723376" cy="5061079"/>
          </a:xfrm>
          <a:prstGeom prst="rect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44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 нами разработаны 100-нм-липосомы, несущие в липидном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бислое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широко используемый цитостатический агент метотрексат (МТХ) в виде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диглицеридного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эфира (MTX-DG,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липофильное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пролекарство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данной работе изучены взаимодействия MTX-DG-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опухолевыми клетками мыши и человека с помощью флуоресцентных методов.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Липосомы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содержали флуоресцентные аналоги фосфатидилхолина и MTX-DG.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Клетки карциномы накапливали в 5 раз больше MTX-DG-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чем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без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пролекарства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помощью ингибиторов эндоцитоза показано, что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липосомы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доставляют MTX-DG в клетку посредством нескольких механизмов. После связывания с клеткой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липосомы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остаются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интактными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1.5-2 ч, затем сливаются с клеточной мембраной, и далее компоненты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раздельно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интернализуются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клеткой.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данным анализа содержания МТХ в плазме крови мышей в зависимости от времени, после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i.v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введения MTX-DG-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величина AUC (площадь под кривой) для МТХ,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метаболизировавшего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из MTX-DG-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превысила в 2,5 раза этот параметр, полученный после введения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интактного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МТХ.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свидетельствуют о преимуществах применения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липосомальной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формы для лечения системных проявлений гематологических злокачественных заболеваний. Введение MTX-DG-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липосом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мышам с перевитой Т-клеточной лейкемической лимфомой в щадящем режиме (4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i.v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 низко-средней дозе) показало уменьшение токсичности и усиление ингибирования роста лимфомы по сравнению с МТХ.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u="sng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Alekseeva</a:t>
            </a:r>
            <a:r>
              <a:rPr lang="en-US" sz="1200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A.S.,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Moiseeva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E.V., </a:t>
            </a:r>
            <a:r>
              <a:rPr lang="en-US" sz="1200" u="sng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Onishchenko</a:t>
            </a:r>
            <a:r>
              <a:rPr lang="en-US" sz="1200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N.R., </a:t>
            </a:r>
            <a:r>
              <a:rPr lang="en-US" sz="1200" u="sng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Boldyrev</a:t>
            </a:r>
            <a:r>
              <a:rPr lang="en-US" sz="1200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I.A.,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Singin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A.S., 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Budko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A.P., 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Shprakh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Z.S.,</a:t>
            </a:r>
            <a:r>
              <a:rPr lang="en-US" sz="1200" u="sng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Molotkovsky</a:t>
            </a:r>
            <a:r>
              <a:rPr lang="en-US" sz="1200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J.G., </a:t>
            </a:r>
            <a:r>
              <a:rPr lang="en-US" sz="1200" u="sng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Vodovozova</a:t>
            </a:r>
            <a:r>
              <a:rPr lang="en-US" sz="1200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E.L.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 (2017). Liposomal formulation of a 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methotrexate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lipophilic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prodrug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: assessment in tumor cells and mouse T-cell leukemic lymphoma. </a:t>
            </a:r>
            <a:r>
              <a:rPr lang="en-US" sz="1200" i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Int</a:t>
            </a:r>
            <a:r>
              <a:rPr lang="en-US" sz="12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J </a:t>
            </a:r>
            <a:r>
              <a:rPr lang="en-US" sz="1200" i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Nanomedicine</a:t>
            </a:r>
            <a:r>
              <a:rPr lang="en-US" sz="12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12, 3735–3749.</a:t>
            </a:r>
            <a:endParaRPr lang="ru-RU" sz="12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539201"/>
              </p:ext>
            </p:extLst>
          </p:nvPr>
        </p:nvGraphicFramePr>
        <p:xfrm>
          <a:off x="399504" y="199836"/>
          <a:ext cx="7104539" cy="694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11383" y="1033670"/>
            <a:ext cx="8480958" cy="80846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100" b="1" dirty="0">
                <a:solidFill>
                  <a:srgbClr val="292B2C"/>
                </a:solidFill>
                <a:latin typeface="Cambria" panose="02040503050406030204" pitchFamily="18" charset="0"/>
              </a:rPr>
              <a:t>ЛИПОСОМЫ С ЛИПОФИЛЬНЫМ ПРОЛЕКАРСТВОМ МЕТОТРЕКСАТА: ВЗАИМОДЕЙСТВИЯ С ОПУХОЛЕВЫМИ  КЛЕТКАМИ И ИССЛЕДОВАНИЯ </a:t>
            </a:r>
            <a:r>
              <a:rPr lang="ru-RU" sz="2100" b="1" i="1" dirty="0">
                <a:solidFill>
                  <a:srgbClr val="292B2C"/>
                </a:solidFill>
                <a:latin typeface="Cambria" panose="02040503050406030204" pitchFamily="18" charset="0"/>
              </a:rPr>
              <a:t>IN VIVO</a:t>
            </a:r>
            <a:endParaRPr lang="ru-RU" sz="2000" b="1" i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3"/>
          <p:cNvSpPr/>
          <p:nvPr/>
        </p:nvSpPr>
        <p:spPr>
          <a:xfrm>
            <a:off x="2807537" y="1840315"/>
            <a:ext cx="6114621" cy="48387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БИОМОЛЕКУЛЯРНОЙ ХИМИИ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(д.х.н. И.В. Ямпольский)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46292"/>
              </p:ext>
            </p:extLst>
          </p:nvPr>
        </p:nvGraphicFramePr>
        <p:xfrm>
          <a:off x="828675" y="1600200"/>
          <a:ext cx="7485512" cy="214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C9C9CBBA-ABB7-4C1C-B0EA-DADFFCD99CF4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0FCA3FC-FC93-4408-8380-71CD0AC5182E}"/>
              </a:ext>
            </a:extLst>
          </p:cNvPr>
          <p:cNvGrpSpPr/>
          <p:nvPr/>
        </p:nvGrpSpPr>
        <p:grpSpPr>
          <a:xfrm>
            <a:off x="829244" y="3110760"/>
            <a:ext cx="7485512" cy="636480"/>
            <a:chOff x="0" y="1489310"/>
            <a:chExt cx="7485512" cy="63648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9A97C58C-24A5-473E-BB8C-0C8F38A5E2CF}"/>
                </a:ext>
              </a:extLst>
            </p:cNvPr>
            <p:cNvSpPr/>
            <p:nvPr/>
          </p:nvSpPr>
          <p:spPr>
            <a:xfrm>
              <a:off x="0" y="1489310"/>
              <a:ext cx="7485512" cy="636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AF1A619E-EF76-4C92-B8F2-FD99ED7A23DA}"/>
                </a:ext>
              </a:extLst>
            </p:cNvPr>
            <p:cNvSpPr txBox="1"/>
            <p:nvPr/>
          </p:nvSpPr>
          <p:spPr>
            <a:xfrm>
              <a:off x="31070" y="1520380"/>
              <a:ext cx="7423372" cy="57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080000" lvl="0" indent="-108000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ГРУППА СИНТЕТИЧЕСКОЙ БИОЛОГИИ</a:t>
              </a:r>
              <a:b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6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К.С. Саркисян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4D2DE8E-69F5-45AE-A993-338F26139CCE}"/>
              </a:ext>
            </a:extLst>
          </p:cNvPr>
          <p:cNvGrpSpPr/>
          <p:nvPr/>
        </p:nvGrpSpPr>
        <p:grpSpPr>
          <a:xfrm>
            <a:off x="828675" y="3855298"/>
            <a:ext cx="7485512" cy="636480"/>
            <a:chOff x="0" y="1489310"/>
            <a:chExt cx="7485512" cy="636480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360C9EF8-5651-4919-BFA1-1F9D04A22AC0}"/>
                </a:ext>
              </a:extLst>
            </p:cNvPr>
            <p:cNvSpPr/>
            <p:nvPr/>
          </p:nvSpPr>
          <p:spPr>
            <a:xfrm>
              <a:off x="0" y="1489310"/>
              <a:ext cx="7485512" cy="636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:a16="http://schemas.microsoft.com/office/drawing/2014/main" id="{45B035E1-7FEB-4112-81AD-8E048BC964E3}"/>
                </a:ext>
              </a:extLst>
            </p:cNvPr>
            <p:cNvSpPr txBox="1"/>
            <p:nvPr/>
          </p:nvSpPr>
          <p:spPr>
            <a:xfrm>
              <a:off x="31070" y="1520380"/>
              <a:ext cx="7423372" cy="57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080000" lvl="0" indent="-108000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ГРУППА БИОИНЖЕНЕРИИ </a:t>
              </a:r>
              <a:r>
                <a:rPr lang="ru-RU" sz="1600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РЕПОРТЕРНЫХ БЕЛКОВ (ФИБХ)</a:t>
              </a:r>
              <a:b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6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А.Ю. </a:t>
              </a:r>
              <a:r>
                <a:rPr lang="ru-RU" sz="1600" b="1" kern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Гороховатский</a:t>
              </a:r>
              <a:endParaRPr lang="ru-RU" sz="16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11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D922993-806F-4E4B-8BB9-75A37FCD68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623018"/>
              </p:ext>
            </p:extLst>
          </p:nvPr>
        </p:nvGraphicFramePr>
        <p:xfrm>
          <a:off x="374142" y="184637"/>
          <a:ext cx="5926050" cy="1093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6" name="Shape 56"/>
          <p:cNvSpPr txBox="1"/>
          <p:nvPr/>
        </p:nvSpPr>
        <p:spPr>
          <a:xfrm>
            <a:off x="323220" y="1340768"/>
            <a:ext cx="7633156" cy="63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139700" lvl="0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" sz="1200" b="1" dirty="0"/>
              <a:t>1. </a:t>
            </a:r>
            <a:r>
              <a:rPr lang="en" sz="1200" dirty="0"/>
              <a:t>Bozhanova et al., “Yellow and Orange Fluorescent Proteins with Tryptophan-based Chromophores” </a:t>
            </a:r>
            <a:br>
              <a:rPr lang="en" sz="1200" dirty="0"/>
            </a:br>
            <a:r>
              <a:rPr lang="en" sz="1200" b="1" dirty="0"/>
              <a:t>ACS Chemical Biology</a:t>
            </a:r>
            <a:r>
              <a:rPr lang="en" sz="1200" dirty="0"/>
              <a:t> 2017</a:t>
            </a:r>
            <a:r>
              <a:rPr lang="en" sz="1200" dirty="0">
                <a:solidFill>
                  <a:srgbClr val="FF0000"/>
                </a:solidFill>
              </a:rPr>
              <a:t> </a:t>
            </a:r>
            <a:r>
              <a:rPr lang="en" sz="1200" b="1" dirty="0">
                <a:solidFill>
                  <a:srgbClr val="FF0000"/>
                </a:solidFill>
              </a:rPr>
              <a:t>IF 4.995</a:t>
            </a:r>
          </a:p>
          <a:p>
            <a:pPr marL="0" lvl="0" indent="0" rtl="0">
              <a:spcBef>
                <a:spcPts val="0"/>
              </a:spcBef>
            </a:pPr>
            <a:endParaRPr dirty="0"/>
          </a:p>
        </p:txBody>
      </p:sp>
      <p:pic>
        <p:nvPicPr>
          <p:cNvPr id="57" name="Shape 57"/>
          <p:cNvPicPr preferRelativeResize="0"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526229" y="1936969"/>
            <a:ext cx="2893643" cy="84395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4355847" y="1784223"/>
            <a:ext cx="4610726" cy="99376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buNone/>
            </a:pPr>
            <a:r>
              <a:rPr lang="en" sz="1400" b="1" dirty="0">
                <a:solidFill>
                  <a:srgbClr val="003300"/>
                </a:solidFill>
              </a:rPr>
              <a:t>Созданы</a:t>
            </a:r>
            <a:r>
              <a:rPr lang="en" sz="1400" dirty="0">
                <a:solidFill>
                  <a:srgbClr val="003300"/>
                </a:solidFill>
              </a:rPr>
              <a:t> новые флуоресцентные </a:t>
            </a:r>
            <a:r>
              <a:rPr lang="en" sz="1400" b="1" dirty="0">
                <a:solidFill>
                  <a:srgbClr val="003300"/>
                </a:solidFill>
              </a:rPr>
              <a:t>белки</a:t>
            </a:r>
            <a:r>
              <a:rPr lang="en" sz="1400" dirty="0">
                <a:solidFill>
                  <a:srgbClr val="003300"/>
                </a:solidFill>
              </a:rPr>
              <a:t> с хромофором на основе триптофана </a:t>
            </a:r>
            <a:r>
              <a:rPr lang="en" sz="1400" b="1" dirty="0">
                <a:solidFill>
                  <a:srgbClr val="003300"/>
                </a:solidFill>
              </a:rPr>
              <a:t>и предложен механизм</a:t>
            </a:r>
            <a:r>
              <a:rPr lang="en" sz="1400" dirty="0">
                <a:solidFill>
                  <a:srgbClr val="003300"/>
                </a:solidFill>
              </a:rPr>
              <a:t>, объясняющий существование двух спектральных типов таких белков.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x="323220" y="2854618"/>
            <a:ext cx="8343080" cy="63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139700" lvl="0">
              <a:lnSpc>
                <a:spcPct val="115000"/>
              </a:lnSpc>
              <a:buSzPts val="1400"/>
            </a:pPr>
            <a:r>
              <a:rPr lang="en" sz="1200" b="1" dirty="0"/>
              <a:t>2.</a:t>
            </a:r>
            <a:r>
              <a:rPr lang="en" sz="1200" dirty="0"/>
              <a:t> Bozhanova et al., “Protein labeling for live cell fluorescence microscopy with a highly photostable renewable signal” </a:t>
            </a:r>
            <a:r>
              <a:rPr lang="en" sz="1200" b="1" dirty="0"/>
              <a:t>Chemical Science </a:t>
            </a:r>
            <a:r>
              <a:rPr lang="en" sz="1200" dirty="0"/>
              <a:t>2017</a:t>
            </a:r>
            <a:r>
              <a:rPr lang="ru-RU" sz="1200" dirty="0"/>
              <a:t>, </a:t>
            </a:r>
            <a:r>
              <a:rPr lang="en-US" sz="1200" b="1" dirty="0">
                <a:solidFill>
                  <a:srgbClr val="FF0000"/>
                </a:solidFill>
              </a:rPr>
              <a:t>IF </a:t>
            </a:r>
            <a:r>
              <a:rPr lang="ru-RU" sz="1200" b="1" dirty="0">
                <a:solidFill>
                  <a:srgbClr val="FF0000"/>
                </a:solidFill>
              </a:rPr>
              <a:t>8.668</a:t>
            </a:r>
            <a:endParaRPr lang="en" sz="1200" b="1" dirty="0">
              <a:solidFill>
                <a:srgbClr val="FF0000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1200" dirty="0"/>
          </a:p>
        </p:txBody>
      </p:sp>
      <p:sp>
        <p:nvSpPr>
          <p:cNvPr id="60" name="Shape 60"/>
          <p:cNvSpPr txBox="1"/>
          <p:nvPr/>
        </p:nvSpPr>
        <p:spPr>
          <a:xfrm>
            <a:off x="2555647" y="3535864"/>
            <a:ext cx="6410926" cy="99825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5" tIns="91425" rIns="91425" bIns="91425" anchor="t" anchorCtr="0">
            <a:noAutofit/>
          </a:bodyPr>
          <a:lstStyle/>
          <a:p>
            <a:pPr marL="0" lvl="0" indent="-69850" algn="just" rtl="0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en" sz="1400" dirty="0">
                <a:solidFill>
                  <a:srgbClr val="003300"/>
                </a:solidFill>
              </a:rPr>
              <a:t>Создана</a:t>
            </a:r>
            <a:r>
              <a:rPr lang="en" sz="1400" b="1" dirty="0">
                <a:solidFill>
                  <a:srgbClr val="003300"/>
                </a:solidFill>
              </a:rPr>
              <a:t> панель флуорогенных белков и </a:t>
            </a:r>
            <a:r>
              <a:rPr lang="en" sz="1400" dirty="0">
                <a:solidFill>
                  <a:srgbClr val="003300"/>
                </a:solidFill>
              </a:rPr>
              <a:t>соответствующих</a:t>
            </a:r>
            <a:r>
              <a:rPr lang="en" sz="1400" b="1" dirty="0">
                <a:solidFill>
                  <a:srgbClr val="003300"/>
                </a:solidFill>
              </a:rPr>
              <a:t> химических красок</a:t>
            </a:r>
            <a:r>
              <a:rPr lang="en" sz="1400" dirty="0">
                <a:solidFill>
                  <a:srgbClr val="003300"/>
                </a:solidFill>
              </a:rPr>
              <a:t> с различной аффинностью. Краски позволяют получать сигнал с высокой фотостабильностью и хорошо подходят для микроскопии сверхвысокого разрешения.</a:t>
            </a:r>
          </a:p>
        </p:txBody>
      </p:sp>
      <p:sp>
        <p:nvSpPr>
          <p:cNvPr id="63" name="Shape 63"/>
          <p:cNvSpPr/>
          <p:nvPr/>
        </p:nvSpPr>
        <p:spPr>
          <a:xfrm>
            <a:off x="374143" y="4393418"/>
            <a:ext cx="253200" cy="281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59"/>
          <p:cNvSpPr txBox="1"/>
          <p:nvPr/>
        </p:nvSpPr>
        <p:spPr>
          <a:xfrm>
            <a:off x="472136" y="4777501"/>
            <a:ext cx="8343080" cy="4591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n" sz="1200" b="1" dirty="0"/>
              <a:t>3.</a:t>
            </a:r>
            <a:r>
              <a:rPr lang="en" sz="1200" dirty="0"/>
              <a:t> Chen, et al., “</a:t>
            </a:r>
            <a:r>
              <a:rPr lang="en-US" sz="1200" dirty="0"/>
              <a:t>Unveiling Structural Motions of a Highly Fluorescent </a:t>
            </a:r>
            <a:r>
              <a:rPr lang="en-US" sz="1200" dirty="0" err="1"/>
              <a:t>Superphotoacid</a:t>
            </a:r>
            <a:r>
              <a:rPr lang="en-US" sz="1200" dirty="0"/>
              <a:t> by Locking and Fluorinating the GFP </a:t>
            </a:r>
            <a:r>
              <a:rPr lang="en-US" sz="1200" dirty="0" err="1"/>
              <a:t>Chromophore</a:t>
            </a:r>
            <a:r>
              <a:rPr lang="en-US" sz="1200" dirty="0"/>
              <a:t> in Solution</a:t>
            </a:r>
            <a:r>
              <a:rPr lang="en" sz="1200" dirty="0"/>
              <a:t>”, </a:t>
            </a:r>
            <a:r>
              <a:rPr lang="de-DE" sz="1200" b="1" dirty="0"/>
              <a:t>J. Phys. Chem. </a:t>
            </a:r>
            <a:r>
              <a:rPr lang="de-DE" sz="1200" b="1" dirty="0" err="1"/>
              <a:t>Lett</a:t>
            </a:r>
            <a:r>
              <a:rPr lang="de-DE" sz="1200" b="1" dirty="0"/>
              <a:t>. </a:t>
            </a:r>
            <a:r>
              <a:rPr lang="en" sz="1200" dirty="0"/>
              <a:t>2017</a:t>
            </a:r>
            <a:r>
              <a:rPr lang="ru-RU" sz="1200" dirty="0"/>
              <a:t>, </a:t>
            </a:r>
            <a:r>
              <a:rPr lang="en-US" sz="1200" b="1" dirty="0">
                <a:solidFill>
                  <a:srgbClr val="FF0000"/>
                </a:solidFill>
              </a:rPr>
              <a:t>IF </a:t>
            </a:r>
            <a:r>
              <a:rPr lang="ru-RU" sz="1200" b="1" dirty="0">
                <a:solidFill>
                  <a:srgbClr val="FF0000"/>
                </a:solidFill>
              </a:rPr>
              <a:t>8.334</a:t>
            </a:r>
            <a:endParaRPr sz="1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00192" y="5341042"/>
            <a:ext cx="2666381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3300"/>
                </a:solidFill>
              </a:rPr>
              <a:t>На основе </a:t>
            </a:r>
            <a:r>
              <a:rPr lang="ru-RU" sz="1400" b="1" dirty="0">
                <a:solidFill>
                  <a:srgbClr val="003300"/>
                </a:solidFill>
              </a:rPr>
              <a:t>хромофора GFP </a:t>
            </a:r>
            <a:r>
              <a:rPr lang="ru-RU" sz="1400" dirty="0">
                <a:solidFill>
                  <a:srgbClr val="003300"/>
                </a:solidFill>
              </a:rPr>
              <a:t>создана группа новых </a:t>
            </a:r>
            <a:r>
              <a:rPr lang="ru-RU" sz="1400" b="1" dirty="0" err="1">
                <a:solidFill>
                  <a:srgbClr val="003300"/>
                </a:solidFill>
              </a:rPr>
              <a:t>суперфотокислот</a:t>
            </a:r>
            <a:endParaRPr lang="ru-RU" sz="1400" b="1" dirty="0">
              <a:solidFill>
                <a:srgbClr val="003300"/>
              </a:solidFill>
            </a:endParaRPr>
          </a:p>
        </p:txBody>
      </p:sp>
      <p:pic>
        <p:nvPicPr>
          <p:cNvPr id="1026" name="Picture 2" descr="http://www.ibch.ru/downloads/labreport/85/2dostizh_201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43" y="3467313"/>
            <a:ext cx="1907024" cy="127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42" y="5341042"/>
            <a:ext cx="5674755" cy="89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 descr="Эмблема ИБХ РАН">
            <a:extLst>
              <a:ext uri="{FF2B5EF4-FFF2-40B4-BE49-F238E27FC236}">
                <a16:creationId xmlns:a16="http://schemas.microsoft.com/office/drawing/2014/main" id="{26B9C421-8906-4C75-BEA6-CBC66CB882D8}"/>
              </a:ext>
            </a:extLst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44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БИОМАТЕРИАЛОВ И БИОНАНОТЕХНОЛОГИЙ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(д.ф.-м.н. В.А. Олейников)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913587"/>
              </p:ext>
            </p:extLst>
          </p:nvPr>
        </p:nvGraphicFramePr>
        <p:xfrm>
          <a:off x="828675" y="1600200"/>
          <a:ext cx="7485512" cy="214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942E55F2-A40D-4F7A-BC65-6423FD147A06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A203B2-4243-4160-9F0C-844A4F597748}"/>
              </a:ext>
            </a:extLst>
          </p:cNvPr>
          <p:cNvGrpSpPr/>
          <p:nvPr/>
        </p:nvGrpSpPr>
        <p:grpSpPr>
          <a:xfrm>
            <a:off x="828675" y="3855298"/>
            <a:ext cx="7485512" cy="636480"/>
            <a:chOff x="0" y="1489310"/>
            <a:chExt cx="7485512" cy="63648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94F3811-CFB3-4D7B-9340-3B3C6B0EA9FA}"/>
                </a:ext>
              </a:extLst>
            </p:cNvPr>
            <p:cNvSpPr/>
            <p:nvPr/>
          </p:nvSpPr>
          <p:spPr>
            <a:xfrm>
              <a:off x="0" y="1489310"/>
              <a:ext cx="7485512" cy="636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6EEE238F-17F5-4761-AF74-E5646DFAE2B2}"/>
                </a:ext>
              </a:extLst>
            </p:cNvPr>
            <p:cNvSpPr txBox="1"/>
            <p:nvPr/>
          </p:nvSpPr>
          <p:spPr>
            <a:xfrm>
              <a:off x="31070" y="1520380"/>
              <a:ext cx="7423372" cy="57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080000" lvl="0" indent="-108000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ЛАБОРАТОРИЯ ИММУНОХИМИИ (ФИБХ)</a:t>
              </a:r>
              <a:b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6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А.Ф. Бровко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5FA2421-3C7E-4D9C-8D19-998BEF49D5DA}"/>
              </a:ext>
            </a:extLst>
          </p:cNvPr>
          <p:cNvGrpSpPr/>
          <p:nvPr/>
        </p:nvGrpSpPr>
        <p:grpSpPr>
          <a:xfrm>
            <a:off x="797605" y="4621320"/>
            <a:ext cx="7485512" cy="636480"/>
            <a:chOff x="0" y="1489310"/>
            <a:chExt cx="7485512" cy="63648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BD66C4A6-3818-4AA2-B638-9EC1C6130C44}"/>
                </a:ext>
              </a:extLst>
            </p:cNvPr>
            <p:cNvSpPr/>
            <p:nvPr/>
          </p:nvSpPr>
          <p:spPr>
            <a:xfrm>
              <a:off x="0" y="1489310"/>
              <a:ext cx="7485512" cy="636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: скругленные углы 4">
              <a:extLst>
                <a:ext uri="{FF2B5EF4-FFF2-40B4-BE49-F238E27FC236}">
                  <a16:creationId xmlns:a16="http://schemas.microsoft.com/office/drawing/2014/main" id="{4B0198F6-84BB-4C63-A4DC-6766278C71F7}"/>
                </a:ext>
              </a:extLst>
            </p:cNvPr>
            <p:cNvSpPr txBox="1"/>
            <p:nvPr/>
          </p:nvSpPr>
          <p:spPr>
            <a:xfrm>
              <a:off x="31070" y="1520380"/>
              <a:ext cx="7423372" cy="57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080000" lvl="0" indent="-108000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ГРУППА МОЛЕКУЛЯРНОЙ ЭКОЛОГИИ (ФИБХ)</a:t>
              </a:r>
              <a:br>
                <a:rPr lang="ru-RU" sz="1600" b="1" kern="12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О.Е. Трубецкая</a:t>
              </a:r>
              <a:endParaRPr lang="ru-RU" sz="16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283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239593"/>
          <a:ext cx="7777806" cy="60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6" y="993912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УНИКАЛЬНАЯ НАУЧНАЯ УСТАНОВКА «СИСТЕМА ЗОНДОВО-ОПТИЧЕСКОЙ 3D КОРРЕЛЯЦИОННОЙ  МИКРОСКОПИИ»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2205" y="1689738"/>
            <a:ext cx="8558418" cy="49834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Разработана, сконструирована, изготовлена и включена в государственный реестр уникальных научных экспериментальных установок  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«Система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зондово-оптической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3D корреляционной микроскопии».</a:t>
            </a:r>
            <a:endParaRPr lang="ru-RU" sz="14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Новый прибор предназначен для получения трехмерных изображений биологических и других объектов, реконструкции 3- D распределения различных физико-химических параметров по объему объекта, включая определение химического состава в локальных областях объекта с разрешением, соответствующем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нанометровому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диапазону.  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Доступны все методы сканирующей зондовой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микроскопи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(контактный,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полуконтактный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динамическая контактная (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taping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mode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), атомно-, магнитно-,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электронносиловая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микроскопия, Кельвин (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Kelvin-mode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) и сканирующая микроскопия распределения токов. Имеется также возможность использования конфокальной флуоресцентной спектроскопии, спектроскопии комбинационного рассеяния, включая SERS и TERS, и сканирующая микроскопия ближнего поля (SNOM). Разрешение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ультрамикротомографии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– 20 нм. Инструмент включает программное обеспечение для реконструкции трехмерной реконструкции морфологической / оптической структуры образцов.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На рисунке показан внешний вид уникальной установки, схема действия и пример применения. В качестве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домонстрации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возможностей применения и получения 3-D информации об микрообъектах, определена «архитектура» магнитно-флуоресцентных микросфер для клинической диагностики и систем доставки лекарств, определенная с использование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ультрамикротомографии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флуоресцентной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микроспектроскопии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магнитно-силовой микроскопии.</a:t>
            </a:r>
          </a:p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Mochalov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K.E.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An instrumental approach to combining confocal micro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</a:rPr>
              <a:t>-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spectroscopy and 3D scanning probe </a:t>
            </a: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nanotomography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Ultramicroscopy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, 182, 118–123</a:t>
            </a:r>
          </a:p>
          <a:p>
            <a:pPr marL="180975" indent="-168275">
              <a:lnSpc>
                <a:spcPct val="100000"/>
              </a:lnSpc>
              <a:spcBef>
                <a:spcPts val="305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Efimov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A.E. </a:t>
            </a:r>
            <a:r>
              <a:rPr lang="ru-RU" sz="1000" dirty="0">
                <a:solidFill>
                  <a:srgbClr val="003300"/>
                </a:solidFill>
                <a:latin typeface="Cambria" panose="02040503050406030204" pitchFamily="18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A novel design of a scanning probe microscope integrated with an ultramicrotome for serial block-face </a:t>
            </a: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nanotomography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.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Rev Sci </a:t>
            </a:r>
            <a:r>
              <a:rPr lang="en-US" sz="10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Instrum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, 88 (2), 023701</a:t>
            </a:r>
            <a:endParaRPr lang="ru-RU" sz="14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690C43-5A98-42B5-8759-87E4075C321A}"/>
              </a:ext>
            </a:extLst>
          </p:cNvPr>
          <p:cNvSpPr/>
          <p:nvPr/>
        </p:nvSpPr>
        <p:spPr>
          <a:xfrm>
            <a:off x="1941950" y="1802375"/>
            <a:ext cx="6989935" cy="46449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347871" y="1802375"/>
            <a:ext cx="15940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181610" algn="l"/>
              </a:tabLst>
            </a:pPr>
            <a:endParaRPr lang="ru-RU" sz="12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69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Эмблема ИБХ РАН">
            <a:extLst>
              <a:ext uri="{FF2B5EF4-FFF2-40B4-BE49-F238E27FC236}">
                <a16:creationId xmlns:a16="http://schemas.microsoft.com/office/drawing/2014/main" id="{F8912E37-3148-45C1-BA1B-0352AC4CC2D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9B7BEF3-39C5-4D40-BD3E-A908D0DC5C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1309646"/>
              </p:ext>
            </p:extLst>
          </p:nvPr>
        </p:nvGraphicFramePr>
        <p:xfrm>
          <a:off x="397566" y="216520"/>
          <a:ext cx="7622502" cy="66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DAB9ED3-1051-43D7-A696-F0B34013E38E}"/>
              </a:ext>
            </a:extLst>
          </p:cNvPr>
          <p:cNvSpPr/>
          <p:nvPr/>
        </p:nvSpPr>
        <p:spPr>
          <a:xfrm>
            <a:off x="387627" y="1088840"/>
            <a:ext cx="8525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КОМПОЗИЦИОННЫЙ  МАТЕРИАЛ  </a:t>
            </a:r>
            <a:r>
              <a:rPr lang="ru-RU" sz="2000" b="1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ДЛЯ  </a:t>
            </a:r>
            <a:r>
              <a:rPr lang="ru-RU" sz="20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РЕНТГЕНОКОНТРАСТНОЙ </a:t>
            </a:r>
            <a:r>
              <a:rPr lang="ru-RU" sz="2000" b="1" spc="-10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ВИЗУАЛИЗАЦИИ  </a:t>
            </a:r>
            <a:r>
              <a:rPr lang="ru-RU" sz="20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НЕРЕНТГЕНОКОНТРАСТНЫХ   ИМПЛАНТАТОВ</a:t>
            </a:r>
            <a:endParaRPr lang="ru-RU" sz="2000" dirty="0">
              <a:latin typeface="Cambria" panose="020405030504060302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5A5FE5CE-1B93-46EA-B842-C6EF8E16DE57}"/>
              </a:ext>
            </a:extLst>
          </p:cNvPr>
          <p:cNvSpPr/>
          <p:nvPr/>
        </p:nvSpPr>
        <p:spPr>
          <a:xfrm>
            <a:off x="397566" y="1898376"/>
            <a:ext cx="5803537" cy="38707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541CD-533B-4728-947E-B8FAF458A307}"/>
              </a:ext>
            </a:extLst>
          </p:cNvPr>
          <p:cNvSpPr/>
          <p:nvPr/>
        </p:nvSpPr>
        <p:spPr>
          <a:xfrm>
            <a:off x="397566" y="6342541"/>
            <a:ext cx="84848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Генералова</a:t>
            </a:r>
            <a:r>
              <a:rPr lang="ru-RU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А.Н., </a:t>
            </a:r>
            <a:r>
              <a:rPr lang="ru-RU" sz="11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Простякова</a:t>
            </a:r>
            <a:r>
              <a:rPr lang="ru-RU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А.И., Пашкин И.И., Зубов В.П., Капустин Д.В. Композиционный материал для </a:t>
            </a:r>
            <a:r>
              <a:rPr lang="ru-RU" sz="11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рентгеноконтрастной</a:t>
            </a:r>
            <a:r>
              <a:rPr lang="ru-RU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визуализации </a:t>
            </a:r>
            <a:r>
              <a:rPr lang="ru-RU" sz="11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нерентгеноконтрастных</a:t>
            </a:r>
            <a:r>
              <a:rPr lang="ru-RU" sz="11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имплантатов. Патент РФ № 2599510 (15.09.2016).</a:t>
            </a:r>
            <a:endParaRPr lang="ru-RU" sz="1100" b="0" i="0" dirty="0">
              <a:solidFill>
                <a:srgbClr val="00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EFD645F4-2B2C-4257-8B4B-2A99A58F1AA4}"/>
              </a:ext>
            </a:extLst>
          </p:cNvPr>
          <p:cNvSpPr txBox="1"/>
          <p:nvPr/>
        </p:nvSpPr>
        <p:spPr>
          <a:xfrm>
            <a:off x="6349340" y="1898376"/>
            <a:ext cx="2533062" cy="4444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/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Разработаны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биосовместимые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биоразлагаемые полимерные покрытия на основе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полимолочной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кислоты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включенным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гликоланом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(или лантаном) для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использования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составе  полимерных биодеградируемых сосудистых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стентов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(и других полимерных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имплантатов), что обеспечивает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 включения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удовлетворительную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рентгеноконтрастность  не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 во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процедуры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установки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стента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пациенту,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установки,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обеспечивает дополнительный положительный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терапевтических  свойств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гликолана. </a:t>
            </a:r>
            <a:endParaRPr lang="ru-RU" sz="120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/>
            <a:endParaRPr lang="ru-RU" sz="120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/>
            <a:r>
              <a:rPr sz="12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Гликолан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комплексное соединение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азотнокислого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лантана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триэтиленгликоля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(NO</a:t>
            </a:r>
            <a:r>
              <a:rPr sz="1200" spc="0" baseline="-250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sz="1200" spc="5" baseline="-250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C</a:t>
            </a:r>
            <a:r>
              <a:rPr sz="1200" spc="0" baseline="-250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sz="1200" spc="0" baseline="-250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sz="1200" spc="0" baseline="-250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•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mH</a:t>
            </a:r>
            <a:r>
              <a:rPr sz="1200" spc="5" baseline="-250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O, </a:t>
            </a:r>
            <a:r>
              <a:rPr sz="12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обладет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антимикробным</a:t>
            </a:r>
            <a:r>
              <a:rPr sz="1200" spc="18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действием.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37931" y="249532"/>
          <a:ext cx="6689034" cy="56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1931" y="1033669"/>
            <a:ext cx="8480958" cy="108336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ТРЕХМЕРНЫЕ СПЕКТРЫ ФЛУОРЕСЦЕНЦИИ КАК ТЕСТ-СИСТЕМА </a:t>
            </a:r>
            <a:br>
              <a:rPr lang="en-US" sz="18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ДЛЯ ОЦЕНКИ ЭФФЕКТИВНОСТИ  ПРЕПАРАТИВНОГО </a:t>
            </a:r>
            <a:br>
              <a:rPr lang="en-US" sz="18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ФРАКЦИОНИРОВАНИЯ ГУМИНОВЫХ ВЕЩЕСТВ РАЗЛИЧНОГО ГЕНЕЗИСА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35986" y="2201687"/>
            <a:ext cx="8446416" cy="44165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457200">
              <a:spcAft>
                <a:spcPts val="6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 последние годы для изучения сложных гетерогенных смесей, в том числе и природных гуминовых веществ, широкое применение получила трехмерная флуоресцентная спектроскопия, основанная на компьютерном анализе данных, полученных после снятия нескольких десятков спектров испускания одного и того же образца при различных длинах волн возбуждения заданного диапазона. Совокупность данных позволяет получать трехмерные флуоресцентные диаграммы с идентификацией всех возможных максимумов флуоресценции и их интенсивностей. </a:t>
            </a:r>
          </a:p>
          <a:p>
            <a:pPr indent="-457200">
              <a:spcAft>
                <a:spcPts val="6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Данный метод был освоен и впервые в России использован в качестве тест-системы для оценки эффективности фракционирования гуминовых веществ различного происхождения с целью выделения и идентификации индивидуальных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флуорофоров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фотохимически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активных компонентов. </a:t>
            </a:r>
          </a:p>
          <a:p>
            <a:pPr indent="-457200">
              <a:spcAft>
                <a:spcPts val="6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На рисунке представлены трехмерные флуоресцентные диаграммы исходного препарата растворенного органического вещества из реки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Сувани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его фракций, полученных с помощью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препаративной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эксклюзивной хроматографии. </a:t>
            </a:r>
          </a:p>
          <a:p>
            <a:pPr indent="-457200">
              <a:spcAft>
                <a:spcPts val="12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Трехмерная флуоресцентная диаграмма позволяет не только оценить эффективность фракционирования, но и служит прямым подтверждением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супрамолекулярной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организации природных гуминовых веществ.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Trubetskoi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O.A.,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Trubetskaya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O.E.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Three-dimensional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fluorescence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analysis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of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chernozem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humic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acids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their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electrophoretic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fractions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Eurasian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Soil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Science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(2017) 50:1018-1024. (Перевод: Почвоведение 2017, № 9, с.1057-1064). DOI:10.7868/S0032180X17090088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Трубецкой О.А., Трубецкая О.Е. Идентификация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флуорофоров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органического вещества природной воды. Водные ресурсы (2017) Принята к опубликованию.</a:t>
            </a:r>
          </a:p>
        </p:txBody>
      </p:sp>
      <p:sp>
        <p:nvSpPr>
          <p:cNvPr id="7" name="object 3"/>
          <p:cNvSpPr/>
          <p:nvPr/>
        </p:nvSpPr>
        <p:spPr>
          <a:xfrm>
            <a:off x="2730080" y="2117034"/>
            <a:ext cx="6152322" cy="45026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 ГЕНОМИКИ АДАПТИВНОГО ИММУНИТЕТА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(д.б.н. Д.М. Чудаков)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66536"/>
              </p:ext>
            </p:extLst>
          </p:nvPr>
        </p:nvGraphicFramePr>
        <p:xfrm>
          <a:off x="828675" y="1600200"/>
          <a:ext cx="7485512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B2F11958-9C7C-481D-878B-E04642F0339C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015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37931" y="189897"/>
          <a:ext cx="7275444" cy="50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91495D8F-151D-4113-8BA9-9E18836CDB71}"/>
              </a:ext>
            </a:extLst>
          </p:cNvPr>
          <p:cNvSpPr txBox="1"/>
          <p:nvPr/>
        </p:nvSpPr>
        <p:spPr>
          <a:xfrm>
            <a:off x="337931" y="919246"/>
            <a:ext cx="7923200" cy="58221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ru-RU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СИСТЕМНЫЕ ИССЛЕДОВАНИЯ АДАПТИВНОГО ИММУНИТЕТА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ru-RU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ЧЕЛОВЕКА И МОДЕЛЬНЫХ ЖИВОТНЫХ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7931" y="1843914"/>
            <a:ext cx="478932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</a:rPr>
              <a:t>С использованием разработанных коллективом молекулярных и </a:t>
            </a:r>
            <a:r>
              <a:rPr lang="ru-RU" dirty="0" err="1">
                <a:latin typeface="Calibri" panose="020F0502020204030204" pitchFamily="34" charset="0"/>
              </a:rPr>
              <a:t>биоинформатических</a:t>
            </a:r>
            <a:r>
              <a:rPr lang="ru-RU" dirty="0">
                <a:latin typeface="Calibri" panose="020F0502020204030204" pitchFamily="34" charset="0"/>
              </a:rPr>
              <a:t> методов, проведен цикл работ по системному изучению адаптивного иммунитета человека и модельных животных.</a:t>
            </a: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</a:rPr>
              <a:t>По результатам цикла работ в 2017 году опубликовано </a:t>
            </a:r>
            <a:r>
              <a:rPr lang="ru-RU" b="1" dirty="0">
                <a:latin typeface="Calibri" panose="020F0502020204030204" pitchFamily="34" charset="0"/>
              </a:rPr>
              <a:t>1</a:t>
            </a:r>
            <a:r>
              <a:rPr lang="en-US" b="1" dirty="0">
                <a:latin typeface="Calibri" panose="020F0502020204030204" pitchFamily="34" charset="0"/>
              </a:rPr>
              <a:t>6</a:t>
            </a:r>
            <a:r>
              <a:rPr lang="ru-RU" dirty="0">
                <a:latin typeface="Calibri" panose="020F0502020204030204" pitchFamily="34" charset="0"/>
              </a:rPr>
              <a:t> статей в рецензируемых журналах, в том числе </a:t>
            </a:r>
            <a:r>
              <a:rPr lang="en-US" b="1" i="1" dirty="0">
                <a:latin typeface="Calibri" panose="020F0502020204030204" pitchFamily="34" charset="0"/>
              </a:rPr>
              <a:t>Nature</a:t>
            </a:r>
            <a:r>
              <a:rPr lang="ru-RU" b="1" i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Nature Biotechnology</a:t>
            </a:r>
            <a:r>
              <a:rPr lang="ru-RU" b="1" i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Nature Immunology</a:t>
            </a:r>
            <a:r>
              <a:rPr lang="ru-RU" b="1" i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Nature Communications</a:t>
            </a:r>
            <a:r>
              <a:rPr lang="ru-RU" b="1" i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NAR</a:t>
            </a:r>
            <a:r>
              <a:rPr lang="ru-RU" b="1" i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Leukemia</a:t>
            </a:r>
            <a:r>
              <a:rPr lang="ru-RU" dirty="0">
                <a:latin typeface="Calibri" panose="020F0502020204030204" pitchFamily="34" charset="0"/>
              </a:rPr>
              <a:t>, с суммарным </a:t>
            </a:r>
            <a:r>
              <a:rPr lang="ru-RU" dirty="0" err="1">
                <a:latin typeface="Calibri" panose="020F0502020204030204" pitchFamily="34" charset="0"/>
              </a:rPr>
              <a:t>импакт</a:t>
            </a:r>
            <a:r>
              <a:rPr lang="ru-RU" dirty="0">
                <a:latin typeface="Calibri" panose="020F0502020204030204" pitchFamily="34" charset="0"/>
              </a:rPr>
              <a:t>-фактором более </a:t>
            </a:r>
            <a:r>
              <a:rPr lang="ru-RU" b="1" dirty="0">
                <a:latin typeface="Calibri" panose="020F0502020204030204" pitchFamily="34" charset="0"/>
              </a:rPr>
              <a:t>170</a:t>
            </a:r>
            <a:r>
              <a:rPr lang="ru-RU" dirty="0">
                <a:latin typeface="Calibri" panose="020F0502020204030204" pitchFamily="34" charset="0"/>
              </a:rPr>
              <a:t>.</a:t>
            </a:r>
          </a:p>
          <a:p>
            <a:r>
              <a:rPr lang="ru-RU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8" name="Рисунок 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81" y="1686990"/>
            <a:ext cx="3057525" cy="26581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02614" y="4592189"/>
            <a:ext cx="3748057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Сравнительный анализ репертуаров альфа-цепей Т-клеточных рецепторов двух функциональных </a:t>
            </a:r>
            <a:r>
              <a:rPr lang="ru-RU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субпопуляций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регуляторных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-лимфоцитов, а также </a:t>
            </a:r>
            <a:r>
              <a:rPr lang="ru-RU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эффекторных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CD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Т лимфоцитов селезенки и лимфоузлов модельных мышей.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59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37931" y="189897"/>
          <a:ext cx="7275444" cy="50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91495D8F-151D-4113-8BA9-9E18836CDB71}"/>
              </a:ext>
            </a:extLst>
          </p:cNvPr>
          <p:cNvSpPr txBox="1"/>
          <p:nvPr/>
        </p:nvSpPr>
        <p:spPr>
          <a:xfrm>
            <a:off x="337931" y="919246"/>
            <a:ext cx="7923200" cy="520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ru-RU" sz="16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СИСТЕМНЫЕ ИССЛЕДОВАНИЯ АДАПТИВНОГО ИММУНИТЕТА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ru-RU" sz="16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ЧЕЛОВЕКА И МОДЕЛЬНЫХ ЖИВОТНЫХ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7626A0-2E06-424D-9CA7-29D2F3CF164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13468" r="6309" b="11186"/>
          <a:stretch/>
        </p:blipFill>
        <p:spPr>
          <a:xfrm>
            <a:off x="337930" y="1648595"/>
            <a:ext cx="8544471" cy="48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37931" y="189897"/>
          <a:ext cx="7275444" cy="50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91495D8F-151D-4113-8BA9-9E18836CDB71}"/>
              </a:ext>
            </a:extLst>
          </p:cNvPr>
          <p:cNvSpPr txBox="1"/>
          <p:nvPr/>
        </p:nvSpPr>
        <p:spPr>
          <a:xfrm>
            <a:off x="337931" y="919246"/>
            <a:ext cx="7923200" cy="520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ru-RU" sz="16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СИСТЕМНЫЕ ИССЛЕДОВАНИЯ АДАПТИВНОГО ИММУНИТЕТА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ru-RU" sz="1600" b="1" spc="-5" dirty="0">
                <a:solidFill>
                  <a:srgbClr val="282A2B"/>
                </a:solidFill>
                <a:latin typeface="Cambria" panose="02040503050406030204" pitchFamily="18" charset="0"/>
                <a:cs typeface="Arial"/>
              </a:rPr>
              <a:t>ЧЕЛОВЕКА И МОДЕЛЬНЫХ ЖИВОТНЫХ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202D59-C2F6-4F9E-8519-12FED3A9E08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7" t="13830" r="7404" b="16142"/>
          <a:stretch/>
        </p:blipFill>
        <p:spPr>
          <a:xfrm>
            <a:off x="253644" y="1565031"/>
            <a:ext cx="8628758" cy="49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0295" y="2007705"/>
            <a:ext cx="7542112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Антимикробные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пептиды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ареницины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были обнаружены нами ранее в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целомоцитах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морского кольчатого червя пескожила </a:t>
            </a:r>
            <a:r>
              <a:rPr lang="en-US" sz="14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Arenicola</a:t>
            </a:r>
            <a:r>
              <a:rPr lang="en-US" sz="14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marina</a:t>
            </a:r>
            <a:r>
              <a:rPr lang="en-US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 2017 г. исследована взаимосвязь структуры аналогов </a:t>
            </a:r>
            <a:r>
              <a:rPr lang="el-GR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β-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шпилечного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антимикробного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пептида ареницина-1 и их  биологической активности с целью поиска подходов, позволяющих снизить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цитотоксичность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природного пептида и создать терапевтически ценные препараты. Для этого с использованием методов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сайт-направленного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мутагенеза 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гетерологической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экспрессии в бактериальной системе был создан широкий спектр аналогов ареницина-1 (более 50 пептидов), различающихся по гидрофобности, суммарному заряду, длине цепи.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Полученные данные указывают на то, что переход пептида в форму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димера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 не его высокая гидрофобность является ключевым фактором, обуславливающим проявление цитотоксических свойств природным пептидом. </a:t>
            </a:r>
          </a:p>
          <a:p>
            <a:pPr marL="180000" indent="-180000">
              <a:spcAft>
                <a:spcPts val="1200"/>
              </a:spcAft>
              <a:buFont typeface="Wingdings" pitchFamily="2" charset="2"/>
              <a:buChar char="q"/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Выраженная бактерицидная активность в отношении патогенных бактерий, в том числе,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мультирезистентных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штаммов, а также высокий терапевтический индекс позволяют рассматривать сконструированные аналоги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ареницина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 качестве перспективных прототипов антибиотиков нового поколения с широким спектром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Panteleev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P.V. 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др. (2017). 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Dimerization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of the antimicrobial peptide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arenicin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plays a key role in the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cytotoxicity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but not in the antibacterial activity. 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Biochem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Biophys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Res.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Commun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 482 (4), 1320–1326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Panteleev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P.V. 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др. (2017). 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 Therapeutic Potential of Animal </a:t>
            </a:r>
            <a:r>
              <a:rPr lang="el-GR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β-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hairpin Antimicrobial Peptides. 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Curr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Med. Chem.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 24 (17), 1724–1746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Panteleev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P.V. 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др. (2016). 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Bioengineering and functional characterization of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arenicin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shortened analogs with enhanced antibacterial activity and cell selectivity. 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J.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Pept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Sci.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 22 (2), 82–91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Panteleev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P.V. </a:t>
            </a:r>
            <a:r>
              <a:rPr lang="ru-RU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др. (2015). 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Design of antimicrobial peptide </a:t>
            </a:r>
            <a:r>
              <a:rPr lang="en-US" sz="10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arenicin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analogs with improved therapeutic indices. 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J. </a:t>
            </a:r>
            <a:r>
              <a:rPr lang="en-US" sz="1000" i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Pept</a:t>
            </a:r>
            <a:r>
              <a:rPr lang="en-US" sz="1000" i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Sci.</a:t>
            </a:r>
            <a:r>
              <a:rPr lang="en-US" sz="1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 21 (2), 105–13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270295" y="209776"/>
          <a:ext cx="6488314" cy="694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75950" y="993912"/>
            <a:ext cx="8480425" cy="101379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ДИМЕРИЗАЦИЯ </a:t>
            </a:r>
            <a:r>
              <a:rPr lang="ru-RU" sz="2000" b="1" dirty="0" err="1">
                <a:solidFill>
                  <a:srgbClr val="292B2C"/>
                </a:solidFill>
                <a:latin typeface="Cambria" panose="02040503050406030204" pitchFamily="18" charset="0"/>
              </a:rPr>
              <a:t>β-ШПИЛЕЧНЫХ </a:t>
            </a: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АНТИМИКРОБНЫХ ПЕПТИДОВ ИГРАЕТ КЛЮЧЕВУЮ РОЛЬ В ПРОЯВЛЕНИИ  ЦИТОТОКСИЧНОСТИ,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НО НЕ АНТИМИКРОБНОЙ АКТИВНОСТИ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1819548" y="1918254"/>
            <a:ext cx="7048502" cy="46662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239593"/>
          <a:ext cx="7777806" cy="979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1352532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РАСКРЫТ МЕХАНИЗМ СВЯЗЫВАНИЯ И ПЕРЕНОСА ЛИПИДОВ РАСТИТЕЛЬНЫМИ ЛИПИД-ТРАНСПОРТИРУЮЩИМИ БЕЛКАМИ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12731" y="2160995"/>
            <a:ext cx="8616098" cy="45397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Новые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липид-транспортирующие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белки (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LTP)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чечевицы, гороха и укропа были выделены и охарактеризованы в Учебно-научном центре ранее.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 2017 г. нами показана способность растительных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 различной эффективностью связывать и переносить широкий спектр липидных молекул. Установлено, что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аффинность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 отношению к насыщенным и ненасыщенным жирным кислотам возрастает по мере уменьшения длины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ацильных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цепей. 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Показано, что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эффективнее переносят анионный липид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DMPG,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чем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цвиттерионный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DMPC. </a:t>
            </a:r>
            <a:endParaRPr lang="ru-RU" sz="1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Методами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ЯМР-спектроскопии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подтверждена более высокая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аффинность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 анионным липидам и молекулам с небольшим размером гидрофобных цепей.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Определена пространственная структура комплекса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Lc-LTP2/LPPG.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Установлено, что размер внутренней гидрофобной полости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увеличивается от 600 до 1000 А</a:t>
            </a:r>
            <a:r>
              <a:rPr lang="ru-RU" sz="1200" baseline="300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при связывании с липидами.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Ацильные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цепи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LPPG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или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DMPG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занимают пространство гидрофобной полости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LTP,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а головки липидов выступают наружу между </a:t>
            </a:r>
            <a:r>
              <a:rPr lang="el-GR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α–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спиральными участками Н1 и Н3. Другой вход в гидрофобную полость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Lc-LTP2,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ограниченный петлей между </a:t>
            </a:r>
            <a:r>
              <a:rPr lang="el-GR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α–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спиралями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H2-H3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С-концевым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участком, играет важную роль во взаимодействии с поверхностью мембраны, участвует в поглощении липидов и определяет селективность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 отношению к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лиганду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Полученные результаты впервые раскрывают механизм связывания и переноса липидов посредством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 углубляют понимание биологической роли растительных </a:t>
            </a:r>
            <a:r>
              <a:rPr lang="en-US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LTP.</a:t>
            </a:r>
            <a:endParaRPr lang="ru-RU" sz="1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180975" marR="54610" indent="-168275">
              <a:buAutoNum type="arabicPeriod"/>
              <a:tabLst>
                <a:tab pos="181610" algn="l"/>
              </a:tabLst>
            </a:pP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Shenkarev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Z.O. </a:t>
            </a:r>
            <a:r>
              <a:rPr lang="ru-RU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Ligand Binding Properties of the Lentil Lipid Transfer Protein: Molecular Insight into the Possible Mechanism of Lipid Uptake. </a:t>
            </a:r>
            <a:r>
              <a:rPr lang="en-US" sz="9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Biochemistry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56 (12), 1785–  1796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Ovchinnikova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T.V. </a:t>
            </a:r>
            <a:r>
              <a:rPr lang="ru-RU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Plant pathogenesis-related proteins PR-10 and PR-14 as components of innate immunity system and ubiquitous allergens. </a:t>
            </a:r>
            <a:r>
              <a:rPr lang="en-US" sz="9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</a:t>
            </a:r>
            <a:r>
              <a:rPr lang="en-US" sz="9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Med. Chem., 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180975" marR="5080" indent="-168275">
              <a:buAutoNum type="arabicPeriod"/>
              <a:tabLst>
                <a:tab pos="181610" algn="l"/>
              </a:tabLst>
            </a:pP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Bogdanov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I.V. </a:t>
            </a:r>
            <a:r>
              <a:rPr lang="ru-RU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novel lipid transfer protein from the pea </a:t>
            </a: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Pisum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sativum: isolation, recombinant expression, solution structure, antifungal activity, lipid binding, and allergenic  properties. </a:t>
            </a:r>
            <a:r>
              <a:rPr lang="en-US" sz="9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BMC Plant Biol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16 (1), 107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Finkina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E.I. </a:t>
            </a:r>
            <a:r>
              <a:rPr lang="ru-RU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Lipid Transfer Proteins As Components of the Plant Innate Immune System: Structure, Functions, and Applications. </a:t>
            </a:r>
            <a:r>
              <a:rPr lang="en-US" sz="9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Acta </a:t>
            </a:r>
            <a:r>
              <a:rPr lang="en-US" sz="9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Naturae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8 (2), 47–61</a:t>
            </a:r>
          </a:p>
          <a:p>
            <a:pPr marL="180975" marR="83185" indent="-168275">
              <a:buAutoNum type="arabicPeriod"/>
              <a:tabLst>
                <a:tab pos="181610" algn="l"/>
              </a:tabLst>
            </a:pP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Melnikova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D.N. </a:t>
            </a:r>
            <a:r>
              <a:rPr lang="ru-RU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novel lipid transfer protein from the dill </a:t>
            </a: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Anethum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graveolens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L.: isolation, structure, heterologous expression, and functional characteristics. </a:t>
            </a:r>
            <a:r>
              <a:rPr lang="en-US" sz="9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 </a:t>
            </a:r>
            <a:r>
              <a:rPr lang="en-US" sz="900" i="1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Pept</a:t>
            </a:r>
            <a:r>
              <a:rPr lang="en-US" sz="9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Sci.</a:t>
            </a:r>
            <a:r>
              <a:rPr lang="en-US" sz="9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22 (1), 59–66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C454AACA-34D4-4EA7-89C5-19274BED1CB2}"/>
              </a:ext>
            </a:extLst>
          </p:cNvPr>
          <p:cNvSpPr/>
          <p:nvPr/>
        </p:nvSpPr>
        <p:spPr>
          <a:xfrm>
            <a:off x="396738" y="3552618"/>
            <a:ext cx="8534531" cy="30657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123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ОТДЕЛ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ru-RU" b="1" dirty="0">
                <a:latin typeface="Cambria" panose="02040503050406030204" pitchFamily="18" charset="0"/>
              </a:rPr>
              <a:t>БИОЛОГИЧЕСКИХ ИСПЫТАНИЙ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(А.Н. Мурашев)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ED1D22-5179-49DA-A98C-111D09DC0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533477"/>
              </p:ext>
            </p:extLst>
          </p:nvPr>
        </p:nvGraphicFramePr>
        <p:xfrm>
          <a:off x="828675" y="1600200"/>
          <a:ext cx="7485512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B2F11958-9C7C-481D-878B-E04642F0339C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467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239593"/>
          <a:ext cx="7777806" cy="933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1444" y="1269422"/>
            <a:ext cx="8480958" cy="45689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МОЛЕКУЛЯРНЫЙ МЕХАНИЗМ НЕОПИОИДНОГО ДЕЙСТВИЯ БЕТА-ЭНДОРФИНА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428017" y="5254213"/>
            <a:ext cx="8472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marR="5080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Navolotskaya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E.V.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Synthetic Peptide TPLVTLFK, a Selective Agonist of Nonopioid </a:t>
            </a:r>
            <a:r>
              <a:rPr lang="el-GR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β-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Endorphin Receptor, Reduces the Corticotropin and Corticosterone Response. Intern. J.  Peptide 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Res.Therap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23, 111–118</a:t>
            </a:r>
          </a:p>
          <a:p>
            <a:pPr marL="180975" marR="5080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Navolotskaya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E.V.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(2017). 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Synthetic Peptide TPLVTLFK, a Selective Agonist of Nonopioid </a:t>
            </a:r>
            <a:r>
              <a:rPr lang="el-GR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β-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Endorphin Receptor, Reduces the Corticotropin and Corticosterone Response. Intern. J.  Peptide 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Res.Therap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23, 111–118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Садовников В.Б. и др. (2016). Синтетический пептид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октарфин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активирует растворимую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гуанилатциклазу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макрофагов.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Биоорган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химия, 42 (3), 301–304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Sadovnikov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V.B.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 (2016). 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synthetic peptide 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octarphin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activates soluble guanylate. cyclase in macrophages. Rus. J. 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Bioorgan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Chem., 42 (3), 269–271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Navolotskaya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E.V.. (2015). [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Octarphin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--Nonopioid Peptide of the Opioid Origin]. 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Bioorg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Khim</a:t>
            </a:r>
            <a:r>
              <a:rPr lang="en-US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41 (5), 524–30</a:t>
            </a:r>
          </a:p>
          <a:p>
            <a:pPr marL="180975" indent="-168275">
              <a:buAutoNum type="arabicPeriod"/>
              <a:tabLst>
                <a:tab pos="181610" algn="l"/>
              </a:tabLst>
            </a:pP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Наволоцкая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Е.В.. (2015).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Октарфин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неопиоидный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пептид опиоидного происхождения.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Биоорган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химия, 41 (5), 524–530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5FED386-B9A8-4463-8CA7-F7203D283182}"/>
              </a:ext>
            </a:extLst>
          </p:cNvPr>
          <p:cNvSpPr/>
          <p:nvPr/>
        </p:nvSpPr>
        <p:spPr>
          <a:xfrm>
            <a:off x="3667328" y="1822575"/>
            <a:ext cx="5304284" cy="34303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418290" y="1828801"/>
            <a:ext cx="331713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С помощью синтетического пептида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октарфина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(TPLVTLFK), селективного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агониста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неопиоидного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рецептора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бета-эндорфина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получены данные о молекулярном механизме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неопиоидного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действия гормона. Установлено, что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неопиоидное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действие бета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эндорфина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на клетку-мишень реализуется следующим путем: увеличение экспрессии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индуцибельной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NO-синтазы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→ возрастание продукции NO → увеличение активности растворимой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гуанилатциклазы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→ возрастание внутриклеточного уровня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cGMP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02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239593"/>
          <a:ext cx="6094970" cy="979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0" y="1434846"/>
            <a:ext cx="6357729" cy="5999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РАЗРАБОТКА ЛЕКАРСТВЕННЫХ СРЕДСТВ ПЕПТИДНОЙ ПРИРОДЫ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ДЛЯ ЛЕЧЕНИЯ РАССЕЯННОГО СКЛЕРОЗА</a:t>
            </a: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5D8A684-4265-4C5A-A273-310BDD6A918F}"/>
              </a:ext>
            </a:extLst>
          </p:cNvPr>
          <p:cNvSpPr/>
          <p:nvPr/>
        </p:nvSpPr>
        <p:spPr>
          <a:xfrm>
            <a:off x="220716" y="2034792"/>
            <a:ext cx="6484883" cy="34595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2B3FF00-3CC6-4097-A748-481E3AC5366A}"/>
              </a:ext>
            </a:extLst>
          </p:cNvPr>
          <p:cNvSpPr txBox="1"/>
          <p:nvPr/>
        </p:nvSpPr>
        <p:spPr>
          <a:xfrm>
            <a:off x="6842234" y="1219167"/>
            <a:ext cx="2155782" cy="5484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90000"/>
              </a:lnSpc>
              <a:spcAft>
                <a:spcPts val="600"/>
              </a:spcAft>
            </a:pP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Рассеянный склероз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хроническое аутоиммунное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заболевание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неврологической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патологией.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Доминирующая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иммунологических процессов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развитии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болезни </a:t>
            </a:r>
            <a:r>
              <a:rPr sz="12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диктует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2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необходимость</a:t>
            </a:r>
            <a:r>
              <a:rPr lang="ru-RU"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создания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лекарственны</a:t>
            </a:r>
            <a:r>
              <a:rPr lang="ru-RU"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позволяющих специфически минимизировать активность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иммунных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процессов. </a:t>
            </a:r>
            <a:endParaRPr lang="ru-RU" sz="12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4150" marR="5080" indent="-1714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Обнаружено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пептиды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A8AMS и mA8AMS, 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гомологичные фрагменту домена IgG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sz="1200" baseline="-11904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человека,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проявляют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активность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vitro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vivo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эффективно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уменьшая симптомы развития экспериментального аутоиммунного  энцефаломиелита, животной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рассеянного склероза. </a:t>
            </a:r>
            <a:endParaRPr lang="ru-RU" sz="12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4150" marR="5080" indent="-1714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Полученные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открывают </a:t>
            </a:r>
            <a:r>
              <a:rPr sz="12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 для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разработки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лекарственных средств пептидной природы для  </a:t>
            </a:r>
            <a:r>
              <a:rPr sz="12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лечения 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рассеянного </a:t>
            </a:r>
            <a:r>
              <a:rPr sz="12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склероза</a:t>
            </a:r>
            <a:r>
              <a:rPr sz="12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91E757F-CBEB-4E6E-B4AC-7D986765CB7F}"/>
              </a:ext>
            </a:extLst>
          </p:cNvPr>
          <p:cNvSpPr/>
          <p:nvPr/>
        </p:nvSpPr>
        <p:spPr>
          <a:xfrm>
            <a:off x="284292" y="5687954"/>
            <a:ext cx="63577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000" spc="-5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Туробов</a:t>
            </a:r>
            <a:r>
              <a:rPr lang="ru-RU" sz="10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В.И., </a:t>
            </a:r>
            <a:r>
              <a:rPr lang="ru-RU" sz="1000" spc="5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Данилкович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 В.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Шевелев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В.,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Бирюкова Ю.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К.,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Азев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Н., Мурашев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Н.,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Липкин В.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М., Удовиченко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И. П.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состава тяжелой цепи иммуноглобулина  человека, пригодный для лечения рассеянного склероза. 2016. </a:t>
            </a:r>
            <a:r>
              <a:rPr lang="ru-RU" sz="1000" i="1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Заявка </a:t>
            </a:r>
            <a:r>
              <a:rPr lang="ru-RU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патент РФ</a:t>
            </a:r>
            <a:r>
              <a:rPr lang="ru-RU" sz="1000" i="1" spc="1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№2016151603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spc="-5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Туробов</a:t>
            </a:r>
            <a:r>
              <a:rPr lang="ru-RU" sz="10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В.И.,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Данилкович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А.В., Шевелев А.Б.,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Бирюкова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Ю.К., Позднякова Н.В., Мустаева </a:t>
            </a:r>
            <a:r>
              <a:rPr lang="ru-RU" sz="1000" spc="-2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Л.Г., </a:t>
            </a:r>
            <a:r>
              <a:rPr lang="ru-RU" sz="10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Горбунова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Е.Ю.,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Байдакова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Л.К., Полякова А.И., </a:t>
            </a:r>
            <a:r>
              <a:rPr lang="ru-RU" sz="10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Азев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В.Н., Мурашев А.Н.,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Липкин 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В.М., Удовиченко И.П. АКТГ-подобный пептид 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000" spc="5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иммуносупресорной</a:t>
            </a:r>
            <a:r>
              <a:rPr lang="ru-RU" sz="10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функцией. 2017. </a:t>
            </a:r>
            <a:r>
              <a:rPr lang="ru-RU" sz="1000" i="1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Заявка </a:t>
            </a:r>
            <a:r>
              <a:rPr lang="ru-RU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патент РФ</a:t>
            </a:r>
            <a:r>
              <a:rPr lang="ru-RU" sz="1000" i="1" spc="1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№2017140866</a:t>
            </a:r>
          </a:p>
        </p:txBody>
      </p:sp>
    </p:spTree>
    <p:extLst>
      <p:ext uri="{BB962C8B-B14F-4D97-AF65-F5344CB8AC3E}">
        <p14:creationId xmlns:p14="http://schemas.microsoft.com/office/powerpoint/2010/main" val="77910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ЛАБОРАТОРИИ ИБХ РАН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1F82D6CA-A2D8-49CB-A3CE-9D9354CA7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ЛАБОРАТОРИЯ БИОТЕХНОЛОГИИ (А.И. Мирошников)</a:t>
            </a:r>
          </a:p>
          <a:p>
            <a:r>
              <a:rPr lang="ru-RU" dirty="0"/>
              <a:t>ЛАБОРАТОРИЯ ОКСИЛИПИНОВ (В.В. Безуглов)</a:t>
            </a:r>
          </a:p>
          <a:p>
            <a:r>
              <a:rPr lang="ru-RU" dirty="0"/>
              <a:t>ЛАБОРАТОРИЯ СТРУКТУРНОЙ БИОХИМИИ (О.В. Зацепина)</a:t>
            </a:r>
          </a:p>
          <a:p>
            <a:r>
              <a:rPr lang="ru-RU" dirty="0"/>
              <a:t>ЛАБОРАТОРИЯ ИЗОТОПНЫХ МЕТОДОВ АНАЛИЗА (Ю.С. Скоблов)</a:t>
            </a:r>
          </a:p>
          <a:p>
            <a:r>
              <a:rPr lang="ru-RU" dirty="0"/>
              <a:t>ЛАБОРАТОРИЯ КЛЕТОЧНОЙ БИОЛОГИИ РЕЦЕПТОРОВ (А.Г. Петренко)</a:t>
            </a:r>
          </a:p>
          <a:p>
            <a:r>
              <a:rPr lang="ru-RU" dirty="0"/>
              <a:t>ЛАБОРАТОРИЯ МОЛЕКУЛЯРНЫХ ОСНОВ ЭМБРИОГЕНЕЗА (А.Г. Зарайский)</a:t>
            </a:r>
          </a:p>
          <a:p>
            <a:r>
              <a:rPr lang="ru-RU" dirty="0"/>
              <a:t>ЛАБОРАТОРИЯ МЕХАНИЗМОВ ГЕННОЙ ЭКСПРЕССИИ (Г.В. </a:t>
            </a:r>
            <a:r>
              <a:rPr lang="ru-RU" dirty="0" err="1"/>
              <a:t>Шпаковский</a:t>
            </a:r>
            <a:r>
              <a:rPr lang="ru-RU" dirty="0"/>
              <a:t>)</a:t>
            </a:r>
          </a:p>
          <a:p>
            <a:r>
              <a:rPr lang="ru-RU" dirty="0"/>
              <a:t>ЛАБОРАТОРИЯ ОРГАНИЧЕСКОГО СИНТЕЗА (А.А. </a:t>
            </a:r>
            <a:r>
              <a:rPr lang="ru-RU" dirty="0" err="1"/>
              <a:t>Формановский</a:t>
            </a:r>
            <a:r>
              <a:rPr lang="ru-RU" dirty="0"/>
              <a:t>)</a:t>
            </a:r>
          </a:p>
          <a:p>
            <a:r>
              <a:rPr lang="ru-RU" dirty="0"/>
              <a:t>НПП «ПИТОМНИК ЛАБОРАТОРНЫХ ЖИВОТНЫХ» – ФИБХ (Г.Б. Телегин)</a:t>
            </a:r>
          </a:p>
          <a:p>
            <a:endParaRPr lang="ru-RU" dirty="0"/>
          </a:p>
        </p:txBody>
      </p:sp>
      <p:pic>
        <p:nvPicPr>
          <p:cNvPr id="4" name="Рисунок 3" descr="Эмблема ИБХ РАН">
            <a:extLst>
              <a:ext uri="{FF2B5EF4-FFF2-40B4-BE49-F238E27FC236}">
                <a16:creationId xmlns:a16="http://schemas.microsoft.com/office/drawing/2014/main" id="{A05B8C8A-61C6-46A4-ADA5-23B04CC1C95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656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193589"/>
          <a:ext cx="7777806" cy="80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1444" y="1209812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РАЗРАБОТКА СПОСОБОВ ПОЛУЧЕНИЯ АНАЛОГОВ ТИМОЗИНА-БЕТА 4 В ВИДЕ КОНЬЮГАТОВ С УВЕЛИЧЕННЫМ  ВРЕМЕНЕМ ЖИЗНИ </a:t>
            </a:r>
            <a:r>
              <a:rPr lang="ru-RU" sz="2000" b="1" i="1" dirty="0">
                <a:solidFill>
                  <a:srgbClr val="292B2C"/>
                </a:solidFill>
                <a:latin typeface="Cambria" panose="02040503050406030204" pitchFamily="18" charset="0"/>
              </a:rPr>
              <a:t>IN VIVO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72359" y="2027611"/>
            <a:ext cx="5660796" cy="44935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Разработан способ получения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моноконъюгатов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рекомбинантного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тимозин-бета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4 (Тβ4) человека с капроновой кислотой,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полисиаловой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кислотой 14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кДа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полиэтиленгликолем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10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кДа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 результате многофакторных экспериментов были определены компоненты реакционной смеси и оптимизированы условия проведения данных реакций.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Для каждого из аналогов разработана схема одностадийной очистки с помощью ОФ-ВЭЖХ, гарантирующая достижение не менее 98%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хроматографической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чистоты. </a:t>
            </a:r>
          </a:p>
          <a:p>
            <a:pPr marL="252000" indent="-25200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Результаты пептидного картирования в совокупности с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хромато-масс-спектрометрическим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электрофоретическим методами анализа показали, что полученные аналоги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тимозин-бета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4 являются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моноконъюгатами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в которых исходный пептид модифицирован по N-концевому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серину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marL="252000" indent="-252000">
              <a:buFont typeface="Wingdings" pitchFamily="2" charset="2"/>
              <a:buChar char="§"/>
            </a:pP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Полученные аналоги обладают повышенной устойчивостью к деградации в плазме крови по сравнению с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немодифицированным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b="1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тимозином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бета 4 и могут рассматриваться как перспективные кандидаты для дальнейших биологических испытаний.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0EB863D6-C8A3-4F4E-9018-8D5512FD5D56}"/>
              </a:ext>
            </a:extLst>
          </p:cNvPr>
          <p:cNvSpPr/>
          <p:nvPr/>
        </p:nvSpPr>
        <p:spPr>
          <a:xfrm>
            <a:off x="3855563" y="2001767"/>
            <a:ext cx="4799571" cy="46535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6537488" y="5316719"/>
            <a:ext cx="2389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64465" indent="-168275">
              <a:spcBef>
                <a:spcPts val="95"/>
              </a:spcBef>
              <a:tabLst>
                <a:tab pos="181610" algn="l"/>
              </a:tabLst>
            </a:pPr>
            <a:r>
              <a:rPr lang="ru-RU"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Макаров Д.А. и др. (2016). Разработка способов получения аналогов </a:t>
            </a:r>
            <a:r>
              <a:rPr lang="ru-RU" sz="12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тимозин-бета</a:t>
            </a:r>
            <a:r>
              <a:rPr lang="ru-RU"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в виде </a:t>
            </a:r>
            <a:r>
              <a:rPr lang="ru-RU" sz="12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коньюгатов</a:t>
            </a:r>
            <a:r>
              <a:rPr lang="ru-RU"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устойчивых к деградации в токе крови. </a:t>
            </a:r>
            <a:r>
              <a:rPr lang="ru-RU" sz="1200" i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Биотехнология</a:t>
            </a:r>
            <a:r>
              <a:rPr lang="ru-RU"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32 (2), 57–71</a:t>
            </a:r>
          </a:p>
        </p:txBody>
      </p:sp>
    </p:spTree>
    <p:extLst>
      <p:ext uri="{BB962C8B-B14F-4D97-AF65-F5344CB8AC3E}">
        <p14:creationId xmlns:p14="http://schemas.microsoft.com/office/powerpoint/2010/main" val="39756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2225059"/>
              </p:ext>
            </p:extLst>
          </p:nvPr>
        </p:nvGraphicFramePr>
        <p:xfrm>
          <a:off x="298175" y="299228"/>
          <a:ext cx="5377068" cy="604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1872" y="1133063"/>
            <a:ext cx="2649868" cy="20348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НОВЫЕ ФЛУОРЕСЦЕНТНЫЕ ПРОИЗВОДНЫЕ АЦИЛДОФАМИНОВ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 СОХРАНЕННОЙ АДРЕСНОЙ ЧАСТЬЮ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2961862" y="1272209"/>
            <a:ext cx="5854148" cy="53472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B6979C01-C13D-4D7F-A416-D1B8ADD7E689}"/>
              </a:ext>
            </a:extLst>
          </p:cNvPr>
          <p:cNvSpPr txBox="1"/>
          <p:nvPr/>
        </p:nvSpPr>
        <p:spPr>
          <a:xfrm>
            <a:off x="298175" y="3217769"/>
            <a:ext cx="3158703" cy="345158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080" indent="-2857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Синтезированы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флуоресцентные аналоги природных ацилдофаминов, имитирующих 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остатки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пальмитиновой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олеиновой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кислот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репортерной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группой BODIPY на  дистальном конце молекулы. </a:t>
            </a:r>
            <a:endParaRPr lang="ru-RU" sz="13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3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Продемонстрировано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специфичное накопление 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веществ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клетках феохромоцитомы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крысы PC12 и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измерены параметры </a:t>
            </a:r>
            <a:r>
              <a:rPr sz="13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процесса. </a:t>
            </a:r>
            <a:endParaRPr lang="ru-RU" sz="13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3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Скорость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накопления 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олеинового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аналога оказалась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 раза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сравнению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пальмитиновым аналогом. </a:t>
            </a:r>
            <a:endParaRPr lang="ru-RU" sz="13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13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вещества могут быть 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использованы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изучения транспорта  ацилдофаминов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различных клетках человека </a:t>
            </a:r>
            <a:r>
              <a:rPr sz="13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sz="13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животных.</a:t>
            </a:r>
            <a:endParaRPr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829432"/>
              </p:ext>
            </p:extLst>
          </p:nvPr>
        </p:nvGraphicFramePr>
        <p:xfrm>
          <a:off x="298175" y="299228"/>
          <a:ext cx="6642556" cy="604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1871" y="1133063"/>
            <a:ext cx="7923855" cy="7392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УЧАСТИЕ СПЕЦИФИЧЕСКОГО ЯДРЫШКОВОГО БЕЛКА SURF6 В РЕГУЛЯЦИИ ПРОЛИФЕРАЦИИ В ФИБРОБЛАСТАХ МЫШИ NIH/3T3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957C07-72E6-4340-BFE9-4EE1E8FF526C}"/>
              </a:ext>
            </a:extLst>
          </p:cNvPr>
          <p:cNvSpPr/>
          <p:nvPr/>
        </p:nvSpPr>
        <p:spPr>
          <a:xfrm>
            <a:off x="4240129" y="1946087"/>
            <a:ext cx="4572000" cy="45858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Белки ядрышка, которые связывают клеточную пролиферацию с биогенезом рибосом, считают потенциально онкогенными.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работе мы создали стабильно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трансфецированные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фибробласты мыши NIH/3T3, способные к индуцированной </a:t>
            </a:r>
            <a:r>
              <a:rPr lang="ru-RU" sz="1400" dirty="0" err="1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сверхэкспресии</a:t>
            </a: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фактора процессинга рРНК SURF6 (рис. А-C), и с помощью различных методов, включая мониторинг роста клеток в реальном времени (рис. D). проанализировали их способность к пролиферации в условиях повышенного содержания белка.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впервые показали, что SURF6 может ускорять пролиферацию нормальных клеток млекопитающих (рис. D), достоверно сокращая продолжительность клеточного цикла и его отдельных фаз (Таблица).  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292B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образом, белок ядрышка SURF6 является новым регулятором клеточной пролиферации и может служить мишенью в генотерапии рака.</a:t>
            </a:r>
          </a:p>
          <a:p>
            <a:pPr>
              <a:spcBef>
                <a:spcPts val="1200"/>
              </a:spcBef>
              <a:buFont typeface="+mj-lt"/>
              <a:buAutoNum type="arabicPeriod"/>
            </a:pP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Moraleva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A. и др. (2017). 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Involvement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nucleolar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protein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SURF6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regulation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proliferation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ribosome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biogenesis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mouse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NIH/3T3 </a:t>
            </a:r>
            <a:r>
              <a:rPr lang="ru-RU" sz="1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fibroblasts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ru-RU" sz="10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ru-RU" sz="10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Cycle</a:t>
            </a:r>
            <a:r>
              <a:rPr lang="ru-RU" sz="1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16 (20), 1979–1991</a:t>
            </a:r>
            <a:endParaRPr lang="ru-RU" sz="1000" b="0" i="0" dirty="0">
              <a:solidFill>
                <a:srgbClr val="00B05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http://www.ibch.ru/ru/downloads/labreport/97/Risunok_dlya_dlstizheniy_2017_FINAL.jpg">
            <a:extLst>
              <a:ext uri="{FF2B5EF4-FFF2-40B4-BE49-F238E27FC236}">
                <a16:creationId xmlns:a16="http://schemas.microsoft.com/office/drawing/2014/main" id="{F38F1C4D-C1B3-407C-93E6-2B5685DFA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13460" r="6286" b="17739"/>
          <a:stretch/>
        </p:blipFill>
        <p:spPr bwMode="auto">
          <a:xfrm>
            <a:off x="298175" y="1813633"/>
            <a:ext cx="8168640" cy="471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28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651901"/>
              </p:ext>
            </p:extLst>
          </p:nvPr>
        </p:nvGraphicFramePr>
        <p:xfrm>
          <a:off x="347871" y="239593"/>
          <a:ext cx="7777806" cy="563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944540"/>
            <a:ext cx="7728295" cy="70462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300" b="1" dirty="0">
                <a:solidFill>
                  <a:srgbClr val="292B2C"/>
                </a:solidFill>
                <a:latin typeface="Cambria" panose="02040503050406030204" pitchFamily="18" charset="0"/>
              </a:rPr>
              <a:t>ЩЕЛОЧНОЙ </a:t>
            </a:r>
            <a:r>
              <a:rPr lang="ru-RU" sz="2300" b="1" dirty="0" err="1">
                <a:solidFill>
                  <a:srgbClr val="292B2C"/>
                </a:solidFill>
                <a:latin typeface="Cambria" panose="02040503050406030204" pitchFamily="18" charset="0"/>
              </a:rPr>
              <a:t>рН</a:t>
            </a:r>
            <a:r>
              <a:rPr lang="ru-RU" sz="2300" b="1" dirty="0">
                <a:solidFill>
                  <a:srgbClr val="292B2C"/>
                </a:solidFill>
                <a:latin typeface="Cambria" panose="02040503050406030204" pitchFamily="18" charset="0"/>
              </a:rPr>
              <a:t> ИНДУЦИРУЕТ IRR-ОПОСРЕДОВАННОЕ ФОСФОРИЛИРОВАНИЕ IRS-1 </a:t>
            </a:r>
            <a:br>
              <a:rPr lang="ru-RU" sz="23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300" b="1" dirty="0">
                <a:solidFill>
                  <a:srgbClr val="292B2C"/>
                </a:solidFill>
                <a:latin typeface="Cambria" panose="02040503050406030204" pitchFamily="18" charset="0"/>
              </a:rPr>
              <a:t>И ИЗМЕНЕНИЮ  АКТИНОВОГО ЦИТОСКЕЛЕТА В ЛИНИИ БЕТА-КЛЕТОК ПОДЖЕЛУДОЧНОЙ ЖЕЛЕЗЫ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661FBE5F-D90E-4997-935A-DDF563919A18}"/>
              </a:ext>
            </a:extLst>
          </p:cNvPr>
          <p:cNvSpPr txBox="1"/>
          <p:nvPr/>
        </p:nvSpPr>
        <p:spPr>
          <a:xfrm>
            <a:off x="357808" y="1602836"/>
            <a:ext cx="7298929" cy="427232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12065" rIns="0" bIns="0" rtlCol="0">
            <a:spAutoFit/>
          </a:bodyPr>
          <a:lstStyle/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Секреция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слабощелочного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(рН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8,0-8,5)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сока в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кишечник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 одной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ключевых функций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поджелудочной железы.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Известно,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система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поджелудочной железы,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содержащая 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щелочной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сок,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соприкасаться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эндокринными клетками островков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поджелудочной железы. Ранее </a:t>
            </a:r>
            <a:r>
              <a:rPr sz="1200" spc="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идентифицировали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рецептор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IRR, который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экспрессируется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островках 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Лангерганса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качестве сенсора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слабощелочного внеклеточного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рН. </a:t>
            </a:r>
            <a:endParaRPr lang="ru-RU" sz="1200" spc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исследовании </a:t>
            </a:r>
            <a:r>
              <a:rPr sz="1200" spc="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проанализировали влияние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щелочной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среды на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линию </a:t>
            </a:r>
            <a:r>
              <a:rPr sz="12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бета-клеток поджелудочной 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железы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MIN6. </a:t>
            </a:r>
            <a:endParaRPr lang="ru-RU" sz="1200" spc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5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обнаружена активация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эндогенного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IRR, но не рецептора инсулина,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 может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ингибирована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помощью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ингибитора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linsitinib.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Автофосфорилирование  IRR также приводило к фосфорилированию субстрата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рецептора инсулина (IRS-1), основного адаптера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сигнальном пути инсулина,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блокировалось ингибитором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linsitinib. 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Однако,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 </a:t>
            </a:r>
            <a:r>
              <a:rPr sz="12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стимуляции инсулина,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-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результате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щелочной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обработки не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обнаружено фосфорилирования </a:t>
            </a:r>
            <a:r>
              <a:rPr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белка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киназы </a:t>
            </a:r>
            <a:r>
              <a:rPr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(Akt / PKB). </a:t>
            </a:r>
            <a:endParaRPr lang="ru-RU" sz="1200" spc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1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sz="1200" spc="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</a:t>
            </a:r>
            <a:r>
              <a:rPr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наблюдали</a:t>
            </a:r>
            <a:r>
              <a:rPr sz="1200" spc="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экспрессии нескольких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генов раннего </a:t>
            </a:r>
            <a:r>
              <a:rPr lang="ru-RU" sz="12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ответа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(EGR2, IER2, </a:t>
            </a:r>
            <a:r>
              <a:rPr lang="ru-RU"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FOSB, EGR1 и </a:t>
            </a:r>
            <a:r>
              <a:rPr lang="ru-RU" sz="12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NPAS4)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щелочной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обработке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клеток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MIN6. </a:t>
            </a:r>
          </a:p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Щелочная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среда, но не инсулин, также вызывала 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ремоделирование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spc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актинового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цитоскелета, которое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блокировалось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предварительной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инкубацией </a:t>
            </a:r>
            <a:r>
              <a:rPr lang="ru-RU"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ингибитором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linsitinib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60000" marR="5080" indent="-180000"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spc="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предлагаем,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 активация IRR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щелочью могла </a:t>
            </a:r>
            <a:r>
              <a:rPr lang="ru-RU"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 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частью </a:t>
            </a:r>
            <a:r>
              <a:rPr lang="ru-RU"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локальной </a:t>
            </a:r>
            <a:r>
              <a:rPr lang="ru-RU" sz="120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петли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сигнализации между экзокринной </a:t>
            </a:r>
            <a:r>
              <a:rPr lang="ru-RU"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200" spc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эндокринной частями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поджелудочной</a:t>
            </a:r>
            <a:r>
              <a:rPr lang="ru-RU" sz="120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железы.</a:t>
            </a:r>
          </a:p>
          <a:p>
            <a:pPr marL="180000" marR="5080">
              <a:spcBef>
                <a:spcPts val="1200"/>
              </a:spcBef>
            </a:pPr>
            <a:r>
              <a:rPr lang="en-US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Deyev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I.E. 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др. (2017). 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Alkaline pH induces IRR-mediated phosphorylation of IRS-1 and actin cytoskeleton remodeling in a pancreatic beta cell line. </a:t>
            </a:r>
            <a:r>
              <a:rPr lang="en-US" sz="10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Biochimie</a:t>
            </a:r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138, 62–69</a:t>
            </a:r>
            <a:endParaRPr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3760170" y="1558334"/>
            <a:ext cx="5035959" cy="510607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2470822"/>
              </p:ext>
            </p:extLst>
          </p:nvPr>
        </p:nvGraphicFramePr>
        <p:xfrm>
          <a:off x="347871" y="239593"/>
          <a:ext cx="7777806" cy="46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944540"/>
            <a:ext cx="7728295" cy="56297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400" b="1" dirty="0">
                <a:solidFill>
                  <a:srgbClr val="292B2C"/>
                </a:solidFill>
                <a:latin typeface="Cambria" panose="02040503050406030204" pitchFamily="18" charset="0"/>
              </a:rPr>
              <a:t>ОБНАРУЖЕНИЕ И ИЗУЧЕНИЕ ФУНКЦИИ ГОМЕБОКСНОГО ГЕНА ANF/HESX1 У МИНОГ ПОДТВЕРЖДАЕТ ЕГО КЛЮЧЕВУЮ РОЛЬ В ПОЯВЛЕНИИ КОНЕЧНОГО МОЗГА У ПОЗВОНОЧНЫХ</a:t>
            </a:r>
            <a:endParaRPr lang="ru-RU" sz="23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76C0D2-1654-4A39-BD90-00FF8520D09C}"/>
              </a:ext>
            </a:extLst>
          </p:cNvPr>
          <p:cNvSpPr/>
          <p:nvPr/>
        </p:nvSpPr>
        <p:spPr>
          <a:xfrm>
            <a:off x="397772" y="1952149"/>
            <a:ext cx="5729899" cy="458587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Важной особенностью позвоночных животных, в том числе человека, является уникальный отдел головного мозга, называемый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теленцефалон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или конечный мозг, не имеющий гомологов у беспозвоночных. В состав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тельэнцефалона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входят, например, такие важнейшие структуры как большие полушария головного мозга. Ранее нами был открыт моногенный класс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гомеобоксных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генов </a:t>
            </a:r>
            <a:r>
              <a:rPr lang="ru-RU" sz="14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Hesx1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также отсутствующий у всех беспозвоночных и играющий ключевую роль в регуляции развития 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теленцефалона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 позвоночных. Однако до недавнего времени ген </a:t>
            </a:r>
            <a:r>
              <a:rPr lang="ru-RU" sz="14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Hesx1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был обнаружен у представителей самой древней группы позвоночных – у бесчелюстных рыб (современные миноги и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миксины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при том что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тельэнцефалон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 этих животных был описан, а геномы 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отсеквенированы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 впервые установлено, что </a:t>
            </a:r>
            <a:r>
              <a:rPr lang="ru-RU" sz="14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Hesx1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все-таки, присутствует и у миног, и показано, что у них он так же регулирует развитие 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тельэнцефалона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Полученные данные подтверждают выдвинутую нами ранее гипотезу о том, что возникновение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теленцефалона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эволюции было связано с появлением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гомеобоксного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гена </a:t>
            </a:r>
            <a:r>
              <a:rPr lang="ru-RU" sz="14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Hesx1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Bayramov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A.V. и др. (2016). 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presence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/Hesx1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homeobox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lampreys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suggests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could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emergence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telencephalon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ru-RU" sz="10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ru-RU" sz="10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</a:t>
            </a:r>
            <a:r>
              <a:rPr lang="ru-RU" sz="1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6, 39849</a:t>
            </a:r>
            <a:endParaRPr lang="ru-RU" sz="1000" b="0" i="0" dirty="0">
              <a:solidFill>
                <a:srgbClr val="FFFF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://www.ibch.ru/ru/downloads/labreport/66/Fig_1j.jpg">
            <a:extLst>
              <a:ext uri="{FF2B5EF4-FFF2-40B4-BE49-F238E27FC236}">
                <a16:creationId xmlns:a16="http://schemas.microsoft.com/office/drawing/2014/main" id="{9AFC92F7-075E-43C3-8781-46B14D725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0" r="-336"/>
          <a:stretch/>
        </p:blipFill>
        <p:spPr bwMode="auto">
          <a:xfrm>
            <a:off x="2166282" y="1746658"/>
            <a:ext cx="6716120" cy="431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2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0203788"/>
              </p:ext>
            </p:extLst>
          </p:nvPr>
        </p:nvGraphicFramePr>
        <p:xfrm>
          <a:off x="310052" y="238541"/>
          <a:ext cx="7452409" cy="452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10052" y="834575"/>
            <a:ext cx="7452409" cy="3385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ПРОГЕСТЕРОН КАК ДРЕВНЕЙШИЙ БИОРЕГУЛЯТОР</a:t>
            </a:r>
            <a:r>
              <a:rPr lang="en-US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 </a:t>
            </a: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РАСТИТЕЛЬНОЙ КЛЕТКИ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5AD912CE-9316-43A7-87E1-3CF525D81DCF}"/>
              </a:ext>
            </a:extLst>
          </p:cNvPr>
          <p:cNvSpPr txBox="1"/>
          <p:nvPr/>
        </p:nvSpPr>
        <p:spPr>
          <a:xfrm>
            <a:off x="310052" y="4906053"/>
            <a:ext cx="8572350" cy="18588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Впервые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продемонстрирована совместимость </a:t>
            </a:r>
            <a:r>
              <a:rPr sz="1100" i="1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vivo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 самых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специфичных компонентов систем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биосинтеза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стероидных гормонов растений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животных. </a:t>
            </a:r>
            <a:endParaRPr lang="ru-RU" sz="11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1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Путём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повышения  уровня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эндогенного прогестерона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специально сконструированных для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 целей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трансгенных растениях табака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томата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 встройками кДНК </a:t>
            </a:r>
            <a:r>
              <a:rPr sz="1100" i="1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CYP11A1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животных, </a:t>
            </a:r>
            <a:r>
              <a:rPr sz="1100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смогли  существенно ускорить процессы роста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развития растений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повысить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 устойчивость к абиотическим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биотическим стрессам. Формирование вышеупомянутых успешных  (желаемых) фенотипов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полученных трансгенных растений семейства Паслёновые, экспрессирующих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кДНК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цитохрома P450scc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(CYP11A1)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млекопитающих, </a:t>
            </a:r>
            <a:r>
              <a:rPr sz="1100" spc="-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подразумевает,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 прогестерон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считать очень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древним биорегулятором растительных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клеток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и, пожалуй,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настоящим гормонов,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общим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растений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животных. </a:t>
            </a:r>
            <a:endParaRPr lang="ru-RU" sz="1100" spc="0" dirty="0">
              <a:solidFill>
                <a:srgbClr val="282A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100" spc="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Полученные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100" spc="-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свидетельствуют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определённом сходстве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путей биосинтеза стероидных соединений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стероидного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регулирования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растений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 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использованы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новых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биотехнологиях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сельского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хозяйства </a:t>
            </a:r>
            <a:r>
              <a:rPr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sz="1100" spc="1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spc="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фармакологии.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085223" y="1173162"/>
            <a:ext cx="6677238" cy="3632408"/>
          </a:xfrm>
          <a:prstGeom prst="rect">
            <a:avLst/>
          </a:prstGeom>
          <a:blipFill>
            <a:blip r:embed="rId8" cstate="print"/>
            <a:stretch>
              <a:fillRect t="-4746" r="484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10052" y="804482"/>
            <a:ext cx="7979837" cy="5821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НОВЫЕ НУКЛЕОТИДНЫЕ МОДИФИКАЦИИ ДЛЯ СТАБИЛИЗАЦИИ КАНОНИЧЕСКИХ И НЕКАНОНИЧЕСКИХ  ВТОРИЧНЫХ СТРУКТУР НУКЛЕИНОВЫХ КИСЛОТ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25265"/>
              </p:ext>
            </p:extLst>
          </p:nvPr>
        </p:nvGraphicFramePr>
        <p:xfrm>
          <a:off x="310052" y="238541"/>
          <a:ext cx="7452409" cy="475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C58FA83-0912-4290-8A7F-66AD0118EC48}"/>
              </a:ext>
            </a:extLst>
          </p:cNvPr>
          <p:cNvGrpSpPr/>
          <p:nvPr/>
        </p:nvGrpSpPr>
        <p:grpSpPr>
          <a:xfrm>
            <a:off x="223741" y="1453426"/>
            <a:ext cx="8780774" cy="5155124"/>
            <a:chOff x="223741" y="1453426"/>
            <a:chExt cx="8780774" cy="5155124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D16CE291-58F9-4197-873D-7ED70C517DE9}"/>
                </a:ext>
              </a:extLst>
            </p:cNvPr>
            <p:cNvSpPr txBox="1"/>
            <p:nvPr/>
          </p:nvSpPr>
          <p:spPr>
            <a:xfrm>
              <a:off x="310052" y="3985396"/>
              <a:ext cx="8572349" cy="262315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360000" marR="5080" indent="-180000">
                <a:spcBef>
                  <a:spcPts val="95"/>
                </a:spcBef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bg1"/>
                  </a:solidFill>
                  <a:cs typeface="Arial"/>
                </a:rPr>
                <a:t>Разработаны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новые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феноксазиновые нуклеотидные модификации для стабилизации канонических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(G</a:t>
              </a:r>
              <a:r>
                <a:rPr sz="1200" baseline="27777" dirty="0">
                  <a:solidFill>
                    <a:schemeClr val="bg1"/>
                  </a:solidFill>
                  <a:cs typeface="Arial"/>
                </a:rPr>
                <a:t>8AE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-clamp)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и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неканонических (</a:t>
              </a:r>
              <a:r>
                <a:rPr sz="1200" i="1" spc="0" dirty="0">
                  <a:solidFill>
                    <a:schemeClr val="bg1"/>
                  </a:solidFill>
                  <a:cs typeface="Arial"/>
                </a:rPr>
                <a:t>i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-Clamp) вторичных структур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нуклеиновых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кислот  (НК). </a:t>
              </a:r>
              <a:endParaRPr lang="ru-RU" sz="1200" spc="0" dirty="0">
                <a:solidFill>
                  <a:schemeClr val="bg1"/>
                </a:solidFill>
                <a:cs typeface="Arial"/>
              </a:endParaRPr>
            </a:p>
            <a:p>
              <a:pPr marL="360000" marR="5080" indent="-180000">
                <a:spcBef>
                  <a:spcPts val="95"/>
                </a:spcBef>
                <a:buFont typeface="Arial" panose="020B0604020202020204" pitchFamily="34" charset="0"/>
                <a:buChar char="•"/>
              </a:pPr>
              <a:r>
                <a:rPr sz="1200" spc="0" dirty="0" err="1">
                  <a:solidFill>
                    <a:schemeClr val="bg1"/>
                  </a:solidFill>
                  <a:cs typeface="Arial"/>
                </a:rPr>
                <a:t>Введение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G</a:t>
              </a:r>
              <a:r>
                <a:rPr sz="1200" baseline="27777" dirty="0">
                  <a:solidFill>
                    <a:schemeClr val="bg1"/>
                  </a:solidFill>
                  <a:cs typeface="Arial"/>
                </a:rPr>
                <a:t>8AE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-clamp обеспечивает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превосходную стабилизацию дуплексных структур НК,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а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использование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праймеров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с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данной модификацией вместо немодифицированных 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олигонуклеотидов приводит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к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значительному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повышению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чувствительности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детекции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дцРНК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вируса Кемерово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в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природных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изолятах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с помощью </a:t>
              </a:r>
              <a:r>
                <a:rPr sz="1200" spc="-25" dirty="0">
                  <a:solidFill>
                    <a:schemeClr val="bg1"/>
                  </a:solidFill>
                  <a:cs typeface="Arial"/>
                </a:rPr>
                <a:t>кПЦР. </a:t>
              </a:r>
              <a:endParaRPr lang="ru-RU" sz="1200" spc="-25" dirty="0">
                <a:solidFill>
                  <a:schemeClr val="bg1"/>
                </a:solidFill>
                <a:cs typeface="Arial"/>
              </a:endParaRPr>
            </a:p>
            <a:p>
              <a:pPr marL="360000" marR="5080" indent="-180000">
                <a:spcBef>
                  <a:spcPts val="95"/>
                </a:spcBef>
                <a:buFont typeface="Arial" panose="020B0604020202020204" pitchFamily="34" charset="0"/>
                <a:buChar char="•"/>
              </a:pPr>
              <a:r>
                <a:rPr sz="1200" spc="5" dirty="0" err="1">
                  <a:solidFill>
                    <a:schemeClr val="bg1"/>
                  </a:solidFill>
                  <a:cs typeface="Arial"/>
                </a:rPr>
                <a:t>На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настоящий </a:t>
              </a:r>
              <a:r>
                <a:rPr sz="1200" spc="-10" dirty="0">
                  <a:solidFill>
                    <a:schemeClr val="bg1"/>
                  </a:solidFill>
                  <a:cs typeface="Arial"/>
                </a:rPr>
                <a:t>момент, </a:t>
              </a:r>
              <a:r>
                <a:rPr sz="1200" i="1" spc="0" dirty="0">
                  <a:solidFill>
                    <a:schemeClr val="bg1"/>
                  </a:solidFill>
                  <a:cs typeface="Arial"/>
                </a:rPr>
                <a:t>i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-clamp  модификация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показывает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наилучшие стабилизирующие i-мотив (iM) свойства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в широком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диапазоне кислых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pH и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может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быть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использована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для конструирования iM-наноустройств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с 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заранее заданными свойствами, таких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как pH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сенсоры, молекулярные </a:t>
              </a:r>
              <a:r>
                <a:rPr sz="1200" dirty="0">
                  <a:solidFill>
                    <a:schemeClr val="bg1"/>
                  </a:solidFill>
                  <a:cs typeface="Arial"/>
                </a:rPr>
                <a:t>моторы, гидрогели, </a:t>
              </a:r>
              <a:r>
                <a:rPr sz="1200" spc="0" dirty="0">
                  <a:solidFill>
                    <a:schemeClr val="bg1"/>
                  </a:solidFill>
                  <a:cs typeface="Arial"/>
                </a:rPr>
                <a:t>конструкции для доставки лекарственных средств </a:t>
              </a:r>
              <a:r>
                <a:rPr sz="1200" spc="5" dirty="0">
                  <a:solidFill>
                    <a:schemeClr val="bg1"/>
                  </a:solidFill>
                  <a:cs typeface="Arial"/>
                </a:rPr>
                <a:t>и</a:t>
              </a:r>
              <a:r>
                <a:rPr sz="1200" spc="55" dirty="0">
                  <a:solidFill>
                    <a:schemeClr val="bg1"/>
                  </a:solidFill>
                  <a:cs typeface="Arial"/>
                </a:rPr>
                <a:t> </a:t>
              </a:r>
              <a:r>
                <a:rPr sz="1200" spc="-25" dirty="0" err="1">
                  <a:solidFill>
                    <a:schemeClr val="bg1"/>
                  </a:solidFill>
                  <a:cs typeface="Arial"/>
                </a:rPr>
                <a:t>т.д</a:t>
              </a:r>
              <a:r>
                <a:rPr sz="1200" spc="-25" dirty="0">
                  <a:solidFill>
                    <a:schemeClr val="bg1"/>
                  </a:solidFill>
                  <a:cs typeface="Arial"/>
                </a:rPr>
                <a:t>.</a:t>
              </a:r>
              <a:endParaRPr lang="ru-RU" sz="1200" spc="-25" dirty="0">
                <a:solidFill>
                  <a:schemeClr val="bg1"/>
                </a:solidFill>
                <a:cs typeface="Arial"/>
              </a:endParaRPr>
            </a:p>
            <a:p>
              <a:pPr marL="228600" indent="-228600">
                <a:spcBef>
                  <a:spcPts val="600"/>
                </a:spcBef>
                <a:spcAft>
                  <a:spcPts val="600"/>
                </a:spcAft>
                <a:buFont typeface="+mj-lt"/>
                <a:buAutoNum type="arabicPeriod"/>
              </a:pP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Varizhuk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AM; </a:t>
              </a: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Zatsepin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TS; </a:t>
              </a: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Golovin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AV; </a:t>
              </a: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Belyaev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ES; </a:t>
              </a: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Kostyukevich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YI; </a:t>
              </a: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Dedkov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VG; </a:t>
              </a:r>
              <a:r>
                <a:rPr lang="ru-RU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Shipulin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GA; </a:t>
              </a:r>
              <a:r>
                <a:rPr lang="ru-RU" sz="1000" b="1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Shpakovski</a:t>
              </a:r>
              <a:r>
                <a:rPr lang="ru-RU" sz="1000" b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GV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; </a:t>
              </a:r>
              <a:r>
                <a:rPr lang="ru-RU" sz="1000" b="1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Aralov</a:t>
              </a:r>
              <a:r>
                <a:rPr lang="ru-RU" sz="1000" b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AV</a:t>
              </a:r>
              <a:r>
                <a:rPr lang="ru-RU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Synthesis of oligonucleotides containing novel G-clamp analogue with C8-tethered group in phenoxazine ring: Implication to qPCR detection of the low-copy Kemerovo virus dsRNA. </a:t>
              </a:r>
              <a:r>
                <a:rPr lang="en-US" sz="1000" i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Bioorganic &amp; Medicinal Chemistry </a:t>
              </a:r>
              <a:r>
                <a:rPr lang="en-US" sz="1000" b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2017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000" i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25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3597-3605, DOI: 10.1016/j.bmc.2017.03.062</a:t>
              </a:r>
              <a:endParaRPr lang="ru-RU" sz="1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Vladimir B.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Tsvetkov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Timofei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Zatsepin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Evgeny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Belyaev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Yury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Kostyukevich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000" b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George V. </a:t>
              </a:r>
              <a:r>
                <a:rPr lang="en-US" sz="1000" b="1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Shpakovski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Victor V.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Podgorsky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Galina E.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Pozmogova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Anna M.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Varizhuk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and </a:t>
              </a:r>
              <a:r>
                <a:rPr lang="en-US" sz="1000" b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Andrey V. </a:t>
              </a:r>
              <a:r>
                <a:rPr lang="en-US" sz="1000" b="1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Aralov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en-US" sz="1000" i="1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-Clamp phenoxazine for the fine tuning of DNA </a:t>
              </a:r>
              <a:r>
                <a:rPr lang="en-US" sz="1000" dirty="0" err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-motif stability. </a:t>
              </a:r>
              <a:r>
                <a:rPr lang="en-US" sz="1000" i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Nucleic Acid Research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000" i="1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under revision</a:t>
              </a:r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sz="1200" dirty="0">
                <a:solidFill>
                  <a:schemeClr val="bg1"/>
                </a:solidFill>
                <a:cs typeface="Arial"/>
              </a:endParaRP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58576656-3F3B-410D-BFB6-33238FAB13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91472" y="1453426"/>
              <a:ext cx="4613043" cy="2306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5D70B7C0-AD5B-4E44-9B8A-EAA1DEA2C4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6422" y="2011036"/>
              <a:ext cx="3962019" cy="165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1439FADD-F6C9-48BD-9271-9731E540CC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741" y="3312401"/>
              <a:ext cx="180020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900" b="1" dirty="0">
                  <a:solidFill>
                    <a:srgbClr val="FF0000"/>
                  </a:solidFill>
                </a:rPr>
                <a:t>new G</a:t>
              </a:r>
              <a:r>
                <a:rPr lang="en-US" sz="900" b="1" baseline="30000" dirty="0">
                  <a:solidFill>
                    <a:srgbClr val="FF0000"/>
                  </a:solidFill>
                </a:rPr>
                <a:t>8AE</a:t>
              </a:r>
              <a:r>
                <a:rPr lang="en-US" sz="900" b="1" dirty="0">
                  <a:solidFill>
                    <a:srgbClr val="FF0000"/>
                  </a:solidFill>
                </a:rPr>
                <a:t>-clamp modification</a:t>
              </a:r>
              <a:endParaRPr lang="ru-RU" sz="9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55CA3BB9-E082-4CC8-8204-88BD88CE44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1348" y="3306036"/>
              <a:ext cx="865187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b="1" dirty="0"/>
                <a:t>G-clamp</a:t>
              </a:r>
              <a:endParaRPr lang="ru-RU" sz="900" b="1" dirty="0"/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B66A3FA2-20C2-4906-B321-70D7C14C5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5972" y="1780204"/>
              <a:ext cx="1584176" cy="2308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900" b="1" dirty="0">
                  <a:solidFill>
                    <a:srgbClr val="FF0000"/>
                  </a:solidFill>
                </a:rPr>
                <a:t>new </a:t>
              </a:r>
              <a:r>
                <a:rPr lang="en-US" sz="900" b="1" i="1" dirty="0" err="1">
                  <a:solidFill>
                    <a:srgbClr val="FF0000"/>
                  </a:solidFill>
                </a:rPr>
                <a:t>i</a:t>
              </a:r>
              <a:r>
                <a:rPr lang="en-US" sz="900" b="1" i="1" dirty="0">
                  <a:solidFill>
                    <a:srgbClr val="FF0000"/>
                  </a:solidFill>
                </a:rPr>
                <a:t>-</a:t>
              </a:r>
              <a:r>
                <a:rPr lang="en-US" sz="900" b="1" dirty="0">
                  <a:solidFill>
                    <a:srgbClr val="FF0000"/>
                  </a:solidFill>
                </a:rPr>
                <a:t>clamp modification</a:t>
              </a:r>
              <a:endParaRPr lang="ru-RU" sz="9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915059"/>
              </p:ext>
            </p:extLst>
          </p:nvPr>
        </p:nvGraphicFramePr>
        <p:xfrm>
          <a:off x="347871" y="239594"/>
          <a:ext cx="7777806" cy="735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4656" y="1002038"/>
            <a:ext cx="7751021" cy="63584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МОДИФИЦИРОВАННЫЕ ОЛИГОНУКЛЕОТИДЫ: ПОДСТРАИВАЕМЫЕ ЭКСИМЕРОБРАЗУЮЩИЕ ЗОНДЫ И  ТВЕРДОФАЗНАЯ КЛИК-РЕАКЦИЯ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472CA757-84BA-4948-ACA8-49B2D24970B0}"/>
              </a:ext>
            </a:extLst>
          </p:cNvPr>
          <p:cNvSpPr txBox="1"/>
          <p:nvPr/>
        </p:nvSpPr>
        <p:spPr>
          <a:xfrm>
            <a:off x="347871" y="4095544"/>
            <a:ext cx="8534531" cy="2597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marL="324000" marR="508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1-Пиренацетамид, 1-пиренкарбоксамид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DABCYL-производные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использованы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получения зондов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типа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молекулярный маяк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(ММ),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меченных одним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двумя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пиренами/  тушителями.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Пиренный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эксимер, образованный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двумя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жесткими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1-пиренкарбоксамидными остатками, показал наиболее яркое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свечение.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Интенсивность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эмиссии эксимера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sz="1200" spc="1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 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гибридизации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ДНК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увеличивалась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sz="12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раза.</a:t>
            </a:r>
          </a:p>
          <a:p>
            <a:pPr marL="324000" marR="17907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200" spc="1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sz="1200" spc="1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разработали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новый </a:t>
            </a:r>
            <a:r>
              <a:rPr sz="12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эффективного конъюгации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олигонуклеотидов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различными алкилазидами (производные флуоресцентных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красителей,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биотина,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холестерина,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N- 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ацетилгалактозамина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(GalNAc)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др.) </a:t>
            </a:r>
            <a:r>
              <a:rPr sz="12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использованием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катализируемого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медью алкин-азидного циклоприсоединения на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твердой фазе. </a:t>
            </a:r>
            <a:endParaRPr lang="ru-RU" sz="12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24000" marR="179070" indent="-180000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удобен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высокопроизводительного синтеза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различных олигонуклеотидных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конъюгатов, </a:t>
            </a:r>
            <a:r>
              <a:rPr sz="12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флуоресцентных ДНК-зондов до различных производных </a:t>
            </a:r>
            <a:r>
              <a:rPr sz="1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мульти-GalNAc </a:t>
            </a:r>
            <a:r>
              <a:rPr sz="12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2'-модифицированной  siRNA</a:t>
            </a:r>
            <a:endParaRPr lang="ru-RU" sz="1200" spc="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 marR="5080" indent="-168275">
              <a:spcBef>
                <a:spcPts val="1200"/>
              </a:spcBef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Farzan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spc="-15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V.M. </a:t>
            </a:r>
            <a:r>
              <a:rPr lang="ru-RU" sz="1000" spc="5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др. (2017). 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Automated solid-phase click synthesis of oligonucleotide conjugates: </a:t>
            </a:r>
            <a:r>
              <a:rPr lang="en-US" sz="1000" spc="5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From 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small molecules to diverse N-</a:t>
            </a:r>
            <a:r>
              <a:rPr lang="en-US" sz="1000" dirty="0" err="1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acetylgalactosamine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 clusters. </a:t>
            </a:r>
            <a:r>
              <a:rPr lang="en-US" sz="1000" i="1" dirty="0" err="1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Bioconjug</a:t>
            </a:r>
            <a:r>
              <a:rPr lang="en-US" sz="1000" i="1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. Chem.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,  28 (10), 2599–2607</a:t>
            </a:r>
          </a:p>
          <a:p>
            <a:pPr marL="360000" indent="-168275">
              <a:buAutoNum type="arabicPeriod"/>
              <a:tabLst>
                <a:tab pos="181610" algn="l"/>
              </a:tabLst>
            </a:pPr>
            <a:r>
              <a:rPr lang="en-US" sz="1000" dirty="0" err="1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Aparin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 I.O. </a:t>
            </a:r>
            <a:r>
              <a:rPr lang="ru-RU" sz="1000" spc="5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др. (2017). 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Fine tuning of pyrene excimer fluorescence in molecular beacons by alteration of the </a:t>
            </a:r>
            <a:r>
              <a:rPr lang="en-US" sz="1000" spc="5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monomer 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structure. </a:t>
            </a:r>
            <a:r>
              <a:rPr lang="en-US" sz="1000" i="1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J. Org. Chem.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, 82 (19),</a:t>
            </a:r>
            <a:r>
              <a:rPr lang="en-US" sz="1000" spc="1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10015–10024</a:t>
            </a:r>
            <a:endParaRPr sz="1400" dirty="0">
              <a:solidFill>
                <a:srgbClr val="006600"/>
              </a:solidFill>
              <a:cs typeface="Times New Roman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99017" y="1698744"/>
            <a:ext cx="7309520" cy="22529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999186"/>
              </p:ext>
            </p:extLst>
          </p:nvPr>
        </p:nvGraphicFramePr>
        <p:xfrm>
          <a:off x="369687" y="229653"/>
          <a:ext cx="7830096" cy="56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61688" y="884582"/>
            <a:ext cx="8480958" cy="102373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ПРОЕКТИРОВАНИЕ И РАЗРАБОТКА, РАЗВЕДЕНИЕ, СОДЕРЖАНИЕ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И ПОСТАВКА МЕЛКИХ ЛАБОРАТОРНЫХ  ГРЫЗУНОВ SPF КАТЕГОРИИ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В СООТВЕТСТВИИ С МЕЖДУНАРОДНЫМИ ТРЕБОВАНИЯМИ AAALACI И ISO </a:t>
            </a: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280501" y="2139884"/>
            <a:ext cx="4630864" cy="34690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5043339" y="1987720"/>
            <a:ext cx="391778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Совет по аккредитации AAALAC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International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  сообщает, что  программа Питомника лабораторных животных ФИБХ РАН, соответствует стандартам AAALAC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International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изложенным в Руководстве по содержанию и использованию лабораторных животных (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Guide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Care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Use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of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Laboratory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Animals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 NRC 2011), и подтверждает статус </a:t>
            </a:r>
            <a:r>
              <a:rPr lang="ru-RU" sz="14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ПОЛНОЙ АККРЕДИТАЦИИ 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на дальнейший период. Совет отметил энтузиазм курирующего ветврача и сотрудников, которые открыто отвечали на вопросы и сообщали полезную информацию, а также высокий уровень техобслуживания объекта и хорошие показатели деятельности по поддержанию благополучия животных.</a:t>
            </a:r>
          </a:p>
          <a:p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Система менеджмента производства мелких лабораторных грызунов SPF-категории также успешно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ресертифицирована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компанией SGS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United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Kingdom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Ltd</a:t>
            </a: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как отвечающая требованиям стандарта ISO 9001:2008</a:t>
            </a:r>
            <a:r>
              <a:rPr lang="ru-RU" sz="1400" dirty="0">
                <a:solidFill>
                  <a:srgbClr val="00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b="1" dirty="0">
                <a:latin typeface="Cambria" panose="02040503050406030204" pitchFamily="18" charset="0"/>
              </a:rPr>
              <a:t>ГРУППЫ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1F82D6CA-A2D8-49CB-A3CE-9D9354CA7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ГРУППА ХИМИИ ПЕПТИДОВ (В.Н. </a:t>
            </a:r>
            <a:r>
              <a:rPr lang="ru-RU" dirty="0" err="1"/>
              <a:t>Азев</a:t>
            </a:r>
            <a:r>
              <a:rPr lang="ru-RU" dirty="0"/>
              <a:t>)</a:t>
            </a:r>
          </a:p>
          <a:p>
            <a:r>
              <a:rPr lang="ru-RU" dirty="0"/>
              <a:t>ГРУППА МОЛЕКУЛЯРНОЙ БИОТЕХНОЛОГИИ (Г.В. </a:t>
            </a:r>
            <a:r>
              <a:rPr lang="ru-RU" dirty="0" err="1"/>
              <a:t>Микулинская</a:t>
            </a:r>
            <a:r>
              <a:rPr lang="ru-RU" dirty="0"/>
              <a:t>)</a:t>
            </a:r>
          </a:p>
          <a:p>
            <a:r>
              <a:rPr lang="ru-RU" dirty="0"/>
              <a:t>ГРУППА ТЕХНОЛОГИИ СИНТЕЗА НУКЛЕИНОВЫХ КИСЛОТ И ИХ КОМПОНЕНТОВ (С.А. Феофанов)</a:t>
            </a:r>
          </a:p>
          <a:p>
            <a:r>
              <a:rPr lang="ru-RU" dirty="0"/>
              <a:t>ГРУППА МЕМБРАННЫХ БИОЭНЕРГЕТИЧЕСКИХ СИСТЕМ (М.И. </a:t>
            </a:r>
            <a:r>
              <a:rPr lang="ru-RU" dirty="0" err="1"/>
              <a:t>Шахпаронов</a:t>
            </a:r>
            <a:r>
              <a:rPr lang="ru-RU" dirty="0"/>
              <a:t>)</a:t>
            </a:r>
          </a:p>
          <a:p>
            <a:r>
              <a:rPr lang="ru-RU" dirty="0"/>
              <a:t>ГРУППА ЭКСПРЕССИИ БЕЛКОВЫХ ФАКТОРОВ РОСТА И ДИФФЕРЕНЦИРОВКИ (Е.И. Фролова)</a:t>
            </a:r>
          </a:p>
          <a:p>
            <a:r>
              <a:rPr lang="ru-RU" dirty="0"/>
              <a:t>ГРУППА АНАЛИТИЧЕСКОЙ ХИМИИ БЕЛКА (И.В. Назимов)</a:t>
            </a:r>
          </a:p>
          <a:p>
            <a:r>
              <a:rPr lang="ru-RU" dirty="0"/>
              <a:t>ГРУППА КРОСС-СШИВАЮЩИХ ФЕРМЕНТОВ (Н.Б. Пестов)</a:t>
            </a:r>
          </a:p>
          <a:p>
            <a:r>
              <a:rPr lang="ru-RU" dirty="0"/>
              <a:t>ГРУППА БИОКОНЪЮГАЦИИ (В.А. Коршун)</a:t>
            </a:r>
          </a:p>
          <a:p>
            <a:r>
              <a:rPr lang="ru-RU" dirty="0"/>
              <a:t>ГРУППА МОЛЕКУЛЯРНОЙ ФИЗИОЛОГИИ (И.Е. Деев)</a:t>
            </a:r>
          </a:p>
        </p:txBody>
      </p:sp>
      <p:pic>
        <p:nvPicPr>
          <p:cNvPr id="4" name="Рисунок 3" descr="Эмблема ИБХ РАН">
            <a:extLst>
              <a:ext uri="{FF2B5EF4-FFF2-40B4-BE49-F238E27FC236}">
                <a16:creationId xmlns:a16="http://schemas.microsoft.com/office/drawing/2014/main" id="{A174AA97-67FC-40F1-A1AD-33298056696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036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129210"/>
          <a:ext cx="5191081" cy="57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891619"/>
            <a:ext cx="6242115" cy="9795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ХИМИЧЕСКИЙ СИНТЕЗ КОНЪЮГАТА ИММУНОСУПРЕССОРНЫХ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ПЕПТИДОВ С МЕТКОЙ, СОДЕРЖАЩЕЙ  ПАРАМАГНИТНЫЙ </a:t>
            </a:r>
            <a:b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rgbClr val="292B2C"/>
                </a:solidFill>
                <a:latin typeface="Cambria" panose="02040503050406030204" pitchFamily="18" charset="0"/>
              </a:rPr>
              <a:t>ИОН Gd3+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347871" y="1754983"/>
            <a:ext cx="5392968" cy="40828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E1F87278-9735-48C2-9FE5-0807439245C8}"/>
              </a:ext>
            </a:extLst>
          </p:cNvPr>
          <p:cNvSpPr txBox="1"/>
          <p:nvPr/>
        </p:nvSpPr>
        <p:spPr>
          <a:xfrm>
            <a:off x="6022428" y="1466603"/>
            <a:ext cx="2859974" cy="53264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080" indent="-285750">
              <a:spcBef>
                <a:spcPts val="95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Осуществлён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химический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синтез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комплексона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катиона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</a:t>
            </a:r>
            <a:r>
              <a:rPr sz="1400" baseline="27777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3+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содержащего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защищёные лиганды,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новый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 линкера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свободную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карбоксильную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группу для конъюгации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пептидом на полимерной подложке (</a:t>
            </a:r>
            <a:r>
              <a:rPr sz="1400" b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ru-RU" sz="1400" spc="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400" spc="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Оптимизированы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условия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сочетания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комплексона с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пептидом. </a:t>
            </a:r>
            <a:endParaRPr lang="ru-RU" sz="1400" spc="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40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Синтезированы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конъюгаты комплексон-пептид, меченые катионами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</a:t>
            </a:r>
            <a:r>
              <a:rPr sz="1400" baseline="27777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3+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ru-RU" sz="140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400" spc="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Показано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благоприятных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фармакологических свойств меченых пептидов зависит </a:t>
            </a:r>
            <a:r>
              <a:rPr sz="14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природы противоиона лигндов. </a:t>
            </a:r>
            <a:endParaRPr lang="ru-RU" sz="1400" spc="0" dirty="0">
              <a:solidFill>
                <a:srgbClr val="00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5080" indent="-285750">
              <a:spcBef>
                <a:spcPts val="95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1400" spc="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Синтезированые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соединения </a:t>
            </a:r>
            <a:r>
              <a:rPr sz="1400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 </a:t>
            </a:r>
            <a:r>
              <a:rPr sz="1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использованы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изучении механизма </a:t>
            </a:r>
            <a:r>
              <a:rPr sz="1400" spc="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 </a:t>
            </a:r>
            <a:r>
              <a:rPr sz="1400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пептидов </a:t>
            </a:r>
            <a:r>
              <a:rPr sz="14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400" i="1" spc="-5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i="1" spc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vivo</a:t>
            </a:r>
            <a:r>
              <a:rPr sz="900" spc="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9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A23623-EF35-41F0-91F7-DD4FB0492460}"/>
              </a:ext>
            </a:extLst>
          </p:cNvPr>
          <p:cNvSpPr/>
          <p:nvPr/>
        </p:nvSpPr>
        <p:spPr>
          <a:xfrm>
            <a:off x="351218" y="5897793"/>
            <a:ext cx="5530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Туробов</a:t>
            </a:r>
            <a:r>
              <a:rPr lang="ru-RU" sz="12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В.И., </a:t>
            </a:r>
            <a:r>
              <a:rPr lang="ru-RU" sz="12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Данилкович</a:t>
            </a:r>
            <a:r>
              <a:rPr lang="ru-RU" sz="12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А.В., Шевелев А.Б., Бирюкова Ю.К., Позднякова Н.В., Мустаева Л.Г., Горбунова Е.Ю., </a:t>
            </a:r>
            <a:r>
              <a:rPr lang="ru-RU" sz="12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Байдакова</a:t>
            </a:r>
            <a:r>
              <a:rPr lang="ru-RU" sz="12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Л.К., Полякова А.И., </a:t>
            </a:r>
            <a:r>
              <a:rPr lang="ru-RU" sz="12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Азев</a:t>
            </a:r>
            <a:r>
              <a:rPr lang="ru-RU" sz="12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В.Н., Мурашев А.Н., Липкин В.М., Удовиченко И.П. АКТГ-подобный пептид с </a:t>
            </a:r>
            <a:r>
              <a:rPr lang="ru-RU" sz="12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иммуносупресорной</a:t>
            </a:r>
            <a:r>
              <a:rPr lang="ru-RU" sz="12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функцией. 2017. Заявка на патент РФ №2017140866</a:t>
            </a:r>
          </a:p>
        </p:txBody>
      </p:sp>
    </p:spTree>
    <p:extLst>
      <p:ext uri="{BB962C8B-B14F-4D97-AF65-F5344CB8AC3E}">
        <p14:creationId xmlns:p14="http://schemas.microsoft.com/office/powerpoint/2010/main" val="303555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1E3160-2F42-4B00-A7B0-E704153C1ED5}"/>
              </a:ext>
            </a:extLst>
          </p:cNvPr>
          <p:cNvSpPr/>
          <p:nvPr/>
        </p:nvSpPr>
        <p:spPr>
          <a:xfrm>
            <a:off x="250069" y="4817438"/>
            <a:ext cx="8643862" cy="17851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Продемонстрирован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новый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механизм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коммуникации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опухолевых клеток, основанный на межклеточном транспорте </a:t>
            </a:r>
            <a:r>
              <a:rPr lang="ru-RU" sz="11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сплайсосом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Исследуя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клинические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образцы </a:t>
            </a:r>
            <a:r>
              <a:rPr lang="ru-RU" sz="11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пациентов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раком  яичника, а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первичные </a:t>
            </a:r>
            <a:r>
              <a:rPr lang="ru-RU" sz="11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культуры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клеток </a:t>
            </a:r>
            <a:r>
              <a:rPr lang="ru-RU" sz="11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глиобластомы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человека, </a:t>
            </a:r>
            <a:r>
              <a:rPr lang="ru-RU" sz="1100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обнаружили, что при индукции апоптоза опухолевые клетки способны секретировать во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внешнюю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среду  разнообразные компоненты </a:t>
            </a:r>
            <a:r>
              <a:rPr lang="ru-RU" sz="11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сплайсосомы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рибонуклеопротеидного комплекса, осуществляющего сплайсинг молекул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РНК в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эукариотических клетках.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spc="1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показали, что на ранних  стадиях апоптоза </a:t>
            </a:r>
            <a:r>
              <a:rPr lang="ru-RU" sz="11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сплайсосомы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перемещаются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ядра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1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цитоплазму,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 экспортируются из клетки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виде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мембранных везикул (</a:t>
            </a:r>
            <a:r>
              <a:rPr lang="ru-RU" sz="11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экзосом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везикулы захватываются  соседними опухолевыми клетками,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</a:t>
            </a:r>
            <a:r>
              <a:rPr lang="ru-RU" sz="1100" spc="5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сплайсосомные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белки, содержащиеся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них, изменяют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сплайсинга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мРНК в </a:t>
            </a:r>
            <a:r>
              <a:rPr lang="ru-RU" sz="1100" dirty="0" err="1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реципиентных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клетках.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Всё </a:t>
            </a:r>
            <a:r>
              <a:rPr lang="ru-RU" sz="11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 к появлению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иных 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изоформ белков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приобретению клеткой, поглотившей везикулы, более агрессивного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устойчивого к терапии фенотипа.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качестве одного из ключевых участников описанного 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процесса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 был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определён белок </a:t>
            </a:r>
            <a:r>
              <a:rPr lang="ru-RU" sz="1100" spc="-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RBM11,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 передаётся между клетками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регулирует сплайсинг таких важных онкогенов </a:t>
            </a:r>
            <a:r>
              <a:rPr lang="ru-RU" sz="1100" spc="5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MDM4 и</a:t>
            </a:r>
            <a:r>
              <a:rPr lang="ru-RU" sz="1100" spc="8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>
                <a:solidFill>
                  <a:srgbClr val="282A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CyclinD1.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5404917"/>
              </p:ext>
            </p:extLst>
          </p:nvPr>
        </p:nvGraphicFramePr>
        <p:xfrm>
          <a:off x="347871" y="239594"/>
          <a:ext cx="7777806" cy="63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47871" y="936176"/>
            <a:ext cx="8480958" cy="63126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ОПРЕДЕЛЕНИЕ РОЛИ БЕЛКОВ-РЕГУЛЯТОРОВ СПЛАЙСИНГА </a:t>
            </a:r>
            <a:b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1800" b="1" dirty="0">
                <a:solidFill>
                  <a:srgbClr val="292B2C"/>
                </a:solidFill>
                <a:latin typeface="Cambria" panose="02040503050406030204" pitchFamily="18" charset="0"/>
              </a:rPr>
              <a:t>В МЕЖКЛЕТОЧНОЙ КОММУНИКАЦИИ  ОПУХОЛЕВЫХ КЛЕТОК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/>
          <p:cNvSpPr/>
          <p:nvPr/>
        </p:nvSpPr>
        <p:spPr>
          <a:xfrm>
            <a:off x="1893307" y="1567439"/>
            <a:ext cx="5665733" cy="30313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3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7189976"/>
              </p:ext>
            </p:extLst>
          </p:nvPr>
        </p:nvGraphicFramePr>
        <p:xfrm>
          <a:off x="347871" y="239593"/>
          <a:ext cx="7777806" cy="60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6" y="993912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УПРАВЛЯЕМАЯ ФРАГМЕНТАЦИЯ ПЕПТИДОВ </a:t>
            </a:r>
            <a:b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БЕЗ ИСПОЛЬЗОВАНИЯ МС/МС МЕТОДА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159780" y="2476454"/>
            <a:ext cx="4572000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/>
              <a:t>Разработана методика регулируемой </a:t>
            </a:r>
            <a:r>
              <a:rPr lang="ru-RU" dirty="0" err="1"/>
              <a:t>электрораспылительной</a:t>
            </a:r>
            <a:r>
              <a:rPr lang="ru-RU" dirty="0"/>
              <a:t> фрагментации пептидов с преимущественным образованием высокоинтенсивных y-ионов . При этом фрагментация проводится без использования общепринятого МС/МС МЕТОДА</a:t>
            </a:r>
            <a:endParaRPr lang="ru-RU" sz="14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78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/>
          </p:nvPr>
        </p:nvGraphicFramePr>
        <p:xfrm>
          <a:off x="347871" y="239593"/>
          <a:ext cx="7777806" cy="60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6" y="993912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НОВЫЙ КЛАСС ПРОТИВОВИРУСНЫХ СОЕДИНЕНИЙ: ПЕРИЛЕНИЛТРИАЗОЛЫ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B0F1F314-41BA-43D9-A013-3D04B023F35D}"/>
              </a:ext>
            </a:extLst>
          </p:cNvPr>
          <p:cNvSpPr/>
          <p:nvPr/>
        </p:nvSpPr>
        <p:spPr>
          <a:xfrm>
            <a:off x="331521" y="2231957"/>
            <a:ext cx="8480958" cy="29756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2210585" y="5830181"/>
            <a:ext cx="4572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Найден новый класс противовирусных веществ </a:t>
            </a:r>
            <a:b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4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широкого спектра</a:t>
            </a:r>
          </a:p>
        </p:txBody>
      </p:sp>
    </p:spTree>
    <p:extLst>
      <p:ext uri="{BB962C8B-B14F-4D97-AF65-F5344CB8AC3E}">
        <p14:creationId xmlns:p14="http://schemas.microsoft.com/office/powerpoint/2010/main" val="10710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0AB5F9-B1AD-4732-87FA-8C50D3D3A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5352421"/>
              </p:ext>
            </p:extLst>
          </p:nvPr>
        </p:nvGraphicFramePr>
        <p:xfrm>
          <a:off x="347871" y="185451"/>
          <a:ext cx="7777806" cy="808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E0BCED07-ACC5-4A48-A9E0-4CC501E686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1566" y="993912"/>
            <a:ext cx="8480958" cy="808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292B2C"/>
                </a:solidFill>
                <a:latin typeface="Cambria" panose="02040503050406030204" pitchFamily="18" charset="0"/>
              </a:rPr>
              <a:t>САЙТ-НАПРАВЛЕННЫЙ МУТАГЕНЕЗ В ФИБРОНЕКТИНОВЫХ ПОВТОРАХ В РЕЦЕПТОРЕ IRR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b="1" dirty="0">
              <a:solidFill>
                <a:srgbClr val="292B2C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 descr="Эмблема ИБХ РАН">
            <a:extLst>
              <a:ext uri="{FF2B5EF4-FFF2-40B4-BE49-F238E27FC236}">
                <a16:creationId xmlns:a16="http://schemas.microsoft.com/office/drawing/2014/main" id="{FCD98DE8-841F-4155-9E4C-9A529EE7028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8FBB0-7B21-4A63-A6E2-4E2314A4F6AD}"/>
              </a:ext>
            </a:extLst>
          </p:cNvPr>
          <p:cNvSpPr/>
          <p:nvPr/>
        </p:nvSpPr>
        <p:spPr>
          <a:xfrm>
            <a:off x="193100" y="5448589"/>
            <a:ext cx="30709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64465" indent="-168275">
              <a:spcBef>
                <a:spcPts val="95"/>
              </a:spcBef>
              <a:buAutoNum type="arabicPeriod"/>
              <a:tabLst>
                <a:tab pos="181610" algn="l"/>
              </a:tabLst>
            </a:pPr>
            <a:endParaRPr lang="ru-RU" sz="1400" dirty="0">
              <a:solidFill>
                <a:srgbClr val="0033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7871" y="1843493"/>
            <a:ext cx="5277866" cy="49552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Ранее мы продемонстрировали, что активация IRR определяется его внеклеточной областью, включает в себя несколько доменов и показывает положительную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кооперативность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с двумя синергетическими сайтами. Теперь мы рассмотрели роль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FnIII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повторов в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рН-чувствительности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IRR с помощью анализа точечных мутантов и химер IRR с рецептором инсулина (IR).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Мы показали, что первый сайт активации включает в себя неупорядоченный участок (646-716) в домене FnIII-2 на С-конце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IRR-альфа-субъединицы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вместе с близко расположенными остатками L135, G188, R244, H318, K319 доменов L1 и C второй субъединицы.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Второй сайт включает в себя остаток T582 домена FnIII-1 в верхней части пирамиды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лямбда-формы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IRR вместе с M406, V407, D408 из домена L2 во второй субъединице. </a:t>
            </a:r>
          </a:p>
          <a:p>
            <a:pPr marL="180000" indent="-1800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Также была оценена возможная важность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гликозилирования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IRR для его активации. Обычно IRR менее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гликозилирован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чем IR и IGF-IR. Замена доменов FnIII-2 и FnIII-3 в IRR на гомологичные домены из IR приводит к сдвигу массы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β-субъединицы 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 68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кДа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для IRR до примерно 100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кДа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из-за увеличения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гликозилирования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и отсутствию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рН-чувствительность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у этой химеры. Однако мутации четырех аспарагиновых остатков (сайтов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гликозилирования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в этой химере) приводили к уменьшению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гликозилирования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химер и к частичному восстановлению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рН-чувствительности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. Таким образом, мы предполагаем, что обширное гликозилирование FnIII-2 / 3 доменов обеспечивает стерическое препятствие для щелочной активации </a:t>
            </a:r>
            <a:r>
              <a:rPr lang="ru-RU" sz="1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эктодомена</a:t>
            </a:r>
            <a:r>
              <a:rPr lang="ru-RU" sz="1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IRR.</a:t>
            </a:r>
          </a:p>
          <a:p>
            <a:pPr>
              <a:spcAft>
                <a:spcPts val="600"/>
              </a:spcAft>
            </a:pP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Deyev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I.E. и </a:t>
            </a:r>
            <a:r>
              <a:rPr lang="en-US" sz="1000" dirty="0" err="1">
                <a:solidFill>
                  <a:srgbClr val="003300"/>
                </a:solidFill>
                <a:latin typeface="Cambria" panose="02040503050406030204" pitchFamily="18" charset="0"/>
              </a:rPr>
              <a:t>др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. (2017). Site-Directed Mutagenesis of the Fibronectin Domains in Insulin Receptor-Related Receptor. </a:t>
            </a:r>
            <a:r>
              <a:rPr lang="en-US" sz="10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Int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  <a:r>
              <a:rPr lang="ru-RU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 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J </a:t>
            </a:r>
            <a:r>
              <a:rPr lang="en-US" sz="1000" i="1" dirty="0" err="1">
                <a:solidFill>
                  <a:srgbClr val="003300"/>
                </a:solidFill>
                <a:latin typeface="Cambria" panose="02040503050406030204" pitchFamily="18" charset="0"/>
              </a:rPr>
              <a:t>Mol</a:t>
            </a:r>
            <a:r>
              <a:rPr lang="en-US" sz="1000" i="1" dirty="0">
                <a:solidFill>
                  <a:srgbClr val="003300"/>
                </a:solidFill>
                <a:latin typeface="Cambria" panose="02040503050406030204" pitchFamily="18" charset="0"/>
              </a:rPr>
              <a:t> Sci,</a:t>
            </a:r>
            <a:r>
              <a:rPr lang="en-US" sz="1000" dirty="0">
                <a:solidFill>
                  <a:srgbClr val="003300"/>
                </a:solidFill>
                <a:latin typeface="Cambria" panose="02040503050406030204" pitchFamily="18" charset="0"/>
              </a:rPr>
              <a:t> 18 (11)</a:t>
            </a:r>
            <a:endParaRPr lang="ru-RU" sz="10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2F9380C-2967-4BCF-8ACC-2E1D8988D94C}"/>
              </a:ext>
            </a:extLst>
          </p:cNvPr>
          <p:cNvSpPr/>
          <p:nvPr/>
        </p:nvSpPr>
        <p:spPr>
          <a:xfrm>
            <a:off x="2858947" y="1678329"/>
            <a:ext cx="6003578" cy="49398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82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1F794-F33A-400F-86E4-EAC65D62A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470" y="2292095"/>
            <a:ext cx="4552743" cy="2219691"/>
          </a:xfrm>
        </p:spPr>
        <p:txBody>
          <a:bodyPr>
            <a:normAutofit/>
          </a:bodyPr>
          <a:lstStyle/>
          <a:p>
            <a:r>
              <a:rPr lang="ru-RU" b="1" dirty="0"/>
              <a:t>Анализ Публикационной активности </a:t>
            </a:r>
            <a:br>
              <a:rPr lang="ru-RU" b="1" dirty="0"/>
            </a:br>
            <a:r>
              <a:rPr lang="ru-RU" b="1" dirty="0"/>
              <a:t>в 2017 году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80EDC1C-249C-48FA-BA94-726BD9CB1E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5" name="Рисунок 4" descr="Эмблема ИБХ РАН">
            <a:extLst>
              <a:ext uri="{FF2B5EF4-FFF2-40B4-BE49-F238E27FC236}">
                <a16:creationId xmlns:a16="http://schemas.microsoft.com/office/drawing/2014/main" id="{B3552998-4729-4C40-9C02-D15C64AE37F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4266" y="89316"/>
            <a:ext cx="637037" cy="143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87AAD6-C5B4-4B60-818C-306D60E2839F}"/>
              </a:ext>
            </a:extLst>
          </p:cNvPr>
          <p:cNvSpPr txBox="1"/>
          <p:nvPr/>
        </p:nvSpPr>
        <p:spPr>
          <a:xfrm>
            <a:off x="5491727" y="2292095"/>
            <a:ext cx="3396343" cy="30162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mbria" panose="02040503050406030204" pitchFamily="18" charset="0"/>
              </a:rPr>
              <a:t>В 2017 году сотрудниками ИБХ РАН опубликовано </a:t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335 статей</a:t>
            </a:r>
            <a:r>
              <a:rPr lang="ru-RU" sz="3200" dirty="0">
                <a:latin typeface="Cambria" panose="02040503050406030204" pitchFamily="18" charset="0"/>
              </a:rPr>
              <a:t>, </a:t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цитируемых </a:t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в </a:t>
            </a:r>
            <a:r>
              <a:rPr lang="en-US" dirty="0">
                <a:latin typeface="Cambria" panose="02040503050406030204" pitchFamily="18" charset="0"/>
              </a:rPr>
              <a:t>Web of Science </a:t>
            </a:r>
            <a:br>
              <a:rPr lang="ru-RU" dirty="0">
                <a:latin typeface="Cambria" panose="02040503050406030204" pitchFamily="18" charset="0"/>
              </a:rPr>
            </a:br>
            <a:r>
              <a:rPr lang="en-US" i="1" dirty="0">
                <a:latin typeface="Cambria" panose="02040503050406030204" pitchFamily="18" charset="0"/>
              </a:rPr>
              <a:t>(</a:t>
            </a:r>
            <a:r>
              <a:rPr lang="ru-RU" i="1" dirty="0">
                <a:latin typeface="Cambria" panose="02040503050406030204" pitchFamily="18" charset="0"/>
              </a:rPr>
              <a:t>данные на 19 декабря 2017)</a:t>
            </a:r>
            <a:br>
              <a:rPr lang="ru-RU" i="1" dirty="0">
                <a:latin typeface="Cambria" panose="02040503050406030204" pitchFamily="18" charset="0"/>
              </a:rPr>
            </a:br>
            <a:br>
              <a:rPr lang="ru-RU" i="1" dirty="0">
                <a:latin typeface="Cambria" panose="020405030504060302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ОБЩИЙ ИМПАКТ-ФАКТОР </a:t>
            </a:r>
            <a:b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&gt;</a:t>
            </a:r>
            <a:r>
              <a:rPr lang="ru-RU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980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636165-3117-4E23-9F24-6CB1B21216CE}"/>
              </a:ext>
            </a:extLst>
          </p:cNvPr>
          <p:cNvSpPr txBox="1"/>
          <p:nvPr/>
        </p:nvSpPr>
        <p:spPr>
          <a:xfrm>
            <a:off x="1835809" y="6102689"/>
            <a:ext cx="544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  <a:latin typeface="Cambria" panose="02040503050406030204" pitchFamily="18" charset="0"/>
              </a:rPr>
              <a:t>2015: 304 СТАТЬИ       ●      2016: 359 СТАТЕЙ</a:t>
            </a:r>
          </a:p>
        </p:txBody>
      </p:sp>
    </p:spTree>
    <p:extLst>
      <p:ext uri="{BB962C8B-B14F-4D97-AF65-F5344CB8AC3E}">
        <p14:creationId xmlns:p14="http://schemas.microsoft.com/office/powerpoint/2010/main" val="373871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09AD-F674-4B95-8C45-B9822527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РЕЙТИНГ ОТДЕЛОВ ИБХ РАН </a:t>
            </a:r>
            <a:br>
              <a:rPr lang="ru-RU" sz="2400" b="1" dirty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ПО ПУБЛИКАЦИОННОЙ АКТИВНОСТИ</a:t>
            </a:r>
            <a:endParaRPr lang="ru-RU" dirty="0">
              <a:latin typeface="Cambria" pitchFamily="18" charset="0"/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AA112F3A-E7B0-474F-84DE-E5B9CECF45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744DB6B-FD64-4806-B514-1FEB57427EAD}"/>
              </a:ext>
            </a:extLst>
          </p:cNvPr>
          <p:cNvSpPr/>
          <p:nvPr/>
        </p:nvSpPr>
        <p:spPr>
          <a:xfrm>
            <a:off x="7037394" y="142836"/>
            <a:ext cx="13603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2017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3BD1411-61E8-4BFA-A40F-F1CBD298F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019729"/>
              </p:ext>
            </p:extLst>
          </p:nvPr>
        </p:nvGraphicFramePr>
        <p:xfrm>
          <a:off x="112309" y="1507059"/>
          <a:ext cx="8940251" cy="5208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604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09AD-F674-4B95-8C45-B9822527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002060"/>
                </a:solidFill>
                <a:latin typeface="Cambria" pitchFamily="18" charset="0"/>
              </a:rPr>
              <a:t>СРАВНЕНИЕ ПУБЛИКАЦИОННОЙ АКТИВНОСТИ ОТДЕЛОВ </a:t>
            </a:r>
            <a:br>
              <a:rPr lang="en-US" sz="2000" b="1" dirty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Cambria" pitchFamily="18" charset="0"/>
              </a:rPr>
              <a:t>ПО СУММАРНОМУ ИМПАКТ-ФАКТОРУ </a:t>
            </a:r>
            <a:r>
              <a:rPr lang="ru-RU" sz="2400" b="1" dirty="0">
                <a:solidFill>
                  <a:srgbClr val="00B0F0"/>
                </a:solidFill>
              </a:rPr>
              <a:t>2016</a:t>
            </a:r>
            <a:r>
              <a:rPr lang="ru-RU" sz="2400" b="1" dirty="0">
                <a:solidFill>
                  <a:srgbClr val="002060"/>
                </a:solidFill>
              </a:rPr>
              <a:t>/</a:t>
            </a:r>
            <a:r>
              <a:rPr lang="ru-RU" sz="2400" b="1" dirty="0">
                <a:solidFill>
                  <a:srgbClr val="C00000"/>
                </a:solidFill>
              </a:rPr>
              <a:t>2017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AA112F3A-E7B0-474F-84DE-E5B9CECF45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BE031641-39A0-4CB8-B5DB-C01BA7988B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404911"/>
              </p:ext>
            </p:extLst>
          </p:nvPr>
        </p:nvGraphicFramePr>
        <p:xfrm>
          <a:off x="265177" y="1517904"/>
          <a:ext cx="8617226" cy="487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585D0BF-25E3-4D1E-B45A-BAE2706A215C}"/>
              </a:ext>
            </a:extLst>
          </p:cNvPr>
          <p:cNvSpPr txBox="1"/>
          <p:nvPr/>
        </p:nvSpPr>
        <p:spPr>
          <a:xfrm>
            <a:off x="4277179" y="6391656"/>
            <a:ext cx="4601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ru-RU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2016 году – Лаборатория адаптивного иммунитета</a:t>
            </a:r>
          </a:p>
        </p:txBody>
      </p:sp>
    </p:spTree>
    <p:extLst>
      <p:ext uri="{BB962C8B-B14F-4D97-AF65-F5344CB8AC3E}">
        <p14:creationId xmlns:p14="http://schemas.microsoft.com/office/powerpoint/2010/main" val="172984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09AD-F674-4B95-8C45-B9822527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РЕЙТИНГ ЛАБОРАТОРИЙ ИБХ РАН 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С СУММАРНЫМ ИМПАКТ-ФАКТОРОМ </a:t>
            </a:r>
            <a:r>
              <a:rPr lang="en-US" sz="2400" b="1" dirty="0">
                <a:solidFill>
                  <a:srgbClr val="002060"/>
                </a:solidFill>
              </a:rPr>
              <a:t>&gt;</a:t>
            </a:r>
            <a:r>
              <a:rPr lang="ru-RU" sz="2400" b="1" dirty="0">
                <a:solidFill>
                  <a:srgbClr val="002060"/>
                </a:solidFill>
              </a:rPr>
              <a:t>20</a:t>
            </a:r>
            <a:endParaRPr lang="ru-RU" dirty="0"/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AA112F3A-E7B0-474F-84DE-E5B9CECF45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1DE221D-BD93-4F07-80DC-D3DEFDF705BB}"/>
              </a:ext>
            </a:extLst>
          </p:cNvPr>
          <p:cNvSpPr/>
          <p:nvPr/>
        </p:nvSpPr>
        <p:spPr>
          <a:xfrm>
            <a:off x="7037394" y="142836"/>
            <a:ext cx="13603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2017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00120D6-B2B3-4456-9717-7517BEED2E8D}"/>
              </a:ext>
            </a:extLst>
          </p:cNvPr>
          <p:cNvGraphicFramePr/>
          <p:nvPr/>
        </p:nvGraphicFramePr>
        <p:xfrm>
          <a:off x="288235" y="1534953"/>
          <a:ext cx="8587408" cy="5014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34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09AD-F674-4B95-8C45-B9822527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СРАВНЕНИЕ ПУБЛИКАЦИОННОЙ АКТИВНОСТИ ЛАБОРАТОРИЙ ИБХ РАН </a:t>
            </a:r>
            <a:r>
              <a:rPr lang="ru-RU" sz="2400" b="1" dirty="0">
                <a:solidFill>
                  <a:srgbClr val="00B0F0"/>
                </a:solidFill>
              </a:rPr>
              <a:t>2016</a:t>
            </a:r>
            <a:r>
              <a:rPr lang="ru-RU" sz="2400" b="1" dirty="0">
                <a:solidFill>
                  <a:srgbClr val="002060"/>
                </a:solidFill>
              </a:rPr>
              <a:t>/</a:t>
            </a:r>
            <a:r>
              <a:rPr lang="ru-RU" sz="2400" b="1" dirty="0">
                <a:solidFill>
                  <a:srgbClr val="C00000"/>
                </a:solidFill>
              </a:rPr>
              <a:t>2017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AA112F3A-E7B0-474F-84DE-E5B9CECF45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87CE11B-1699-4CAB-AF64-134FE6441525}"/>
              </a:ext>
            </a:extLst>
          </p:cNvPr>
          <p:cNvGraphicFramePr/>
          <p:nvPr/>
        </p:nvGraphicFramePr>
        <p:xfrm>
          <a:off x="198783" y="1441174"/>
          <a:ext cx="8756374" cy="5138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796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09AD-F674-4B95-8C45-B9822527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СТАТЬИ, ОПУБЛИКОВАННЫЕ СОТРУДНИКАМИ 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ИБХ РАН В ЖУРНАЛАХ С ИФ ВЫШЕ 5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Эмблема ИБХ РАН">
            <a:extLst>
              <a:ext uri="{FF2B5EF4-FFF2-40B4-BE49-F238E27FC236}">
                <a16:creationId xmlns:a16="http://schemas.microsoft.com/office/drawing/2014/main" id="{AA112F3A-E7B0-474F-84DE-E5B9CECF453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68A156-9A51-4F90-BADD-B4515D3742A9}"/>
              </a:ext>
            </a:extLst>
          </p:cNvPr>
          <p:cNvSpPr/>
          <p:nvPr/>
        </p:nvSpPr>
        <p:spPr>
          <a:xfrm>
            <a:off x="7057273" y="0"/>
            <a:ext cx="13603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2017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37073B19-E204-47DC-980E-60475A926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989554"/>
              </p:ext>
            </p:extLst>
          </p:nvPr>
        </p:nvGraphicFramePr>
        <p:xfrm>
          <a:off x="392944" y="5543011"/>
          <a:ext cx="5890524" cy="109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84FC8875-33E5-4767-BA26-F6546D8DD6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5039195"/>
              </p:ext>
            </p:extLst>
          </p:nvPr>
        </p:nvGraphicFramePr>
        <p:xfrm>
          <a:off x="6884638" y="5510530"/>
          <a:ext cx="1987826" cy="109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26" name="Picture 2" descr="F:\00_NEW\01_Отчет ИБХ_2017\Финальные таблицы по отчету ИБХ\ЧудаковДМ\Журналы выше 5.jpg"/>
          <p:cNvPicPr>
            <a:picLocks noChangeAspect="1" noChangeArrowheads="1"/>
          </p:cNvPicPr>
          <p:nvPr/>
        </p:nvPicPr>
        <p:blipFill>
          <a:blip r:embed="rId13" cstate="print"/>
          <a:srcRect l="12554" t="6314" r="42107" b="63758"/>
          <a:stretch>
            <a:fillRect/>
          </a:stretch>
        </p:blipFill>
        <p:spPr bwMode="auto">
          <a:xfrm>
            <a:off x="467140" y="1480931"/>
            <a:ext cx="4015408" cy="3747714"/>
          </a:xfrm>
          <a:prstGeom prst="rect">
            <a:avLst/>
          </a:prstGeom>
          <a:noFill/>
        </p:spPr>
      </p:pic>
      <p:pic>
        <p:nvPicPr>
          <p:cNvPr id="1027" name="Picture 3" descr="F:\00_NEW\01_Отчет ИБХ_2017\Финальные таблицы по отчету ИБХ\ЧудаковДМ\Журналы выше 5.jpg"/>
          <p:cNvPicPr>
            <a:picLocks noChangeAspect="1" noChangeArrowheads="1"/>
          </p:cNvPicPr>
          <p:nvPr/>
        </p:nvPicPr>
        <p:blipFill>
          <a:blip r:embed="rId13" cstate="print"/>
          <a:srcRect l="12292" t="38282" r="41711" b="32254"/>
          <a:stretch>
            <a:fillRect/>
          </a:stretch>
        </p:blipFill>
        <p:spPr bwMode="auto">
          <a:xfrm>
            <a:off x="4713469" y="1490869"/>
            <a:ext cx="4191991" cy="3796748"/>
          </a:xfrm>
          <a:prstGeom prst="rect">
            <a:avLst/>
          </a:prstGeom>
          <a:noFill/>
        </p:spPr>
      </p:pic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2768048" y="3324639"/>
            <a:ext cx="3677478" cy="49696"/>
          </a:xfrm>
          <a:prstGeom prst="line">
            <a:avLst/>
          </a:prstGeom>
          <a:ln cmpd="dbl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3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4" grpId="0">
        <p:bldAsOne/>
      </p:bldGraphic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76BD15FE-344B-4FDF-BCC6-D3EB5D46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latin typeface="Cambria" panose="02040503050406030204" pitchFamily="18" charset="0"/>
              </a:rPr>
              <a:t>ПУБЛИКАЦИИ СТАТЕЙ СОТРУДНИКОВ ИБХ РАН </a:t>
            </a:r>
            <a:br>
              <a:rPr lang="ru-RU" sz="2400" b="1" dirty="0">
                <a:latin typeface="Cambria" panose="02040503050406030204" pitchFamily="18" charset="0"/>
              </a:rPr>
            </a:br>
            <a:r>
              <a:rPr lang="ru-RU" sz="2400" b="1" dirty="0">
                <a:latin typeface="Cambria" panose="02040503050406030204" pitchFamily="18" charset="0"/>
              </a:rPr>
              <a:t>В ЖУРНАЛАХ С ИФ ВЫШЕ 9</a:t>
            </a:r>
            <a:endParaRPr lang="ru-RU" dirty="0"/>
          </a:p>
        </p:txBody>
      </p:sp>
      <p:sp>
        <p:nvSpPr>
          <p:cNvPr id="3371" name="Shape 3371"/>
          <p:cNvSpPr txBox="1"/>
          <p:nvPr/>
        </p:nvSpPr>
        <p:spPr>
          <a:xfrm>
            <a:off x="1876425" y="2406650"/>
            <a:ext cx="915986" cy="461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mbria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2015</a:t>
            </a:r>
          </a:p>
        </p:txBody>
      </p:sp>
      <p:sp>
        <p:nvSpPr>
          <p:cNvPr id="3372" name="Shape 3372"/>
          <p:cNvSpPr txBox="1"/>
          <p:nvPr/>
        </p:nvSpPr>
        <p:spPr>
          <a:xfrm>
            <a:off x="6175375" y="2316159"/>
            <a:ext cx="915986" cy="461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mbria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2016</a:t>
            </a:r>
          </a:p>
        </p:txBody>
      </p:sp>
      <p:sp>
        <p:nvSpPr>
          <p:cNvPr id="3373" name="Shape 3373"/>
          <p:cNvSpPr txBox="1"/>
          <p:nvPr/>
        </p:nvSpPr>
        <p:spPr>
          <a:xfrm>
            <a:off x="828675" y="1898591"/>
            <a:ext cx="2770378" cy="24765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ru-RU" sz="40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en-US" sz="24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7 </a:t>
            </a:r>
            <a:r>
              <a:rPr lang="en-US" sz="2400" b="1" i="0" u="none" strike="noStrike" cap="none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статей</a:t>
            </a:r>
            <a:r>
              <a:rPr lang="en-US" sz="24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с ИФ&gt;9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Суммарный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ИФ </a:t>
            </a:r>
            <a:br>
              <a:rPr lang="ru-RU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7 </a:t>
            </a: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статьям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101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 descr="Эмблема ИБХ РАН">
            <a:extLst>
              <a:ext uri="{FF2B5EF4-FFF2-40B4-BE49-F238E27FC236}">
                <a16:creationId xmlns:a16="http://schemas.microsoft.com/office/drawing/2014/main" id="{D11FBC2D-2A10-4083-A6A0-86BC9283F6F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766" y="193588"/>
            <a:ext cx="484636" cy="9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hape 3373">
            <a:extLst>
              <a:ext uri="{FF2B5EF4-FFF2-40B4-BE49-F238E27FC236}">
                <a16:creationId xmlns:a16="http://schemas.microsoft.com/office/drawing/2014/main" id="{574E6C8F-EB57-4C26-A916-C81DEFE294C0}"/>
              </a:ext>
            </a:extLst>
          </p:cNvPr>
          <p:cNvSpPr txBox="1"/>
          <p:nvPr/>
        </p:nvSpPr>
        <p:spPr>
          <a:xfrm>
            <a:off x="5543809" y="1898591"/>
            <a:ext cx="2770378" cy="24765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ru-RU" sz="4000" b="1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ru-RU" sz="2400" b="1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en-US" sz="2400" b="1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статей</a:t>
            </a:r>
            <a:r>
              <a:rPr lang="en-US" sz="2400" b="1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с ИФ&gt;9</a:t>
            </a:r>
          </a:p>
          <a:p>
            <a:pPr lvl="0" algn="ctr">
              <a:spcBef>
                <a:spcPts val="1000"/>
              </a:spcBef>
              <a:buClr>
                <a:srgbClr val="002060"/>
              </a:buClr>
              <a:buSzPct val="25000"/>
            </a:pP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Суммарный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ИФ </a:t>
            </a:r>
            <a:br>
              <a:rPr lang="ru-RU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статьям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r>
              <a:rPr lang="ru-RU" sz="2800" b="1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800" b="1" i="0" u="none" strike="noStrike" cap="none" dirty="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3373">
            <a:extLst>
              <a:ext uri="{FF2B5EF4-FFF2-40B4-BE49-F238E27FC236}">
                <a16:creationId xmlns:a16="http://schemas.microsoft.com/office/drawing/2014/main" id="{5314766B-A7D5-4753-9F57-C67D5FA0CD9F}"/>
              </a:ext>
            </a:extLst>
          </p:cNvPr>
          <p:cNvSpPr txBox="1"/>
          <p:nvPr/>
        </p:nvSpPr>
        <p:spPr>
          <a:xfrm>
            <a:off x="3186242" y="3862270"/>
            <a:ext cx="2770378" cy="24765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ru-RU"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lang="ru-RU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статей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с ИФ&gt;9</a:t>
            </a:r>
          </a:p>
          <a:p>
            <a:pPr lvl="0" algn="ctr">
              <a:spcBef>
                <a:spcPts val="1000"/>
              </a:spcBef>
              <a:buClr>
                <a:srgbClr val="002060"/>
              </a:buClr>
              <a:buSzPct val="25000"/>
            </a:pP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Суммарный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ИФ </a:t>
            </a:r>
            <a:br>
              <a:rPr lang="ru-RU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статьям</a:t>
            </a:r>
            <a: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en-US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211</a:t>
            </a:r>
            <a:endParaRPr lang="en-US" sz="2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23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новый год 2018">
            <a:extLst>
              <a:ext uri="{FF2B5EF4-FFF2-40B4-BE49-F238E27FC236}">
                <a16:creationId xmlns:a16="http://schemas.microsoft.com/office/drawing/2014/main" id="{890B968E-D29E-4772-89BF-8D98EC20F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8" y="566928"/>
            <a:ext cx="9142271" cy="573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_TF03431380.potx" id="{3442B1B1-FE9E-4009-A7C4-AC049039973C}" vid="{B3BD9ACF-76CB-44DC-AA6B-25949BA0423D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cademic Literature">
    <a:dk1>
      <a:srgbClr val="514843"/>
    </a:dk1>
    <a:lt1>
      <a:srgbClr val="FFFFFF"/>
    </a:lt1>
    <a:dk2>
      <a:srgbClr val="000000"/>
    </a:dk2>
    <a:lt2>
      <a:srgbClr val="FFFFF3"/>
    </a:lt2>
    <a:accent1>
      <a:srgbClr val="514843"/>
    </a:accent1>
    <a:accent2>
      <a:srgbClr val="6D7D66"/>
    </a:accent2>
    <a:accent3>
      <a:srgbClr val="525A6A"/>
    </a:accent3>
    <a:accent4>
      <a:srgbClr val="827266"/>
    </a:accent4>
    <a:accent5>
      <a:srgbClr val="AE9A7E"/>
    </a:accent5>
    <a:accent6>
      <a:srgbClr val="A8A39E"/>
    </a:accent6>
    <a:hlink>
      <a:srgbClr val="59704F"/>
    </a:hlink>
    <a:folHlink>
      <a:srgbClr val="A8A39E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10185</Words>
  <Application>Microsoft Office PowerPoint</Application>
  <PresentationFormat>Экран (4:3)</PresentationFormat>
  <Paragraphs>618</Paragraphs>
  <Slides>94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5" baseType="lpstr">
      <vt:lpstr>Arial</vt:lpstr>
      <vt:lpstr>Calibri</vt:lpstr>
      <vt:lpstr>Cambria</vt:lpstr>
      <vt:lpstr>Century Gothic</vt:lpstr>
      <vt:lpstr>Euphemia</vt:lpstr>
      <vt:lpstr>Noto Sans Symbols</vt:lpstr>
      <vt:lpstr>Plantagenet Cherokee</vt:lpstr>
      <vt:lpstr>Symbol</vt:lpstr>
      <vt:lpstr>Times New Roman</vt:lpstr>
      <vt:lpstr>Wingdings</vt:lpstr>
      <vt:lpstr>Научная литература 16 х 9</vt:lpstr>
      <vt:lpstr>Итоги выполнения НИР в 2017 году</vt:lpstr>
      <vt:lpstr>ОТДЕЛ ПЕПТИДНО-БЕЛКОВЫХ ТЕХНОЛОГИЙ  (академик В.Т. Иванов)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ИММУНОЛОГИИ (академик Р.В. Петров)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СТРУКТУРНОЙ БИОЛОГИИ (д.х.н. А.С. Арсеньев)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ГЕНОМИКИ И ПОСТГЕНОМНЫХ ТЕХНОЛОГИЙ  (академик С.А. Лукьянов)</vt:lpstr>
      <vt:lpstr>Презентация PowerPoint</vt:lpstr>
      <vt:lpstr>Презентация PowerPoint</vt:lpstr>
      <vt:lpstr>Презентация PowerPoint</vt:lpstr>
      <vt:lpstr>ОТДЕЛ МОЛЕКУЛЯРНЫХ ОСНОВ НЕЙРОСИГНАЛИЗАЦИИ (член-корреспондент РАН В.И. Цетлин)</vt:lpstr>
      <vt:lpstr>Презентация PowerPoint</vt:lpstr>
      <vt:lpstr>Презентация PowerPoint</vt:lpstr>
      <vt:lpstr>Презентация PowerPoint</vt:lpstr>
      <vt:lpstr>ОТДЕЛ БИОИНЖЕНЕРИИ (академик М.П. Кирпичников)</vt:lpstr>
      <vt:lpstr>Презентация PowerPoint</vt:lpstr>
      <vt:lpstr>Презентация PowerPoint</vt:lpstr>
      <vt:lpstr>Презентация PowerPoint</vt:lpstr>
      <vt:lpstr>ОТДЕЛ МОЛЕКУЛЯРНОЙ НЕЙРОБИОЛОГИИ (член-корреспондент РАН А.В. Семьянов)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МОЛЕКУЛЯРНОЙ БИОЛОГИИ И БИОТЕХНОЛОГИИ РАСТЕНИЙ (член-корреспондент РАН С.К. Завриев)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ХИМИЧЕСКОЙ БИОЛОГИИ ГЛИКАНОВ И ЛИПИДОВ (д.х.н. Н.В. Бовин)</vt:lpstr>
      <vt:lpstr>Презентация PowerPoint</vt:lpstr>
      <vt:lpstr>Презентация PowerPoint</vt:lpstr>
      <vt:lpstr>Презентация PowerPoint</vt:lpstr>
      <vt:lpstr>ОТДЕЛ БИОМОЛЕКУЛЯРНОЙ ХИМИИ (д.х.н. И.В. Ямпольский)</vt:lpstr>
      <vt:lpstr>Презентация PowerPoint</vt:lpstr>
      <vt:lpstr>ОТДЕЛ БИОМАТЕРИАЛОВ И БИОНАНОТЕХНОЛОГИЙ (д.ф.-м.н. В.А. Олейников)</vt:lpstr>
      <vt:lpstr>Презентация PowerPoint</vt:lpstr>
      <vt:lpstr>Презентация PowerPoint</vt:lpstr>
      <vt:lpstr>Презентация PowerPoint</vt:lpstr>
      <vt:lpstr>ОТДЕЛ ГЕНОМИКИ АДАПТИВНОГО ИММУНИТЕТА (д.б.н. Д.М. Чудаков)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БИОЛОГИЧЕСКИХ ИСПЫТАНИЙ (А.Н. Мурашев)</vt:lpstr>
      <vt:lpstr>Презентация PowerPoint</vt:lpstr>
      <vt:lpstr>Презентация PowerPoint</vt:lpstr>
      <vt:lpstr>ЛАБОРАТОРИИ ИБХ РАН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Публикационной активности  в 2017 году</vt:lpstr>
      <vt:lpstr>РЕЙТИНГ ОТДЕЛОВ ИБХ РАН  ПО ПУБЛИКАЦИОННОЙ АКТИВНОСТИ</vt:lpstr>
      <vt:lpstr>СРАВНЕНИЕ ПУБЛИКАЦИОННОЙ АКТИВНОСТИ ОТДЕЛОВ  ПО СУММАРНОМУ ИМПАКТ-ФАКТОРУ 2016/2017</vt:lpstr>
      <vt:lpstr>РЕЙТИНГ ЛАБОРАТОРИЙ ИБХ РАН  С СУММАРНЫМ ИМПАКТ-ФАКТОРОМ &gt;20</vt:lpstr>
      <vt:lpstr>СРАВНЕНИЕ ПУБЛИКАЦИОННОЙ АКТИВНОСТИ ЛАБОРАТОРИЙ ИБХ РАН 2016/2017</vt:lpstr>
      <vt:lpstr>СТАТЬИ, ОПУБЛИКОВАННЫЕ СОТРУДНИКАМИ  ИБХ РАН В ЖУРНАЛАХ С ИФ ВЫШЕ 5</vt:lpstr>
      <vt:lpstr>ПУБЛИКАЦИИ СТАТЕЙ СОТРУДНИКОВ ИБХ РАН  В ЖУРНАЛАХ С ИФ ВЫШЕ 9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2017-12-07T07:55:17Z</dcterms:created>
  <dcterms:modified xsi:type="dcterms:W3CDTF">2017-12-25T11:07:54Z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