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4"/>
  </p:notesMasterIdLst>
  <p:sldIdLst>
    <p:sldId id="256" r:id="rId2"/>
    <p:sldId id="279" r:id="rId3"/>
    <p:sldId id="257" r:id="rId4"/>
    <p:sldId id="265" r:id="rId5"/>
    <p:sldId id="278" r:id="rId6"/>
    <p:sldId id="273" r:id="rId7"/>
    <p:sldId id="277" r:id="rId8"/>
    <p:sldId id="275" r:id="rId9"/>
    <p:sldId id="274" r:id="rId10"/>
    <p:sldId id="271" r:id="rId11"/>
    <p:sldId id="280" r:id="rId12"/>
    <p:sldId id="272" r:id="rId13"/>
  </p:sldIdLst>
  <p:sldSz cx="10693400" cy="7556500"/>
  <p:notesSz cx="9940925" cy="68087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69" autoAdjust="0"/>
  </p:normalViewPr>
  <p:slideViewPr>
    <p:cSldViewPr>
      <p:cViewPr>
        <p:scale>
          <a:sx n="125" d="100"/>
          <a:sy n="125" d="100"/>
        </p:scale>
        <p:origin x="504" y="-13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6-1-16\Documents\&#1069;&#1082;&#1086;\&#1082;&#1086;&#1087;&#1080;&#1103;%20&#1092;&#1083;&#1077;&#1096;&#1082;&#1080;%20&#1044;&#1040;&#1059;%2015-04-2021\___&#1053;&#1086;&#1074;&#1072;&#1103;%20&#1075;&#1087;&#1053;&#1058;&#1056;\__&#1053;&#1086;&#1074;&#1072;&#1103;%20&#1089;&#1080;&#1089;&#1090;&#1077;&#1084;&#1072;%20&#1043;&#1055;\&#1053;&#1086;&#1074;&#1072;&#1103;%20&#1089;&#1090;&#1088;&#1091;&#1082;&#1090;&#1091;&#1088;&#1072;%20&#1043;&#1055;-47%20+%20&#1076;&#1086;&#1074;&#1077;&#1076;&#1077;&#1085;&#1080;&#1077;%2012-07-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204935102412649E-2"/>
          <c:y val="0.23946373255945416"/>
          <c:w val="0.58535086189135832"/>
          <c:h val="0.5779413573104557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33-4E5B-B47F-B2004E028E6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33-4E5B-B47F-B2004E028E6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E33-4E5B-B47F-B2004E028E6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E33-4E5B-B47F-B2004E028E6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E33-4E5B-B47F-B2004E028E6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E33-4E5B-B47F-B2004E028E6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E33-4E5B-B47F-B2004E028E6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E33-4E5B-B47F-B2004E028E6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1E33-4E5B-B47F-B2004E028E6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1E33-4E5B-B47F-B2004E028E6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5.9138065570216496E-2"/>
                  <c:y val="-3.4725163113912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E33-4E5B-B47F-B2004E028E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2066651304591883E-2"/>
                  <c:y val="-4.1346466317079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2256179107434764E-3"/>
                  <c:y val="-6.5756940337040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E33-4E5B-B47F-B2004E028E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2447178510898129E-2"/>
                  <c:y val="-6.65470385757181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E33-4E5B-B47F-B2004E028E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7479937776418665E-2"/>
                  <c:y val="-2.8017035928472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E33-4E5B-B47F-B2004E028E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6.5733169375488593E-2"/>
                  <c:y val="5.90775182232907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E33-4E5B-B47F-B2004E028E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8.8643478548011204E-2"/>
                  <c:y val="4.5828710103937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1644834933070887"/>
                  <c:y val="0.194563330298628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E33-4E5B-B47F-B2004E028E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5.3051823167522784E-3"/>
                  <c:y val="1.827112901412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1E33-4E5B-B47F-B2004E028E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5097679864584652E-3"/>
                  <c:y val="1.7265143937377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1E33-4E5B-B47F-B2004E028E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3.8243310857325838E-2"/>
                  <c:y val="-2.902401693103093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9.3654817051328734E-2"/>
                  <c:y val="-1.206445812443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'Элементы по направлен'!$B$14:$B$25</c:f>
              <c:strCache>
                <c:ptCount val="12"/>
                <c:pt idx="0">
                  <c:v>1 "Передовые цифровые технологии"</c:v>
                </c:pt>
                <c:pt idx="1">
                  <c:v>2 "Экологически чистая и ресурсосберегающая энергетика"</c:v>
                </c:pt>
                <c:pt idx="2">
                  <c:v>3 "Персонализированная медицина, высокотехнологичное здравоохранение"</c:v>
                </c:pt>
                <c:pt idx="3">
                  <c:v>4 "Высокопродуктивное и экологически чистое агро- и аквахозяйство"</c:v>
                </c:pt>
                <c:pt idx="4">
                  <c:v>5 "Противодействие техногенным, биогенным, социокультурным угрозам, терроризму и киберугрозам"</c:v>
                </c:pt>
                <c:pt idx="5">
                  <c:v>6 "Связанность территории Российской Федерации за счет создания интеллектуальных транспортных и телекоммуникационных систем"</c:v>
                </c:pt>
                <c:pt idx="6">
                  <c:v>7 "Возможность эффективного ответа российского общества на большие вызовы"</c:v>
                </c:pt>
                <c:pt idx="7">
                  <c:v>8 "Кадры и человеческий капитал"</c:v>
                </c:pt>
                <c:pt idx="8">
                  <c:v>9 "Инфраструктура и среда"</c:v>
                </c:pt>
                <c:pt idx="9">
                  <c:v>10 "Взаимодействие и кооперация"</c:v>
                </c:pt>
                <c:pt idx="10">
                  <c:v>11 "Лидерство и научные фронтиры"</c:v>
                </c:pt>
                <c:pt idx="11">
                  <c:v>12 "Обеспечивающее направление"</c:v>
                </c:pt>
              </c:strCache>
            </c:strRef>
          </c:cat>
          <c:val>
            <c:numRef>
              <c:f>'Элементы по направлен'!$C$14:$C$25</c:f>
              <c:numCache>
                <c:formatCode>0.00</c:formatCode>
                <c:ptCount val="12"/>
                <c:pt idx="0">
                  <c:v>23.596142399999984</c:v>
                </c:pt>
                <c:pt idx="1">
                  <c:v>19.499134499999993</c:v>
                </c:pt>
                <c:pt idx="2">
                  <c:v>29.988611699999989</c:v>
                </c:pt>
                <c:pt idx="3">
                  <c:v>0.39689950000000013</c:v>
                </c:pt>
                <c:pt idx="4">
                  <c:v>1.0862064</c:v>
                </c:pt>
                <c:pt idx="5">
                  <c:v>3.0825771</c:v>
                </c:pt>
                <c:pt idx="6">
                  <c:v>5.7729100000000012E-2</c:v>
                </c:pt>
                <c:pt idx="7">
                  <c:v>477.56621149999978</c:v>
                </c:pt>
                <c:pt idx="8">
                  <c:v>83.904394699999997</c:v>
                </c:pt>
                <c:pt idx="9">
                  <c:v>124.80435740000001</c:v>
                </c:pt>
                <c:pt idx="10">
                  <c:v>229.0029002</c:v>
                </c:pt>
                <c:pt idx="11">
                  <c:v>13.596254500000002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1E33-4E5B-B47F-B2004E028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177568355848892"/>
          <c:y val="2.4753694537637476E-2"/>
          <c:w val="0.34822431644151181"/>
          <c:h val="0.956054484352369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/>
              </a:solidFill>
              <a:latin typeface="Trebuchet MS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prstDash val="solid"/>
      <a:round/>
    </a:ln>
    <a:effectLst/>
  </c:spPr>
  <c:txPr>
    <a:bodyPr/>
    <a:lstStyle/>
    <a:p>
      <a:pPr>
        <a:defRPr sz="800">
          <a:latin typeface="Trebuchet MS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04457E-CF23-4E97-9DEB-E835B6CFDFD0}" type="doc">
      <dgm:prSet loTypeId="urn:microsoft.com/office/officeart/2005/8/layout/gear1" loCatId="relationship" qsTypeId="urn:microsoft.com/office/officeart/2005/8/quickstyle/3d1" qsCatId="3D" csTypeId="urn:microsoft.com/office/officeart/2005/8/colors/accent5_1" csCatId="accent5" phldr="1"/>
      <dgm:spPr/>
    </dgm:pt>
    <dgm:pt modelId="{6F53D2FA-2F43-4DC2-B078-DCB3294200E4}">
      <dgm:prSet phldrT="[Текст]" custT="1"/>
      <dgm:spPr>
        <a:solidFill>
          <a:schemeClr val="accent5">
            <a:lumMod val="60000"/>
            <a:lumOff val="40000"/>
          </a:schemeClr>
        </a:solidFill>
        <a:scene3d>
          <a:camera prst="orthographicFront"/>
          <a:lightRig rig="flat" dir="t"/>
        </a:scene3d>
      </dgm:spPr>
      <dgm:t>
        <a:bodyPr/>
        <a:lstStyle/>
        <a:p>
          <a:r>
            <a:rPr lang="ru-RU" sz="1000" b="1" dirty="0" smtClean="0"/>
            <a:t>Эффективность</a:t>
          </a:r>
          <a:endParaRPr lang="ru-RU" sz="1000" b="1" dirty="0"/>
        </a:p>
      </dgm:t>
    </dgm:pt>
    <dgm:pt modelId="{17F9CC83-FB73-4635-BA89-29EAD835F7DD}" type="parTrans" cxnId="{F985FCB4-9714-4410-B9CA-DFD5C2FB4151}">
      <dgm:prSet/>
      <dgm:spPr/>
      <dgm:t>
        <a:bodyPr/>
        <a:lstStyle/>
        <a:p>
          <a:endParaRPr lang="ru-RU" sz="1800"/>
        </a:p>
      </dgm:t>
    </dgm:pt>
    <dgm:pt modelId="{3D9AA530-7469-4933-8A59-C4449215AD53}" type="sibTrans" cxnId="{F985FCB4-9714-4410-B9CA-DFD5C2FB4151}">
      <dgm:prSet/>
      <dgm:spPr/>
      <dgm:t>
        <a:bodyPr/>
        <a:lstStyle/>
        <a:p>
          <a:endParaRPr lang="ru-RU" sz="1800"/>
        </a:p>
      </dgm:t>
    </dgm:pt>
    <dgm:pt modelId="{3495B71B-0E1F-4072-9253-B0A39D1D3B58}">
      <dgm:prSet phldrT="[Текст]" custT="1"/>
      <dgm:spPr>
        <a:solidFill>
          <a:schemeClr val="accent5">
            <a:lumMod val="40000"/>
            <a:lumOff val="60000"/>
          </a:schemeClr>
        </a:solidFill>
        <a:scene3d>
          <a:camera prst="orthographicFront"/>
          <a:lightRig rig="flat" dir="t"/>
        </a:scene3d>
      </dgm:spPr>
      <dgm:t>
        <a:bodyPr/>
        <a:lstStyle/>
        <a:p>
          <a:r>
            <a:rPr lang="ru-RU" sz="1200" b="1" dirty="0"/>
            <a:t>Кадры</a:t>
          </a:r>
          <a:r>
            <a:rPr lang="ru-RU" sz="1200" dirty="0"/>
            <a:t> </a:t>
          </a:r>
        </a:p>
      </dgm:t>
    </dgm:pt>
    <dgm:pt modelId="{EC1C1437-0A5E-4A30-B817-FBA8436663C4}" type="parTrans" cxnId="{7C430A6F-1FD5-4F81-A578-F4D2BF55371C}">
      <dgm:prSet/>
      <dgm:spPr/>
      <dgm:t>
        <a:bodyPr/>
        <a:lstStyle/>
        <a:p>
          <a:endParaRPr lang="ru-RU" sz="1800"/>
        </a:p>
      </dgm:t>
    </dgm:pt>
    <dgm:pt modelId="{A545F247-2DFC-43EE-8678-05322F5CA02F}" type="sibTrans" cxnId="{7C430A6F-1FD5-4F81-A578-F4D2BF55371C}">
      <dgm:prSet/>
      <dgm:spPr/>
      <dgm:t>
        <a:bodyPr/>
        <a:lstStyle/>
        <a:p>
          <a:endParaRPr lang="ru-RU" sz="1800"/>
        </a:p>
      </dgm:t>
    </dgm:pt>
    <dgm:pt modelId="{8C386591-376F-44D9-84DB-223147356327}">
      <dgm:prSet phldrT="[Текст]" custT="1"/>
      <dgm:spPr>
        <a:solidFill>
          <a:schemeClr val="accent5">
            <a:lumMod val="40000"/>
            <a:lumOff val="60000"/>
          </a:schemeClr>
        </a:solidFill>
        <a:scene3d>
          <a:camera prst="orthographicFront"/>
          <a:lightRig rig="flat" dir="t"/>
        </a:scene3d>
      </dgm:spPr>
      <dgm:t>
        <a:bodyPr/>
        <a:lstStyle/>
        <a:p>
          <a:r>
            <a:rPr lang="ru-RU" sz="1400" b="1" dirty="0"/>
            <a:t>УГТ</a:t>
          </a:r>
        </a:p>
      </dgm:t>
    </dgm:pt>
    <dgm:pt modelId="{EA03F4FA-8F63-4F06-9623-54393E63B75A}" type="parTrans" cxnId="{0E1C124B-579D-4FC6-8890-C22ABDFAD277}">
      <dgm:prSet/>
      <dgm:spPr/>
      <dgm:t>
        <a:bodyPr/>
        <a:lstStyle/>
        <a:p>
          <a:endParaRPr lang="ru-RU" sz="1800"/>
        </a:p>
      </dgm:t>
    </dgm:pt>
    <dgm:pt modelId="{0FA9D7CC-07B3-4441-AF36-787365515E3C}" type="sibTrans" cxnId="{0E1C124B-579D-4FC6-8890-C22ABDFAD277}">
      <dgm:prSet/>
      <dgm:spPr/>
      <dgm:t>
        <a:bodyPr/>
        <a:lstStyle/>
        <a:p>
          <a:endParaRPr lang="ru-RU" sz="1800"/>
        </a:p>
      </dgm:t>
    </dgm:pt>
    <dgm:pt modelId="{21433F07-5C8C-426B-A75A-3A2A28FB0756}" type="pres">
      <dgm:prSet presAssocID="{2B04457E-CF23-4E97-9DEB-E835B6CFDFD0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12C8F7F-765C-4AA8-8A27-7414BC08761F}" type="pres">
      <dgm:prSet presAssocID="{6F53D2FA-2F43-4DC2-B078-DCB3294200E4}" presName="gear1" presStyleLbl="node1" presStyleIdx="0" presStyleCnt="3" custScaleX="111829" custScaleY="1064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3FE41-9868-4640-8741-BCD21CFBEFD0}" type="pres">
      <dgm:prSet presAssocID="{6F53D2FA-2F43-4DC2-B078-DCB3294200E4}" presName="gear1srcNode" presStyleLbl="node1" presStyleIdx="0" presStyleCnt="3"/>
      <dgm:spPr/>
      <dgm:t>
        <a:bodyPr/>
        <a:lstStyle/>
        <a:p>
          <a:endParaRPr lang="ru-RU"/>
        </a:p>
      </dgm:t>
    </dgm:pt>
    <dgm:pt modelId="{A8151043-705B-4618-868F-4EFC0FC724C9}" type="pres">
      <dgm:prSet presAssocID="{6F53D2FA-2F43-4DC2-B078-DCB3294200E4}" presName="gear1dstNode" presStyleLbl="node1" presStyleIdx="0" presStyleCnt="3"/>
      <dgm:spPr/>
      <dgm:t>
        <a:bodyPr/>
        <a:lstStyle/>
        <a:p>
          <a:endParaRPr lang="ru-RU"/>
        </a:p>
      </dgm:t>
    </dgm:pt>
    <dgm:pt modelId="{84A09E74-A947-4548-BE2B-7FAC39A7BDA6}" type="pres">
      <dgm:prSet presAssocID="{3495B71B-0E1F-4072-9253-B0A39D1D3B58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0F9487-2242-4A10-B764-50E69E8562C8}" type="pres">
      <dgm:prSet presAssocID="{3495B71B-0E1F-4072-9253-B0A39D1D3B58}" presName="gear2srcNode" presStyleLbl="node1" presStyleIdx="1" presStyleCnt="3"/>
      <dgm:spPr/>
      <dgm:t>
        <a:bodyPr/>
        <a:lstStyle/>
        <a:p>
          <a:endParaRPr lang="ru-RU"/>
        </a:p>
      </dgm:t>
    </dgm:pt>
    <dgm:pt modelId="{B0B5434E-7250-4A39-8EAB-30C23DE15111}" type="pres">
      <dgm:prSet presAssocID="{3495B71B-0E1F-4072-9253-B0A39D1D3B58}" presName="gear2dstNode" presStyleLbl="node1" presStyleIdx="1" presStyleCnt="3"/>
      <dgm:spPr/>
      <dgm:t>
        <a:bodyPr/>
        <a:lstStyle/>
        <a:p>
          <a:endParaRPr lang="ru-RU"/>
        </a:p>
      </dgm:t>
    </dgm:pt>
    <dgm:pt modelId="{1A194844-B94E-4782-BA87-38C2837E87A5}" type="pres">
      <dgm:prSet presAssocID="{8C386591-376F-44D9-84DB-223147356327}" presName="gear3" presStyleLbl="node1" presStyleIdx="2" presStyleCnt="3"/>
      <dgm:spPr/>
      <dgm:t>
        <a:bodyPr/>
        <a:lstStyle/>
        <a:p>
          <a:endParaRPr lang="ru-RU"/>
        </a:p>
      </dgm:t>
    </dgm:pt>
    <dgm:pt modelId="{6CB44E1D-5984-47DD-B4E7-1BA596FFE332}" type="pres">
      <dgm:prSet presAssocID="{8C386591-376F-44D9-84DB-22314735632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A76F96-B1E3-49F0-B2EC-79F48A585A71}" type="pres">
      <dgm:prSet presAssocID="{8C386591-376F-44D9-84DB-223147356327}" presName="gear3srcNode" presStyleLbl="node1" presStyleIdx="2" presStyleCnt="3"/>
      <dgm:spPr/>
      <dgm:t>
        <a:bodyPr/>
        <a:lstStyle/>
        <a:p>
          <a:endParaRPr lang="ru-RU"/>
        </a:p>
      </dgm:t>
    </dgm:pt>
    <dgm:pt modelId="{31FE3D0E-FDB6-468D-B410-0C7F23B373D2}" type="pres">
      <dgm:prSet presAssocID="{8C386591-376F-44D9-84DB-223147356327}" presName="gear3dstNode" presStyleLbl="node1" presStyleIdx="2" presStyleCnt="3"/>
      <dgm:spPr/>
      <dgm:t>
        <a:bodyPr/>
        <a:lstStyle/>
        <a:p>
          <a:endParaRPr lang="ru-RU"/>
        </a:p>
      </dgm:t>
    </dgm:pt>
    <dgm:pt modelId="{50B14248-0EA3-40F4-AEED-046A92930594}" type="pres">
      <dgm:prSet presAssocID="{3D9AA530-7469-4933-8A59-C4449215AD53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74FFBDEB-7E58-4FC2-9A23-21C40A9B94B5}" type="pres">
      <dgm:prSet presAssocID="{A545F247-2DFC-43EE-8678-05322F5CA02F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7C473C32-FE04-4160-9B2B-181912F3E16B}" type="pres">
      <dgm:prSet presAssocID="{0FA9D7CC-07B3-4441-AF36-787365515E3C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5A643350-D1BD-47E6-A7C4-E08B08D07003}" type="presOf" srcId="{8C386591-376F-44D9-84DB-223147356327}" destId="{1A194844-B94E-4782-BA87-38C2837E87A5}" srcOrd="0" destOrd="0" presId="urn:microsoft.com/office/officeart/2005/8/layout/gear1"/>
    <dgm:cxn modelId="{E321FC2B-17F3-4300-8204-1EB3F4650F62}" type="presOf" srcId="{6F53D2FA-2F43-4DC2-B078-DCB3294200E4}" destId="{A8151043-705B-4618-868F-4EFC0FC724C9}" srcOrd="2" destOrd="0" presId="urn:microsoft.com/office/officeart/2005/8/layout/gear1"/>
    <dgm:cxn modelId="{7C430A6F-1FD5-4F81-A578-F4D2BF55371C}" srcId="{2B04457E-CF23-4E97-9DEB-E835B6CFDFD0}" destId="{3495B71B-0E1F-4072-9253-B0A39D1D3B58}" srcOrd="1" destOrd="0" parTransId="{EC1C1437-0A5E-4A30-B817-FBA8436663C4}" sibTransId="{A545F247-2DFC-43EE-8678-05322F5CA02F}"/>
    <dgm:cxn modelId="{85651B27-CE7E-4481-9E36-F7B979319065}" type="presOf" srcId="{3495B71B-0E1F-4072-9253-B0A39D1D3B58}" destId="{F40F9487-2242-4A10-B764-50E69E8562C8}" srcOrd="1" destOrd="0" presId="urn:microsoft.com/office/officeart/2005/8/layout/gear1"/>
    <dgm:cxn modelId="{CF2D3CC4-C6D9-4ADA-876B-39FF4F4D0A32}" type="presOf" srcId="{2B04457E-CF23-4E97-9DEB-E835B6CFDFD0}" destId="{21433F07-5C8C-426B-A75A-3A2A28FB0756}" srcOrd="0" destOrd="0" presId="urn:microsoft.com/office/officeart/2005/8/layout/gear1"/>
    <dgm:cxn modelId="{44E35428-45DF-496D-A66F-EF1D9EB03AA6}" type="presOf" srcId="{8C386591-376F-44D9-84DB-223147356327}" destId="{31FE3D0E-FDB6-468D-B410-0C7F23B373D2}" srcOrd="3" destOrd="0" presId="urn:microsoft.com/office/officeart/2005/8/layout/gear1"/>
    <dgm:cxn modelId="{F985FCB4-9714-4410-B9CA-DFD5C2FB4151}" srcId="{2B04457E-CF23-4E97-9DEB-E835B6CFDFD0}" destId="{6F53D2FA-2F43-4DC2-B078-DCB3294200E4}" srcOrd="0" destOrd="0" parTransId="{17F9CC83-FB73-4635-BA89-29EAD835F7DD}" sibTransId="{3D9AA530-7469-4933-8A59-C4449215AD53}"/>
    <dgm:cxn modelId="{74D731BD-5881-484E-94B0-6E3128961083}" type="presOf" srcId="{0FA9D7CC-07B3-4441-AF36-787365515E3C}" destId="{7C473C32-FE04-4160-9B2B-181912F3E16B}" srcOrd="0" destOrd="0" presId="urn:microsoft.com/office/officeart/2005/8/layout/gear1"/>
    <dgm:cxn modelId="{CB93FBBD-72FD-4BC5-A647-59FDBAD005A2}" type="presOf" srcId="{3495B71B-0E1F-4072-9253-B0A39D1D3B58}" destId="{B0B5434E-7250-4A39-8EAB-30C23DE15111}" srcOrd="2" destOrd="0" presId="urn:microsoft.com/office/officeart/2005/8/layout/gear1"/>
    <dgm:cxn modelId="{4680CDBB-A8CD-4F22-8E33-60AC71B49A6D}" type="presOf" srcId="{3D9AA530-7469-4933-8A59-C4449215AD53}" destId="{50B14248-0EA3-40F4-AEED-046A92930594}" srcOrd="0" destOrd="0" presId="urn:microsoft.com/office/officeart/2005/8/layout/gear1"/>
    <dgm:cxn modelId="{1B14C6DD-031F-4609-B1E6-70FC9E100663}" type="presOf" srcId="{6F53D2FA-2F43-4DC2-B078-DCB3294200E4}" destId="{512C8F7F-765C-4AA8-8A27-7414BC08761F}" srcOrd="0" destOrd="0" presId="urn:microsoft.com/office/officeart/2005/8/layout/gear1"/>
    <dgm:cxn modelId="{2CCBFD7F-62F1-418A-956C-30EEAE0173FE}" type="presOf" srcId="{A545F247-2DFC-43EE-8678-05322F5CA02F}" destId="{74FFBDEB-7E58-4FC2-9A23-21C40A9B94B5}" srcOrd="0" destOrd="0" presId="urn:microsoft.com/office/officeart/2005/8/layout/gear1"/>
    <dgm:cxn modelId="{0E1C124B-579D-4FC6-8890-C22ABDFAD277}" srcId="{2B04457E-CF23-4E97-9DEB-E835B6CFDFD0}" destId="{8C386591-376F-44D9-84DB-223147356327}" srcOrd="2" destOrd="0" parTransId="{EA03F4FA-8F63-4F06-9623-54393E63B75A}" sibTransId="{0FA9D7CC-07B3-4441-AF36-787365515E3C}"/>
    <dgm:cxn modelId="{126B47F2-EC2C-4DDF-A9EB-EA7E39762556}" type="presOf" srcId="{3495B71B-0E1F-4072-9253-B0A39D1D3B58}" destId="{84A09E74-A947-4548-BE2B-7FAC39A7BDA6}" srcOrd="0" destOrd="0" presId="urn:microsoft.com/office/officeart/2005/8/layout/gear1"/>
    <dgm:cxn modelId="{FA3638D8-CA26-46F7-962E-F9496AC60E40}" type="presOf" srcId="{8C386591-376F-44D9-84DB-223147356327}" destId="{6CB44E1D-5984-47DD-B4E7-1BA596FFE332}" srcOrd="1" destOrd="0" presId="urn:microsoft.com/office/officeart/2005/8/layout/gear1"/>
    <dgm:cxn modelId="{BDF873E8-3620-4A7D-889B-0911DBD2D3FE}" type="presOf" srcId="{6F53D2FA-2F43-4DC2-B078-DCB3294200E4}" destId="{46D3FE41-9868-4640-8741-BCD21CFBEFD0}" srcOrd="1" destOrd="0" presId="urn:microsoft.com/office/officeart/2005/8/layout/gear1"/>
    <dgm:cxn modelId="{F64E67B8-7E60-4972-97DA-09B4B4A171BB}" type="presOf" srcId="{8C386591-376F-44D9-84DB-223147356327}" destId="{F3A76F96-B1E3-49F0-B2EC-79F48A585A71}" srcOrd="2" destOrd="0" presId="urn:microsoft.com/office/officeart/2005/8/layout/gear1"/>
    <dgm:cxn modelId="{93F67809-DB6C-4CCC-B7EF-DDEE1119FE59}" type="presParOf" srcId="{21433F07-5C8C-426B-A75A-3A2A28FB0756}" destId="{512C8F7F-765C-4AA8-8A27-7414BC08761F}" srcOrd="0" destOrd="0" presId="urn:microsoft.com/office/officeart/2005/8/layout/gear1"/>
    <dgm:cxn modelId="{B65B9358-526D-4013-9D03-A14D3E53EC8A}" type="presParOf" srcId="{21433F07-5C8C-426B-A75A-3A2A28FB0756}" destId="{46D3FE41-9868-4640-8741-BCD21CFBEFD0}" srcOrd="1" destOrd="0" presId="urn:microsoft.com/office/officeart/2005/8/layout/gear1"/>
    <dgm:cxn modelId="{1766044C-DDE1-4005-868E-EEA9F5C488DF}" type="presParOf" srcId="{21433F07-5C8C-426B-A75A-3A2A28FB0756}" destId="{A8151043-705B-4618-868F-4EFC0FC724C9}" srcOrd="2" destOrd="0" presId="urn:microsoft.com/office/officeart/2005/8/layout/gear1"/>
    <dgm:cxn modelId="{58AB25B8-AA00-4C3B-963C-81977AF48670}" type="presParOf" srcId="{21433F07-5C8C-426B-A75A-3A2A28FB0756}" destId="{84A09E74-A947-4548-BE2B-7FAC39A7BDA6}" srcOrd="3" destOrd="0" presId="urn:microsoft.com/office/officeart/2005/8/layout/gear1"/>
    <dgm:cxn modelId="{B26129D1-DD4C-472B-BBCB-CF5FE66BA20C}" type="presParOf" srcId="{21433F07-5C8C-426B-A75A-3A2A28FB0756}" destId="{F40F9487-2242-4A10-B764-50E69E8562C8}" srcOrd="4" destOrd="0" presId="urn:microsoft.com/office/officeart/2005/8/layout/gear1"/>
    <dgm:cxn modelId="{AC64AFC4-3CE2-4A95-9027-2CB8000ABAE2}" type="presParOf" srcId="{21433F07-5C8C-426B-A75A-3A2A28FB0756}" destId="{B0B5434E-7250-4A39-8EAB-30C23DE15111}" srcOrd="5" destOrd="0" presId="urn:microsoft.com/office/officeart/2005/8/layout/gear1"/>
    <dgm:cxn modelId="{64735E99-5F3D-4DA7-8C1A-124512A34624}" type="presParOf" srcId="{21433F07-5C8C-426B-A75A-3A2A28FB0756}" destId="{1A194844-B94E-4782-BA87-38C2837E87A5}" srcOrd="6" destOrd="0" presId="urn:microsoft.com/office/officeart/2005/8/layout/gear1"/>
    <dgm:cxn modelId="{B6CB9E2B-28C7-4BE0-8715-415B29AFB9AB}" type="presParOf" srcId="{21433F07-5C8C-426B-A75A-3A2A28FB0756}" destId="{6CB44E1D-5984-47DD-B4E7-1BA596FFE332}" srcOrd="7" destOrd="0" presId="urn:microsoft.com/office/officeart/2005/8/layout/gear1"/>
    <dgm:cxn modelId="{428EEB61-EFB8-4649-AFF3-C724CDBCB9D0}" type="presParOf" srcId="{21433F07-5C8C-426B-A75A-3A2A28FB0756}" destId="{F3A76F96-B1E3-49F0-B2EC-79F48A585A71}" srcOrd="8" destOrd="0" presId="urn:microsoft.com/office/officeart/2005/8/layout/gear1"/>
    <dgm:cxn modelId="{14C0AC19-605D-4E58-B2EC-176DFFB60329}" type="presParOf" srcId="{21433F07-5C8C-426B-A75A-3A2A28FB0756}" destId="{31FE3D0E-FDB6-468D-B410-0C7F23B373D2}" srcOrd="9" destOrd="0" presId="urn:microsoft.com/office/officeart/2005/8/layout/gear1"/>
    <dgm:cxn modelId="{B8C238AD-9B6A-4728-9621-14B2C68480B1}" type="presParOf" srcId="{21433F07-5C8C-426B-A75A-3A2A28FB0756}" destId="{50B14248-0EA3-40F4-AEED-046A92930594}" srcOrd="10" destOrd="0" presId="urn:microsoft.com/office/officeart/2005/8/layout/gear1"/>
    <dgm:cxn modelId="{2A73233F-563D-47FF-B905-D69B74D7A43D}" type="presParOf" srcId="{21433F07-5C8C-426B-A75A-3A2A28FB0756}" destId="{74FFBDEB-7E58-4FC2-9A23-21C40A9B94B5}" srcOrd="11" destOrd="0" presId="urn:microsoft.com/office/officeart/2005/8/layout/gear1"/>
    <dgm:cxn modelId="{55FAB900-D5E8-427F-BC5A-6707CD39EAB0}" type="presParOf" srcId="{21433F07-5C8C-426B-A75A-3A2A28FB0756}" destId="{7C473C32-FE04-4160-9B2B-181912F3E16B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71D76-D9E7-4710-9ECF-E7146D9C24DC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AF47F2C5-521B-475C-8343-09FD75EF6F91}">
      <dgm:prSet phldrT="[Текст]" custT="1"/>
      <dgm:spPr>
        <a:solidFill>
          <a:schemeClr val="accent5">
            <a:lumMod val="75000"/>
          </a:schemeClr>
        </a:solidFill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 tIns="216000"/>
        <a:lstStyle/>
        <a:p>
          <a:pPr marL="179388" indent="0"/>
          <a:r>
            <a:rPr lang="ru-RU" sz="1200" b="1" dirty="0">
              <a:solidFill>
                <a:schemeClr val="bg1"/>
              </a:solidFill>
              <a:effectLst/>
              <a:cs typeface="Times New Roman" panose="02020603050405020304" pitchFamily="18" charset="0"/>
            </a:rPr>
            <a:t>СТРАТЕГИЯ НАУЧНО-ТЕХНОЛОГИЧЕСКОГО РАЗВИТИЯ РФ</a:t>
          </a:r>
          <a:r>
            <a:rPr lang="ru-RU" sz="1200" b="0" baseline="30000" dirty="0">
              <a:solidFill>
                <a:schemeClr val="bg1"/>
              </a:solidFill>
              <a:effectLst/>
              <a:cs typeface="Times New Roman" panose="02020603050405020304" pitchFamily="18" charset="0"/>
            </a:rPr>
            <a:t>1</a:t>
          </a:r>
          <a:endParaRPr lang="ru-RU" sz="1200" b="0" baseline="30000" dirty="0">
            <a:solidFill>
              <a:schemeClr val="bg1"/>
            </a:solidFill>
            <a:effectLst/>
          </a:endParaRPr>
        </a:p>
      </dgm:t>
    </dgm:pt>
    <dgm:pt modelId="{BB3B36EC-5C7D-4747-BB67-B05B2EB7B638}" type="parTrans" cxnId="{00BA1080-064C-4448-9355-36D087B72CBE}">
      <dgm:prSet/>
      <dgm:spPr/>
      <dgm:t>
        <a:bodyPr/>
        <a:lstStyle/>
        <a:p>
          <a:endParaRPr lang="ru-RU" sz="1200"/>
        </a:p>
      </dgm:t>
    </dgm:pt>
    <dgm:pt modelId="{8C5805D7-54D3-45D3-9CD0-13BDAB23CDF6}" type="sibTrans" cxnId="{00BA1080-064C-4448-9355-36D087B72CBE}">
      <dgm:prSet/>
      <dgm:spPr/>
      <dgm:t>
        <a:bodyPr/>
        <a:lstStyle/>
        <a:p>
          <a:endParaRPr lang="ru-RU" sz="1200"/>
        </a:p>
      </dgm:t>
    </dgm:pt>
    <dgm:pt modelId="{FB179430-A4D6-4EFD-9B59-E18C23B35883}">
      <dgm:prSet custT="1"/>
      <dgm:spPr>
        <a:solidFill>
          <a:schemeClr val="accent5">
            <a:lumMod val="40000"/>
            <a:lumOff val="60000"/>
          </a:schemeClr>
        </a:solidFill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 tIns="216000"/>
        <a:lstStyle/>
        <a:p>
          <a:pPr marL="179388" indent="0"/>
          <a:r>
            <a:rPr lang="ru-RU" sz="1000" b="1" dirty="0"/>
            <a:t>ФЗ «ОБ </a:t>
          </a:r>
          <a:r>
            <a:rPr lang="ru-RU" sz="1000" b="1" dirty="0" smtClean="0"/>
            <a:t>ОБРАЗОВАНИИ»</a:t>
          </a:r>
          <a:r>
            <a:rPr lang="ru-RU" sz="1000" b="0" baseline="30000" dirty="0" smtClean="0"/>
            <a:t>5</a:t>
          </a:r>
          <a:endParaRPr lang="ru-RU" sz="1000" b="0" baseline="30000" dirty="0"/>
        </a:p>
      </dgm:t>
    </dgm:pt>
    <dgm:pt modelId="{B79D2B0B-EC10-4CB1-879C-12E8D04C2B81}" type="sibTrans" cxnId="{9DF9F948-BD46-4447-81C6-22F7C73DE6AB}">
      <dgm:prSet/>
      <dgm:spPr/>
      <dgm:t>
        <a:bodyPr/>
        <a:lstStyle/>
        <a:p>
          <a:endParaRPr lang="ru-RU" sz="1200"/>
        </a:p>
      </dgm:t>
    </dgm:pt>
    <dgm:pt modelId="{79126606-2118-4985-85C4-B0C92ACB43F9}" type="parTrans" cxnId="{9DF9F948-BD46-4447-81C6-22F7C73DE6AB}">
      <dgm:prSet/>
      <dgm:spPr/>
      <dgm:t>
        <a:bodyPr/>
        <a:lstStyle/>
        <a:p>
          <a:endParaRPr lang="ru-RU" sz="1200"/>
        </a:p>
      </dgm:t>
    </dgm:pt>
    <dgm:pt modelId="{EE59D344-57C4-4261-B559-9E7E4ABD33EA}">
      <dgm:prSet phldrT="[Текст]" custT="1"/>
      <dgm:spPr>
        <a:solidFill>
          <a:schemeClr val="accent5">
            <a:lumMod val="40000"/>
            <a:lumOff val="60000"/>
          </a:schemeClr>
        </a:solidFill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 lIns="72000" tIns="180000" rIns="180000"/>
        <a:lstStyle/>
        <a:p>
          <a:pPr marL="179388" indent="0"/>
          <a:r>
            <a:rPr lang="ru-RU" sz="1200" b="1" dirty="0"/>
            <a:t>      ФЗ «О НАУКЕ»</a:t>
          </a:r>
          <a:r>
            <a:rPr lang="ru-RU" sz="1200" b="0" baseline="30000" dirty="0"/>
            <a:t>4</a:t>
          </a:r>
        </a:p>
      </dgm:t>
    </dgm:pt>
    <dgm:pt modelId="{6D628D00-63E6-42F7-A40B-86829F6BF286}" type="sibTrans" cxnId="{3F30ECA2-8D69-492E-B8A0-101BB144E517}">
      <dgm:prSet/>
      <dgm:spPr/>
      <dgm:t>
        <a:bodyPr/>
        <a:lstStyle/>
        <a:p>
          <a:endParaRPr lang="ru-RU" sz="1200"/>
        </a:p>
      </dgm:t>
    </dgm:pt>
    <dgm:pt modelId="{6AC3F8D5-8C32-432F-9E08-CF47D31C077B}" type="parTrans" cxnId="{3F30ECA2-8D69-492E-B8A0-101BB144E517}">
      <dgm:prSet/>
      <dgm:spPr/>
      <dgm:t>
        <a:bodyPr/>
        <a:lstStyle/>
        <a:p>
          <a:endParaRPr lang="ru-RU" sz="1200"/>
        </a:p>
      </dgm:t>
    </dgm:pt>
    <dgm:pt modelId="{5B796B92-EC87-4E6A-804F-4F7F890B7CBF}">
      <dgm:prSet phldrT="[Текст]" custT="1"/>
      <dgm:spPr>
        <a:solidFill>
          <a:schemeClr val="accent5">
            <a:lumMod val="40000"/>
            <a:lumOff val="60000"/>
          </a:schemeClr>
        </a:solidFill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 tIns="180000"/>
        <a:lstStyle/>
        <a:p>
          <a:pPr marL="179388" indent="0"/>
          <a:r>
            <a:rPr lang="ru-RU" sz="1200" b="1" dirty="0">
              <a:cs typeface="Times New Roman" panose="02020603050405020304" pitchFamily="18" charset="0"/>
            </a:rPr>
            <a:t>          ФЗ «О РАН»</a:t>
          </a:r>
          <a:r>
            <a:rPr lang="ru-RU" sz="1200" b="0" i="0" baseline="30000" dirty="0">
              <a:cs typeface="Times New Roman" panose="02020603050405020304" pitchFamily="18" charset="0"/>
            </a:rPr>
            <a:t>3</a:t>
          </a:r>
          <a:endParaRPr lang="ru-RU" sz="1200" b="0" i="0" baseline="30000" dirty="0"/>
        </a:p>
      </dgm:t>
    </dgm:pt>
    <dgm:pt modelId="{5002C680-E4A3-4F24-931A-AC5725D5CF02}" type="sibTrans" cxnId="{D77657B0-FC86-4844-A332-153558295F2E}">
      <dgm:prSet/>
      <dgm:spPr/>
      <dgm:t>
        <a:bodyPr/>
        <a:lstStyle/>
        <a:p>
          <a:endParaRPr lang="ru-RU" sz="1200"/>
        </a:p>
      </dgm:t>
    </dgm:pt>
    <dgm:pt modelId="{EB020BE2-BA42-4650-B6F5-240DDD543F03}" type="parTrans" cxnId="{D77657B0-FC86-4844-A332-153558295F2E}">
      <dgm:prSet/>
      <dgm:spPr/>
      <dgm:t>
        <a:bodyPr/>
        <a:lstStyle/>
        <a:p>
          <a:endParaRPr lang="ru-RU" sz="1200"/>
        </a:p>
      </dgm:t>
    </dgm:pt>
    <dgm:pt modelId="{065B7DE0-C79A-4CAC-83D9-1AFAD51C389F}">
      <dgm:prSet phldrT="[Текст]" custT="1"/>
      <dgm:spPr>
        <a:solidFill>
          <a:schemeClr val="accent5">
            <a:lumMod val="60000"/>
            <a:lumOff val="40000"/>
          </a:schemeClr>
        </a:solidFill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 tIns="216000"/>
        <a:lstStyle/>
        <a:p>
          <a:pPr marL="179388" indent="0" algn="l"/>
          <a:r>
            <a:rPr lang="ru-RU" sz="1200" b="1" dirty="0">
              <a:effectLst/>
              <a:cs typeface="Times New Roman" panose="02020603050405020304" pitchFamily="18" charset="0"/>
            </a:rPr>
            <a:t>УКАЗ ПРЕЗИДЕНТА РФ №474</a:t>
          </a:r>
          <a:r>
            <a:rPr lang="ru-RU" sz="1200" b="0" baseline="30000" dirty="0">
              <a:effectLst/>
              <a:cs typeface="Times New Roman" panose="02020603050405020304" pitchFamily="18" charset="0"/>
            </a:rPr>
            <a:t>2</a:t>
          </a:r>
          <a:endParaRPr lang="ru-RU" sz="1200" b="0" baseline="30000" dirty="0">
            <a:effectLst/>
          </a:endParaRPr>
        </a:p>
      </dgm:t>
    </dgm:pt>
    <dgm:pt modelId="{65495CEE-78F6-4D7F-823D-46410D4DA9AA}" type="sibTrans" cxnId="{25B41E6E-FEA8-4234-9239-15F836E6EDCF}">
      <dgm:prSet/>
      <dgm:spPr/>
      <dgm:t>
        <a:bodyPr/>
        <a:lstStyle/>
        <a:p>
          <a:endParaRPr lang="ru-RU" sz="1200"/>
        </a:p>
      </dgm:t>
    </dgm:pt>
    <dgm:pt modelId="{9905FED5-77A5-4551-BCF2-4BDDD588E3A3}" type="parTrans" cxnId="{25B41E6E-FEA8-4234-9239-15F836E6EDCF}">
      <dgm:prSet/>
      <dgm:spPr/>
      <dgm:t>
        <a:bodyPr/>
        <a:lstStyle/>
        <a:p>
          <a:endParaRPr lang="ru-RU" sz="1200"/>
        </a:p>
      </dgm:t>
    </dgm:pt>
    <dgm:pt modelId="{7B9406B1-FA04-49EE-8433-FF36D5D4B37A}" type="pres">
      <dgm:prSet presAssocID="{E6871D76-D9E7-4710-9ECF-E7146D9C24DC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FA25058-C63D-4274-A3D2-237D3A87B759}" type="pres">
      <dgm:prSet presAssocID="{AF47F2C5-521B-475C-8343-09FD75EF6F91}" presName="parentText1" presStyleLbl="node1" presStyleIdx="0" presStyleCnt="5" custScaleX="99830" custScaleY="56997" custLinFactNeighborX="271" custLinFactNeighborY="17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67934C-1A71-4459-A6E6-DF63853341BA}" type="pres">
      <dgm:prSet presAssocID="{065B7DE0-C79A-4CAC-83D9-1AFAD51C389F}" presName="parentText2" presStyleLbl="node1" presStyleIdx="1" presStyleCnt="5" custScaleY="50642" custLinFactNeighborX="813" custLinFactNeighborY="-10921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9C3D60-984A-4122-ABBA-D9FA3DB919E0}" type="pres">
      <dgm:prSet presAssocID="{5B796B92-EC87-4E6A-804F-4F7F890B7CBF}" presName="parentText3" presStyleLbl="node1" presStyleIdx="2" presStyleCnt="5" custScaleY="51766" custLinFactNeighborX="-28" custLinFactNeighborY="-23990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D7D8D0-D8D6-42F7-883E-D0906158351C}" type="pres">
      <dgm:prSet presAssocID="{EE59D344-57C4-4261-B559-9E7E4ABD33EA}" presName="parentText4" presStyleLbl="node1" presStyleIdx="3" presStyleCnt="5" custScaleY="54913" custLinFactNeighborX="563" custLinFactNeighborY="-3620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CC4247-4291-4A64-AB71-EB8BCC39A897}" type="pres">
      <dgm:prSet presAssocID="{FB179430-A4D6-4EFD-9B59-E18C23B35883}" presName="parentText5" presStyleLbl="node1" presStyleIdx="4" presStyleCnt="5" custScaleY="54913" custLinFactNeighborX="2615" custLinFactNeighborY="-40531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71C287-E87E-418F-88D8-35CE232D6929}" type="presOf" srcId="{065B7DE0-C79A-4CAC-83D9-1AFAD51C389F}" destId="{AB67934C-1A71-4459-A6E6-DF63853341BA}" srcOrd="0" destOrd="0" presId="urn:microsoft.com/office/officeart/2009/3/layout/IncreasingArrowsProcess"/>
    <dgm:cxn modelId="{00BA1080-064C-4448-9355-36D087B72CBE}" srcId="{E6871D76-D9E7-4710-9ECF-E7146D9C24DC}" destId="{AF47F2C5-521B-475C-8343-09FD75EF6F91}" srcOrd="0" destOrd="0" parTransId="{BB3B36EC-5C7D-4747-BB67-B05B2EB7B638}" sibTransId="{8C5805D7-54D3-45D3-9CD0-13BDAB23CDF6}"/>
    <dgm:cxn modelId="{D77657B0-FC86-4844-A332-153558295F2E}" srcId="{E6871D76-D9E7-4710-9ECF-E7146D9C24DC}" destId="{5B796B92-EC87-4E6A-804F-4F7F890B7CBF}" srcOrd="2" destOrd="0" parTransId="{EB020BE2-BA42-4650-B6F5-240DDD543F03}" sibTransId="{5002C680-E4A3-4F24-931A-AC5725D5CF02}"/>
    <dgm:cxn modelId="{F4D599F9-6E72-4EBF-8ACD-9A9BE52E18DC}" type="presOf" srcId="{EE59D344-57C4-4261-B559-9E7E4ABD33EA}" destId="{C5D7D8D0-D8D6-42F7-883E-D0906158351C}" srcOrd="0" destOrd="0" presId="urn:microsoft.com/office/officeart/2009/3/layout/IncreasingArrowsProcess"/>
    <dgm:cxn modelId="{A0F1ED71-1A69-4177-BA8D-BB6F40BC80E1}" type="presOf" srcId="{5B796B92-EC87-4E6A-804F-4F7F890B7CBF}" destId="{D79C3D60-984A-4122-ABBA-D9FA3DB919E0}" srcOrd="0" destOrd="0" presId="urn:microsoft.com/office/officeart/2009/3/layout/IncreasingArrowsProcess"/>
    <dgm:cxn modelId="{25B41E6E-FEA8-4234-9239-15F836E6EDCF}" srcId="{E6871D76-D9E7-4710-9ECF-E7146D9C24DC}" destId="{065B7DE0-C79A-4CAC-83D9-1AFAD51C389F}" srcOrd="1" destOrd="0" parTransId="{9905FED5-77A5-4551-BCF2-4BDDD588E3A3}" sibTransId="{65495CEE-78F6-4D7F-823D-46410D4DA9AA}"/>
    <dgm:cxn modelId="{9DF9F948-BD46-4447-81C6-22F7C73DE6AB}" srcId="{E6871D76-D9E7-4710-9ECF-E7146D9C24DC}" destId="{FB179430-A4D6-4EFD-9B59-E18C23B35883}" srcOrd="4" destOrd="0" parTransId="{79126606-2118-4985-85C4-B0C92ACB43F9}" sibTransId="{B79D2B0B-EC10-4CB1-879C-12E8D04C2B81}"/>
    <dgm:cxn modelId="{669FD282-1388-4F3B-B80C-B1B7C72E442A}" type="presOf" srcId="{AF47F2C5-521B-475C-8343-09FD75EF6F91}" destId="{8FA25058-C63D-4274-A3D2-237D3A87B759}" srcOrd="0" destOrd="0" presId="urn:microsoft.com/office/officeart/2009/3/layout/IncreasingArrowsProcess"/>
    <dgm:cxn modelId="{3F30ECA2-8D69-492E-B8A0-101BB144E517}" srcId="{E6871D76-D9E7-4710-9ECF-E7146D9C24DC}" destId="{EE59D344-57C4-4261-B559-9E7E4ABD33EA}" srcOrd="3" destOrd="0" parTransId="{6AC3F8D5-8C32-432F-9E08-CF47D31C077B}" sibTransId="{6D628D00-63E6-42F7-A40B-86829F6BF286}"/>
    <dgm:cxn modelId="{FD80D99C-F35E-40B7-A123-1380FAB8361F}" type="presOf" srcId="{FB179430-A4D6-4EFD-9B59-E18C23B35883}" destId="{E6CC4247-4291-4A64-AB71-EB8BCC39A897}" srcOrd="0" destOrd="0" presId="urn:microsoft.com/office/officeart/2009/3/layout/IncreasingArrowsProcess"/>
    <dgm:cxn modelId="{DCE38C31-B308-49A2-9FD6-C7AA3A389695}" type="presOf" srcId="{E6871D76-D9E7-4710-9ECF-E7146D9C24DC}" destId="{7B9406B1-FA04-49EE-8433-FF36D5D4B37A}" srcOrd="0" destOrd="0" presId="urn:microsoft.com/office/officeart/2009/3/layout/IncreasingArrowsProcess"/>
    <dgm:cxn modelId="{2AE684CD-93EB-4080-BF85-00713F014CF6}" type="presParOf" srcId="{7B9406B1-FA04-49EE-8433-FF36D5D4B37A}" destId="{8FA25058-C63D-4274-A3D2-237D3A87B759}" srcOrd="0" destOrd="0" presId="urn:microsoft.com/office/officeart/2009/3/layout/IncreasingArrowsProcess"/>
    <dgm:cxn modelId="{55628DBA-423A-40F2-B770-8D31C8D822D8}" type="presParOf" srcId="{7B9406B1-FA04-49EE-8433-FF36D5D4B37A}" destId="{AB67934C-1A71-4459-A6E6-DF63853341BA}" srcOrd="1" destOrd="0" presId="urn:microsoft.com/office/officeart/2009/3/layout/IncreasingArrowsProcess"/>
    <dgm:cxn modelId="{72B4C7AB-3280-44B4-B1E8-F8D954F85BB4}" type="presParOf" srcId="{7B9406B1-FA04-49EE-8433-FF36D5D4B37A}" destId="{D79C3D60-984A-4122-ABBA-D9FA3DB919E0}" srcOrd="2" destOrd="0" presId="urn:microsoft.com/office/officeart/2009/3/layout/IncreasingArrowsProcess"/>
    <dgm:cxn modelId="{053AC1D9-E524-433E-A4E1-E8D0A2FD0AFD}" type="presParOf" srcId="{7B9406B1-FA04-49EE-8433-FF36D5D4B37A}" destId="{C5D7D8D0-D8D6-42F7-883E-D0906158351C}" srcOrd="3" destOrd="0" presId="urn:microsoft.com/office/officeart/2009/3/layout/IncreasingArrowsProcess"/>
    <dgm:cxn modelId="{510925CD-8228-466D-8513-9E1D7F5D665F}" type="presParOf" srcId="{7B9406B1-FA04-49EE-8433-FF36D5D4B37A}" destId="{E6CC4247-4291-4A64-AB71-EB8BCC39A897}" srcOrd="4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2C8F7F-765C-4AA8-8A27-7414BC08761F}">
      <dsp:nvSpPr>
        <dsp:cNvPr id="0" name=""/>
        <dsp:cNvSpPr/>
      </dsp:nvSpPr>
      <dsp:spPr>
        <a:xfrm>
          <a:off x="1550637" y="904370"/>
          <a:ext cx="1313743" cy="1250528"/>
        </a:xfrm>
        <a:prstGeom prst="gear9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Эффективность</a:t>
          </a:r>
          <a:endParaRPr lang="ru-RU" sz="1000" b="1" kern="1200" dirty="0"/>
        </a:p>
      </dsp:txBody>
      <dsp:txXfrm>
        <a:off x="1810033" y="1197300"/>
        <a:ext cx="794951" cy="642797"/>
      </dsp:txXfrm>
    </dsp:sp>
    <dsp:sp modelId="{84A09E74-A947-4548-BE2B-7FAC39A7BDA6}">
      <dsp:nvSpPr>
        <dsp:cNvPr id="0" name=""/>
        <dsp:cNvSpPr/>
      </dsp:nvSpPr>
      <dsp:spPr>
        <a:xfrm>
          <a:off x="936612" y="664570"/>
          <a:ext cx="854384" cy="854384"/>
        </a:xfrm>
        <a:prstGeom prst="gear6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Кадры</a:t>
          </a:r>
          <a:r>
            <a:rPr lang="ru-RU" sz="1200" kern="1200" dirty="0"/>
            <a:t> </a:t>
          </a:r>
        </a:p>
      </dsp:txBody>
      <dsp:txXfrm>
        <a:off x="1151706" y="880964"/>
        <a:ext cx="424196" cy="421596"/>
      </dsp:txXfrm>
    </dsp:sp>
    <dsp:sp modelId="{1A194844-B94E-4782-BA87-38C2837E87A5}">
      <dsp:nvSpPr>
        <dsp:cNvPr id="0" name=""/>
        <dsp:cNvSpPr/>
      </dsp:nvSpPr>
      <dsp:spPr>
        <a:xfrm rot="20700000">
          <a:off x="1415155" y="75132"/>
          <a:ext cx="837122" cy="837122"/>
        </a:xfrm>
        <a:prstGeom prst="gear6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УГТ</a:t>
          </a:r>
        </a:p>
      </dsp:txBody>
      <dsp:txXfrm rot="-20700000">
        <a:off x="1598760" y="258737"/>
        <a:ext cx="469911" cy="469911"/>
      </dsp:txXfrm>
    </dsp:sp>
    <dsp:sp modelId="{50B14248-0EA3-40F4-AEED-046A92930594}">
      <dsp:nvSpPr>
        <dsp:cNvPr id="0" name=""/>
        <dsp:cNvSpPr/>
      </dsp:nvSpPr>
      <dsp:spPr>
        <a:xfrm>
          <a:off x="1508920" y="776508"/>
          <a:ext cx="1503717" cy="1503717"/>
        </a:xfrm>
        <a:prstGeom prst="circularArrow">
          <a:avLst>
            <a:gd name="adj1" fmla="val 4687"/>
            <a:gd name="adj2" fmla="val 299029"/>
            <a:gd name="adj3" fmla="val 2431409"/>
            <a:gd name="adj4" fmla="val 16057723"/>
            <a:gd name="adj5" fmla="val 5469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FFBDEB-7E58-4FC2-9A23-21C40A9B94B5}">
      <dsp:nvSpPr>
        <dsp:cNvPr id="0" name=""/>
        <dsp:cNvSpPr/>
      </dsp:nvSpPr>
      <dsp:spPr>
        <a:xfrm>
          <a:off x="785302" y="484360"/>
          <a:ext cx="1092544" cy="109254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473C32-FE04-4160-9B2B-181912F3E16B}">
      <dsp:nvSpPr>
        <dsp:cNvPr id="0" name=""/>
        <dsp:cNvSpPr/>
      </dsp:nvSpPr>
      <dsp:spPr>
        <a:xfrm>
          <a:off x="1221519" y="-99395"/>
          <a:ext cx="1177983" cy="117798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25058-C63D-4274-A3D2-237D3A87B759}">
      <dsp:nvSpPr>
        <dsp:cNvPr id="0" name=""/>
        <dsp:cNvSpPr/>
      </dsp:nvSpPr>
      <dsp:spPr>
        <a:xfrm>
          <a:off x="503611" y="255234"/>
          <a:ext cx="7893716" cy="655460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16000" rIns="254000" bIns="182561" numCol="1" spcCol="1270" anchor="ctr" anchorCtr="0">
          <a:noAutofit/>
        </a:bodyPr>
        <a:lstStyle/>
        <a:p>
          <a:pPr marL="179388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  <a:effectLst/>
              <a:cs typeface="Times New Roman" panose="02020603050405020304" pitchFamily="18" charset="0"/>
            </a:rPr>
            <a:t>СТРАТЕГИЯ НАУЧНО-ТЕХНОЛОГИЧЕСКОГО РАЗВИТИЯ РФ</a:t>
          </a:r>
          <a:r>
            <a:rPr lang="ru-RU" sz="1200" b="0" kern="1200" baseline="30000" dirty="0">
              <a:solidFill>
                <a:schemeClr val="bg1"/>
              </a:solidFill>
              <a:effectLst/>
              <a:cs typeface="Times New Roman" panose="02020603050405020304" pitchFamily="18" charset="0"/>
            </a:rPr>
            <a:t>1</a:t>
          </a:r>
          <a:endParaRPr lang="ru-RU" sz="1200" b="0" kern="1200" baseline="30000" dirty="0">
            <a:solidFill>
              <a:schemeClr val="bg1"/>
            </a:solidFill>
            <a:effectLst/>
          </a:endParaRPr>
        </a:p>
      </dsp:txBody>
      <dsp:txXfrm>
        <a:off x="503611" y="419099"/>
        <a:ext cx="7729851" cy="327730"/>
      </dsp:txXfrm>
    </dsp:sp>
    <dsp:sp modelId="{AB67934C-1A71-4459-A6E6-DF63853341BA}">
      <dsp:nvSpPr>
        <dsp:cNvPr id="0" name=""/>
        <dsp:cNvSpPr/>
      </dsp:nvSpPr>
      <dsp:spPr>
        <a:xfrm>
          <a:off x="1989110" y="547716"/>
          <a:ext cx="6445916" cy="582378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16000" rIns="254000" bIns="182561" numCol="1" spcCol="1270" anchor="ctr" anchorCtr="0">
          <a:noAutofit/>
        </a:bodyPr>
        <a:lstStyle/>
        <a:p>
          <a:pPr marL="179388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effectLst/>
              <a:cs typeface="Times New Roman" panose="02020603050405020304" pitchFamily="18" charset="0"/>
            </a:rPr>
            <a:t>УКАЗ ПРЕЗИДЕНТА РФ №474</a:t>
          </a:r>
          <a:r>
            <a:rPr lang="ru-RU" sz="1200" b="0" kern="1200" baseline="30000" dirty="0">
              <a:effectLst/>
              <a:cs typeface="Times New Roman" panose="02020603050405020304" pitchFamily="18" charset="0"/>
            </a:rPr>
            <a:t>2</a:t>
          </a:r>
          <a:endParaRPr lang="ru-RU" sz="1200" b="0" kern="1200" baseline="30000" dirty="0">
            <a:effectLst/>
          </a:endParaRPr>
        </a:p>
      </dsp:txBody>
      <dsp:txXfrm>
        <a:off x="1989110" y="693311"/>
        <a:ext cx="6300322" cy="291189"/>
      </dsp:txXfrm>
    </dsp:sp>
    <dsp:sp modelId="{D79C3D60-984A-4122-ABBA-D9FA3DB919E0}">
      <dsp:nvSpPr>
        <dsp:cNvPr id="0" name=""/>
        <dsp:cNvSpPr/>
      </dsp:nvSpPr>
      <dsp:spPr>
        <a:xfrm>
          <a:off x="3396552" y="774470"/>
          <a:ext cx="4984673" cy="595304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180000" rIns="254000" bIns="182561" numCol="1" spcCol="1270" anchor="ctr" anchorCtr="0">
          <a:noAutofit/>
        </a:bodyPr>
        <a:lstStyle/>
        <a:p>
          <a:pPr marL="179388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cs typeface="Times New Roman" panose="02020603050405020304" pitchFamily="18" charset="0"/>
            </a:rPr>
            <a:t>          ФЗ «О РАН»</a:t>
          </a:r>
          <a:r>
            <a:rPr lang="ru-RU" sz="1200" b="0" i="0" kern="1200" baseline="30000" dirty="0">
              <a:cs typeface="Times New Roman" panose="02020603050405020304" pitchFamily="18" charset="0"/>
            </a:rPr>
            <a:t>3</a:t>
          </a:r>
          <a:endParaRPr lang="ru-RU" sz="1200" b="0" i="0" kern="1200" baseline="30000" dirty="0"/>
        </a:p>
      </dsp:txBody>
      <dsp:txXfrm>
        <a:off x="3396552" y="923296"/>
        <a:ext cx="4835847" cy="297652"/>
      </dsp:txXfrm>
    </dsp:sp>
    <dsp:sp modelId="{C5D7D8D0-D8D6-42F7-883E-D0906158351C}">
      <dsp:nvSpPr>
        <dsp:cNvPr id="0" name=""/>
        <dsp:cNvSpPr/>
      </dsp:nvSpPr>
      <dsp:spPr>
        <a:xfrm>
          <a:off x="4879814" y="999179"/>
          <a:ext cx="3522639" cy="631494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80000" rIns="180000" bIns="182561" numCol="1" spcCol="1270" anchor="ctr" anchorCtr="0">
          <a:noAutofit/>
        </a:bodyPr>
        <a:lstStyle/>
        <a:p>
          <a:pPr marL="179388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      ФЗ «О НАУКЕ»</a:t>
          </a:r>
          <a:r>
            <a:rPr lang="ru-RU" sz="1200" b="0" kern="1200" baseline="30000" dirty="0"/>
            <a:t>4</a:t>
          </a:r>
        </a:p>
      </dsp:txBody>
      <dsp:txXfrm>
        <a:off x="4879814" y="1157053"/>
        <a:ext cx="3364766" cy="315747"/>
      </dsp:txXfrm>
    </dsp:sp>
    <dsp:sp modelId="{E6CC4247-4291-4A64-AB71-EB8BCC39A897}">
      <dsp:nvSpPr>
        <dsp:cNvPr id="0" name=""/>
        <dsp:cNvSpPr/>
      </dsp:nvSpPr>
      <dsp:spPr>
        <a:xfrm>
          <a:off x="6375130" y="1332905"/>
          <a:ext cx="2061396" cy="631494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16000" rIns="254000" bIns="182561" numCol="1" spcCol="1270" anchor="ctr" anchorCtr="0">
          <a:noAutofit/>
        </a:bodyPr>
        <a:lstStyle/>
        <a:p>
          <a:pPr marL="179388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ФЗ «ОБ </a:t>
          </a:r>
          <a:r>
            <a:rPr lang="ru-RU" sz="1000" b="1" kern="1200" dirty="0" smtClean="0"/>
            <a:t>ОБРАЗОВАНИИ»</a:t>
          </a:r>
          <a:r>
            <a:rPr lang="ru-RU" sz="1000" b="0" kern="1200" baseline="30000" dirty="0" smtClean="0"/>
            <a:t>5</a:t>
          </a:r>
          <a:endParaRPr lang="ru-RU" sz="1000" b="0" kern="1200" baseline="30000" dirty="0"/>
        </a:p>
      </dsp:txBody>
      <dsp:txXfrm>
        <a:off x="6375130" y="1490779"/>
        <a:ext cx="1903523" cy="315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7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863" y="0"/>
            <a:ext cx="430847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A02B20-4B32-4D0F-A281-A1DE0A9314D1}" type="datetimeFigureOut">
              <a:rPr lang="ru-RU" smtClean="0"/>
              <a:t>30.08.2021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163888" y="511175"/>
            <a:ext cx="3613150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775" y="3233738"/>
            <a:ext cx="7953375" cy="30638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67475"/>
            <a:ext cx="430847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863" y="6467475"/>
            <a:ext cx="430847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A52A3-FE88-4EDC-9970-2DFC947E4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610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A52A3-FE88-4EDC-9970-2DFC947E424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690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1875" y="1243013"/>
            <a:ext cx="4746625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941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A52A3-FE88-4EDC-9970-2DFC947E424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670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C1BC2-316C-4D14-B619-4A49FC66711B}" type="datetime1">
              <a:rPr lang="en-US" smtClean="0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385268"/>
                </a:solidFill>
                <a:latin typeface="Trebuchet MS"/>
                <a:cs typeface="Trebuchet MS"/>
              </a:defRPr>
            </a:lvl1pPr>
          </a:lstStyle>
          <a:p>
            <a:pPr marL="387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65" dirty="0"/>
              <a:t>‹#›</a:t>
            </a:fld>
            <a:endParaRPr spc="6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14E9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EBD96-2905-4860-99A9-210B90093740}" type="datetime1">
              <a:rPr lang="en-US" smtClean="0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385268"/>
                </a:solidFill>
                <a:latin typeface="Trebuchet MS"/>
                <a:cs typeface="Trebuchet MS"/>
              </a:defRPr>
            </a:lvl1pPr>
          </a:lstStyle>
          <a:p>
            <a:pPr marL="387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65" dirty="0"/>
              <a:t>‹#›</a:t>
            </a:fld>
            <a:endParaRPr spc="6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14E9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869112" y="2482684"/>
            <a:ext cx="3053079" cy="4445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59B4C-0C08-49E8-8B37-4293206909E5}" type="datetime1">
              <a:rPr lang="en-US" smtClean="0"/>
              <a:t>8/30/2021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385268"/>
                </a:solidFill>
                <a:latin typeface="Trebuchet MS"/>
                <a:cs typeface="Trebuchet MS"/>
              </a:defRPr>
            </a:lvl1pPr>
          </a:lstStyle>
          <a:p>
            <a:pPr marL="387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65" dirty="0"/>
              <a:t>‹#›</a:t>
            </a:fld>
            <a:endParaRPr spc="6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14E9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77F73-4118-4187-B60E-BC7E9CE687A4}" type="datetime1">
              <a:rPr lang="en-US" smtClean="0"/>
              <a:t>8/30/2021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385268"/>
                </a:solidFill>
                <a:latin typeface="Trebuchet MS"/>
                <a:cs typeface="Trebuchet MS"/>
              </a:defRPr>
            </a:lvl1pPr>
          </a:lstStyle>
          <a:p>
            <a:pPr marL="387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65" dirty="0"/>
              <a:t>‹#›</a:t>
            </a:fld>
            <a:endParaRPr spc="6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746296" y="2313279"/>
            <a:ext cx="6940258" cy="49648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093167" y="4754588"/>
            <a:ext cx="2134235" cy="90170"/>
          </a:xfrm>
          <a:custGeom>
            <a:avLst/>
            <a:gdLst/>
            <a:ahLst/>
            <a:cxnLst/>
            <a:rect l="l" t="t" r="r" b="b"/>
            <a:pathLst>
              <a:path w="2134235" h="90170">
                <a:moveTo>
                  <a:pt x="2132545" y="0"/>
                </a:moveTo>
                <a:lnTo>
                  <a:pt x="1181" y="84404"/>
                </a:lnTo>
                <a:lnTo>
                  <a:pt x="0" y="85661"/>
                </a:lnTo>
                <a:lnTo>
                  <a:pt x="114" y="88684"/>
                </a:lnTo>
                <a:lnTo>
                  <a:pt x="1396" y="89865"/>
                </a:lnTo>
                <a:lnTo>
                  <a:pt x="2131250" y="5562"/>
                </a:lnTo>
                <a:lnTo>
                  <a:pt x="2133244" y="4889"/>
                </a:lnTo>
                <a:lnTo>
                  <a:pt x="2133930" y="3860"/>
                </a:lnTo>
                <a:lnTo>
                  <a:pt x="2133815" y="1155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768363" y="4549775"/>
            <a:ext cx="1459865" cy="211454"/>
          </a:xfrm>
          <a:custGeom>
            <a:avLst/>
            <a:gdLst/>
            <a:ahLst/>
            <a:cxnLst/>
            <a:rect l="l" t="t" r="r" b="b"/>
            <a:pathLst>
              <a:path w="1459865" h="211454">
                <a:moveTo>
                  <a:pt x="2374" y="0"/>
                </a:moveTo>
                <a:lnTo>
                  <a:pt x="558" y="1320"/>
                </a:lnTo>
                <a:lnTo>
                  <a:pt x="0" y="5207"/>
                </a:lnTo>
                <a:lnTo>
                  <a:pt x="1346" y="7023"/>
                </a:lnTo>
                <a:lnTo>
                  <a:pt x="1456093" y="211226"/>
                </a:lnTo>
                <a:lnTo>
                  <a:pt x="1458417" y="210400"/>
                </a:lnTo>
                <a:lnTo>
                  <a:pt x="1459268" y="209384"/>
                </a:lnTo>
                <a:lnTo>
                  <a:pt x="1459712" y="206184"/>
                </a:lnTo>
                <a:lnTo>
                  <a:pt x="1458366" y="204368"/>
                </a:lnTo>
                <a:close/>
              </a:path>
            </a:pathLst>
          </a:custGeom>
          <a:solidFill>
            <a:srgbClr val="ECEBEC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534274" y="4713300"/>
            <a:ext cx="693420" cy="46990"/>
          </a:xfrm>
          <a:custGeom>
            <a:avLst/>
            <a:gdLst/>
            <a:ahLst/>
            <a:cxnLst/>
            <a:rect l="l" t="t" r="r" b="b"/>
            <a:pathLst>
              <a:path w="693420" h="46989">
                <a:moveTo>
                  <a:pt x="1574" y="0"/>
                </a:moveTo>
                <a:lnTo>
                  <a:pt x="203" y="1155"/>
                </a:lnTo>
                <a:lnTo>
                  <a:pt x="0" y="4229"/>
                </a:lnTo>
                <a:lnTo>
                  <a:pt x="1168" y="5524"/>
                </a:lnTo>
                <a:lnTo>
                  <a:pt x="689864" y="46837"/>
                </a:lnTo>
                <a:lnTo>
                  <a:pt x="691108" y="46621"/>
                </a:lnTo>
                <a:lnTo>
                  <a:pt x="692023" y="46215"/>
                </a:lnTo>
                <a:lnTo>
                  <a:pt x="692708" y="45300"/>
                </a:lnTo>
                <a:lnTo>
                  <a:pt x="692886" y="42735"/>
                </a:lnTo>
                <a:lnTo>
                  <a:pt x="691705" y="41440"/>
                </a:lnTo>
                <a:lnTo>
                  <a:pt x="1574" y="0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831480" y="4320717"/>
            <a:ext cx="398145" cy="441959"/>
          </a:xfrm>
          <a:custGeom>
            <a:avLst/>
            <a:gdLst/>
            <a:ahLst/>
            <a:cxnLst/>
            <a:rect l="l" t="t" r="r" b="b"/>
            <a:pathLst>
              <a:path w="398145" h="441960">
                <a:moveTo>
                  <a:pt x="4000" y="0"/>
                </a:moveTo>
                <a:lnTo>
                  <a:pt x="165" y="3530"/>
                </a:lnTo>
                <a:lnTo>
                  <a:pt x="0" y="6502"/>
                </a:lnTo>
                <a:lnTo>
                  <a:pt x="390702" y="441375"/>
                </a:lnTo>
                <a:lnTo>
                  <a:pt x="392861" y="441807"/>
                </a:lnTo>
                <a:lnTo>
                  <a:pt x="394703" y="441020"/>
                </a:lnTo>
                <a:lnTo>
                  <a:pt x="397929" y="438454"/>
                </a:lnTo>
                <a:lnTo>
                  <a:pt x="398094" y="435470"/>
                </a:lnTo>
                <a:lnTo>
                  <a:pt x="7023" y="190"/>
                </a:lnTo>
                <a:lnTo>
                  <a:pt x="4000" y="0"/>
                </a:lnTo>
                <a:close/>
              </a:path>
            </a:pathLst>
          </a:custGeom>
          <a:solidFill>
            <a:srgbClr val="ECEBEC">
              <a:alpha val="67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093155" y="4323143"/>
            <a:ext cx="1746885" cy="521970"/>
          </a:xfrm>
          <a:custGeom>
            <a:avLst/>
            <a:gdLst/>
            <a:ahLst/>
            <a:cxnLst/>
            <a:rect l="l" t="t" r="r" b="b"/>
            <a:pathLst>
              <a:path w="1746885" h="521970">
                <a:moveTo>
                  <a:pt x="1744205" y="0"/>
                </a:moveTo>
                <a:lnTo>
                  <a:pt x="2095" y="516051"/>
                </a:lnTo>
                <a:lnTo>
                  <a:pt x="622" y="516648"/>
                </a:lnTo>
                <a:lnTo>
                  <a:pt x="0" y="517969"/>
                </a:lnTo>
                <a:lnTo>
                  <a:pt x="762" y="520573"/>
                </a:lnTo>
                <a:lnTo>
                  <a:pt x="2184" y="521373"/>
                </a:lnTo>
                <a:lnTo>
                  <a:pt x="1744294" y="5321"/>
                </a:lnTo>
                <a:lnTo>
                  <a:pt x="1744586" y="5207"/>
                </a:lnTo>
                <a:lnTo>
                  <a:pt x="1745767" y="4686"/>
                </a:lnTo>
                <a:lnTo>
                  <a:pt x="1746402" y="3378"/>
                </a:lnTo>
                <a:lnTo>
                  <a:pt x="1745640" y="774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6769163" y="4322978"/>
            <a:ext cx="1070610" cy="233679"/>
          </a:xfrm>
          <a:custGeom>
            <a:avLst/>
            <a:gdLst/>
            <a:ahLst/>
            <a:cxnLst/>
            <a:rect l="l" t="t" r="r" b="b"/>
            <a:pathLst>
              <a:path w="1070609" h="233679">
                <a:moveTo>
                  <a:pt x="1068476" y="0"/>
                </a:moveTo>
                <a:lnTo>
                  <a:pt x="2412" y="227863"/>
                </a:lnTo>
                <a:lnTo>
                  <a:pt x="850" y="228346"/>
                </a:lnTo>
                <a:lnTo>
                  <a:pt x="0" y="229666"/>
                </a:lnTo>
                <a:lnTo>
                  <a:pt x="596" y="232638"/>
                </a:lnTo>
                <a:lnTo>
                  <a:pt x="2070" y="233578"/>
                </a:lnTo>
                <a:lnTo>
                  <a:pt x="1068654" y="5549"/>
                </a:lnTo>
                <a:lnTo>
                  <a:pt x="1069835" y="5041"/>
                </a:lnTo>
                <a:lnTo>
                  <a:pt x="1070521" y="3746"/>
                </a:lnTo>
                <a:lnTo>
                  <a:pt x="1069949" y="965"/>
                </a:lnTo>
                <a:lnTo>
                  <a:pt x="1068476" y="0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589155" y="5815990"/>
            <a:ext cx="1486535" cy="393700"/>
          </a:xfrm>
          <a:custGeom>
            <a:avLst/>
            <a:gdLst/>
            <a:ahLst/>
            <a:cxnLst/>
            <a:rect l="l" t="t" r="r" b="b"/>
            <a:pathLst>
              <a:path w="1486534" h="393700">
                <a:moveTo>
                  <a:pt x="2425" y="0"/>
                </a:moveTo>
                <a:lnTo>
                  <a:pt x="825" y="939"/>
                </a:lnTo>
                <a:lnTo>
                  <a:pt x="0" y="4089"/>
                </a:lnTo>
                <a:lnTo>
                  <a:pt x="952" y="5715"/>
                </a:lnTo>
                <a:lnTo>
                  <a:pt x="1482991" y="393534"/>
                </a:lnTo>
                <a:lnTo>
                  <a:pt x="1485061" y="392887"/>
                </a:lnTo>
                <a:lnTo>
                  <a:pt x="1485696" y="392163"/>
                </a:lnTo>
                <a:lnTo>
                  <a:pt x="1486369" y="389686"/>
                </a:lnTo>
                <a:lnTo>
                  <a:pt x="1485404" y="388061"/>
                </a:lnTo>
                <a:close/>
              </a:path>
            </a:pathLst>
          </a:custGeom>
          <a:solidFill>
            <a:srgbClr val="ECEBEC">
              <a:alpha val="5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6057353" y="6186246"/>
            <a:ext cx="1019810" cy="25400"/>
          </a:xfrm>
          <a:custGeom>
            <a:avLst/>
            <a:gdLst/>
            <a:ahLst/>
            <a:cxnLst/>
            <a:rect l="l" t="t" r="r" b="b"/>
            <a:pathLst>
              <a:path w="1019809" h="25400">
                <a:moveTo>
                  <a:pt x="2209" y="0"/>
                </a:moveTo>
                <a:lnTo>
                  <a:pt x="88" y="2095"/>
                </a:lnTo>
                <a:lnTo>
                  <a:pt x="0" y="7340"/>
                </a:lnTo>
                <a:lnTo>
                  <a:pt x="2095" y="9499"/>
                </a:lnTo>
                <a:lnTo>
                  <a:pt x="1015492" y="24993"/>
                </a:lnTo>
                <a:lnTo>
                  <a:pt x="1018425" y="23888"/>
                </a:lnTo>
                <a:lnTo>
                  <a:pt x="1019594" y="22237"/>
                </a:lnTo>
                <a:lnTo>
                  <a:pt x="1019670" y="17716"/>
                </a:lnTo>
                <a:lnTo>
                  <a:pt x="1017549" y="15557"/>
                </a:lnTo>
                <a:close/>
              </a:path>
            </a:pathLst>
          </a:custGeom>
          <a:solidFill>
            <a:srgbClr val="ECEBEC">
              <a:alpha val="6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859807" y="5448744"/>
            <a:ext cx="2216785" cy="762000"/>
          </a:xfrm>
          <a:custGeom>
            <a:avLst/>
            <a:gdLst/>
            <a:ahLst/>
            <a:cxnLst/>
            <a:rect l="l" t="t" r="r" b="b"/>
            <a:pathLst>
              <a:path w="2216785" h="762000">
                <a:moveTo>
                  <a:pt x="2216454" y="758177"/>
                </a:moveTo>
                <a:lnTo>
                  <a:pt x="2216073" y="755967"/>
                </a:lnTo>
                <a:lnTo>
                  <a:pt x="1415656" y="194906"/>
                </a:lnTo>
                <a:lnTo>
                  <a:pt x="1414614" y="193535"/>
                </a:lnTo>
                <a:lnTo>
                  <a:pt x="1413484" y="193382"/>
                </a:lnTo>
                <a:lnTo>
                  <a:pt x="1412621" y="192773"/>
                </a:lnTo>
                <a:lnTo>
                  <a:pt x="1411071" y="193052"/>
                </a:lnTo>
                <a:lnTo>
                  <a:pt x="2324" y="0"/>
                </a:lnTo>
                <a:lnTo>
                  <a:pt x="520" y="1270"/>
                </a:lnTo>
                <a:lnTo>
                  <a:pt x="0" y="5207"/>
                </a:lnTo>
                <a:lnTo>
                  <a:pt x="1346" y="6997"/>
                </a:lnTo>
                <a:lnTo>
                  <a:pt x="1410855" y="200177"/>
                </a:lnTo>
                <a:lnTo>
                  <a:pt x="2211438" y="761377"/>
                </a:lnTo>
                <a:lnTo>
                  <a:pt x="2212733" y="761479"/>
                </a:lnTo>
                <a:lnTo>
                  <a:pt x="2214943" y="760323"/>
                </a:lnTo>
                <a:lnTo>
                  <a:pt x="2216454" y="758177"/>
                </a:lnTo>
                <a:close/>
              </a:path>
            </a:pathLst>
          </a:custGeom>
          <a:solidFill>
            <a:srgbClr val="ECEBEC">
              <a:alpha val="61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5585231" y="5638317"/>
            <a:ext cx="694055" cy="188595"/>
          </a:xfrm>
          <a:custGeom>
            <a:avLst/>
            <a:gdLst/>
            <a:ahLst/>
            <a:cxnLst/>
            <a:rect l="l" t="t" r="r" b="b"/>
            <a:pathLst>
              <a:path w="694054" h="188595">
                <a:moveTo>
                  <a:pt x="688619" y="0"/>
                </a:moveTo>
                <a:lnTo>
                  <a:pt x="2120" y="175514"/>
                </a:lnTo>
                <a:lnTo>
                  <a:pt x="0" y="179082"/>
                </a:lnTo>
                <a:lnTo>
                  <a:pt x="1765" y="186029"/>
                </a:lnTo>
                <a:lnTo>
                  <a:pt x="5308" y="188137"/>
                </a:lnTo>
                <a:lnTo>
                  <a:pt x="689330" y="13182"/>
                </a:lnTo>
                <a:lnTo>
                  <a:pt x="692238" y="11925"/>
                </a:lnTo>
                <a:lnTo>
                  <a:pt x="693864" y="8712"/>
                </a:lnTo>
                <a:lnTo>
                  <a:pt x="692175" y="2108"/>
                </a:lnTo>
                <a:lnTo>
                  <a:pt x="688619" y="0"/>
                </a:lnTo>
                <a:close/>
              </a:path>
            </a:pathLst>
          </a:custGeom>
          <a:solidFill>
            <a:srgbClr val="ECEBEC">
              <a:alpha val="7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5337937" y="5085422"/>
            <a:ext cx="937894" cy="1109345"/>
          </a:xfrm>
          <a:custGeom>
            <a:avLst/>
            <a:gdLst/>
            <a:ahLst/>
            <a:cxnLst/>
            <a:rect l="l" t="t" r="r" b="b"/>
            <a:pathLst>
              <a:path w="937895" h="1109345">
                <a:moveTo>
                  <a:pt x="937882" y="560235"/>
                </a:moveTo>
                <a:lnTo>
                  <a:pt x="937768" y="559828"/>
                </a:lnTo>
                <a:lnTo>
                  <a:pt x="937869" y="559587"/>
                </a:lnTo>
                <a:lnTo>
                  <a:pt x="937526" y="558838"/>
                </a:lnTo>
                <a:lnTo>
                  <a:pt x="937361" y="558165"/>
                </a:lnTo>
                <a:lnTo>
                  <a:pt x="937171" y="558063"/>
                </a:lnTo>
                <a:lnTo>
                  <a:pt x="936993" y="557644"/>
                </a:lnTo>
                <a:lnTo>
                  <a:pt x="935583" y="557110"/>
                </a:lnTo>
                <a:lnTo>
                  <a:pt x="3975" y="0"/>
                </a:lnTo>
                <a:lnTo>
                  <a:pt x="1955" y="546"/>
                </a:lnTo>
                <a:lnTo>
                  <a:pt x="0" y="3695"/>
                </a:lnTo>
                <a:lnTo>
                  <a:pt x="533" y="5740"/>
                </a:lnTo>
                <a:lnTo>
                  <a:pt x="929932" y="561543"/>
                </a:lnTo>
                <a:lnTo>
                  <a:pt x="720394" y="1106157"/>
                </a:lnTo>
                <a:lnTo>
                  <a:pt x="721258" y="1108075"/>
                </a:lnTo>
                <a:lnTo>
                  <a:pt x="723836" y="1109091"/>
                </a:lnTo>
                <a:lnTo>
                  <a:pt x="724725" y="1109027"/>
                </a:lnTo>
                <a:lnTo>
                  <a:pt x="726300" y="1108367"/>
                </a:lnTo>
                <a:lnTo>
                  <a:pt x="726973" y="1107732"/>
                </a:lnTo>
                <a:lnTo>
                  <a:pt x="937158" y="561441"/>
                </a:lnTo>
                <a:lnTo>
                  <a:pt x="937882" y="560235"/>
                </a:lnTo>
                <a:close/>
              </a:path>
            </a:pathLst>
          </a:custGeom>
          <a:solidFill>
            <a:srgbClr val="ECEBEC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4012895" y="5085435"/>
            <a:ext cx="1332865" cy="215265"/>
          </a:xfrm>
          <a:custGeom>
            <a:avLst/>
            <a:gdLst/>
            <a:ahLst/>
            <a:cxnLst/>
            <a:rect l="l" t="t" r="r" b="b"/>
            <a:pathLst>
              <a:path w="1332864" h="215264">
                <a:moveTo>
                  <a:pt x="1330261" y="0"/>
                </a:moveTo>
                <a:lnTo>
                  <a:pt x="1282" y="208216"/>
                </a:lnTo>
                <a:lnTo>
                  <a:pt x="0" y="209943"/>
                </a:lnTo>
                <a:lnTo>
                  <a:pt x="609" y="213829"/>
                </a:lnTo>
                <a:lnTo>
                  <a:pt x="2438" y="215138"/>
                </a:lnTo>
                <a:lnTo>
                  <a:pt x="1329423" y="7327"/>
                </a:lnTo>
                <a:lnTo>
                  <a:pt x="1331721" y="6438"/>
                </a:lnTo>
                <a:lnTo>
                  <a:pt x="1332636" y="4889"/>
                </a:lnTo>
                <a:lnTo>
                  <a:pt x="1332077" y="1308"/>
                </a:lnTo>
                <a:close/>
              </a:path>
            </a:pathLst>
          </a:custGeom>
          <a:solidFill>
            <a:srgbClr val="ECEBEC">
              <a:alpha val="6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4857775" y="5083391"/>
            <a:ext cx="490220" cy="375285"/>
          </a:xfrm>
          <a:custGeom>
            <a:avLst/>
            <a:gdLst/>
            <a:ahLst/>
            <a:cxnLst/>
            <a:rect l="l" t="t" r="r" b="b"/>
            <a:pathLst>
              <a:path w="490220" h="375285">
                <a:moveTo>
                  <a:pt x="483069" y="0"/>
                </a:moveTo>
                <a:lnTo>
                  <a:pt x="444" y="366737"/>
                </a:lnTo>
                <a:lnTo>
                  <a:pt x="0" y="369951"/>
                </a:lnTo>
                <a:lnTo>
                  <a:pt x="3174" y="374103"/>
                </a:lnTo>
                <a:lnTo>
                  <a:pt x="5702" y="374726"/>
                </a:lnTo>
                <a:lnTo>
                  <a:pt x="7823" y="373811"/>
                </a:lnTo>
                <a:lnTo>
                  <a:pt x="489356" y="8216"/>
                </a:lnTo>
                <a:lnTo>
                  <a:pt x="489800" y="5016"/>
                </a:lnTo>
                <a:lnTo>
                  <a:pt x="486371" y="482"/>
                </a:lnTo>
                <a:lnTo>
                  <a:pt x="483069" y="0"/>
                </a:lnTo>
                <a:close/>
              </a:path>
            </a:pathLst>
          </a:custGeom>
          <a:solidFill>
            <a:srgbClr val="ECEBEC">
              <a:alpha val="7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5337809" y="5085257"/>
            <a:ext cx="259079" cy="738505"/>
          </a:xfrm>
          <a:custGeom>
            <a:avLst/>
            <a:gdLst/>
            <a:ahLst/>
            <a:cxnLst/>
            <a:rect l="l" t="t" r="r" b="b"/>
            <a:pathLst>
              <a:path w="259079" h="738504">
                <a:moveTo>
                  <a:pt x="4648" y="0"/>
                </a:moveTo>
                <a:lnTo>
                  <a:pt x="863" y="1460"/>
                </a:lnTo>
                <a:lnTo>
                  <a:pt x="0" y="3365"/>
                </a:lnTo>
                <a:lnTo>
                  <a:pt x="251904" y="736993"/>
                </a:lnTo>
                <a:lnTo>
                  <a:pt x="253911" y="737997"/>
                </a:lnTo>
                <a:lnTo>
                  <a:pt x="255752" y="737362"/>
                </a:lnTo>
                <a:lnTo>
                  <a:pt x="256006" y="737247"/>
                </a:lnTo>
                <a:lnTo>
                  <a:pt x="257708" y="736511"/>
                </a:lnTo>
                <a:lnTo>
                  <a:pt x="258572" y="734618"/>
                </a:lnTo>
                <a:lnTo>
                  <a:pt x="6667" y="977"/>
                </a:lnTo>
                <a:close/>
              </a:path>
            </a:pathLst>
          </a:custGeom>
          <a:solidFill>
            <a:srgbClr val="ECEBEC">
              <a:alpha val="6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4601502" y="4563745"/>
            <a:ext cx="744855" cy="529590"/>
          </a:xfrm>
          <a:custGeom>
            <a:avLst/>
            <a:gdLst/>
            <a:ahLst/>
            <a:cxnLst/>
            <a:rect l="l" t="t" r="r" b="b"/>
            <a:pathLst>
              <a:path w="744854" h="529589">
                <a:moveTo>
                  <a:pt x="4724" y="0"/>
                </a:moveTo>
                <a:lnTo>
                  <a:pt x="2374" y="482"/>
                </a:lnTo>
                <a:lnTo>
                  <a:pt x="0" y="3759"/>
                </a:lnTo>
                <a:lnTo>
                  <a:pt x="393" y="6108"/>
                </a:lnTo>
                <a:lnTo>
                  <a:pt x="739216" y="529323"/>
                </a:lnTo>
                <a:lnTo>
                  <a:pt x="740600" y="529437"/>
                </a:lnTo>
                <a:lnTo>
                  <a:pt x="742911" y="528231"/>
                </a:lnTo>
                <a:lnTo>
                  <a:pt x="744524" y="525983"/>
                </a:lnTo>
                <a:lnTo>
                  <a:pt x="744131" y="523633"/>
                </a:lnTo>
                <a:close/>
              </a:path>
            </a:pathLst>
          </a:custGeom>
          <a:solidFill>
            <a:srgbClr val="ECEBEC">
              <a:alpha val="6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3421100" y="4564507"/>
            <a:ext cx="1188085" cy="286385"/>
          </a:xfrm>
          <a:custGeom>
            <a:avLst/>
            <a:gdLst/>
            <a:ahLst/>
            <a:cxnLst/>
            <a:rect l="l" t="t" r="r" b="b"/>
            <a:pathLst>
              <a:path w="1188085" h="286385">
                <a:moveTo>
                  <a:pt x="1185621" y="0"/>
                </a:moveTo>
                <a:lnTo>
                  <a:pt x="965" y="279717"/>
                </a:lnTo>
                <a:lnTo>
                  <a:pt x="0" y="281520"/>
                </a:lnTo>
                <a:lnTo>
                  <a:pt x="812" y="284899"/>
                </a:lnTo>
                <a:lnTo>
                  <a:pt x="2489" y="285953"/>
                </a:lnTo>
                <a:lnTo>
                  <a:pt x="1185887" y="6375"/>
                </a:lnTo>
                <a:lnTo>
                  <a:pt x="1187272" y="5791"/>
                </a:lnTo>
                <a:lnTo>
                  <a:pt x="1188059" y="4267"/>
                </a:lnTo>
                <a:lnTo>
                  <a:pt x="1187310" y="1054"/>
                </a:lnTo>
                <a:lnTo>
                  <a:pt x="1185621" y="0"/>
                </a:lnTo>
                <a:close/>
              </a:path>
            </a:pathLst>
          </a:custGeom>
          <a:solidFill>
            <a:srgbClr val="ECEBEC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4012285" y="4563541"/>
            <a:ext cx="598170" cy="737870"/>
          </a:xfrm>
          <a:custGeom>
            <a:avLst/>
            <a:gdLst/>
            <a:ahLst/>
            <a:cxnLst/>
            <a:rect l="l" t="t" r="r" b="b"/>
            <a:pathLst>
              <a:path w="598170" h="737870">
                <a:moveTo>
                  <a:pt x="594258" y="0"/>
                </a:moveTo>
                <a:lnTo>
                  <a:pt x="591705" y="266"/>
                </a:lnTo>
                <a:lnTo>
                  <a:pt x="0" y="732472"/>
                </a:lnTo>
                <a:lnTo>
                  <a:pt x="253" y="734936"/>
                </a:lnTo>
                <a:lnTo>
                  <a:pt x="3124" y="737260"/>
                </a:lnTo>
                <a:lnTo>
                  <a:pt x="4698" y="737412"/>
                </a:lnTo>
                <a:lnTo>
                  <a:pt x="7086" y="736231"/>
                </a:lnTo>
                <a:lnTo>
                  <a:pt x="597903" y="5219"/>
                </a:lnTo>
                <a:lnTo>
                  <a:pt x="597636" y="2755"/>
                </a:lnTo>
                <a:close/>
              </a:path>
            </a:pathLst>
          </a:custGeom>
          <a:solidFill>
            <a:srgbClr val="ECEBEC">
              <a:alpha val="6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4602886" y="4565129"/>
            <a:ext cx="263525" cy="890269"/>
          </a:xfrm>
          <a:custGeom>
            <a:avLst/>
            <a:gdLst/>
            <a:ahLst/>
            <a:cxnLst/>
            <a:rect l="l" t="t" r="r" b="b"/>
            <a:pathLst>
              <a:path w="263525" h="890270">
                <a:moveTo>
                  <a:pt x="3492" y="0"/>
                </a:moveTo>
                <a:lnTo>
                  <a:pt x="800" y="723"/>
                </a:lnTo>
                <a:lnTo>
                  <a:pt x="0" y="2222"/>
                </a:lnTo>
                <a:lnTo>
                  <a:pt x="258622" y="889457"/>
                </a:lnTo>
                <a:lnTo>
                  <a:pt x="260045" y="890231"/>
                </a:lnTo>
                <a:lnTo>
                  <a:pt x="261404" y="889838"/>
                </a:lnTo>
                <a:lnTo>
                  <a:pt x="261696" y="889723"/>
                </a:lnTo>
                <a:lnTo>
                  <a:pt x="262864" y="889228"/>
                </a:lnTo>
                <a:lnTo>
                  <a:pt x="263524" y="887907"/>
                </a:lnTo>
                <a:lnTo>
                  <a:pt x="4914" y="787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4602391" y="4564570"/>
            <a:ext cx="270510" cy="40640"/>
          </a:xfrm>
          <a:custGeom>
            <a:avLst/>
            <a:gdLst/>
            <a:ahLst/>
            <a:cxnLst/>
            <a:rect l="l" t="t" r="r" b="b"/>
            <a:pathLst>
              <a:path w="270510" h="40639">
                <a:moveTo>
                  <a:pt x="1981" y="0"/>
                </a:moveTo>
                <a:lnTo>
                  <a:pt x="406" y="1308"/>
                </a:lnTo>
                <a:lnTo>
                  <a:pt x="0" y="4749"/>
                </a:lnTo>
                <a:lnTo>
                  <a:pt x="1219" y="6311"/>
                </a:lnTo>
                <a:lnTo>
                  <a:pt x="267106" y="40081"/>
                </a:lnTo>
                <a:lnTo>
                  <a:pt x="269151" y="39357"/>
                </a:lnTo>
                <a:lnTo>
                  <a:pt x="269900" y="38430"/>
                </a:lnTo>
                <a:lnTo>
                  <a:pt x="270256" y="35547"/>
                </a:lnTo>
                <a:lnTo>
                  <a:pt x="269036" y="33972"/>
                </a:lnTo>
                <a:close/>
              </a:path>
            </a:pathLst>
          </a:custGeom>
          <a:solidFill>
            <a:srgbClr val="ECEBEC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3315004" y="4598555"/>
            <a:ext cx="1557655" cy="727075"/>
          </a:xfrm>
          <a:custGeom>
            <a:avLst/>
            <a:gdLst/>
            <a:ahLst/>
            <a:cxnLst/>
            <a:rect l="l" t="t" r="r" b="b"/>
            <a:pathLst>
              <a:path w="1557654" h="727075">
                <a:moveTo>
                  <a:pt x="1554556" y="0"/>
                </a:moveTo>
                <a:lnTo>
                  <a:pt x="571" y="722236"/>
                </a:lnTo>
                <a:lnTo>
                  <a:pt x="0" y="723747"/>
                </a:lnTo>
                <a:lnTo>
                  <a:pt x="1193" y="726300"/>
                </a:lnTo>
                <a:lnTo>
                  <a:pt x="2667" y="726859"/>
                </a:lnTo>
                <a:lnTo>
                  <a:pt x="1556651" y="4622"/>
                </a:lnTo>
                <a:lnTo>
                  <a:pt x="1557223" y="3111"/>
                </a:lnTo>
                <a:lnTo>
                  <a:pt x="1556029" y="558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4153827" y="4597984"/>
            <a:ext cx="719455" cy="638175"/>
          </a:xfrm>
          <a:custGeom>
            <a:avLst/>
            <a:gdLst/>
            <a:ahLst/>
            <a:cxnLst/>
            <a:rect l="l" t="t" r="r" b="b"/>
            <a:pathLst>
              <a:path w="719454" h="638175">
                <a:moveTo>
                  <a:pt x="716686" y="63"/>
                </a:moveTo>
                <a:lnTo>
                  <a:pt x="714692" y="0"/>
                </a:lnTo>
                <a:lnTo>
                  <a:pt x="127" y="633069"/>
                </a:lnTo>
                <a:lnTo>
                  <a:pt x="0" y="635050"/>
                </a:lnTo>
                <a:lnTo>
                  <a:pt x="2070" y="637412"/>
                </a:lnTo>
                <a:lnTo>
                  <a:pt x="3543" y="637705"/>
                </a:lnTo>
                <a:lnTo>
                  <a:pt x="4762" y="637171"/>
                </a:lnTo>
                <a:lnTo>
                  <a:pt x="718883" y="4673"/>
                </a:lnTo>
                <a:lnTo>
                  <a:pt x="719010" y="2692"/>
                </a:lnTo>
                <a:lnTo>
                  <a:pt x="716686" y="63"/>
                </a:lnTo>
                <a:close/>
              </a:path>
            </a:pathLst>
          </a:custGeom>
          <a:solidFill>
            <a:srgbClr val="ECEBEC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3421392" y="4598263"/>
            <a:ext cx="1451610" cy="252095"/>
          </a:xfrm>
          <a:custGeom>
            <a:avLst/>
            <a:gdLst/>
            <a:ahLst/>
            <a:cxnLst/>
            <a:rect l="l" t="t" r="r" b="b"/>
            <a:pathLst>
              <a:path w="1451610" h="252095">
                <a:moveTo>
                  <a:pt x="1449044" y="0"/>
                </a:moveTo>
                <a:lnTo>
                  <a:pt x="1104" y="246126"/>
                </a:lnTo>
                <a:lnTo>
                  <a:pt x="0" y="247611"/>
                </a:lnTo>
                <a:lnTo>
                  <a:pt x="546" y="250812"/>
                </a:lnTo>
                <a:lnTo>
                  <a:pt x="2057" y="251904"/>
                </a:lnTo>
                <a:lnTo>
                  <a:pt x="1449095" y="5905"/>
                </a:lnTo>
                <a:lnTo>
                  <a:pt x="1450314" y="5372"/>
                </a:lnTo>
                <a:lnTo>
                  <a:pt x="1451063" y="4051"/>
                </a:lnTo>
                <a:lnTo>
                  <a:pt x="1450568" y="1079"/>
                </a:lnTo>
                <a:lnTo>
                  <a:pt x="1449044" y="0"/>
                </a:lnTo>
                <a:close/>
              </a:path>
            </a:pathLst>
          </a:custGeom>
          <a:solidFill>
            <a:srgbClr val="ECEBEC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3313163" y="5227472"/>
            <a:ext cx="848994" cy="100330"/>
          </a:xfrm>
          <a:custGeom>
            <a:avLst/>
            <a:gdLst/>
            <a:ahLst/>
            <a:cxnLst/>
            <a:rect l="l" t="t" r="r" b="b"/>
            <a:pathLst>
              <a:path w="848995" h="100329">
                <a:moveTo>
                  <a:pt x="846188" y="0"/>
                </a:moveTo>
                <a:lnTo>
                  <a:pt x="1828" y="90843"/>
                </a:lnTo>
                <a:lnTo>
                  <a:pt x="0" y="93040"/>
                </a:lnTo>
                <a:lnTo>
                  <a:pt x="558" y="98018"/>
                </a:lnTo>
                <a:lnTo>
                  <a:pt x="2768" y="99822"/>
                </a:lnTo>
                <a:lnTo>
                  <a:pt x="844664" y="9283"/>
                </a:lnTo>
                <a:lnTo>
                  <a:pt x="845972" y="8953"/>
                </a:lnTo>
                <a:lnTo>
                  <a:pt x="847763" y="8166"/>
                </a:lnTo>
                <a:lnTo>
                  <a:pt x="848906" y="6324"/>
                </a:lnTo>
                <a:lnTo>
                  <a:pt x="848410" y="1816"/>
                </a:lnTo>
                <a:lnTo>
                  <a:pt x="846188" y="0"/>
                </a:lnTo>
                <a:close/>
              </a:path>
            </a:pathLst>
          </a:custGeom>
          <a:solidFill>
            <a:srgbClr val="ECEBEC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3421646" y="4844059"/>
            <a:ext cx="739140" cy="391160"/>
          </a:xfrm>
          <a:custGeom>
            <a:avLst/>
            <a:gdLst/>
            <a:ahLst/>
            <a:cxnLst/>
            <a:rect l="l" t="t" r="r" b="b"/>
            <a:pathLst>
              <a:path w="739139" h="391160">
                <a:moveTo>
                  <a:pt x="2857" y="0"/>
                </a:moveTo>
                <a:lnTo>
                  <a:pt x="1320" y="469"/>
                </a:lnTo>
                <a:lnTo>
                  <a:pt x="0" y="2984"/>
                </a:lnTo>
                <a:lnTo>
                  <a:pt x="469" y="4546"/>
                </a:lnTo>
                <a:lnTo>
                  <a:pt x="735202" y="390817"/>
                </a:lnTo>
                <a:lnTo>
                  <a:pt x="736015" y="390842"/>
                </a:lnTo>
                <a:lnTo>
                  <a:pt x="737666" y="389928"/>
                </a:lnTo>
                <a:lnTo>
                  <a:pt x="738619" y="388137"/>
                </a:lnTo>
                <a:lnTo>
                  <a:pt x="738136" y="386587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0129164" y="7283945"/>
            <a:ext cx="557530" cy="272415"/>
          </a:xfrm>
          <a:custGeom>
            <a:avLst/>
            <a:gdLst/>
            <a:ahLst/>
            <a:cxnLst/>
            <a:rect l="l" t="t" r="r" b="b"/>
            <a:pathLst>
              <a:path w="557529" h="272415">
                <a:moveTo>
                  <a:pt x="557389" y="0"/>
                </a:moveTo>
                <a:lnTo>
                  <a:pt x="0" y="271919"/>
                </a:lnTo>
                <a:lnTo>
                  <a:pt x="17068" y="271919"/>
                </a:lnTo>
                <a:lnTo>
                  <a:pt x="557389" y="8320"/>
                </a:lnTo>
                <a:lnTo>
                  <a:pt x="557389" y="0"/>
                </a:lnTo>
                <a:close/>
              </a:path>
            </a:pathLst>
          </a:custGeom>
          <a:solidFill>
            <a:srgbClr val="ECEBEC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0311307" y="6205918"/>
            <a:ext cx="375285" cy="605155"/>
          </a:xfrm>
          <a:custGeom>
            <a:avLst/>
            <a:gdLst/>
            <a:ahLst/>
            <a:cxnLst/>
            <a:rect l="l" t="t" r="r" b="b"/>
            <a:pathLst>
              <a:path w="375284" h="605154">
                <a:moveTo>
                  <a:pt x="7646" y="0"/>
                </a:moveTo>
                <a:lnTo>
                  <a:pt x="3532" y="0"/>
                </a:lnTo>
                <a:lnTo>
                  <a:pt x="2298" y="739"/>
                </a:lnTo>
                <a:lnTo>
                  <a:pt x="0" y="2186"/>
                </a:lnTo>
                <a:lnTo>
                  <a:pt x="0" y="6341"/>
                </a:lnTo>
                <a:lnTo>
                  <a:pt x="375246" y="604582"/>
                </a:lnTo>
                <a:lnTo>
                  <a:pt x="375246" y="586036"/>
                </a:lnTo>
                <a:lnTo>
                  <a:pt x="7646" y="0"/>
                </a:lnTo>
                <a:close/>
              </a:path>
            </a:pathLst>
          </a:custGeom>
          <a:solidFill>
            <a:srgbClr val="ECEBEC">
              <a:alpha val="66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8457844" y="6206998"/>
            <a:ext cx="1862455" cy="83820"/>
          </a:xfrm>
          <a:custGeom>
            <a:avLst/>
            <a:gdLst/>
            <a:ahLst/>
            <a:cxnLst/>
            <a:rect l="l" t="t" r="r" b="b"/>
            <a:pathLst>
              <a:path w="1862454" h="83820">
                <a:moveTo>
                  <a:pt x="1860321" y="0"/>
                </a:moveTo>
                <a:lnTo>
                  <a:pt x="1650" y="75895"/>
                </a:lnTo>
                <a:lnTo>
                  <a:pt x="0" y="77546"/>
                </a:lnTo>
                <a:lnTo>
                  <a:pt x="165" y="81673"/>
                </a:lnTo>
                <a:lnTo>
                  <a:pt x="1917" y="83273"/>
                </a:lnTo>
                <a:lnTo>
                  <a:pt x="1858543" y="7569"/>
                </a:lnTo>
                <a:lnTo>
                  <a:pt x="1859876" y="7264"/>
                </a:lnTo>
                <a:lnTo>
                  <a:pt x="1861248" y="6667"/>
                </a:lnTo>
                <a:lnTo>
                  <a:pt x="1862201" y="5270"/>
                </a:lnTo>
                <a:lnTo>
                  <a:pt x="1862048" y="1600"/>
                </a:lnTo>
                <a:lnTo>
                  <a:pt x="1860321" y="0"/>
                </a:lnTo>
                <a:close/>
              </a:path>
            </a:pathLst>
          </a:custGeom>
          <a:solidFill>
            <a:srgbClr val="ECEBEC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8574900" y="5142966"/>
            <a:ext cx="706120" cy="539115"/>
          </a:xfrm>
          <a:custGeom>
            <a:avLst/>
            <a:gdLst/>
            <a:ahLst/>
            <a:cxnLst/>
            <a:rect l="l" t="t" r="r" b="b"/>
            <a:pathLst>
              <a:path w="706120" h="539114">
                <a:moveTo>
                  <a:pt x="699147" y="0"/>
                </a:moveTo>
                <a:lnTo>
                  <a:pt x="697001" y="1866"/>
                </a:lnTo>
                <a:lnTo>
                  <a:pt x="406" y="531126"/>
                </a:lnTo>
                <a:lnTo>
                  <a:pt x="0" y="534225"/>
                </a:lnTo>
                <a:lnTo>
                  <a:pt x="3035" y="538200"/>
                </a:lnTo>
                <a:lnTo>
                  <a:pt x="5486" y="538797"/>
                </a:lnTo>
                <a:lnTo>
                  <a:pt x="7518" y="537933"/>
                </a:lnTo>
                <a:lnTo>
                  <a:pt x="705129" y="8051"/>
                </a:lnTo>
                <a:lnTo>
                  <a:pt x="705548" y="4953"/>
                </a:lnTo>
                <a:lnTo>
                  <a:pt x="702246" y="635"/>
                </a:lnTo>
                <a:lnTo>
                  <a:pt x="699147" y="0"/>
                </a:lnTo>
                <a:close/>
              </a:path>
            </a:pathLst>
          </a:custGeom>
          <a:solidFill>
            <a:srgbClr val="ECEBEC">
              <a:alpha val="6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6459791" y="5673229"/>
            <a:ext cx="2124075" cy="288290"/>
          </a:xfrm>
          <a:custGeom>
            <a:avLst/>
            <a:gdLst/>
            <a:ahLst/>
            <a:cxnLst/>
            <a:rect l="l" t="t" r="r" b="b"/>
            <a:pathLst>
              <a:path w="2124075" h="288289">
                <a:moveTo>
                  <a:pt x="2121903" y="0"/>
                </a:moveTo>
                <a:lnTo>
                  <a:pt x="1155" y="282016"/>
                </a:lnTo>
                <a:lnTo>
                  <a:pt x="0" y="283578"/>
                </a:lnTo>
                <a:lnTo>
                  <a:pt x="457" y="286816"/>
                </a:lnTo>
                <a:lnTo>
                  <a:pt x="1955" y="287972"/>
                </a:lnTo>
                <a:lnTo>
                  <a:pt x="2121852" y="5867"/>
                </a:lnTo>
                <a:lnTo>
                  <a:pt x="2123033" y="5346"/>
                </a:lnTo>
                <a:lnTo>
                  <a:pt x="2123795" y="4089"/>
                </a:lnTo>
                <a:lnTo>
                  <a:pt x="2123401" y="1142"/>
                </a:lnTo>
                <a:lnTo>
                  <a:pt x="2121903" y="0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7418806" y="5673318"/>
            <a:ext cx="1165225" cy="575945"/>
          </a:xfrm>
          <a:custGeom>
            <a:avLst/>
            <a:gdLst/>
            <a:ahLst/>
            <a:cxnLst/>
            <a:rect l="l" t="t" r="r" b="b"/>
            <a:pathLst>
              <a:path w="1165225" h="575945">
                <a:moveTo>
                  <a:pt x="1161821" y="0"/>
                </a:moveTo>
                <a:lnTo>
                  <a:pt x="558" y="570903"/>
                </a:lnTo>
                <a:lnTo>
                  <a:pt x="0" y="572554"/>
                </a:lnTo>
                <a:lnTo>
                  <a:pt x="1320" y="575259"/>
                </a:lnTo>
                <a:lnTo>
                  <a:pt x="2882" y="575817"/>
                </a:lnTo>
                <a:lnTo>
                  <a:pt x="1164247" y="4864"/>
                </a:lnTo>
                <a:lnTo>
                  <a:pt x="1164805" y="3200"/>
                </a:lnTo>
                <a:lnTo>
                  <a:pt x="1163459" y="482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7533399" y="4712411"/>
            <a:ext cx="1050925" cy="967740"/>
          </a:xfrm>
          <a:custGeom>
            <a:avLst/>
            <a:gdLst/>
            <a:ahLst/>
            <a:cxnLst/>
            <a:rect l="l" t="t" r="r" b="b"/>
            <a:pathLst>
              <a:path w="1050925" h="967739">
                <a:moveTo>
                  <a:pt x="4610" y="0"/>
                </a:moveTo>
                <a:lnTo>
                  <a:pt x="2476" y="152"/>
                </a:lnTo>
                <a:lnTo>
                  <a:pt x="0" y="2844"/>
                </a:lnTo>
                <a:lnTo>
                  <a:pt x="88" y="4965"/>
                </a:lnTo>
                <a:lnTo>
                  <a:pt x="1045794" y="967359"/>
                </a:lnTo>
                <a:lnTo>
                  <a:pt x="1047216" y="967536"/>
                </a:lnTo>
                <a:lnTo>
                  <a:pt x="1048816" y="966851"/>
                </a:lnTo>
                <a:lnTo>
                  <a:pt x="1050785" y="964882"/>
                </a:lnTo>
                <a:lnTo>
                  <a:pt x="1050709" y="962761"/>
                </a:lnTo>
                <a:close/>
              </a:path>
            </a:pathLst>
          </a:custGeom>
          <a:solidFill>
            <a:srgbClr val="ECEBEC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6051702" y="4690719"/>
            <a:ext cx="1489710" cy="29845"/>
          </a:xfrm>
          <a:custGeom>
            <a:avLst/>
            <a:gdLst/>
            <a:ahLst/>
            <a:cxnLst/>
            <a:rect l="l" t="t" r="r" b="b"/>
            <a:pathLst>
              <a:path w="1489709" h="29845">
                <a:moveTo>
                  <a:pt x="1828" y="0"/>
                </a:moveTo>
                <a:lnTo>
                  <a:pt x="50" y="1714"/>
                </a:lnTo>
                <a:lnTo>
                  <a:pt x="0" y="6057"/>
                </a:lnTo>
                <a:lnTo>
                  <a:pt x="1739" y="7848"/>
                </a:lnTo>
                <a:lnTo>
                  <a:pt x="1485366" y="29387"/>
                </a:lnTo>
                <a:lnTo>
                  <a:pt x="1486992" y="29070"/>
                </a:lnTo>
                <a:lnTo>
                  <a:pt x="1488363" y="28473"/>
                </a:lnTo>
                <a:lnTo>
                  <a:pt x="1489367" y="27127"/>
                </a:lnTo>
                <a:lnTo>
                  <a:pt x="1489392" y="23329"/>
                </a:lnTo>
                <a:lnTo>
                  <a:pt x="1487678" y="21526"/>
                </a:lnTo>
                <a:lnTo>
                  <a:pt x="1828" y="0"/>
                </a:lnTo>
                <a:close/>
              </a:path>
            </a:pathLst>
          </a:custGeom>
          <a:solidFill>
            <a:srgbClr val="ECEBEC">
              <a:alpha val="61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6768058" y="4549444"/>
            <a:ext cx="773430" cy="170815"/>
          </a:xfrm>
          <a:custGeom>
            <a:avLst/>
            <a:gdLst/>
            <a:ahLst/>
            <a:cxnLst/>
            <a:rect l="l" t="t" r="r" b="b"/>
            <a:pathLst>
              <a:path w="773429" h="170814">
                <a:moveTo>
                  <a:pt x="2870" y="0"/>
                </a:moveTo>
                <a:lnTo>
                  <a:pt x="850" y="1257"/>
                </a:lnTo>
                <a:lnTo>
                  <a:pt x="0" y="5334"/>
                </a:lnTo>
                <a:lnTo>
                  <a:pt x="1308" y="7340"/>
                </a:lnTo>
                <a:lnTo>
                  <a:pt x="769086" y="170548"/>
                </a:lnTo>
                <a:lnTo>
                  <a:pt x="771639" y="169710"/>
                </a:lnTo>
                <a:lnTo>
                  <a:pt x="772464" y="168744"/>
                </a:lnTo>
                <a:lnTo>
                  <a:pt x="773175" y="165493"/>
                </a:lnTo>
                <a:lnTo>
                  <a:pt x="771880" y="163499"/>
                </a:lnTo>
                <a:close/>
              </a:path>
            </a:pathLst>
          </a:custGeom>
          <a:solidFill>
            <a:srgbClr val="ECEBEC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4910696" y="4550384"/>
            <a:ext cx="1864995" cy="947419"/>
          </a:xfrm>
          <a:custGeom>
            <a:avLst/>
            <a:gdLst/>
            <a:ahLst/>
            <a:cxnLst/>
            <a:rect l="l" t="t" r="r" b="b"/>
            <a:pathLst>
              <a:path w="1864995" h="947420">
                <a:moveTo>
                  <a:pt x="1864601" y="3263"/>
                </a:moveTo>
                <a:lnTo>
                  <a:pt x="1864106" y="2311"/>
                </a:lnTo>
                <a:lnTo>
                  <a:pt x="1863877" y="1130"/>
                </a:lnTo>
                <a:lnTo>
                  <a:pt x="1863483" y="876"/>
                </a:lnTo>
                <a:lnTo>
                  <a:pt x="1863420" y="685"/>
                </a:lnTo>
                <a:lnTo>
                  <a:pt x="1863267" y="635"/>
                </a:lnTo>
                <a:lnTo>
                  <a:pt x="1862785" y="393"/>
                </a:lnTo>
                <a:lnTo>
                  <a:pt x="1862416" y="127"/>
                </a:lnTo>
                <a:lnTo>
                  <a:pt x="1862251" y="165"/>
                </a:lnTo>
                <a:lnTo>
                  <a:pt x="1861870" y="0"/>
                </a:lnTo>
                <a:lnTo>
                  <a:pt x="1861731" y="76"/>
                </a:lnTo>
                <a:lnTo>
                  <a:pt x="1860867" y="431"/>
                </a:lnTo>
                <a:lnTo>
                  <a:pt x="1143000" y="141833"/>
                </a:lnTo>
                <a:lnTo>
                  <a:pt x="1141984" y="143319"/>
                </a:lnTo>
                <a:lnTo>
                  <a:pt x="1142555" y="146291"/>
                </a:lnTo>
                <a:lnTo>
                  <a:pt x="1144003" y="147281"/>
                </a:lnTo>
                <a:lnTo>
                  <a:pt x="1835327" y="11049"/>
                </a:lnTo>
                <a:lnTo>
                  <a:pt x="214731" y="684123"/>
                </a:lnTo>
                <a:lnTo>
                  <a:pt x="213334" y="684733"/>
                </a:lnTo>
                <a:lnTo>
                  <a:pt x="212686" y="686333"/>
                </a:lnTo>
                <a:lnTo>
                  <a:pt x="213842" y="689114"/>
                </a:lnTo>
                <a:lnTo>
                  <a:pt x="215455" y="689787"/>
                </a:lnTo>
                <a:lnTo>
                  <a:pt x="1796072" y="33299"/>
                </a:lnTo>
                <a:lnTo>
                  <a:pt x="533" y="942022"/>
                </a:lnTo>
                <a:lnTo>
                  <a:pt x="0" y="943673"/>
                </a:lnTo>
                <a:lnTo>
                  <a:pt x="1346" y="946353"/>
                </a:lnTo>
                <a:lnTo>
                  <a:pt x="2908" y="946899"/>
                </a:lnTo>
                <a:lnTo>
                  <a:pt x="1862518" y="5702"/>
                </a:lnTo>
                <a:lnTo>
                  <a:pt x="1862759" y="5588"/>
                </a:lnTo>
                <a:lnTo>
                  <a:pt x="1862924" y="5524"/>
                </a:lnTo>
                <a:lnTo>
                  <a:pt x="1863712" y="5181"/>
                </a:lnTo>
                <a:lnTo>
                  <a:pt x="1863915" y="5080"/>
                </a:lnTo>
                <a:lnTo>
                  <a:pt x="1864055" y="4927"/>
                </a:lnTo>
                <a:lnTo>
                  <a:pt x="1864334" y="4051"/>
                </a:lnTo>
                <a:lnTo>
                  <a:pt x="1864423" y="3898"/>
                </a:lnTo>
                <a:lnTo>
                  <a:pt x="1864575" y="3479"/>
                </a:lnTo>
                <a:lnTo>
                  <a:pt x="1864601" y="3263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6089040" y="4546600"/>
            <a:ext cx="690245" cy="302260"/>
          </a:xfrm>
          <a:custGeom>
            <a:avLst/>
            <a:gdLst/>
            <a:ahLst/>
            <a:cxnLst/>
            <a:rect l="l" t="t" r="r" b="b"/>
            <a:pathLst>
              <a:path w="690245" h="302260">
                <a:moveTo>
                  <a:pt x="683818" y="0"/>
                </a:moveTo>
                <a:lnTo>
                  <a:pt x="1435" y="290753"/>
                </a:lnTo>
                <a:lnTo>
                  <a:pt x="0" y="294335"/>
                </a:lnTo>
                <a:lnTo>
                  <a:pt x="2641" y="300545"/>
                </a:lnTo>
                <a:lnTo>
                  <a:pt x="6235" y="301980"/>
                </a:lnTo>
                <a:lnTo>
                  <a:pt x="688619" y="11214"/>
                </a:lnTo>
                <a:lnTo>
                  <a:pt x="690054" y="7632"/>
                </a:lnTo>
                <a:lnTo>
                  <a:pt x="687412" y="1435"/>
                </a:lnTo>
                <a:close/>
              </a:path>
            </a:pathLst>
          </a:custGeom>
          <a:solidFill>
            <a:srgbClr val="ECEBEC">
              <a:alpha val="7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4909096" y="4836769"/>
            <a:ext cx="1191895" cy="662305"/>
          </a:xfrm>
          <a:custGeom>
            <a:avLst/>
            <a:gdLst/>
            <a:ahLst/>
            <a:cxnLst/>
            <a:rect l="l" t="t" r="r" b="b"/>
            <a:pathLst>
              <a:path w="1191895" h="662304">
                <a:moveTo>
                  <a:pt x="1186878" y="0"/>
                </a:moveTo>
                <a:lnTo>
                  <a:pt x="736" y="654888"/>
                </a:lnTo>
                <a:lnTo>
                  <a:pt x="0" y="657402"/>
                </a:lnTo>
                <a:lnTo>
                  <a:pt x="2146" y="661288"/>
                </a:lnTo>
                <a:lnTo>
                  <a:pt x="4432" y="662038"/>
                </a:lnTo>
                <a:lnTo>
                  <a:pt x="6375" y="661200"/>
                </a:lnTo>
                <a:lnTo>
                  <a:pt x="1190879" y="7404"/>
                </a:lnTo>
                <a:lnTo>
                  <a:pt x="1191615" y="4864"/>
                </a:lnTo>
                <a:lnTo>
                  <a:pt x="1189393" y="888"/>
                </a:lnTo>
                <a:lnTo>
                  <a:pt x="1186878" y="0"/>
                </a:lnTo>
                <a:close/>
              </a:path>
            </a:pathLst>
          </a:custGeom>
          <a:solidFill>
            <a:srgbClr val="ECEBEC">
              <a:alpha val="6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4170997" y="4838280"/>
            <a:ext cx="1928495" cy="1356360"/>
          </a:xfrm>
          <a:custGeom>
            <a:avLst/>
            <a:gdLst/>
            <a:ahLst/>
            <a:cxnLst/>
            <a:rect l="l" t="t" r="r" b="b"/>
            <a:pathLst>
              <a:path w="1928495" h="1356360">
                <a:moveTo>
                  <a:pt x="1894281" y="1351546"/>
                </a:moveTo>
                <a:lnTo>
                  <a:pt x="1893150" y="1350060"/>
                </a:lnTo>
                <a:lnTo>
                  <a:pt x="1943" y="1081354"/>
                </a:lnTo>
                <a:lnTo>
                  <a:pt x="457" y="1082471"/>
                </a:lnTo>
                <a:lnTo>
                  <a:pt x="0" y="1085684"/>
                </a:lnTo>
                <a:lnTo>
                  <a:pt x="1117" y="1087183"/>
                </a:lnTo>
                <a:lnTo>
                  <a:pt x="1891258" y="1355750"/>
                </a:lnTo>
                <a:lnTo>
                  <a:pt x="1893214" y="1355090"/>
                </a:lnTo>
                <a:lnTo>
                  <a:pt x="1893900" y="1354226"/>
                </a:lnTo>
                <a:lnTo>
                  <a:pt x="1894281" y="1351546"/>
                </a:lnTo>
                <a:close/>
              </a:path>
              <a:path w="1928495" h="1356360">
                <a:moveTo>
                  <a:pt x="1928329" y="3733"/>
                </a:moveTo>
                <a:lnTo>
                  <a:pt x="1927098" y="736"/>
                </a:lnTo>
                <a:lnTo>
                  <a:pt x="1925383" y="0"/>
                </a:lnTo>
                <a:lnTo>
                  <a:pt x="952855" y="396671"/>
                </a:lnTo>
                <a:lnTo>
                  <a:pt x="952169" y="398386"/>
                </a:lnTo>
                <a:lnTo>
                  <a:pt x="953401" y="401383"/>
                </a:lnTo>
                <a:lnTo>
                  <a:pt x="955116" y="402120"/>
                </a:lnTo>
                <a:lnTo>
                  <a:pt x="1927644" y="5448"/>
                </a:lnTo>
                <a:lnTo>
                  <a:pt x="1928329" y="3733"/>
                </a:lnTo>
                <a:close/>
              </a:path>
            </a:pathLst>
          </a:custGeom>
          <a:solidFill>
            <a:srgbClr val="ECEBEC">
              <a:alpha val="5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4591126" y="5822962"/>
            <a:ext cx="1475105" cy="372110"/>
          </a:xfrm>
          <a:custGeom>
            <a:avLst/>
            <a:gdLst/>
            <a:ahLst/>
            <a:cxnLst/>
            <a:rect l="l" t="t" r="r" b="b"/>
            <a:pathLst>
              <a:path w="1475104" h="372110">
                <a:moveTo>
                  <a:pt x="2755" y="0"/>
                </a:moveTo>
                <a:lnTo>
                  <a:pt x="927" y="1130"/>
                </a:lnTo>
                <a:lnTo>
                  <a:pt x="0" y="4711"/>
                </a:lnTo>
                <a:lnTo>
                  <a:pt x="1092" y="6527"/>
                </a:lnTo>
                <a:lnTo>
                  <a:pt x="1470926" y="371525"/>
                </a:lnTo>
                <a:lnTo>
                  <a:pt x="1473238" y="370776"/>
                </a:lnTo>
                <a:lnTo>
                  <a:pt x="1473974" y="369938"/>
                </a:lnTo>
                <a:lnTo>
                  <a:pt x="1474698" y="367106"/>
                </a:lnTo>
                <a:lnTo>
                  <a:pt x="1473606" y="365290"/>
                </a:lnTo>
                <a:close/>
              </a:path>
            </a:pathLst>
          </a:custGeom>
          <a:solidFill>
            <a:srgbClr val="ECEBEC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5588418" y="5815253"/>
            <a:ext cx="478155" cy="379730"/>
          </a:xfrm>
          <a:custGeom>
            <a:avLst/>
            <a:gdLst/>
            <a:ahLst/>
            <a:cxnLst/>
            <a:rect l="l" t="t" r="r" b="b"/>
            <a:pathLst>
              <a:path w="478154" h="379729">
                <a:moveTo>
                  <a:pt x="4660" y="0"/>
                </a:moveTo>
                <a:lnTo>
                  <a:pt x="2425" y="317"/>
                </a:lnTo>
                <a:lnTo>
                  <a:pt x="0" y="3340"/>
                </a:lnTo>
                <a:lnTo>
                  <a:pt x="241" y="5562"/>
                </a:lnTo>
                <a:lnTo>
                  <a:pt x="472541" y="379399"/>
                </a:lnTo>
                <a:lnTo>
                  <a:pt x="473951" y="379539"/>
                </a:lnTo>
                <a:lnTo>
                  <a:pt x="475627" y="378815"/>
                </a:lnTo>
                <a:lnTo>
                  <a:pt x="477697" y="376453"/>
                </a:lnTo>
                <a:lnTo>
                  <a:pt x="477443" y="374218"/>
                </a:lnTo>
                <a:close/>
              </a:path>
            </a:pathLst>
          </a:custGeom>
          <a:solidFill>
            <a:srgbClr val="ECEBEC">
              <a:alpha val="6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3595611" y="5816536"/>
            <a:ext cx="1999614" cy="270510"/>
          </a:xfrm>
          <a:custGeom>
            <a:avLst/>
            <a:gdLst/>
            <a:ahLst/>
            <a:cxnLst/>
            <a:rect l="l" t="t" r="r" b="b"/>
            <a:pathLst>
              <a:path w="1999614" h="270510">
                <a:moveTo>
                  <a:pt x="1997875" y="0"/>
                </a:moveTo>
                <a:lnTo>
                  <a:pt x="990" y="265201"/>
                </a:lnTo>
                <a:lnTo>
                  <a:pt x="0" y="266560"/>
                </a:lnTo>
                <a:lnTo>
                  <a:pt x="393" y="269392"/>
                </a:lnTo>
                <a:lnTo>
                  <a:pt x="1676" y="270370"/>
                </a:lnTo>
                <a:lnTo>
                  <a:pt x="1997824" y="5080"/>
                </a:lnTo>
                <a:lnTo>
                  <a:pt x="1998852" y="4635"/>
                </a:lnTo>
                <a:lnTo>
                  <a:pt x="1999513" y="3556"/>
                </a:lnTo>
                <a:lnTo>
                  <a:pt x="1999157" y="977"/>
                </a:lnTo>
                <a:lnTo>
                  <a:pt x="1997875" y="0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4171264" y="5816384"/>
            <a:ext cx="1424305" cy="109855"/>
          </a:xfrm>
          <a:custGeom>
            <a:avLst/>
            <a:gdLst/>
            <a:ahLst/>
            <a:cxnLst/>
            <a:rect l="l" t="t" r="r" b="b"/>
            <a:pathLst>
              <a:path w="1424304" h="109854">
                <a:moveTo>
                  <a:pt x="1422488" y="0"/>
                </a:moveTo>
                <a:lnTo>
                  <a:pt x="1143" y="103708"/>
                </a:lnTo>
                <a:lnTo>
                  <a:pt x="0" y="105041"/>
                </a:lnTo>
                <a:lnTo>
                  <a:pt x="241" y="108089"/>
                </a:lnTo>
                <a:lnTo>
                  <a:pt x="1549" y="109258"/>
                </a:lnTo>
                <a:lnTo>
                  <a:pt x="1421358" y="5613"/>
                </a:lnTo>
                <a:lnTo>
                  <a:pt x="1423289" y="4953"/>
                </a:lnTo>
                <a:lnTo>
                  <a:pt x="1424000" y="3873"/>
                </a:lnTo>
                <a:lnTo>
                  <a:pt x="1423797" y="1155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4014063" y="5294122"/>
            <a:ext cx="1581150" cy="527685"/>
          </a:xfrm>
          <a:custGeom>
            <a:avLst/>
            <a:gdLst/>
            <a:ahLst/>
            <a:cxnLst/>
            <a:rect l="l" t="t" r="r" b="b"/>
            <a:pathLst>
              <a:path w="1581150" h="527685">
                <a:moveTo>
                  <a:pt x="2158" y="0"/>
                </a:moveTo>
                <a:lnTo>
                  <a:pt x="812" y="673"/>
                </a:lnTo>
                <a:lnTo>
                  <a:pt x="0" y="3162"/>
                </a:lnTo>
                <a:lnTo>
                  <a:pt x="673" y="4483"/>
                </a:lnTo>
                <a:lnTo>
                  <a:pt x="1578190" y="527570"/>
                </a:lnTo>
                <a:lnTo>
                  <a:pt x="1579892" y="527049"/>
                </a:lnTo>
                <a:lnTo>
                  <a:pt x="1580387" y="526541"/>
                </a:lnTo>
                <a:lnTo>
                  <a:pt x="1581010" y="524636"/>
                </a:lnTo>
                <a:lnTo>
                  <a:pt x="1580337" y="523303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4857483" y="5446433"/>
            <a:ext cx="741045" cy="378460"/>
          </a:xfrm>
          <a:custGeom>
            <a:avLst/>
            <a:gdLst/>
            <a:ahLst/>
            <a:cxnLst/>
            <a:rect l="l" t="t" r="r" b="b"/>
            <a:pathLst>
              <a:path w="741045" h="378460">
                <a:moveTo>
                  <a:pt x="5841" y="0"/>
                </a:moveTo>
                <a:lnTo>
                  <a:pt x="2666" y="1092"/>
                </a:lnTo>
                <a:lnTo>
                  <a:pt x="0" y="6299"/>
                </a:lnTo>
                <a:lnTo>
                  <a:pt x="1066" y="9512"/>
                </a:lnTo>
                <a:lnTo>
                  <a:pt x="734009" y="378320"/>
                </a:lnTo>
                <a:lnTo>
                  <a:pt x="735634" y="378307"/>
                </a:lnTo>
                <a:lnTo>
                  <a:pt x="738149" y="377228"/>
                </a:lnTo>
                <a:lnTo>
                  <a:pt x="739101" y="376377"/>
                </a:lnTo>
                <a:lnTo>
                  <a:pt x="741019" y="372605"/>
                </a:lnTo>
                <a:lnTo>
                  <a:pt x="739952" y="369392"/>
                </a:lnTo>
                <a:close/>
              </a:path>
            </a:pathLst>
          </a:custGeom>
          <a:solidFill>
            <a:srgbClr val="ECEBEC">
              <a:alpha val="7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3079534" y="5449824"/>
            <a:ext cx="1786889" cy="648970"/>
          </a:xfrm>
          <a:custGeom>
            <a:avLst/>
            <a:gdLst/>
            <a:ahLst/>
            <a:cxnLst/>
            <a:rect l="l" t="t" r="r" b="b"/>
            <a:pathLst>
              <a:path w="1786889" h="648970">
                <a:moveTo>
                  <a:pt x="1784464" y="0"/>
                </a:moveTo>
                <a:lnTo>
                  <a:pt x="1866" y="643991"/>
                </a:lnTo>
                <a:lnTo>
                  <a:pt x="419" y="644334"/>
                </a:lnTo>
                <a:lnTo>
                  <a:pt x="0" y="645807"/>
                </a:lnTo>
                <a:lnTo>
                  <a:pt x="889" y="648246"/>
                </a:lnTo>
                <a:lnTo>
                  <a:pt x="2260" y="648906"/>
                </a:lnTo>
                <a:lnTo>
                  <a:pt x="1786128" y="4368"/>
                </a:lnTo>
                <a:lnTo>
                  <a:pt x="1786712" y="3060"/>
                </a:lnTo>
                <a:lnTo>
                  <a:pt x="1785835" y="660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3594760" y="5448922"/>
            <a:ext cx="1272540" cy="638810"/>
          </a:xfrm>
          <a:custGeom>
            <a:avLst/>
            <a:gdLst/>
            <a:ahLst/>
            <a:cxnLst/>
            <a:rect l="l" t="t" r="r" b="b"/>
            <a:pathLst>
              <a:path w="1272539" h="638810">
                <a:moveTo>
                  <a:pt x="1269085" y="0"/>
                </a:moveTo>
                <a:lnTo>
                  <a:pt x="622" y="633222"/>
                </a:lnTo>
                <a:lnTo>
                  <a:pt x="0" y="635114"/>
                </a:lnTo>
                <a:lnTo>
                  <a:pt x="1524" y="638149"/>
                </a:lnTo>
                <a:lnTo>
                  <a:pt x="3327" y="638810"/>
                </a:lnTo>
                <a:lnTo>
                  <a:pt x="1271790" y="5613"/>
                </a:lnTo>
                <a:lnTo>
                  <a:pt x="1272425" y="3733"/>
                </a:lnTo>
                <a:lnTo>
                  <a:pt x="1270863" y="635"/>
                </a:lnTo>
                <a:close/>
              </a:path>
            </a:pathLst>
          </a:custGeom>
          <a:solidFill>
            <a:srgbClr val="ECEBEC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4170997" y="5449417"/>
            <a:ext cx="695960" cy="476884"/>
          </a:xfrm>
          <a:custGeom>
            <a:avLst/>
            <a:gdLst/>
            <a:ahLst/>
            <a:cxnLst/>
            <a:rect l="l" t="t" r="r" b="b"/>
            <a:pathLst>
              <a:path w="695960" h="476885">
                <a:moveTo>
                  <a:pt x="692264" y="0"/>
                </a:moveTo>
                <a:lnTo>
                  <a:pt x="330" y="471919"/>
                </a:lnTo>
                <a:lnTo>
                  <a:pt x="0" y="473659"/>
                </a:lnTo>
                <a:lnTo>
                  <a:pt x="1625" y="476021"/>
                </a:lnTo>
                <a:lnTo>
                  <a:pt x="3048" y="476389"/>
                </a:lnTo>
                <a:lnTo>
                  <a:pt x="4229" y="475881"/>
                </a:lnTo>
                <a:lnTo>
                  <a:pt x="695401" y="4521"/>
                </a:lnTo>
                <a:lnTo>
                  <a:pt x="695718" y="2794"/>
                </a:lnTo>
                <a:lnTo>
                  <a:pt x="694004" y="279"/>
                </a:lnTo>
                <a:lnTo>
                  <a:pt x="692264" y="0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4012450" y="5292471"/>
            <a:ext cx="855980" cy="164465"/>
          </a:xfrm>
          <a:custGeom>
            <a:avLst/>
            <a:gdLst/>
            <a:ahLst/>
            <a:cxnLst/>
            <a:rect l="l" t="t" r="r" b="b"/>
            <a:pathLst>
              <a:path w="855979" h="164464">
                <a:moveTo>
                  <a:pt x="2832" y="0"/>
                </a:moveTo>
                <a:lnTo>
                  <a:pt x="761" y="1447"/>
                </a:lnTo>
                <a:lnTo>
                  <a:pt x="0" y="5740"/>
                </a:lnTo>
                <a:lnTo>
                  <a:pt x="1409" y="7797"/>
                </a:lnTo>
                <a:lnTo>
                  <a:pt x="851192" y="164058"/>
                </a:lnTo>
                <a:lnTo>
                  <a:pt x="853846" y="163144"/>
                </a:lnTo>
                <a:lnTo>
                  <a:pt x="854760" y="162090"/>
                </a:lnTo>
                <a:lnTo>
                  <a:pt x="855383" y="158597"/>
                </a:lnTo>
                <a:lnTo>
                  <a:pt x="853986" y="156540"/>
                </a:lnTo>
                <a:close/>
              </a:path>
            </a:pathLst>
          </a:custGeom>
          <a:solidFill>
            <a:srgbClr val="ECEBEC">
              <a:alpha val="6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3077794" y="5292344"/>
            <a:ext cx="943610" cy="808355"/>
          </a:xfrm>
          <a:custGeom>
            <a:avLst/>
            <a:gdLst/>
            <a:ahLst/>
            <a:cxnLst/>
            <a:rect l="l" t="t" r="r" b="b"/>
            <a:pathLst>
              <a:path w="943610" h="808354">
                <a:moveTo>
                  <a:pt x="937983" y="0"/>
                </a:moveTo>
                <a:lnTo>
                  <a:pt x="190" y="802119"/>
                </a:lnTo>
                <a:lnTo>
                  <a:pt x="0" y="804621"/>
                </a:lnTo>
                <a:lnTo>
                  <a:pt x="2565" y="807605"/>
                </a:lnTo>
                <a:lnTo>
                  <a:pt x="4432" y="807986"/>
                </a:lnTo>
                <a:lnTo>
                  <a:pt x="5968" y="807326"/>
                </a:lnTo>
                <a:lnTo>
                  <a:pt x="943140" y="6007"/>
                </a:lnTo>
                <a:lnTo>
                  <a:pt x="943330" y="3517"/>
                </a:lnTo>
                <a:lnTo>
                  <a:pt x="940498" y="190"/>
                </a:lnTo>
                <a:lnTo>
                  <a:pt x="937983" y="0"/>
                </a:lnTo>
                <a:close/>
              </a:path>
            </a:pathLst>
          </a:custGeom>
          <a:solidFill>
            <a:srgbClr val="ECEBEC">
              <a:alpha val="6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3595217" y="5293639"/>
            <a:ext cx="424815" cy="793750"/>
          </a:xfrm>
          <a:custGeom>
            <a:avLst/>
            <a:gdLst/>
            <a:ahLst/>
            <a:cxnLst/>
            <a:rect l="l" t="t" r="r" b="b"/>
            <a:pathLst>
              <a:path w="424814" h="793750">
                <a:moveTo>
                  <a:pt x="421424" y="0"/>
                </a:moveTo>
                <a:lnTo>
                  <a:pt x="419747" y="482"/>
                </a:lnTo>
                <a:lnTo>
                  <a:pt x="0" y="790600"/>
                </a:lnTo>
                <a:lnTo>
                  <a:pt x="508" y="792276"/>
                </a:lnTo>
                <a:lnTo>
                  <a:pt x="2628" y="793381"/>
                </a:lnTo>
                <a:lnTo>
                  <a:pt x="3479" y="793381"/>
                </a:lnTo>
                <a:lnTo>
                  <a:pt x="5270" y="792403"/>
                </a:lnTo>
                <a:lnTo>
                  <a:pt x="424637" y="3098"/>
                </a:lnTo>
                <a:lnTo>
                  <a:pt x="424129" y="1422"/>
                </a:lnTo>
                <a:close/>
              </a:path>
            </a:pathLst>
          </a:custGeom>
          <a:solidFill>
            <a:srgbClr val="ECEBEC">
              <a:alpha val="5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3421443" y="4843869"/>
            <a:ext cx="598805" cy="455930"/>
          </a:xfrm>
          <a:custGeom>
            <a:avLst/>
            <a:gdLst/>
            <a:ahLst/>
            <a:cxnLst/>
            <a:rect l="l" t="t" r="r" b="b"/>
            <a:pathLst>
              <a:path w="598804" h="455929">
                <a:moveTo>
                  <a:pt x="3568" y="0"/>
                </a:moveTo>
                <a:lnTo>
                  <a:pt x="1866" y="241"/>
                </a:lnTo>
                <a:lnTo>
                  <a:pt x="0" y="2666"/>
                </a:lnTo>
                <a:lnTo>
                  <a:pt x="254" y="4394"/>
                </a:lnTo>
                <a:lnTo>
                  <a:pt x="594436" y="455714"/>
                </a:lnTo>
                <a:lnTo>
                  <a:pt x="595477" y="455815"/>
                </a:lnTo>
                <a:lnTo>
                  <a:pt x="596798" y="455256"/>
                </a:lnTo>
                <a:lnTo>
                  <a:pt x="598411" y="453377"/>
                </a:lnTo>
                <a:lnTo>
                  <a:pt x="598170" y="451624"/>
                </a:lnTo>
                <a:close/>
              </a:path>
            </a:pathLst>
          </a:custGeom>
          <a:solidFill>
            <a:srgbClr val="ECEBEC">
              <a:alpha val="5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2427109" y="4843297"/>
            <a:ext cx="1001394" cy="969644"/>
          </a:xfrm>
          <a:custGeom>
            <a:avLst/>
            <a:gdLst/>
            <a:ahLst/>
            <a:cxnLst/>
            <a:rect l="l" t="t" r="r" b="b"/>
            <a:pathLst>
              <a:path w="1001395" h="969645">
                <a:moveTo>
                  <a:pt x="998575" y="25"/>
                </a:moveTo>
                <a:lnTo>
                  <a:pt x="996492" y="0"/>
                </a:lnTo>
                <a:lnTo>
                  <a:pt x="38" y="964704"/>
                </a:lnTo>
                <a:lnTo>
                  <a:pt x="0" y="966825"/>
                </a:lnTo>
                <a:lnTo>
                  <a:pt x="2298" y="969175"/>
                </a:lnTo>
                <a:lnTo>
                  <a:pt x="3784" y="969441"/>
                </a:lnTo>
                <a:lnTo>
                  <a:pt x="5397" y="968743"/>
                </a:lnTo>
                <a:lnTo>
                  <a:pt x="1001140" y="4800"/>
                </a:lnTo>
                <a:lnTo>
                  <a:pt x="1001166" y="2679"/>
                </a:lnTo>
                <a:close/>
              </a:path>
            </a:pathLst>
          </a:custGeom>
          <a:solidFill>
            <a:srgbClr val="ECEBEC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3314052" y="4843119"/>
            <a:ext cx="114935" cy="483234"/>
          </a:xfrm>
          <a:custGeom>
            <a:avLst/>
            <a:gdLst/>
            <a:ahLst/>
            <a:cxnLst/>
            <a:rect l="l" t="t" r="r" b="b"/>
            <a:pathLst>
              <a:path w="114935" h="483235">
                <a:moveTo>
                  <a:pt x="109385" y="0"/>
                </a:moveTo>
                <a:lnTo>
                  <a:pt x="107492" y="1168"/>
                </a:lnTo>
                <a:lnTo>
                  <a:pt x="0" y="480529"/>
                </a:lnTo>
                <a:lnTo>
                  <a:pt x="1206" y="482447"/>
                </a:lnTo>
                <a:lnTo>
                  <a:pt x="3886" y="483031"/>
                </a:lnTo>
                <a:lnTo>
                  <a:pt x="6299" y="482231"/>
                </a:lnTo>
                <a:lnTo>
                  <a:pt x="7099" y="481329"/>
                </a:lnTo>
                <a:lnTo>
                  <a:pt x="114414" y="2730"/>
                </a:lnTo>
                <a:lnTo>
                  <a:pt x="113220" y="838"/>
                </a:lnTo>
                <a:close/>
              </a:path>
            </a:pathLst>
          </a:custGeom>
          <a:solidFill>
            <a:srgbClr val="ECEBEC">
              <a:alpha val="6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1902726" y="5319382"/>
            <a:ext cx="1418590" cy="772795"/>
          </a:xfrm>
          <a:custGeom>
            <a:avLst/>
            <a:gdLst/>
            <a:ahLst/>
            <a:cxnLst/>
            <a:rect l="l" t="t" r="r" b="b"/>
            <a:pathLst>
              <a:path w="1418589" h="772795">
                <a:moveTo>
                  <a:pt x="1418374" y="3162"/>
                </a:moveTo>
                <a:lnTo>
                  <a:pt x="1416926" y="495"/>
                </a:lnTo>
                <a:lnTo>
                  <a:pt x="1415503" y="0"/>
                </a:lnTo>
                <a:lnTo>
                  <a:pt x="1415148" y="152"/>
                </a:lnTo>
                <a:lnTo>
                  <a:pt x="1413878" y="711"/>
                </a:lnTo>
                <a:lnTo>
                  <a:pt x="1392021" y="12700"/>
                </a:lnTo>
                <a:lnTo>
                  <a:pt x="495" y="767689"/>
                </a:lnTo>
                <a:lnTo>
                  <a:pt x="0" y="769366"/>
                </a:lnTo>
                <a:lnTo>
                  <a:pt x="1409" y="771956"/>
                </a:lnTo>
                <a:lnTo>
                  <a:pt x="2946" y="772464"/>
                </a:lnTo>
                <a:lnTo>
                  <a:pt x="4241" y="771918"/>
                </a:lnTo>
                <a:lnTo>
                  <a:pt x="525056" y="489305"/>
                </a:lnTo>
                <a:lnTo>
                  <a:pt x="524941" y="489737"/>
                </a:lnTo>
                <a:lnTo>
                  <a:pt x="526338" y="492340"/>
                </a:lnTo>
                <a:lnTo>
                  <a:pt x="527875" y="492836"/>
                </a:lnTo>
                <a:lnTo>
                  <a:pt x="1412214" y="7912"/>
                </a:lnTo>
                <a:lnTo>
                  <a:pt x="1417878" y="4838"/>
                </a:lnTo>
                <a:lnTo>
                  <a:pt x="1418374" y="3162"/>
                </a:lnTo>
                <a:close/>
              </a:path>
            </a:pathLst>
          </a:custGeom>
          <a:solidFill>
            <a:srgbClr val="ECEBEC">
              <a:alpha val="5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1061171" y="5548220"/>
            <a:ext cx="992505" cy="1138555"/>
          </a:xfrm>
          <a:custGeom>
            <a:avLst/>
            <a:gdLst/>
            <a:ahLst/>
            <a:cxnLst/>
            <a:rect l="l" t="t" r="r" b="b"/>
            <a:pathLst>
              <a:path w="992505" h="1138554">
                <a:moveTo>
                  <a:pt x="989876" y="0"/>
                </a:moveTo>
                <a:lnTo>
                  <a:pt x="988288" y="101"/>
                </a:lnTo>
                <a:lnTo>
                  <a:pt x="0" y="1135024"/>
                </a:lnTo>
                <a:lnTo>
                  <a:pt x="101" y="1136637"/>
                </a:lnTo>
                <a:lnTo>
                  <a:pt x="1943" y="1138224"/>
                </a:lnTo>
                <a:lnTo>
                  <a:pt x="3009" y="1138351"/>
                </a:lnTo>
                <a:lnTo>
                  <a:pt x="4203" y="1137831"/>
                </a:lnTo>
                <a:lnTo>
                  <a:pt x="992136" y="3505"/>
                </a:lnTo>
                <a:lnTo>
                  <a:pt x="992035" y="1879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1326857" y="5546470"/>
            <a:ext cx="728345" cy="636270"/>
          </a:xfrm>
          <a:custGeom>
            <a:avLst/>
            <a:gdLst/>
            <a:ahLst/>
            <a:cxnLst/>
            <a:rect l="l" t="t" r="r" b="b"/>
            <a:pathLst>
              <a:path w="728344" h="636270">
                <a:moveTo>
                  <a:pt x="722617" y="0"/>
                </a:moveTo>
                <a:lnTo>
                  <a:pt x="165" y="630135"/>
                </a:lnTo>
                <a:lnTo>
                  <a:pt x="0" y="632739"/>
                </a:lnTo>
                <a:lnTo>
                  <a:pt x="2717" y="635850"/>
                </a:lnTo>
                <a:lnTo>
                  <a:pt x="4635" y="636231"/>
                </a:lnTo>
                <a:lnTo>
                  <a:pt x="6248" y="635546"/>
                </a:lnTo>
                <a:lnTo>
                  <a:pt x="728027" y="6248"/>
                </a:lnTo>
                <a:lnTo>
                  <a:pt x="728205" y="3632"/>
                </a:lnTo>
                <a:lnTo>
                  <a:pt x="725195" y="190"/>
                </a:lnTo>
                <a:lnTo>
                  <a:pt x="722617" y="0"/>
                </a:lnTo>
                <a:close/>
              </a:path>
            </a:pathLst>
          </a:custGeom>
          <a:solidFill>
            <a:srgbClr val="ECEBEC">
              <a:alpha val="67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1903044" y="5548261"/>
            <a:ext cx="150495" cy="543560"/>
          </a:xfrm>
          <a:custGeom>
            <a:avLst/>
            <a:gdLst/>
            <a:ahLst/>
            <a:cxnLst/>
            <a:rect l="l" t="t" r="r" b="b"/>
            <a:pathLst>
              <a:path w="150494" h="543560">
                <a:moveTo>
                  <a:pt x="146672" y="0"/>
                </a:moveTo>
                <a:lnTo>
                  <a:pt x="145287" y="787"/>
                </a:lnTo>
                <a:lnTo>
                  <a:pt x="0" y="541197"/>
                </a:lnTo>
                <a:lnTo>
                  <a:pt x="812" y="542607"/>
                </a:lnTo>
                <a:lnTo>
                  <a:pt x="2755" y="543128"/>
                </a:lnTo>
                <a:lnTo>
                  <a:pt x="4533" y="542569"/>
                </a:lnTo>
                <a:lnTo>
                  <a:pt x="5105" y="541972"/>
                </a:lnTo>
                <a:lnTo>
                  <a:pt x="150240" y="2159"/>
                </a:lnTo>
                <a:lnTo>
                  <a:pt x="149428" y="723"/>
                </a:lnTo>
                <a:close/>
              </a:path>
            </a:pathLst>
          </a:custGeom>
          <a:solidFill>
            <a:srgbClr val="ECEBEC">
              <a:alpha val="5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8458530" y="6283312"/>
            <a:ext cx="767080" cy="1273175"/>
          </a:xfrm>
          <a:custGeom>
            <a:avLst/>
            <a:gdLst/>
            <a:ahLst/>
            <a:cxnLst/>
            <a:rect l="l" t="t" r="r" b="b"/>
            <a:pathLst>
              <a:path w="767079" h="1273175">
                <a:moveTo>
                  <a:pt x="4772" y="0"/>
                </a:moveTo>
                <a:lnTo>
                  <a:pt x="2291" y="0"/>
                </a:lnTo>
                <a:lnTo>
                  <a:pt x="1511" y="443"/>
                </a:lnTo>
                <a:lnTo>
                  <a:pt x="38" y="1357"/>
                </a:lnTo>
                <a:lnTo>
                  <a:pt x="0" y="4028"/>
                </a:lnTo>
                <a:lnTo>
                  <a:pt x="759218" y="1272552"/>
                </a:lnTo>
                <a:lnTo>
                  <a:pt x="766549" y="1272552"/>
                </a:lnTo>
                <a:lnTo>
                  <a:pt x="4953" y="49"/>
                </a:lnTo>
                <a:lnTo>
                  <a:pt x="4772" y="0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6396520" y="6283157"/>
            <a:ext cx="2068830" cy="1188720"/>
          </a:xfrm>
          <a:custGeom>
            <a:avLst/>
            <a:gdLst/>
            <a:ahLst/>
            <a:cxnLst/>
            <a:rect l="l" t="t" r="r" b="b"/>
            <a:pathLst>
              <a:path w="2068829" h="1188720">
                <a:moveTo>
                  <a:pt x="2065172" y="0"/>
                </a:moveTo>
                <a:lnTo>
                  <a:pt x="482" y="1183233"/>
                </a:lnTo>
                <a:lnTo>
                  <a:pt x="0" y="1185049"/>
                </a:lnTo>
                <a:lnTo>
                  <a:pt x="1562" y="1187780"/>
                </a:lnTo>
                <a:lnTo>
                  <a:pt x="3187" y="1188300"/>
                </a:lnTo>
                <a:lnTo>
                  <a:pt x="4546" y="1187716"/>
                </a:lnTo>
                <a:lnTo>
                  <a:pt x="2068029" y="5054"/>
                </a:lnTo>
                <a:lnTo>
                  <a:pt x="2068525" y="3263"/>
                </a:lnTo>
                <a:lnTo>
                  <a:pt x="2066925" y="406"/>
                </a:lnTo>
                <a:lnTo>
                  <a:pt x="2065172" y="0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7374153" y="6281178"/>
            <a:ext cx="1092835" cy="1017905"/>
          </a:xfrm>
          <a:custGeom>
            <a:avLst/>
            <a:gdLst/>
            <a:ahLst/>
            <a:cxnLst/>
            <a:rect l="l" t="t" r="r" b="b"/>
            <a:pathLst>
              <a:path w="1092834" h="1017904">
                <a:moveTo>
                  <a:pt x="1086307" y="0"/>
                </a:moveTo>
                <a:lnTo>
                  <a:pt x="88" y="1010513"/>
                </a:lnTo>
                <a:lnTo>
                  <a:pt x="0" y="1013523"/>
                </a:lnTo>
                <a:lnTo>
                  <a:pt x="3162" y="1016927"/>
                </a:lnTo>
                <a:lnTo>
                  <a:pt x="5321" y="1017333"/>
                </a:lnTo>
                <a:lnTo>
                  <a:pt x="7607" y="1016342"/>
                </a:lnTo>
                <a:lnTo>
                  <a:pt x="1092669" y="6972"/>
                </a:lnTo>
                <a:lnTo>
                  <a:pt x="1092746" y="3987"/>
                </a:lnTo>
                <a:lnTo>
                  <a:pt x="1089240" y="152"/>
                </a:lnTo>
                <a:close/>
              </a:path>
            </a:pathLst>
          </a:custGeom>
          <a:solidFill>
            <a:srgbClr val="ECEBEC">
              <a:alpha val="6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8458327" y="6283121"/>
            <a:ext cx="106680" cy="1273175"/>
          </a:xfrm>
          <a:custGeom>
            <a:avLst/>
            <a:gdLst/>
            <a:ahLst/>
            <a:cxnLst/>
            <a:rect l="l" t="t" r="r" b="b"/>
            <a:pathLst>
              <a:path w="106679" h="1273175">
                <a:moveTo>
                  <a:pt x="5104" y="0"/>
                </a:moveTo>
                <a:lnTo>
                  <a:pt x="2948" y="0"/>
                </a:lnTo>
                <a:lnTo>
                  <a:pt x="1244" y="140"/>
                </a:lnTo>
                <a:lnTo>
                  <a:pt x="0" y="1604"/>
                </a:lnTo>
                <a:lnTo>
                  <a:pt x="0" y="3604"/>
                </a:lnTo>
                <a:lnTo>
                  <a:pt x="99894" y="1272743"/>
                </a:lnTo>
                <a:lnTo>
                  <a:pt x="106625" y="1272743"/>
                </a:lnTo>
                <a:lnTo>
                  <a:pt x="6680" y="3074"/>
                </a:lnTo>
                <a:lnTo>
                  <a:pt x="6553" y="1220"/>
                </a:lnTo>
                <a:lnTo>
                  <a:pt x="5104" y="0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7417727" y="6241832"/>
            <a:ext cx="1048385" cy="48895"/>
          </a:xfrm>
          <a:custGeom>
            <a:avLst/>
            <a:gdLst/>
            <a:ahLst/>
            <a:cxnLst/>
            <a:rect l="l" t="t" r="r" b="b"/>
            <a:pathLst>
              <a:path w="1048384" h="48895">
                <a:moveTo>
                  <a:pt x="2095" y="0"/>
                </a:moveTo>
                <a:lnTo>
                  <a:pt x="152" y="1701"/>
                </a:lnTo>
                <a:lnTo>
                  <a:pt x="0" y="6324"/>
                </a:lnTo>
                <a:lnTo>
                  <a:pt x="1777" y="8242"/>
                </a:lnTo>
                <a:lnTo>
                  <a:pt x="1044409" y="48793"/>
                </a:lnTo>
                <a:lnTo>
                  <a:pt x="1046987" y="47828"/>
                </a:lnTo>
                <a:lnTo>
                  <a:pt x="1048003" y="46443"/>
                </a:lnTo>
                <a:lnTo>
                  <a:pt x="1048169" y="42506"/>
                </a:lnTo>
                <a:lnTo>
                  <a:pt x="1046378" y="40576"/>
                </a:lnTo>
                <a:close/>
              </a:path>
            </a:pathLst>
          </a:custGeom>
          <a:solidFill>
            <a:srgbClr val="ECEBEC">
              <a:alpha val="61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6188204" y="6243053"/>
            <a:ext cx="1236980" cy="1313180"/>
          </a:xfrm>
          <a:custGeom>
            <a:avLst/>
            <a:gdLst/>
            <a:ahLst/>
            <a:cxnLst/>
            <a:rect l="l" t="t" r="r" b="b"/>
            <a:pathLst>
              <a:path w="1236979" h="1313179">
                <a:moveTo>
                  <a:pt x="1234923" y="0"/>
                </a:moveTo>
                <a:lnTo>
                  <a:pt x="1232457" y="0"/>
                </a:lnTo>
                <a:lnTo>
                  <a:pt x="1231605" y="941"/>
                </a:lnTo>
                <a:lnTo>
                  <a:pt x="0" y="1312811"/>
                </a:lnTo>
                <a:lnTo>
                  <a:pt x="8110" y="1312811"/>
                </a:lnTo>
                <a:lnTo>
                  <a:pt x="1235911" y="5005"/>
                </a:lnTo>
                <a:lnTo>
                  <a:pt x="1236698" y="4144"/>
                </a:lnTo>
                <a:lnTo>
                  <a:pt x="1236698" y="1669"/>
                </a:lnTo>
                <a:lnTo>
                  <a:pt x="1234923" y="0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5859538" y="6241605"/>
            <a:ext cx="1567180" cy="1231265"/>
          </a:xfrm>
          <a:custGeom>
            <a:avLst/>
            <a:gdLst/>
            <a:ahLst/>
            <a:cxnLst/>
            <a:rect l="l" t="t" r="r" b="b"/>
            <a:pathLst>
              <a:path w="1567179" h="1231265">
                <a:moveTo>
                  <a:pt x="1566824" y="5295"/>
                </a:moveTo>
                <a:lnTo>
                  <a:pt x="1566633" y="2794"/>
                </a:lnTo>
                <a:lnTo>
                  <a:pt x="1565389" y="1778"/>
                </a:lnTo>
                <a:lnTo>
                  <a:pt x="1565148" y="1130"/>
                </a:lnTo>
                <a:lnTo>
                  <a:pt x="1564043" y="660"/>
                </a:lnTo>
                <a:lnTo>
                  <a:pt x="1563268" y="0"/>
                </a:lnTo>
                <a:lnTo>
                  <a:pt x="1560741" y="177"/>
                </a:lnTo>
                <a:lnTo>
                  <a:pt x="1559648" y="1473"/>
                </a:lnTo>
                <a:lnTo>
                  <a:pt x="889" y="609942"/>
                </a:lnTo>
                <a:lnTo>
                  <a:pt x="0" y="612063"/>
                </a:lnTo>
                <a:lnTo>
                  <a:pt x="1498" y="615886"/>
                </a:lnTo>
                <a:lnTo>
                  <a:pt x="3657" y="616839"/>
                </a:lnTo>
                <a:lnTo>
                  <a:pt x="1549742" y="13322"/>
                </a:lnTo>
                <a:lnTo>
                  <a:pt x="535940" y="1225689"/>
                </a:lnTo>
                <a:lnTo>
                  <a:pt x="536155" y="1228178"/>
                </a:lnTo>
                <a:lnTo>
                  <a:pt x="539013" y="1230579"/>
                </a:lnTo>
                <a:lnTo>
                  <a:pt x="540600" y="1230757"/>
                </a:lnTo>
                <a:lnTo>
                  <a:pt x="542975" y="1229575"/>
                </a:lnTo>
                <a:lnTo>
                  <a:pt x="1565135" y="7315"/>
                </a:lnTo>
                <a:lnTo>
                  <a:pt x="1565744" y="7073"/>
                </a:lnTo>
                <a:lnTo>
                  <a:pt x="1566151" y="6108"/>
                </a:lnTo>
                <a:lnTo>
                  <a:pt x="1566824" y="5295"/>
                </a:lnTo>
                <a:close/>
              </a:path>
            </a:pathLst>
          </a:custGeom>
          <a:solidFill>
            <a:srgbClr val="ECEBEC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7374979" y="6241525"/>
            <a:ext cx="51435" cy="1056640"/>
          </a:xfrm>
          <a:custGeom>
            <a:avLst/>
            <a:gdLst/>
            <a:ahLst/>
            <a:cxnLst/>
            <a:rect l="l" t="t" r="r" b="b"/>
            <a:pathLst>
              <a:path w="51434" h="1056640">
                <a:moveTo>
                  <a:pt x="44742" y="0"/>
                </a:moveTo>
                <a:lnTo>
                  <a:pt x="42722" y="1904"/>
                </a:lnTo>
                <a:lnTo>
                  <a:pt x="0" y="1054074"/>
                </a:lnTo>
                <a:lnTo>
                  <a:pt x="1841" y="1056093"/>
                </a:lnTo>
                <a:lnTo>
                  <a:pt x="4902" y="1056208"/>
                </a:lnTo>
                <a:lnTo>
                  <a:pt x="7619" y="1055192"/>
                </a:lnTo>
                <a:lnTo>
                  <a:pt x="8674" y="1053757"/>
                </a:lnTo>
                <a:lnTo>
                  <a:pt x="51384" y="2285"/>
                </a:lnTo>
                <a:lnTo>
                  <a:pt x="49542" y="279"/>
                </a:lnTo>
                <a:close/>
              </a:path>
            </a:pathLst>
          </a:custGeom>
          <a:solidFill>
            <a:srgbClr val="ECEBEC">
              <a:alpha val="6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6458775" y="5953836"/>
            <a:ext cx="967740" cy="296545"/>
          </a:xfrm>
          <a:custGeom>
            <a:avLst/>
            <a:gdLst/>
            <a:ahLst/>
            <a:cxnLst/>
            <a:rect l="l" t="t" r="r" b="b"/>
            <a:pathLst>
              <a:path w="967740" h="296545">
                <a:moveTo>
                  <a:pt x="3301" y="0"/>
                </a:moveTo>
                <a:lnTo>
                  <a:pt x="1193" y="1143"/>
                </a:lnTo>
                <a:lnTo>
                  <a:pt x="0" y="5105"/>
                </a:lnTo>
                <a:lnTo>
                  <a:pt x="1142" y="7200"/>
                </a:lnTo>
                <a:lnTo>
                  <a:pt x="962964" y="296049"/>
                </a:lnTo>
                <a:lnTo>
                  <a:pt x="963866" y="295973"/>
                </a:lnTo>
                <a:lnTo>
                  <a:pt x="965631" y="295224"/>
                </a:lnTo>
                <a:lnTo>
                  <a:pt x="966431" y="294373"/>
                </a:lnTo>
                <a:lnTo>
                  <a:pt x="967346" y="291287"/>
                </a:lnTo>
                <a:lnTo>
                  <a:pt x="966228" y="289204"/>
                </a:lnTo>
                <a:close/>
              </a:path>
            </a:pathLst>
          </a:custGeom>
          <a:solidFill>
            <a:srgbClr val="ECEBEC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4739500" y="5564340"/>
            <a:ext cx="1727835" cy="398145"/>
          </a:xfrm>
          <a:custGeom>
            <a:avLst/>
            <a:gdLst/>
            <a:ahLst/>
            <a:cxnLst/>
            <a:rect l="l" t="t" r="r" b="b"/>
            <a:pathLst>
              <a:path w="1727835" h="398145">
                <a:moveTo>
                  <a:pt x="3124" y="0"/>
                </a:moveTo>
                <a:lnTo>
                  <a:pt x="952" y="1295"/>
                </a:lnTo>
                <a:lnTo>
                  <a:pt x="0" y="5575"/>
                </a:lnTo>
                <a:lnTo>
                  <a:pt x="1333" y="7683"/>
                </a:lnTo>
                <a:lnTo>
                  <a:pt x="1723440" y="397738"/>
                </a:lnTo>
                <a:lnTo>
                  <a:pt x="1726145" y="396849"/>
                </a:lnTo>
                <a:lnTo>
                  <a:pt x="1727034" y="395859"/>
                </a:lnTo>
                <a:lnTo>
                  <a:pt x="1727796" y="392455"/>
                </a:lnTo>
                <a:lnTo>
                  <a:pt x="1726463" y="390347"/>
                </a:lnTo>
                <a:close/>
              </a:path>
            </a:pathLst>
          </a:custGeom>
          <a:solidFill>
            <a:srgbClr val="ECEBEC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5858598" y="5952862"/>
            <a:ext cx="609600" cy="906144"/>
          </a:xfrm>
          <a:custGeom>
            <a:avLst/>
            <a:gdLst/>
            <a:ahLst/>
            <a:cxnLst/>
            <a:rect l="l" t="t" r="r" b="b"/>
            <a:pathLst>
              <a:path w="609600" h="906145">
                <a:moveTo>
                  <a:pt x="604799" y="0"/>
                </a:moveTo>
                <a:lnTo>
                  <a:pt x="602005" y="673"/>
                </a:lnTo>
                <a:lnTo>
                  <a:pt x="0" y="900899"/>
                </a:lnTo>
                <a:lnTo>
                  <a:pt x="571" y="903693"/>
                </a:lnTo>
                <a:lnTo>
                  <a:pt x="3962" y="905992"/>
                </a:lnTo>
                <a:lnTo>
                  <a:pt x="5600" y="906094"/>
                </a:lnTo>
                <a:lnTo>
                  <a:pt x="7734" y="905179"/>
                </a:lnTo>
                <a:lnTo>
                  <a:pt x="8432" y="904608"/>
                </a:lnTo>
                <a:lnTo>
                  <a:pt x="609511" y="5638"/>
                </a:lnTo>
                <a:lnTo>
                  <a:pt x="608952" y="2806"/>
                </a:lnTo>
                <a:close/>
              </a:path>
            </a:pathLst>
          </a:custGeom>
          <a:solidFill>
            <a:srgbClr val="ECEBEC">
              <a:alpha val="6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6051486" y="4690440"/>
            <a:ext cx="415925" cy="1271905"/>
          </a:xfrm>
          <a:custGeom>
            <a:avLst/>
            <a:gdLst/>
            <a:ahLst/>
            <a:cxnLst/>
            <a:rect l="l" t="t" r="r" b="b"/>
            <a:pathLst>
              <a:path w="415925" h="1271904">
                <a:moveTo>
                  <a:pt x="4991" y="0"/>
                </a:moveTo>
                <a:lnTo>
                  <a:pt x="1079" y="1396"/>
                </a:lnTo>
                <a:lnTo>
                  <a:pt x="0" y="3403"/>
                </a:lnTo>
                <a:lnTo>
                  <a:pt x="408546" y="1270736"/>
                </a:lnTo>
                <a:lnTo>
                  <a:pt x="410667" y="1271816"/>
                </a:lnTo>
                <a:lnTo>
                  <a:pt x="412661" y="1271168"/>
                </a:lnTo>
                <a:lnTo>
                  <a:pt x="412965" y="1271041"/>
                </a:lnTo>
                <a:lnTo>
                  <a:pt x="414731" y="1270292"/>
                </a:lnTo>
                <a:lnTo>
                  <a:pt x="415632" y="1268298"/>
                </a:lnTo>
                <a:lnTo>
                  <a:pt x="7111" y="1079"/>
                </a:lnTo>
                <a:close/>
              </a:path>
            </a:pathLst>
          </a:custGeom>
          <a:solidFill>
            <a:srgbClr val="ECEBEC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4536821" y="4690567"/>
            <a:ext cx="1523365" cy="883285"/>
          </a:xfrm>
          <a:custGeom>
            <a:avLst/>
            <a:gdLst/>
            <a:ahLst/>
            <a:cxnLst/>
            <a:rect l="l" t="t" r="r" b="b"/>
            <a:pathLst>
              <a:path w="1523364" h="883285">
                <a:moveTo>
                  <a:pt x="1519097" y="0"/>
                </a:moveTo>
                <a:lnTo>
                  <a:pt x="571" y="877061"/>
                </a:lnTo>
                <a:lnTo>
                  <a:pt x="0" y="879220"/>
                </a:lnTo>
                <a:lnTo>
                  <a:pt x="1879" y="882497"/>
                </a:lnTo>
                <a:lnTo>
                  <a:pt x="3822" y="883107"/>
                </a:lnTo>
                <a:lnTo>
                  <a:pt x="5448" y="882395"/>
                </a:lnTo>
                <a:lnTo>
                  <a:pt x="1522310" y="6184"/>
                </a:lnTo>
                <a:lnTo>
                  <a:pt x="1522895" y="3987"/>
                </a:lnTo>
                <a:lnTo>
                  <a:pt x="1520939" y="622"/>
                </a:lnTo>
                <a:lnTo>
                  <a:pt x="1519097" y="0"/>
                </a:lnTo>
                <a:close/>
              </a:path>
            </a:pathLst>
          </a:custGeom>
          <a:solidFill>
            <a:srgbClr val="ECEBEC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4739995" y="4690960"/>
            <a:ext cx="1319530" cy="882015"/>
          </a:xfrm>
          <a:custGeom>
            <a:avLst/>
            <a:gdLst/>
            <a:ahLst/>
            <a:cxnLst/>
            <a:rect l="l" t="t" r="r" b="b"/>
            <a:pathLst>
              <a:path w="1319529" h="882014">
                <a:moveTo>
                  <a:pt x="1315377" y="0"/>
                </a:moveTo>
                <a:lnTo>
                  <a:pt x="419" y="875931"/>
                </a:lnTo>
                <a:lnTo>
                  <a:pt x="0" y="878014"/>
                </a:lnTo>
                <a:lnTo>
                  <a:pt x="1943" y="880922"/>
                </a:lnTo>
                <a:lnTo>
                  <a:pt x="3682" y="881418"/>
                </a:lnTo>
                <a:lnTo>
                  <a:pt x="5143" y="880770"/>
                </a:lnTo>
                <a:lnTo>
                  <a:pt x="1319060" y="5461"/>
                </a:lnTo>
                <a:lnTo>
                  <a:pt x="1319491" y="3378"/>
                </a:lnTo>
                <a:lnTo>
                  <a:pt x="1317447" y="342"/>
                </a:lnTo>
                <a:lnTo>
                  <a:pt x="1315377" y="0"/>
                </a:lnTo>
                <a:close/>
              </a:path>
            </a:pathLst>
          </a:custGeom>
          <a:solidFill>
            <a:srgbClr val="ECEBEC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5121554" y="4689703"/>
            <a:ext cx="939165" cy="552450"/>
          </a:xfrm>
          <a:custGeom>
            <a:avLst/>
            <a:gdLst/>
            <a:ahLst/>
            <a:cxnLst/>
            <a:rect l="l" t="t" r="r" b="b"/>
            <a:pathLst>
              <a:path w="939164" h="552450">
                <a:moveTo>
                  <a:pt x="933945" y="0"/>
                </a:moveTo>
                <a:lnTo>
                  <a:pt x="698" y="544804"/>
                </a:lnTo>
                <a:lnTo>
                  <a:pt x="0" y="547458"/>
                </a:lnTo>
                <a:lnTo>
                  <a:pt x="2324" y="551459"/>
                </a:lnTo>
                <a:lnTo>
                  <a:pt x="4686" y="552170"/>
                </a:lnTo>
                <a:lnTo>
                  <a:pt x="6667" y="551319"/>
                </a:lnTo>
                <a:lnTo>
                  <a:pt x="938364" y="7492"/>
                </a:lnTo>
                <a:lnTo>
                  <a:pt x="939063" y="4851"/>
                </a:lnTo>
                <a:lnTo>
                  <a:pt x="936637" y="698"/>
                </a:lnTo>
                <a:lnTo>
                  <a:pt x="933945" y="0"/>
                </a:lnTo>
                <a:close/>
              </a:path>
            </a:pathLst>
          </a:custGeom>
          <a:solidFill>
            <a:srgbClr val="ECEBEC">
              <a:alpha val="6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3758285" y="5233073"/>
            <a:ext cx="1372235" cy="768350"/>
          </a:xfrm>
          <a:custGeom>
            <a:avLst/>
            <a:gdLst/>
            <a:ahLst/>
            <a:cxnLst/>
            <a:rect l="l" t="t" r="r" b="b"/>
            <a:pathLst>
              <a:path w="1372235" h="768350">
                <a:moveTo>
                  <a:pt x="1368412" y="0"/>
                </a:moveTo>
                <a:lnTo>
                  <a:pt x="1366685" y="1206"/>
                </a:lnTo>
                <a:lnTo>
                  <a:pt x="533" y="762698"/>
                </a:lnTo>
                <a:lnTo>
                  <a:pt x="0" y="764628"/>
                </a:lnTo>
                <a:lnTo>
                  <a:pt x="1638" y="767588"/>
                </a:lnTo>
                <a:lnTo>
                  <a:pt x="3365" y="768159"/>
                </a:lnTo>
                <a:lnTo>
                  <a:pt x="4838" y="767511"/>
                </a:lnTo>
                <a:lnTo>
                  <a:pt x="1371295" y="5867"/>
                </a:lnTo>
                <a:lnTo>
                  <a:pt x="1371828" y="3949"/>
                </a:lnTo>
                <a:lnTo>
                  <a:pt x="1370139" y="927"/>
                </a:lnTo>
                <a:lnTo>
                  <a:pt x="1368412" y="0"/>
                </a:lnTo>
                <a:close/>
              </a:path>
            </a:pathLst>
          </a:custGeom>
          <a:solidFill>
            <a:srgbClr val="ECEBEC">
              <a:alpha val="5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4532757" y="5228793"/>
            <a:ext cx="601980" cy="349250"/>
          </a:xfrm>
          <a:custGeom>
            <a:avLst/>
            <a:gdLst/>
            <a:ahLst/>
            <a:cxnLst/>
            <a:rect l="l" t="t" r="r" b="b"/>
            <a:pathLst>
              <a:path w="601979" h="349250">
                <a:moveTo>
                  <a:pt x="593852" y="0"/>
                </a:moveTo>
                <a:lnTo>
                  <a:pt x="1193" y="336677"/>
                </a:lnTo>
                <a:lnTo>
                  <a:pt x="0" y="341007"/>
                </a:lnTo>
                <a:lnTo>
                  <a:pt x="3759" y="347611"/>
                </a:lnTo>
                <a:lnTo>
                  <a:pt x="7632" y="348856"/>
                </a:lnTo>
                <a:lnTo>
                  <a:pt x="10922" y="347446"/>
                </a:lnTo>
                <a:lnTo>
                  <a:pt x="600659" y="12484"/>
                </a:lnTo>
                <a:lnTo>
                  <a:pt x="601853" y="8153"/>
                </a:lnTo>
                <a:lnTo>
                  <a:pt x="597992" y="1346"/>
                </a:lnTo>
                <a:lnTo>
                  <a:pt x="593852" y="0"/>
                </a:lnTo>
                <a:close/>
              </a:path>
            </a:pathLst>
          </a:custGeom>
          <a:solidFill>
            <a:srgbClr val="ECEBEC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4740300" y="5233479"/>
            <a:ext cx="389890" cy="339090"/>
          </a:xfrm>
          <a:custGeom>
            <a:avLst/>
            <a:gdLst/>
            <a:ahLst/>
            <a:cxnLst/>
            <a:rect l="l" t="t" r="r" b="b"/>
            <a:pathLst>
              <a:path w="389889" h="339089">
                <a:moveTo>
                  <a:pt x="385521" y="0"/>
                </a:moveTo>
                <a:lnTo>
                  <a:pt x="139" y="333933"/>
                </a:lnTo>
                <a:lnTo>
                  <a:pt x="0" y="335927"/>
                </a:lnTo>
                <a:lnTo>
                  <a:pt x="2057" y="338302"/>
                </a:lnTo>
                <a:lnTo>
                  <a:pt x="3555" y="338607"/>
                </a:lnTo>
                <a:lnTo>
                  <a:pt x="4775" y="338073"/>
                </a:lnTo>
                <a:lnTo>
                  <a:pt x="389597" y="4813"/>
                </a:lnTo>
                <a:lnTo>
                  <a:pt x="389750" y="2819"/>
                </a:lnTo>
                <a:lnTo>
                  <a:pt x="387464" y="203"/>
                </a:lnTo>
                <a:lnTo>
                  <a:pt x="385521" y="0"/>
                </a:lnTo>
                <a:close/>
              </a:path>
            </a:pathLst>
          </a:custGeom>
          <a:solidFill>
            <a:srgbClr val="ECEBEC">
              <a:alpha val="5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4909642" y="5232857"/>
            <a:ext cx="221615" cy="265430"/>
          </a:xfrm>
          <a:custGeom>
            <a:avLst/>
            <a:gdLst/>
            <a:ahLst/>
            <a:cxnLst/>
            <a:rect l="l" t="t" r="r" b="b"/>
            <a:pathLst>
              <a:path w="221614" h="265429">
                <a:moveTo>
                  <a:pt x="217690" y="0"/>
                </a:moveTo>
                <a:lnTo>
                  <a:pt x="215353" y="190"/>
                </a:lnTo>
                <a:lnTo>
                  <a:pt x="0" y="260527"/>
                </a:lnTo>
                <a:lnTo>
                  <a:pt x="215" y="262889"/>
                </a:lnTo>
                <a:lnTo>
                  <a:pt x="2921" y="265137"/>
                </a:lnTo>
                <a:lnTo>
                  <a:pt x="4419" y="265302"/>
                </a:lnTo>
                <a:lnTo>
                  <a:pt x="6680" y="264185"/>
                </a:lnTo>
                <a:lnTo>
                  <a:pt x="221056" y="4978"/>
                </a:lnTo>
                <a:lnTo>
                  <a:pt x="220840" y="2628"/>
                </a:lnTo>
                <a:close/>
              </a:path>
            </a:pathLst>
          </a:custGeom>
          <a:solidFill>
            <a:srgbClr val="ECEBEC">
              <a:alpha val="61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3756723" y="5489016"/>
            <a:ext cx="1162685" cy="514350"/>
          </a:xfrm>
          <a:custGeom>
            <a:avLst/>
            <a:gdLst/>
            <a:ahLst/>
            <a:cxnLst/>
            <a:rect l="l" t="t" r="r" b="b"/>
            <a:pathLst>
              <a:path w="1162685" h="514350">
                <a:moveTo>
                  <a:pt x="1157605" y="0"/>
                </a:moveTo>
                <a:lnTo>
                  <a:pt x="1041" y="505523"/>
                </a:lnTo>
                <a:lnTo>
                  <a:pt x="0" y="508203"/>
                </a:lnTo>
                <a:lnTo>
                  <a:pt x="1981" y="512787"/>
                </a:lnTo>
                <a:lnTo>
                  <a:pt x="4660" y="513829"/>
                </a:lnTo>
                <a:lnTo>
                  <a:pt x="1161211" y="8318"/>
                </a:lnTo>
                <a:lnTo>
                  <a:pt x="1162265" y="5638"/>
                </a:lnTo>
                <a:lnTo>
                  <a:pt x="1160272" y="1054"/>
                </a:lnTo>
                <a:close/>
              </a:path>
            </a:pathLst>
          </a:custGeom>
          <a:solidFill>
            <a:srgbClr val="ECEBEC">
              <a:alpha val="66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4537646" y="5490946"/>
            <a:ext cx="379730" cy="82550"/>
          </a:xfrm>
          <a:custGeom>
            <a:avLst/>
            <a:gdLst/>
            <a:ahLst/>
            <a:cxnLst/>
            <a:rect l="l" t="t" r="r" b="b"/>
            <a:pathLst>
              <a:path w="379729" h="82550">
                <a:moveTo>
                  <a:pt x="377190" y="0"/>
                </a:moveTo>
                <a:lnTo>
                  <a:pt x="2628" y="75895"/>
                </a:lnTo>
                <a:lnTo>
                  <a:pt x="990" y="76034"/>
                </a:lnTo>
                <a:lnTo>
                  <a:pt x="0" y="77762"/>
                </a:lnTo>
                <a:lnTo>
                  <a:pt x="647" y="80962"/>
                </a:lnTo>
                <a:lnTo>
                  <a:pt x="2209" y="81991"/>
                </a:lnTo>
                <a:lnTo>
                  <a:pt x="377355" y="5943"/>
                </a:lnTo>
                <a:lnTo>
                  <a:pt x="378612" y="5410"/>
                </a:lnTo>
                <a:lnTo>
                  <a:pt x="379361" y="4051"/>
                </a:lnTo>
                <a:lnTo>
                  <a:pt x="378752" y="1028"/>
                </a:lnTo>
                <a:lnTo>
                  <a:pt x="377190" y="0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2632214" y="5491365"/>
            <a:ext cx="2284730" cy="498475"/>
          </a:xfrm>
          <a:custGeom>
            <a:avLst/>
            <a:gdLst/>
            <a:ahLst/>
            <a:cxnLst/>
            <a:rect l="l" t="t" r="r" b="b"/>
            <a:pathLst>
              <a:path w="2284729" h="498475">
                <a:moveTo>
                  <a:pt x="2284450" y="3568"/>
                </a:moveTo>
                <a:lnTo>
                  <a:pt x="2284412" y="1943"/>
                </a:lnTo>
                <a:lnTo>
                  <a:pt x="2282380" y="0"/>
                </a:lnTo>
                <a:lnTo>
                  <a:pt x="2280793" y="12"/>
                </a:lnTo>
                <a:lnTo>
                  <a:pt x="1961654" y="332625"/>
                </a:lnTo>
                <a:lnTo>
                  <a:pt x="1117" y="492607"/>
                </a:lnTo>
                <a:lnTo>
                  <a:pt x="0" y="493953"/>
                </a:lnTo>
                <a:lnTo>
                  <a:pt x="266" y="496989"/>
                </a:lnTo>
                <a:lnTo>
                  <a:pt x="1587" y="498132"/>
                </a:lnTo>
                <a:lnTo>
                  <a:pt x="1962835" y="338086"/>
                </a:lnTo>
                <a:lnTo>
                  <a:pt x="1964753" y="337400"/>
                </a:lnTo>
                <a:lnTo>
                  <a:pt x="1965477" y="336321"/>
                </a:lnTo>
                <a:lnTo>
                  <a:pt x="1965426" y="335800"/>
                </a:lnTo>
                <a:lnTo>
                  <a:pt x="2284450" y="3568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3595293" y="5823635"/>
            <a:ext cx="1002665" cy="264160"/>
          </a:xfrm>
          <a:custGeom>
            <a:avLst/>
            <a:gdLst/>
            <a:ahLst/>
            <a:cxnLst/>
            <a:rect l="l" t="t" r="r" b="b"/>
            <a:pathLst>
              <a:path w="1002664" h="264160">
                <a:moveTo>
                  <a:pt x="1000315" y="0"/>
                </a:moveTo>
                <a:lnTo>
                  <a:pt x="736" y="258279"/>
                </a:lnTo>
                <a:lnTo>
                  <a:pt x="0" y="259765"/>
                </a:lnTo>
                <a:lnTo>
                  <a:pt x="761" y="262699"/>
                </a:lnTo>
                <a:lnTo>
                  <a:pt x="2285" y="263588"/>
                </a:lnTo>
                <a:lnTo>
                  <a:pt x="1000366" y="5689"/>
                </a:lnTo>
                <a:lnTo>
                  <a:pt x="1000620" y="5575"/>
                </a:lnTo>
                <a:lnTo>
                  <a:pt x="1001864" y="5041"/>
                </a:lnTo>
                <a:lnTo>
                  <a:pt x="1002563" y="3708"/>
                </a:lnTo>
                <a:lnTo>
                  <a:pt x="1001826" y="889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4167225" y="5819749"/>
            <a:ext cx="434975" cy="110489"/>
          </a:xfrm>
          <a:custGeom>
            <a:avLst/>
            <a:gdLst/>
            <a:ahLst/>
            <a:cxnLst/>
            <a:rect l="l" t="t" r="r" b="b"/>
            <a:pathLst>
              <a:path w="434975" h="110489">
                <a:moveTo>
                  <a:pt x="429590" y="0"/>
                </a:moveTo>
                <a:lnTo>
                  <a:pt x="2031" y="97713"/>
                </a:lnTo>
                <a:lnTo>
                  <a:pt x="0" y="101028"/>
                </a:lnTo>
                <a:lnTo>
                  <a:pt x="1536" y="107810"/>
                </a:lnTo>
                <a:lnTo>
                  <a:pt x="4927" y="109943"/>
                </a:lnTo>
                <a:lnTo>
                  <a:pt x="430098" y="12738"/>
                </a:lnTo>
                <a:lnTo>
                  <a:pt x="432841" y="11556"/>
                </a:lnTo>
                <a:lnTo>
                  <a:pt x="434428" y="8534"/>
                </a:lnTo>
                <a:lnTo>
                  <a:pt x="432981" y="2133"/>
                </a:lnTo>
                <a:lnTo>
                  <a:pt x="429590" y="0"/>
                </a:lnTo>
                <a:close/>
              </a:path>
            </a:pathLst>
          </a:custGeom>
          <a:solidFill>
            <a:srgbClr val="ECEBEC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2390635" y="5919406"/>
            <a:ext cx="1786889" cy="687705"/>
          </a:xfrm>
          <a:custGeom>
            <a:avLst/>
            <a:gdLst/>
            <a:ahLst/>
            <a:cxnLst/>
            <a:rect l="l" t="t" r="r" b="b"/>
            <a:pathLst>
              <a:path w="1786889" h="687704">
                <a:moveTo>
                  <a:pt x="1783981" y="0"/>
                </a:moveTo>
                <a:lnTo>
                  <a:pt x="711" y="682015"/>
                </a:lnTo>
                <a:lnTo>
                  <a:pt x="0" y="683679"/>
                </a:lnTo>
                <a:lnTo>
                  <a:pt x="1143" y="686688"/>
                </a:lnTo>
                <a:lnTo>
                  <a:pt x="2857" y="687463"/>
                </a:lnTo>
                <a:lnTo>
                  <a:pt x="1786128" y="5460"/>
                </a:lnTo>
                <a:lnTo>
                  <a:pt x="1786839" y="3784"/>
                </a:lnTo>
                <a:lnTo>
                  <a:pt x="1785696" y="787"/>
                </a:lnTo>
                <a:close/>
              </a:path>
            </a:pathLst>
          </a:custGeom>
          <a:solidFill>
            <a:srgbClr val="ECEBEC">
              <a:alpha val="5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2632481" y="5920143"/>
            <a:ext cx="1544320" cy="69215"/>
          </a:xfrm>
          <a:custGeom>
            <a:avLst/>
            <a:gdLst/>
            <a:ahLst/>
            <a:cxnLst/>
            <a:rect l="l" t="t" r="r" b="b"/>
            <a:pathLst>
              <a:path w="1544320" h="69214">
                <a:moveTo>
                  <a:pt x="1542961" y="0"/>
                </a:moveTo>
                <a:lnTo>
                  <a:pt x="1219" y="64020"/>
                </a:lnTo>
                <a:lnTo>
                  <a:pt x="0" y="65150"/>
                </a:lnTo>
                <a:lnTo>
                  <a:pt x="114" y="67995"/>
                </a:lnTo>
                <a:lnTo>
                  <a:pt x="1320" y="69100"/>
                </a:lnTo>
                <a:lnTo>
                  <a:pt x="1541767" y="5168"/>
                </a:lnTo>
                <a:lnTo>
                  <a:pt x="1543621" y="4559"/>
                </a:lnTo>
                <a:lnTo>
                  <a:pt x="1544256" y="3619"/>
                </a:lnTo>
                <a:lnTo>
                  <a:pt x="1544167" y="1104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3593312" y="5917717"/>
            <a:ext cx="586105" cy="172085"/>
          </a:xfrm>
          <a:custGeom>
            <a:avLst/>
            <a:gdLst/>
            <a:ahLst/>
            <a:cxnLst/>
            <a:rect l="l" t="t" r="r" b="b"/>
            <a:pathLst>
              <a:path w="586104" h="172085">
                <a:moveTo>
                  <a:pt x="582002" y="0"/>
                </a:moveTo>
                <a:lnTo>
                  <a:pt x="3822" y="162090"/>
                </a:lnTo>
                <a:lnTo>
                  <a:pt x="1333" y="162547"/>
                </a:lnTo>
                <a:lnTo>
                  <a:pt x="0" y="165265"/>
                </a:lnTo>
                <a:lnTo>
                  <a:pt x="1346" y="170091"/>
                </a:lnTo>
                <a:lnTo>
                  <a:pt x="3860" y="171488"/>
                </a:lnTo>
                <a:lnTo>
                  <a:pt x="582612" y="9207"/>
                </a:lnTo>
                <a:lnTo>
                  <a:pt x="584669" y="8343"/>
                </a:lnTo>
                <a:lnTo>
                  <a:pt x="585812" y="6032"/>
                </a:lnTo>
                <a:lnTo>
                  <a:pt x="584517" y="1409"/>
                </a:lnTo>
                <a:lnTo>
                  <a:pt x="582002" y="0"/>
                </a:lnTo>
                <a:close/>
              </a:path>
            </a:pathLst>
          </a:custGeom>
          <a:solidFill>
            <a:srgbClr val="ECEBEC">
              <a:alpha val="6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2490685" y="6080813"/>
            <a:ext cx="1111250" cy="539750"/>
          </a:xfrm>
          <a:custGeom>
            <a:avLst/>
            <a:gdLst/>
            <a:ahLst/>
            <a:cxnLst/>
            <a:rect l="l" t="t" r="r" b="b"/>
            <a:pathLst>
              <a:path w="1111250" h="539750">
                <a:moveTo>
                  <a:pt x="1107960" y="0"/>
                </a:moveTo>
                <a:lnTo>
                  <a:pt x="622" y="534263"/>
                </a:lnTo>
                <a:lnTo>
                  <a:pt x="0" y="536028"/>
                </a:lnTo>
                <a:lnTo>
                  <a:pt x="1397" y="538937"/>
                </a:lnTo>
                <a:lnTo>
                  <a:pt x="3098" y="539572"/>
                </a:lnTo>
                <a:lnTo>
                  <a:pt x="1110437" y="5308"/>
                </a:lnTo>
                <a:lnTo>
                  <a:pt x="1111046" y="3555"/>
                </a:lnTo>
                <a:lnTo>
                  <a:pt x="1109662" y="647"/>
                </a:lnTo>
                <a:close/>
              </a:path>
            </a:pathLst>
          </a:custGeom>
          <a:solidFill>
            <a:srgbClr val="ECEBEC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2236063" y="6080516"/>
            <a:ext cx="1366520" cy="838200"/>
          </a:xfrm>
          <a:custGeom>
            <a:avLst/>
            <a:gdLst/>
            <a:ahLst/>
            <a:cxnLst/>
            <a:rect l="l" t="t" r="r" b="b"/>
            <a:pathLst>
              <a:path w="1366520" h="838200">
                <a:moveTo>
                  <a:pt x="1362138" y="0"/>
                </a:moveTo>
                <a:lnTo>
                  <a:pt x="469" y="832726"/>
                </a:lnTo>
                <a:lnTo>
                  <a:pt x="0" y="834656"/>
                </a:lnTo>
                <a:lnTo>
                  <a:pt x="1739" y="837488"/>
                </a:lnTo>
                <a:lnTo>
                  <a:pt x="3441" y="838009"/>
                </a:lnTo>
                <a:lnTo>
                  <a:pt x="4851" y="837399"/>
                </a:lnTo>
                <a:lnTo>
                  <a:pt x="1365440" y="5435"/>
                </a:lnTo>
                <a:lnTo>
                  <a:pt x="1365897" y="3492"/>
                </a:lnTo>
                <a:lnTo>
                  <a:pt x="1364056" y="520"/>
                </a:lnTo>
                <a:lnTo>
                  <a:pt x="1362138" y="0"/>
                </a:lnTo>
                <a:close/>
              </a:path>
            </a:pathLst>
          </a:custGeom>
          <a:solidFill>
            <a:srgbClr val="ECEBEC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2390381" y="6080599"/>
            <a:ext cx="1211580" cy="527050"/>
          </a:xfrm>
          <a:custGeom>
            <a:avLst/>
            <a:gdLst/>
            <a:ahLst/>
            <a:cxnLst/>
            <a:rect l="l" t="t" r="r" b="b"/>
            <a:pathLst>
              <a:path w="1211579" h="527050">
                <a:moveTo>
                  <a:pt x="1208328" y="0"/>
                </a:moveTo>
                <a:lnTo>
                  <a:pt x="723" y="520725"/>
                </a:lnTo>
                <a:lnTo>
                  <a:pt x="0" y="522579"/>
                </a:lnTo>
                <a:lnTo>
                  <a:pt x="1384" y="525780"/>
                </a:lnTo>
                <a:lnTo>
                  <a:pt x="3238" y="526516"/>
                </a:lnTo>
                <a:lnTo>
                  <a:pt x="1210843" y="5791"/>
                </a:lnTo>
                <a:lnTo>
                  <a:pt x="1211580" y="3911"/>
                </a:lnTo>
                <a:lnTo>
                  <a:pt x="1210195" y="711"/>
                </a:lnTo>
                <a:close/>
              </a:path>
            </a:pathLst>
          </a:custGeom>
          <a:solidFill>
            <a:srgbClr val="ECEBEC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3079026" y="6080988"/>
            <a:ext cx="522605" cy="18415"/>
          </a:xfrm>
          <a:custGeom>
            <a:avLst/>
            <a:gdLst/>
            <a:ahLst/>
            <a:cxnLst/>
            <a:rect l="l" t="t" r="r" b="b"/>
            <a:pathLst>
              <a:path w="522604" h="18414">
                <a:moveTo>
                  <a:pt x="521004" y="0"/>
                </a:moveTo>
                <a:lnTo>
                  <a:pt x="1320" y="11899"/>
                </a:lnTo>
                <a:lnTo>
                  <a:pt x="0" y="13385"/>
                </a:lnTo>
                <a:lnTo>
                  <a:pt x="76" y="16891"/>
                </a:lnTo>
                <a:lnTo>
                  <a:pt x="1511" y="18249"/>
                </a:lnTo>
                <a:lnTo>
                  <a:pt x="519417" y="6350"/>
                </a:lnTo>
                <a:lnTo>
                  <a:pt x="521728" y="5588"/>
                </a:lnTo>
                <a:lnTo>
                  <a:pt x="522516" y="4432"/>
                </a:lnTo>
                <a:lnTo>
                  <a:pt x="522452" y="1358"/>
                </a:lnTo>
                <a:close/>
              </a:path>
            </a:pathLst>
          </a:custGeom>
          <a:solidFill>
            <a:srgbClr val="ECEBEC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2487891" y="6089863"/>
            <a:ext cx="600710" cy="533400"/>
          </a:xfrm>
          <a:custGeom>
            <a:avLst/>
            <a:gdLst/>
            <a:ahLst/>
            <a:cxnLst/>
            <a:rect l="l" t="t" r="r" b="b"/>
            <a:pathLst>
              <a:path w="600710" h="533400">
                <a:moveTo>
                  <a:pt x="592874" y="0"/>
                </a:moveTo>
                <a:lnTo>
                  <a:pt x="215" y="525068"/>
                </a:lnTo>
                <a:lnTo>
                  <a:pt x="0" y="528535"/>
                </a:lnTo>
                <a:lnTo>
                  <a:pt x="3657" y="532650"/>
                </a:lnTo>
                <a:lnTo>
                  <a:pt x="6223" y="533158"/>
                </a:lnTo>
                <a:lnTo>
                  <a:pt x="8877" y="532015"/>
                </a:lnTo>
                <a:lnTo>
                  <a:pt x="600252" y="8305"/>
                </a:lnTo>
                <a:lnTo>
                  <a:pt x="600481" y="4826"/>
                </a:lnTo>
                <a:lnTo>
                  <a:pt x="596417" y="241"/>
                </a:lnTo>
                <a:close/>
              </a:path>
            </a:pathLst>
          </a:custGeom>
          <a:solidFill>
            <a:srgbClr val="ECEBEC">
              <a:alpha val="7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2427439" y="5805779"/>
            <a:ext cx="658495" cy="293370"/>
          </a:xfrm>
          <a:custGeom>
            <a:avLst/>
            <a:gdLst/>
            <a:ahLst/>
            <a:cxnLst/>
            <a:rect l="l" t="t" r="r" b="b"/>
            <a:pathLst>
              <a:path w="658494" h="293370">
                <a:moveTo>
                  <a:pt x="3048" y="0"/>
                </a:moveTo>
                <a:lnTo>
                  <a:pt x="1308" y="647"/>
                </a:lnTo>
                <a:lnTo>
                  <a:pt x="0" y="3657"/>
                </a:lnTo>
                <a:lnTo>
                  <a:pt x="685" y="5397"/>
                </a:lnTo>
                <a:lnTo>
                  <a:pt x="654354" y="293306"/>
                </a:lnTo>
                <a:lnTo>
                  <a:pt x="655218" y="293293"/>
                </a:lnTo>
                <a:lnTo>
                  <a:pt x="656615" y="292709"/>
                </a:lnTo>
                <a:lnTo>
                  <a:pt x="657161" y="292188"/>
                </a:lnTo>
                <a:lnTo>
                  <a:pt x="658139" y="289979"/>
                </a:lnTo>
                <a:lnTo>
                  <a:pt x="657453" y="288213"/>
                </a:lnTo>
                <a:close/>
              </a:path>
            </a:pathLst>
          </a:custGeom>
          <a:solidFill>
            <a:srgbClr val="ECEBEC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1304493" y="5806053"/>
            <a:ext cx="1129665" cy="1271905"/>
          </a:xfrm>
          <a:custGeom>
            <a:avLst/>
            <a:gdLst/>
            <a:ahLst/>
            <a:cxnLst/>
            <a:rect l="l" t="t" r="r" b="b"/>
            <a:pathLst>
              <a:path w="1129664" h="1271904">
                <a:moveTo>
                  <a:pt x="1127010" y="0"/>
                </a:moveTo>
                <a:lnTo>
                  <a:pt x="1125321" y="101"/>
                </a:lnTo>
                <a:lnTo>
                  <a:pt x="0" y="1268044"/>
                </a:lnTo>
                <a:lnTo>
                  <a:pt x="126" y="1269784"/>
                </a:lnTo>
                <a:lnTo>
                  <a:pt x="2095" y="1271523"/>
                </a:lnTo>
                <a:lnTo>
                  <a:pt x="3225" y="1271663"/>
                </a:lnTo>
                <a:lnTo>
                  <a:pt x="4533" y="1271104"/>
                </a:lnTo>
                <a:lnTo>
                  <a:pt x="1129398" y="3759"/>
                </a:lnTo>
                <a:lnTo>
                  <a:pt x="1129271" y="2044"/>
                </a:lnTo>
                <a:close/>
              </a:path>
            </a:pathLst>
          </a:custGeom>
          <a:solidFill>
            <a:srgbClr val="ECEBEC">
              <a:alpha val="5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2428328" y="5806672"/>
            <a:ext cx="68580" cy="813435"/>
          </a:xfrm>
          <a:custGeom>
            <a:avLst/>
            <a:gdLst/>
            <a:ahLst/>
            <a:cxnLst/>
            <a:rect l="l" t="t" r="r" b="b"/>
            <a:pathLst>
              <a:path w="68580" h="813434">
                <a:moveTo>
                  <a:pt x="3606" y="0"/>
                </a:moveTo>
                <a:lnTo>
                  <a:pt x="888" y="165"/>
                </a:lnTo>
                <a:lnTo>
                  <a:pt x="0" y="1333"/>
                </a:lnTo>
                <a:lnTo>
                  <a:pt x="63474" y="811847"/>
                </a:lnTo>
                <a:lnTo>
                  <a:pt x="64604" y="812812"/>
                </a:lnTo>
                <a:lnTo>
                  <a:pt x="66662" y="812533"/>
                </a:lnTo>
                <a:lnTo>
                  <a:pt x="67563" y="812165"/>
                </a:lnTo>
                <a:lnTo>
                  <a:pt x="68173" y="811212"/>
                </a:lnTo>
                <a:lnTo>
                  <a:pt x="4737" y="977"/>
                </a:lnTo>
                <a:lnTo>
                  <a:pt x="3606" y="0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1902269" y="5805131"/>
            <a:ext cx="532765" cy="287655"/>
          </a:xfrm>
          <a:custGeom>
            <a:avLst/>
            <a:gdLst/>
            <a:ahLst/>
            <a:cxnLst/>
            <a:rect l="l" t="t" r="r" b="b"/>
            <a:pathLst>
              <a:path w="532764" h="287654">
                <a:moveTo>
                  <a:pt x="528726" y="0"/>
                </a:moveTo>
                <a:lnTo>
                  <a:pt x="527050" y="1219"/>
                </a:lnTo>
                <a:lnTo>
                  <a:pt x="584" y="281673"/>
                </a:lnTo>
                <a:lnTo>
                  <a:pt x="0" y="283578"/>
                </a:lnTo>
                <a:lnTo>
                  <a:pt x="1600" y="286575"/>
                </a:lnTo>
                <a:lnTo>
                  <a:pt x="3365" y="287172"/>
                </a:lnTo>
                <a:lnTo>
                  <a:pt x="4851" y="286537"/>
                </a:lnTo>
                <a:lnTo>
                  <a:pt x="531558" y="5969"/>
                </a:lnTo>
                <a:lnTo>
                  <a:pt x="532142" y="4064"/>
                </a:lnTo>
                <a:lnTo>
                  <a:pt x="530517" y="990"/>
                </a:lnTo>
                <a:lnTo>
                  <a:pt x="528726" y="0"/>
                </a:lnTo>
                <a:close/>
              </a:path>
            </a:pathLst>
          </a:custGeom>
          <a:solidFill>
            <a:srgbClr val="ECEBEC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1060019" y="6084697"/>
            <a:ext cx="850265" cy="603250"/>
          </a:xfrm>
          <a:custGeom>
            <a:avLst/>
            <a:gdLst/>
            <a:ahLst/>
            <a:cxnLst/>
            <a:rect l="l" t="t" r="r" b="b"/>
            <a:pathLst>
              <a:path w="850264" h="603250">
                <a:moveTo>
                  <a:pt x="845553" y="0"/>
                </a:moveTo>
                <a:lnTo>
                  <a:pt x="368" y="597382"/>
                </a:lnTo>
                <a:lnTo>
                  <a:pt x="0" y="599592"/>
                </a:lnTo>
                <a:lnTo>
                  <a:pt x="2095" y="602602"/>
                </a:lnTo>
                <a:lnTo>
                  <a:pt x="3911" y="603059"/>
                </a:lnTo>
                <a:lnTo>
                  <a:pt x="5410" y="602399"/>
                </a:lnTo>
                <a:lnTo>
                  <a:pt x="849515" y="5829"/>
                </a:lnTo>
                <a:lnTo>
                  <a:pt x="849884" y="3632"/>
                </a:lnTo>
                <a:lnTo>
                  <a:pt x="847648" y="444"/>
                </a:lnTo>
                <a:lnTo>
                  <a:pt x="845553" y="0"/>
                </a:lnTo>
                <a:close/>
              </a:path>
            </a:pathLst>
          </a:custGeom>
          <a:solidFill>
            <a:srgbClr val="ECEBEC">
              <a:alpha val="6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940054" y="6085103"/>
            <a:ext cx="969644" cy="852169"/>
          </a:xfrm>
          <a:custGeom>
            <a:avLst/>
            <a:gdLst/>
            <a:ahLst/>
            <a:cxnLst/>
            <a:rect l="l" t="t" r="r" b="b"/>
            <a:pathLst>
              <a:path w="969644" h="852170">
                <a:moveTo>
                  <a:pt x="969556" y="2870"/>
                </a:moveTo>
                <a:lnTo>
                  <a:pt x="968743" y="1943"/>
                </a:lnTo>
                <a:lnTo>
                  <a:pt x="968667" y="1460"/>
                </a:lnTo>
                <a:lnTo>
                  <a:pt x="967714" y="774"/>
                </a:lnTo>
                <a:lnTo>
                  <a:pt x="967117" y="76"/>
                </a:lnTo>
                <a:lnTo>
                  <a:pt x="964996" y="0"/>
                </a:lnTo>
                <a:lnTo>
                  <a:pt x="964158" y="736"/>
                </a:lnTo>
                <a:lnTo>
                  <a:pt x="389191" y="90373"/>
                </a:lnTo>
                <a:lnTo>
                  <a:pt x="388035" y="91897"/>
                </a:lnTo>
                <a:lnTo>
                  <a:pt x="388569" y="95313"/>
                </a:lnTo>
                <a:lnTo>
                  <a:pt x="390182" y="96494"/>
                </a:lnTo>
                <a:lnTo>
                  <a:pt x="955446" y="8382"/>
                </a:lnTo>
                <a:lnTo>
                  <a:pt x="139" y="847153"/>
                </a:lnTo>
                <a:lnTo>
                  <a:pt x="0" y="849261"/>
                </a:lnTo>
                <a:lnTo>
                  <a:pt x="2184" y="851801"/>
                </a:lnTo>
                <a:lnTo>
                  <a:pt x="3759" y="852081"/>
                </a:lnTo>
                <a:lnTo>
                  <a:pt x="5054" y="851535"/>
                </a:lnTo>
                <a:lnTo>
                  <a:pt x="968121" y="6108"/>
                </a:lnTo>
                <a:lnTo>
                  <a:pt x="968362" y="6007"/>
                </a:lnTo>
                <a:lnTo>
                  <a:pt x="968489" y="5803"/>
                </a:lnTo>
                <a:lnTo>
                  <a:pt x="969416" y="4978"/>
                </a:lnTo>
                <a:lnTo>
                  <a:pt x="969556" y="2870"/>
                </a:lnTo>
                <a:close/>
              </a:path>
            </a:pathLst>
          </a:custGeom>
          <a:solidFill>
            <a:srgbClr val="ECEBEC">
              <a:alpha val="61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1058169" y="6172342"/>
            <a:ext cx="279400" cy="516890"/>
          </a:xfrm>
          <a:custGeom>
            <a:avLst/>
            <a:gdLst/>
            <a:ahLst/>
            <a:cxnLst/>
            <a:rect l="l" t="t" r="r" b="b"/>
            <a:pathLst>
              <a:path w="279400" h="516890">
                <a:moveTo>
                  <a:pt x="273189" y="0"/>
                </a:moveTo>
                <a:lnTo>
                  <a:pt x="270052" y="952"/>
                </a:lnTo>
                <a:lnTo>
                  <a:pt x="0" y="511619"/>
                </a:lnTo>
                <a:lnTo>
                  <a:pt x="965" y="514730"/>
                </a:lnTo>
                <a:lnTo>
                  <a:pt x="4889" y="516788"/>
                </a:lnTo>
                <a:lnTo>
                  <a:pt x="6502" y="516801"/>
                </a:lnTo>
                <a:lnTo>
                  <a:pt x="8928" y="515759"/>
                </a:lnTo>
                <a:lnTo>
                  <a:pt x="9829" y="514972"/>
                </a:lnTo>
                <a:lnTo>
                  <a:pt x="279158" y="5765"/>
                </a:lnTo>
                <a:lnTo>
                  <a:pt x="278206" y="2641"/>
                </a:lnTo>
                <a:close/>
              </a:path>
            </a:pathLst>
          </a:custGeom>
          <a:solidFill>
            <a:srgbClr val="ECEBEC">
              <a:alpha val="7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941078" y="6175490"/>
            <a:ext cx="393700" cy="760730"/>
          </a:xfrm>
          <a:custGeom>
            <a:avLst/>
            <a:gdLst/>
            <a:ahLst/>
            <a:cxnLst/>
            <a:rect l="l" t="t" r="r" b="b"/>
            <a:pathLst>
              <a:path w="393700" h="760729">
                <a:moveTo>
                  <a:pt x="390258" y="0"/>
                </a:moveTo>
                <a:lnTo>
                  <a:pt x="388861" y="495"/>
                </a:lnTo>
                <a:lnTo>
                  <a:pt x="0" y="758151"/>
                </a:lnTo>
                <a:lnTo>
                  <a:pt x="469" y="759574"/>
                </a:lnTo>
                <a:lnTo>
                  <a:pt x="2298" y="760501"/>
                </a:lnTo>
                <a:lnTo>
                  <a:pt x="3022" y="760501"/>
                </a:lnTo>
                <a:lnTo>
                  <a:pt x="4546" y="759663"/>
                </a:lnTo>
                <a:lnTo>
                  <a:pt x="393103" y="2654"/>
                </a:lnTo>
                <a:lnTo>
                  <a:pt x="392620" y="1206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7375855" y="7289815"/>
            <a:ext cx="454025" cy="266065"/>
          </a:xfrm>
          <a:custGeom>
            <a:avLst/>
            <a:gdLst/>
            <a:ahLst/>
            <a:cxnLst/>
            <a:rect l="l" t="t" r="r" b="b"/>
            <a:pathLst>
              <a:path w="454025" h="266065">
                <a:moveTo>
                  <a:pt x="4514" y="0"/>
                </a:moveTo>
                <a:lnTo>
                  <a:pt x="1650" y="0"/>
                </a:lnTo>
                <a:lnTo>
                  <a:pt x="1473" y="44"/>
                </a:lnTo>
                <a:lnTo>
                  <a:pt x="0" y="2603"/>
                </a:lnTo>
                <a:lnTo>
                  <a:pt x="63" y="5619"/>
                </a:lnTo>
                <a:lnTo>
                  <a:pt x="439536" y="266049"/>
                </a:lnTo>
                <a:lnTo>
                  <a:pt x="453489" y="266049"/>
                </a:lnTo>
                <a:lnTo>
                  <a:pt x="4514" y="0"/>
                </a:lnTo>
                <a:close/>
              </a:path>
            </a:pathLst>
          </a:custGeom>
          <a:solidFill>
            <a:srgbClr val="ECEBEC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6663410" y="7288848"/>
            <a:ext cx="720725" cy="267335"/>
          </a:xfrm>
          <a:custGeom>
            <a:avLst/>
            <a:gdLst/>
            <a:ahLst/>
            <a:cxnLst/>
            <a:rect l="l" t="t" r="r" b="b"/>
            <a:pathLst>
              <a:path w="720725" h="267334">
                <a:moveTo>
                  <a:pt x="718035" y="0"/>
                </a:moveTo>
                <a:lnTo>
                  <a:pt x="715181" y="0"/>
                </a:lnTo>
                <a:lnTo>
                  <a:pt x="0" y="267016"/>
                </a:lnTo>
                <a:lnTo>
                  <a:pt x="25924" y="267016"/>
                </a:lnTo>
                <a:lnTo>
                  <a:pt x="717791" y="8703"/>
                </a:lnTo>
                <a:lnTo>
                  <a:pt x="720001" y="7763"/>
                </a:lnTo>
                <a:lnTo>
                  <a:pt x="720522" y="6553"/>
                </a:lnTo>
                <a:lnTo>
                  <a:pt x="720522" y="3740"/>
                </a:lnTo>
                <a:lnTo>
                  <a:pt x="720217" y="2950"/>
                </a:lnTo>
                <a:lnTo>
                  <a:pt x="719379" y="600"/>
                </a:lnTo>
                <a:lnTo>
                  <a:pt x="718035" y="0"/>
                </a:lnTo>
                <a:close/>
              </a:path>
            </a:pathLst>
          </a:custGeom>
          <a:solidFill>
            <a:srgbClr val="ECEBEC">
              <a:alpha val="6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5860453" y="6850914"/>
            <a:ext cx="1522730" cy="445770"/>
          </a:xfrm>
          <a:custGeom>
            <a:avLst/>
            <a:gdLst/>
            <a:ahLst/>
            <a:cxnLst/>
            <a:rect l="l" t="t" r="r" b="b"/>
            <a:pathLst>
              <a:path w="1522729" h="445770">
                <a:moveTo>
                  <a:pt x="2540" y="0"/>
                </a:moveTo>
                <a:lnTo>
                  <a:pt x="901" y="876"/>
                </a:lnTo>
                <a:lnTo>
                  <a:pt x="0" y="4038"/>
                </a:lnTo>
                <a:lnTo>
                  <a:pt x="914" y="5676"/>
                </a:lnTo>
                <a:lnTo>
                  <a:pt x="1518805" y="445503"/>
                </a:lnTo>
                <a:lnTo>
                  <a:pt x="1520901" y="444868"/>
                </a:lnTo>
                <a:lnTo>
                  <a:pt x="1521523" y="444157"/>
                </a:lnTo>
                <a:lnTo>
                  <a:pt x="1522247" y="441731"/>
                </a:lnTo>
                <a:lnTo>
                  <a:pt x="1521345" y="440093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6392849" y="7286331"/>
            <a:ext cx="993775" cy="189230"/>
          </a:xfrm>
          <a:custGeom>
            <a:avLst/>
            <a:gdLst/>
            <a:ahLst/>
            <a:cxnLst/>
            <a:rect l="l" t="t" r="r" b="b"/>
            <a:pathLst>
              <a:path w="993775" h="189229">
                <a:moveTo>
                  <a:pt x="988949" y="0"/>
                </a:moveTo>
                <a:lnTo>
                  <a:pt x="2247" y="176022"/>
                </a:lnTo>
                <a:lnTo>
                  <a:pt x="0" y="179425"/>
                </a:lnTo>
                <a:lnTo>
                  <a:pt x="1282" y="186512"/>
                </a:lnTo>
                <a:lnTo>
                  <a:pt x="4648" y="188861"/>
                </a:lnTo>
                <a:lnTo>
                  <a:pt x="987704" y="13449"/>
                </a:lnTo>
                <a:lnTo>
                  <a:pt x="991844" y="11861"/>
                </a:lnTo>
                <a:lnTo>
                  <a:pt x="993521" y="8940"/>
                </a:lnTo>
                <a:lnTo>
                  <a:pt x="992339" y="2362"/>
                </a:lnTo>
                <a:close/>
              </a:path>
            </a:pathLst>
          </a:custGeom>
          <a:solidFill>
            <a:srgbClr val="ECEBEC">
              <a:alpha val="7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7087665" y="7289660"/>
            <a:ext cx="295910" cy="266700"/>
          </a:xfrm>
          <a:custGeom>
            <a:avLst/>
            <a:gdLst/>
            <a:ahLst/>
            <a:cxnLst/>
            <a:rect l="l" t="t" r="r" b="b"/>
            <a:pathLst>
              <a:path w="295909" h="266700">
                <a:moveTo>
                  <a:pt x="293394" y="0"/>
                </a:moveTo>
                <a:lnTo>
                  <a:pt x="290296" y="0"/>
                </a:lnTo>
                <a:lnTo>
                  <a:pt x="289205" y="956"/>
                </a:lnTo>
                <a:lnTo>
                  <a:pt x="0" y="266204"/>
                </a:lnTo>
                <a:lnTo>
                  <a:pt x="11091" y="266204"/>
                </a:lnTo>
                <a:lnTo>
                  <a:pt x="295479" y="5364"/>
                </a:lnTo>
                <a:lnTo>
                  <a:pt x="295479" y="2284"/>
                </a:lnTo>
                <a:lnTo>
                  <a:pt x="293394" y="0"/>
                </a:lnTo>
                <a:close/>
              </a:path>
            </a:pathLst>
          </a:custGeom>
          <a:solidFill>
            <a:srgbClr val="ECEBEC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7306700" y="7290422"/>
            <a:ext cx="76200" cy="266065"/>
          </a:xfrm>
          <a:custGeom>
            <a:avLst/>
            <a:gdLst/>
            <a:ahLst/>
            <a:cxnLst/>
            <a:rect l="l" t="t" r="r" b="b"/>
            <a:pathLst>
              <a:path w="76200" h="266065">
                <a:moveTo>
                  <a:pt x="73122" y="0"/>
                </a:moveTo>
                <a:lnTo>
                  <a:pt x="71360" y="0"/>
                </a:lnTo>
                <a:lnTo>
                  <a:pt x="70259" y="631"/>
                </a:lnTo>
                <a:lnTo>
                  <a:pt x="0" y="265442"/>
                </a:lnTo>
                <a:lnTo>
                  <a:pt x="6129" y="265442"/>
                </a:lnTo>
                <a:lnTo>
                  <a:pt x="75657" y="3372"/>
                </a:lnTo>
                <a:lnTo>
                  <a:pt x="75657" y="1586"/>
                </a:lnTo>
                <a:lnTo>
                  <a:pt x="75047" y="516"/>
                </a:lnTo>
                <a:lnTo>
                  <a:pt x="73122" y="0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6256918" y="7465187"/>
            <a:ext cx="145926" cy="906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4675085" y="7464783"/>
            <a:ext cx="1728470" cy="22860"/>
          </a:xfrm>
          <a:custGeom>
            <a:avLst/>
            <a:gdLst/>
            <a:ahLst/>
            <a:cxnLst/>
            <a:rect l="l" t="t" r="r" b="b"/>
            <a:pathLst>
              <a:path w="1728470" h="22859">
                <a:moveTo>
                  <a:pt x="1726628" y="0"/>
                </a:moveTo>
                <a:lnTo>
                  <a:pt x="1536" y="15697"/>
                </a:lnTo>
                <a:lnTo>
                  <a:pt x="0" y="17221"/>
                </a:lnTo>
                <a:lnTo>
                  <a:pt x="50" y="20929"/>
                </a:lnTo>
                <a:lnTo>
                  <a:pt x="1574" y="22415"/>
                </a:lnTo>
                <a:lnTo>
                  <a:pt x="1724850" y="6718"/>
                </a:lnTo>
                <a:lnTo>
                  <a:pt x="1727339" y="5918"/>
                </a:lnTo>
                <a:lnTo>
                  <a:pt x="1728177" y="4724"/>
                </a:lnTo>
                <a:lnTo>
                  <a:pt x="1728152" y="1485"/>
                </a:lnTo>
                <a:close/>
              </a:path>
            </a:pathLst>
          </a:custGeom>
          <a:solidFill>
            <a:srgbClr val="ECEBEC">
              <a:alpha val="5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6270514" y="7457719"/>
            <a:ext cx="139836" cy="981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5859145" y="6849615"/>
            <a:ext cx="545465" cy="623570"/>
          </a:xfrm>
          <a:custGeom>
            <a:avLst/>
            <a:gdLst/>
            <a:ahLst/>
            <a:cxnLst/>
            <a:rect l="l" t="t" r="r" b="b"/>
            <a:pathLst>
              <a:path w="545464" h="623570">
                <a:moveTo>
                  <a:pt x="6235" y="127"/>
                </a:moveTo>
                <a:lnTo>
                  <a:pt x="3644" y="0"/>
                </a:lnTo>
                <a:lnTo>
                  <a:pt x="177" y="2959"/>
                </a:lnTo>
                <a:lnTo>
                  <a:pt x="0" y="5588"/>
                </a:lnTo>
                <a:lnTo>
                  <a:pt x="538873" y="622630"/>
                </a:lnTo>
                <a:lnTo>
                  <a:pt x="540778" y="623036"/>
                </a:lnTo>
                <a:lnTo>
                  <a:pt x="542391" y="622338"/>
                </a:lnTo>
                <a:lnTo>
                  <a:pt x="545210" y="620141"/>
                </a:lnTo>
                <a:lnTo>
                  <a:pt x="545376" y="617537"/>
                </a:lnTo>
                <a:lnTo>
                  <a:pt x="6235" y="127"/>
                </a:lnTo>
                <a:close/>
              </a:path>
            </a:pathLst>
          </a:custGeom>
          <a:solidFill>
            <a:srgbClr val="ECEBEC">
              <a:alpha val="6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6376894" y="7463828"/>
            <a:ext cx="27940" cy="92075"/>
          </a:xfrm>
          <a:custGeom>
            <a:avLst/>
            <a:gdLst/>
            <a:ahLst/>
            <a:cxnLst/>
            <a:rect l="l" t="t" r="r" b="b"/>
            <a:pathLst>
              <a:path w="27939" h="92075">
                <a:moveTo>
                  <a:pt x="23502" y="0"/>
                </a:moveTo>
                <a:lnTo>
                  <a:pt x="20955" y="0"/>
                </a:lnTo>
                <a:lnTo>
                  <a:pt x="19282" y="1108"/>
                </a:lnTo>
                <a:lnTo>
                  <a:pt x="18774" y="3420"/>
                </a:lnTo>
                <a:lnTo>
                  <a:pt x="0" y="92036"/>
                </a:lnTo>
                <a:lnTo>
                  <a:pt x="8865" y="92036"/>
                </a:lnTo>
                <a:lnTo>
                  <a:pt x="27334" y="4860"/>
                </a:lnTo>
                <a:lnTo>
                  <a:pt x="27334" y="2216"/>
                </a:lnTo>
                <a:lnTo>
                  <a:pt x="26267" y="575"/>
                </a:lnTo>
                <a:lnTo>
                  <a:pt x="23502" y="0"/>
                </a:lnTo>
                <a:close/>
              </a:path>
            </a:pathLst>
          </a:custGeom>
          <a:solidFill>
            <a:srgbClr val="ECEBEC">
              <a:alpha val="61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4672850" y="6848599"/>
            <a:ext cx="1196975" cy="641350"/>
          </a:xfrm>
          <a:custGeom>
            <a:avLst/>
            <a:gdLst/>
            <a:ahLst/>
            <a:cxnLst/>
            <a:rect l="l" t="t" r="r" b="b"/>
            <a:pathLst>
              <a:path w="1196975" h="641350">
                <a:moveTo>
                  <a:pt x="1190904" y="0"/>
                </a:moveTo>
                <a:lnTo>
                  <a:pt x="914" y="632142"/>
                </a:lnTo>
                <a:lnTo>
                  <a:pt x="0" y="635139"/>
                </a:lnTo>
                <a:lnTo>
                  <a:pt x="2501" y="639825"/>
                </a:lnTo>
                <a:lnTo>
                  <a:pt x="5245" y="640753"/>
                </a:lnTo>
                <a:lnTo>
                  <a:pt x="7581" y="639749"/>
                </a:lnTo>
                <a:lnTo>
                  <a:pt x="1195641" y="8686"/>
                </a:lnTo>
                <a:lnTo>
                  <a:pt x="1196555" y="5676"/>
                </a:lnTo>
                <a:lnTo>
                  <a:pt x="1194003" y="888"/>
                </a:lnTo>
                <a:lnTo>
                  <a:pt x="1190904" y="0"/>
                </a:lnTo>
                <a:close/>
              </a:path>
            </a:pathLst>
          </a:custGeom>
          <a:solidFill>
            <a:srgbClr val="ECEBEC">
              <a:alpha val="66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5859818" y="6850252"/>
            <a:ext cx="56515" cy="706120"/>
          </a:xfrm>
          <a:custGeom>
            <a:avLst/>
            <a:gdLst/>
            <a:ahLst/>
            <a:cxnLst/>
            <a:rect l="l" t="t" r="r" b="b"/>
            <a:pathLst>
              <a:path w="56514" h="706120">
                <a:moveTo>
                  <a:pt x="6038" y="0"/>
                </a:moveTo>
                <a:lnTo>
                  <a:pt x="3749" y="0"/>
                </a:lnTo>
                <a:lnTo>
                  <a:pt x="1485" y="157"/>
                </a:lnTo>
                <a:lnTo>
                  <a:pt x="0" y="1862"/>
                </a:lnTo>
                <a:lnTo>
                  <a:pt x="0" y="4030"/>
                </a:lnTo>
                <a:lnTo>
                  <a:pt x="48117" y="705611"/>
                </a:lnTo>
                <a:lnTo>
                  <a:pt x="56027" y="705611"/>
                </a:lnTo>
                <a:lnTo>
                  <a:pt x="7734" y="1478"/>
                </a:lnTo>
                <a:lnTo>
                  <a:pt x="6038" y="0"/>
                </a:lnTo>
                <a:close/>
              </a:path>
            </a:pathLst>
          </a:custGeom>
          <a:solidFill>
            <a:srgbClr val="ECEBEC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4739856" y="5564684"/>
            <a:ext cx="1128395" cy="1293495"/>
          </a:xfrm>
          <a:custGeom>
            <a:avLst/>
            <a:gdLst/>
            <a:ahLst/>
            <a:cxnLst/>
            <a:rect l="l" t="t" r="r" b="b"/>
            <a:pathLst>
              <a:path w="1128395" h="1293495">
                <a:moveTo>
                  <a:pt x="3048" y="0"/>
                </a:moveTo>
                <a:lnTo>
                  <a:pt x="177" y="2590"/>
                </a:lnTo>
                <a:lnTo>
                  <a:pt x="0" y="4826"/>
                </a:lnTo>
                <a:lnTo>
                  <a:pt x="1122299" y="1293025"/>
                </a:lnTo>
                <a:lnTo>
                  <a:pt x="1123937" y="1293368"/>
                </a:lnTo>
                <a:lnTo>
                  <a:pt x="1125321" y="1292758"/>
                </a:lnTo>
                <a:lnTo>
                  <a:pt x="1127721" y="1290904"/>
                </a:lnTo>
                <a:lnTo>
                  <a:pt x="1127899" y="1288669"/>
                </a:lnTo>
                <a:lnTo>
                  <a:pt x="5346" y="165"/>
                </a:lnTo>
                <a:lnTo>
                  <a:pt x="3048" y="0"/>
                </a:lnTo>
                <a:close/>
              </a:path>
            </a:pathLst>
          </a:custGeom>
          <a:solidFill>
            <a:srgbClr val="ECEBEC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3069526" y="5564825"/>
            <a:ext cx="1678305" cy="817880"/>
          </a:xfrm>
          <a:custGeom>
            <a:avLst/>
            <a:gdLst/>
            <a:ahLst/>
            <a:cxnLst/>
            <a:rect l="l" t="t" r="r" b="b"/>
            <a:pathLst>
              <a:path w="1678304" h="817879">
                <a:moveTo>
                  <a:pt x="1674431" y="0"/>
                </a:moveTo>
                <a:lnTo>
                  <a:pt x="1672920" y="977"/>
                </a:lnTo>
                <a:lnTo>
                  <a:pt x="660" y="811834"/>
                </a:lnTo>
                <a:lnTo>
                  <a:pt x="0" y="813739"/>
                </a:lnTo>
                <a:lnTo>
                  <a:pt x="1498" y="816838"/>
                </a:lnTo>
                <a:lnTo>
                  <a:pt x="3314" y="817498"/>
                </a:lnTo>
                <a:lnTo>
                  <a:pt x="1677250" y="5905"/>
                </a:lnTo>
                <a:lnTo>
                  <a:pt x="1677898" y="4025"/>
                </a:lnTo>
                <a:lnTo>
                  <a:pt x="1676387" y="888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3029762" y="5564416"/>
            <a:ext cx="1718310" cy="699770"/>
          </a:xfrm>
          <a:custGeom>
            <a:avLst/>
            <a:gdLst/>
            <a:ahLst/>
            <a:cxnLst/>
            <a:rect l="l" t="t" r="r" b="b"/>
            <a:pathLst>
              <a:path w="1718310" h="699770">
                <a:moveTo>
                  <a:pt x="1714576" y="0"/>
                </a:moveTo>
                <a:lnTo>
                  <a:pt x="876" y="692505"/>
                </a:lnTo>
                <a:lnTo>
                  <a:pt x="0" y="694664"/>
                </a:lnTo>
                <a:lnTo>
                  <a:pt x="1536" y="698474"/>
                </a:lnTo>
                <a:lnTo>
                  <a:pt x="3708" y="699388"/>
                </a:lnTo>
                <a:lnTo>
                  <a:pt x="1717408" y="6896"/>
                </a:lnTo>
                <a:lnTo>
                  <a:pt x="1718284" y="4737"/>
                </a:lnTo>
                <a:lnTo>
                  <a:pt x="1716760" y="927"/>
                </a:lnTo>
                <a:close/>
              </a:path>
            </a:pathLst>
          </a:custGeom>
          <a:solidFill>
            <a:srgbClr val="ECEBEC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4675466" y="5565650"/>
            <a:ext cx="71755" cy="1921510"/>
          </a:xfrm>
          <a:custGeom>
            <a:avLst/>
            <a:gdLst/>
            <a:ahLst/>
            <a:cxnLst/>
            <a:rect l="l" t="t" r="r" b="b"/>
            <a:pathLst>
              <a:path w="71754" h="1921509">
                <a:moveTo>
                  <a:pt x="70078" y="101"/>
                </a:moveTo>
                <a:lnTo>
                  <a:pt x="66827" y="0"/>
                </a:lnTo>
                <a:lnTo>
                  <a:pt x="65468" y="1257"/>
                </a:lnTo>
                <a:lnTo>
                  <a:pt x="0" y="1919706"/>
                </a:lnTo>
                <a:lnTo>
                  <a:pt x="1282" y="1921078"/>
                </a:lnTo>
                <a:lnTo>
                  <a:pt x="2920" y="1921129"/>
                </a:lnTo>
                <a:lnTo>
                  <a:pt x="4190" y="1920900"/>
                </a:lnTo>
                <a:lnTo>
                  <a:pt x="5219" y="1920455"/>
                </a:lnTo>
                <a:lnTo>
                  <a:pt x="5943" y="1919452"/>
                </a:lnTo>
                <a:lnTo>
                  <a:pt x="71373" y="1485"/>
                </a:lnTo>
                <a:lnTo>
                  <a:pt x="70078" y="101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4536529" y="5566282"/>
            <a:ext cx="212090" cy="7620"/>
          </a:xfrm>
          <a:custGeom>
            <a:avLst/>
            <a:gdLst/>
            <a:ahLst/>
            <a:cxnLst/>
            <a:rect l="l" t="t" r="r" b="b"/>
            <a:pathLst>
              <a:path w="212089" h="7620">
                <a:moveTo>
                  <a:pt x="211645" y="1270"/>
                </a:moveTo>
                <a:lnTo>
                  <a:pt x="211632" y="0"/>
                </a:lnTo>
                <a:lnTo>
                  <a:pt x="381" y="0"/>
                </a:lnTo>
                <a:lnTo>
                  <a:pt x="381" y="1270"/>
                </a:lnTo>
                <a:lnTo>
                  <a:pt x="0" y="1270"/>
                </a:lnTo>
                <a:lnTo>
                  <a:pt x="0" y="3810"/>
                </a:lnTo>
                <a:lnTo>
                  <a:pt x="12" y="5080"/>
                </a:lnTo>
                <a:lnTo>
                  <a:pt x="12" y="6350"/>
                </a:lnTo>
                <a:lnTo>
                  <a:pt x="1168" y="6350"/>
                </a:lnTo>
                <a:lnTo>
                  <a:pt x="1168" y="7620"/>
                </a:lnTo>
                <a:lnTo>
                  <a:pt x="156451" y="7620"/>
                </a:lnTo>
                <a:lnTo>
                  <a:pt x="156451" y="6350"/>
                </a:lnTo>
                <a:lnTo>
                  <a:pt x="210477" y="6350"/>
                </a:lnTo>
                <a:lnTo>
                  <a:pt x="210477" y="5080"/>
                </a:lnTo>
                <a:lnTo>
                  <a:pt x="211442" y="5080"/>
                </a:lnTo>
                <a:lnTo>
                  <a:pt x="211442" y="3810"/>
                </a:lnTo>
                <a:lnTo>
                  <a:pt x="211645" y="3810"/>
                </a:lnTo>
                <a:lnTo>
                  <a:pt x="211645" y="1270"/>
                </a:lnTo>
                <a:close/>
              </a:path>
            </a:pathLst>
          </a:custGeom>
          <a:solidFill>
            <a:srgbClr val="ECEBEC">
              <a:alpha val="6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2660510" y="5566358"/>
            <a:ext cx="1884045" cy="829310"/>
          </a:xfrm>
          <a:custGeom>
            <a:avLst/>
            <a:gdLst/>
            <a:ahLst/>
            <a:cxnLst/>
            <a:rect l="l" t="t" r="r" b="b"/>
            <a:pathLst>
              <a:path w="1884045" h="829310">
                <a:moveTo>
                  <a:pt x="1880679" y="0"/>
                </a:moveTo>
                <a:lnTo>
                  <a:pt x="685" y="823379"/>
                </a:lnTo>
                <a:lnTo>
                  <a:pt x="0" y="825118"/>
                </a:lnTo>
                <a:lnTo>
                  <a:pt x="1308" y="828103"/>
                </a:lnTo>
                <a:lnTo>
                  <a:pt x="3047" y="828801"/>
                </a:lnTo>
                <a:lnTo>
                  <a:pt x="1883054" y="5410"/>
                </a:lnTo>
                <a:lnTo>
                  <a:pt x="1883727" y="3682"/>
                </a:lnTo>
                <a:lnTo>
                  <a:pt x="1882432" y="698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3068853" y="5565560"/>
            <a:ext cx="1476375" cy="817880"/>
          </a:xfrm>
          <a:custGeom>
            <a:avLst/>
            <a:gdLst/>
            <a:ahLst/>
            <a:cxnLst/>
            <a:rect l="l" t="t" r="r" b="b"/>
            <a:pathLst>
              <a:path w="1476375" h="817879">
                <a:moveTo>
                  <a:pt x="1472184" y="0"/>
                </a:moveTo>
                <a:lnTo>
                  <a:pt x="1470215" y="876"/>
                </a:lnTo>
                <a:lnTo>
                  <a:pt x="660" y="810920"/>
                </a:lnTo>
                <a:lnTo>
                  <a:pt x="0" y="813193"/>
                </a:lnTo>
                <a:lnTo>
                  <a:pt x="1930" y="816698"/>
                </a:lnTo>
                <a:lnTo>
                  <a:pt x="4013" y="817397"/>
                </a:lnTo>
                <a:lnTo>
                  <a:pt x="5765" y="816648"/>
                </a:lnTo>
                <a:lnTo>
                  <a:pt x="1475651" y="6438"/>
                </a:lnTo>
                <a:lnTo>
                  <a:pt x="1476311" y="4165"/>
                </a:lnTo>
                <a:lnTo>
                  <a:pt x="1474317" y="558"/>
                </a:lnTo>
                <a:lnTo>
                  <a:pt x="1472184" y="0"/>
                </a:lnTo>
                <a:close/>
              </a:path>
            </a:pathLst>
          </a:custGeom>
          <a:solidFill>
            <a:srgbClr val="ECEBEC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3030626" y="5566372"/>
            <a:ext cx="1513840" cy="696595"/>
          </a:xfrm>
          <a:custGeom>
            <a:avLst/>
            <a:gdLst/>
            <a:ahLst/>
            <a:cxnLst/>
            <a:rect l="l" t="t" r="r" b="b"/>
            <a:pathLst>
              <a:path w="1513839" h="696595">
                <a:moveTo>
                  <a:pt x="1510550" y="0"/>
                </a:moveTo>
                <a:lnTo>
                  <a:pt x="660" y="691159"/>
                </a:lnTo>
                <a:lnTo>
                  <a:pt x="0" y="692950"/>
                </a:lnTo>
                <a:lnTo>
                  <a:pt x="1346" y="695883"/>
                </a:lnTo>
                <a:lnTo>
                  <a:pt x="3073" y="696544"/>
                </a:lnTo>
                <a:lnTo>
                  <a:pt x="1512963" y="5359"/>
                </a:lnTo>
                <a:lnTo>
                  <a:pt x="1513624" y="3594"/>
                </a:lnTo>
                <a:lnTo>
                  <a:pt x="1512277" y="660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3758272" y="5565736"/>
            <a:ext cx="786765" cy="435609"/>
          </a:xfrm>
          <a:custGeom>
            <a:avLst/>
            <a:gdLst/>
            <a:ahLst/>
            <a:cxnLst/>
            <a:rect l="l" t="t" r="r" b="b"/>
            <a:pathLst>
              <a:path w="786764" h="435610">
                <a:moveTo>
                  <a:pt x="782777" y="0"/>
                </a:moveTo>
                <a:lnTo>
                  <a:pt x="781088" y="1206"/>
                </a:lnTo>
                <a:lnTo>
                  <a:pt x="558" y="430034"/>
                </a:lnTo>
                <a:lnTo>
                  <a:pt x="0" y="431952"/>
                </a:lnTo>
                <a:lnTo>
                  <a:pt x="1625" y="434898"/>
                </a:lnTo>
                <a:lnTo>
                  <a:pt x="3365" y="435508"/>
                </a:lnTo>
                <a:lnTo>
                  <a:pt x="4851" y="434848"/>
                </a:lnTo>
                <a:lnTo>
                  <a:pt x="785660" y="5905"/>
                </a:lnTo>
                <a:lnTo>
                  <a:pt x="786218" y="3975"/>
                </a:lnTo>
                <a:lnTo>
                  <a:pt x="784529" y="927"/>
                </a:lnTo>
                <a:lnTo>
                  <a:pt x="782777" y="0"/>
                </a:lnTo>
                <a:close/>
              </a:path>
            </a:pathLst>
          </a:custGeom>
          <a:solidFill>
            <a:srgbClr val="ECEBEC">
              <a:alpha val="5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1807895" y="5994425"/>
            <a:ext cx="1957705" cy="491490"/>
          </a:xfrm>
          <a:custGeom>
            <a:avLst/>
            <a:gdLst/>
            <a:ahLst/>
            <a:cxnLst/>
            <a:rect l="l" t="t" r="r" b="b"/>
            <a:pathLst>
              <a:path w="1957704" h="491489">
                <a:moveTo>
                  <a:pt x="1954860" y="0"/>
                </a:moveTo>
                <a:lnTo>
                  <a:pt x="762" y="485520"/>
                </a:lnTo>
                <a:lnTo>
                  <a:pt x="0" y="487108"/>
                </a:lnTo>
                <a:lnTo>
                  <a:pt x="800" y="490283"/>
                </a:lnTo>
                <a:lnTo>
                  <a:pt x="2387" y="491235"/>
                </a:lnTo>
                <a:lnTo>
                  <a:pt x="1955152" y="5994"/>
                </a:lnTo>
                <a:lnTo>
                  <a:pt x="1956460" y="5435"/>
                </a:lnTo>
                <a:lnTo>
                  <a:pt x="1957197" y="3987"/>
                </a:lnTo>
                <a:lnTo>
                  <a:pt x="1956447" y="965"/>
                </a:lnTo>
                <a:lnTo>
                  <a:pt x="1954860" y="0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2659214" y="5993028"/>
            <a:ext cx="1107440" cy="403860"/>
          </a:xfrm>
          <a:custGeom>
            <a:avLst/>
            <a:gdLst/>
            <a:ahLst/>
            <a:cxnLst/>
            <a:rect l="l" t="t" r="r" b="b"/>
            <a:pathLst>
              <a:path w="1107439" h="403860">
                <a:moveTo>
                  <a:pt x="1103414" y="0"/>
                </a:moveTo>
                <a:lnTo>
                  <a:pt x="1066" y="395668"/>
                </a:lnTo>
                <a:lnTo>
                  <a:pt x="0" y="398030"/>
                </a:lnTo>
                <a:lnTo>
                  <a:pt x="1524" y="402323"/>
                </a:lnTo>
                <a:lnTo>
                  <a:pt x="3898" y="403440"/>
                </a:lnTo>
                <a:lnTo>
                  <a:pt x="1104061" y="8585"/>
                </a:lnTo>
                <a:lnTo>
                  <a:pt x="1104290" y="8470"/>
                </a:lnTo>
                <a:lnTo>
                  <a:pt x="1106284" y="7620"/>
                </a:lnTo>
                <a:lnTo>
                  <a:pt x="1107300" y="5334"/>
                </a:lnTo>
                <a:lnTo>
                  <a:pt x="1105776" y="1130"/>
                </a:lnTo>
                <a:close/>
              </a:path>
            </a:pathLst>
          </a:custGeom>
          <a:solidFill>
            <a:srgbClr val="ECEBEC">
              <a:alpha val="6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3069983" y="5994703"/>
            <a:ext cx="695325" cy="387350"/>
          </a:xfrm>
          <a:custGeom>
            <a:avLst/>
            <a:gdLst/>
            <a:ahLst/>
            <a:cxnLst/>
            <a:rect l="l" t="t" r="r" b="b"/>
            <a:pathLst>
              <a:path w="695325" h="387350">
                <a:moveTo>
                  <a:pt x="692035" y="0"/>
                </a:moveTo>
                <a:lnTo>
                  <a:pt x="690549" y="558"/>
                </a:lnTo>
                <a:lnTo>
                  <a:pt x="469" y="382371"/>
                </a:lnTo>
                <a:lnTo>
                  <a:pt x="0" y="384047"/>
                </a:lnTo>
                <a:lnTo>
                  <a:pt x="1422" y="386638"/>
                </a:lnTo>
                <a:lnTo>
                  <a:pt x="2933" y="387146"/>
                </a:lnTo>
                <a:lnTo>
                  <a:pt x="4229" y="386587"/>
                </a:lnTo>
                <a:lnTo>
                  <a:pt x="694550" y="4673"/>
                </a:lnTo>
                <a:lnTo>
                  <a:pt x="695032" y="2997"/>
                </a:lnTo>
                <a:lnTo>
                  <a:pt x="693547" y="342"/>
                </a:lnTo>
                <a:lnTo>
                  <a:pt x="692035" y="0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2631948" y="5983465"/>
            <a:ext cx="1133475" cy="17780"/>
          </a:xfrm>
          <a:custGeom>
            <a:avLst/>
            <a:gdLst/>
            <a:ahLst/>
            <a:cxnLst/>
            <a:rect l="l" t="t" r="r" b="b"/>
            <a:pathLst>
              <a:path w="1133475" h="17779">
                <a:moveTo>
                  <a:pt x="1511" y="0"/>
                </a:moveTo>
                <a:lnTo>
                  <a:pt x="25" y="1409"/>
                </a:lnTo>
                <a:lnTo>
                  <a:pt x="0" y="4864"/>
                </a:lnTo>
                <a:lnTo>
                  <a:pt x="1397" y="6273"/>
                </a:lnTo>
                <a:lnTo>
                  <a:pt x="1129906" y="17386"/>
                </a:lnTo>
                <a:lnTo>
                  <a:pt x="1132293" y="16636"/>
                </a:lnTo>
                <a:lnTo>
                  <a:pt x="1133068" y="15532"/>
                </a:lnTo>
                <a:lnTo>
                  <a:pt x="1133094" y="12522"/>
                </a:lnTo>
                <a:lnTo>
                  <a:pt x="1131709" y="11087"/>
                </a:lnTo>
                <a:close/>
              </a:path>
            </a:pathLst>
          </a:custGeom>
          <a:solidFill>
            <a:srgbClr val="ECEBEC">
              <a:alpha val="5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1285671" y="5983576"/>
            <a:ext cx="1352550" cy="1325880"/>
          </a:xfrm>
          <a:custGeom>
            <a:avLst/>
            <a:gdLst/>
            <a:ahLst/>
            <a:cxnLst/>
            <a:rect l="l" t="t" r="r" b="b"/>
            <a:pathLst>
              <a:path w="1352550" h="1325879">
                <a:moveTo>
                  <a:pt x="1350327" y="0"/>
                </a:moveTo>
                <a:lnTo>
                  <a:pt x="1348600" y="50"/>
                </a:lnTo>
                <a:lnTo>
                  <a:pt x="12" y="1322006"/>
                </a:lnTo>
                <a:lnTo>
                  <a:pt x="0" y="1323759"/>
                </a:lnTo>
                <a:lnTo>
                  <a:pt x="1879" y="1325702"/>
                </a:lnTo>
                <a:lnTo>
                  <a:pt x="3111" y="1325880"/>
                </a:lnTo>
                <a:lnTo>
                  <a:pt x="4127" y="1325448"/>
                </a:lnTo>
                <a:lnTo>
                  <a:pt x="1352461" y="3949"/>
                </a:lnTo>
                <a:lnTo>
                  <a:pt x="1352461" y="2209"/>
                </a:lnTo>
                <a:lnTo>
                  <a:pt x="1350327" y="0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g object 140"/>
          <p:cNvSpPr/>
          <p:nvPr/>
        </p:nvSpPr>
        <p:spPr>
          <a:xfrm>
            <a:off x="1805965" y="5981292"/>
            <a:ext cx="834390" cy="506730"/>
          </a:xfrm>
          <a:custGeom>
            <a:avLst/>
            <a:gdLst/>
            <a:ahLst/>
            <a:cxnLst/>
            <a:rect l="l" t="t" r="r" b="b"/>
            <a:pathLst>
              <a:path w="834389" h="506729">
                <a:moveTo>
                  <a:pt x="829081" y="0"/>
                </a:moveTo>
                <a:lnTo>
                  <a:pt x="685" y="498513"/>
                </a:lnTo>
                <a:lnTo>
                  <a:pt x="0" y="501307"/>
                </a:lnTo>
                <a:lnTo>
                  <a:pt x="2476" y="505409"/>
                </a:lnTo>
                <a:lnTo>
                  <a:pt x="4927" y="506158"/>
                </a:lnTo>
                <a:lnTo>
                  <a:pt x="6972" y="505282"/>
                </a:lnTo>
                <a:lnTo>
                  <a:pt x="833615" y="7924"/>
                </a:lnTo>
                <a:lnTo>
                  <a:pt x="834313" y="5143"/>
                </a:lnTo>
                <a:lnTo>
                  <a:pt x="831723" y="838"/>
                </a:lnTo>
                <a:lnTo>
                  <a:pt x="829081" y="0"/>
                </a:lnTo>
                <a:close/>
              </a:path>
            </a:pathLst>
          </a:custGeom>
          <a:solidFill>
            <a:srgbClr val="ECEBEC">
              <a:alpha val="6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g object 141"/>
          <p:cNvSpPr/>
          <p:nvPr/>
        </p:nvSpPr>
        <p:spPr>
          <a:xfrm>
            <a:off x="2390165" y="5982844"/>
            <a:ext cx="248920" cy="624205"/>
          </a:xfrm>
          <a:custGeom>
            <a:avLst/>
            <a:gdLst/>
            <a:ahLst/>
            <a:cxnLst/>
            <a:rect l="l" t="t" r="r" b="b"/>
            <a:pathLst>
              <a:path w="248919" h="624204">
                <a:moveTo>
                  <a:pt x="244436" y="0"/>
                </a:moveTo>
                <a:lnTo>
                  <a:pt x="242481" y="825"/>
                </a:lnTo>
                <a:lnTo>
                  <a:pt x="0" y="621182"/>
                </a:lnTo>
                <a:lnTo>
                  <a:pt x="838" y="623112"/>
                </a:lnTo>
                <a:lnTo>
                  <a:pt x="3416" y="624116"/>
                </a:lnTo>
                <a:lnTo>
                  <a:pt x="4317" y="624090"/>
                </a:lnTo>
                <a:lnTo>
                  <a:pt x="5892" y="623417"/>
                </a:lnTo>
                <a:lnTo>
                  <a:pt x="6565" y="622769"/>
                </a:lnTo>
                <a:lnTo>
                  <a:pt x="248716" y="3289"/>
                </a:lnTo>
                <a:lnTo>
                  <a:pt x="247878" y="1333"/>
                </a:lnTo>
                <a:close/>
              </a:path>
            </a:pathLst>
          </a:custGeom>
          <a:solidFill>
            <a:srgbClr val="ECEBEC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g object 142"/>
          <p:cNvSpPr/>
          <p:nvPr/>
        </p:nvSpPr>
        <p:spPr>
          <a:xfrm>
            <a:off x="1543490" y="6600756"/>
            <a:ext cx="853440" cy="955675"/>
          </a:xfrm>
          <a:custGeom>
            <a:avLst/>
            <a:gdLst/>
            <a:ahLst/>
            <a:cxnLst/>
            <a:rect l="l" t="t" r="r" b="b"/>
            <a:pathLst>
              <a:path w="853439" h="955675">
                <a:moveTo>
                  <a:pt x="851505" y="0"/>
                </a:moveTo>
                <a:lnTo>
                  <a:pt x="849244" y="0"/>
                </a:lnTo>
                <a:lnTo>
                  <a:pt x="848402" y="923"/>
                </a:lnTo>
                <a:lnTo>
                  <a:pt x="0" y="955108"/>
                </a:lnTo>
                <a:lnTo>
                  <a:pt x="7403" y="955108"/>
                </a:lnTo>
                <a:lnTo>
                  <a:pt x="852542" y="4593"/>
                </a:lnTo>
                <a:lnTo>
                  <a:pt x="853228" y="3802"/>
                </a:lnTo>
                <a:lnTo>
                  <a:pt x="853228" y="1541"/>
                </a:lnTo>
                <a:lnTo>
                  <a:pt x="851505" y="0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g object 143"/>
          <p:cNvSpPr/>
          <p:nvPr/>
        </p:nvSpPr>
        <p:spPr>
          <a:xfrm>
            <a:off x="1284668" y="6599393"/>
            <a:ext cx="1113790" cy="711200"/>
          </a:xfrm>
          <a:custGeom>
            <a:avLst/>
            <a:gdLst/>
            <a:ahLst/>
            <a:cxnLst/>
            <a:rect l="l" t="t" r="r" b="b"/>
            <a:pathLst>
              <a:path w="1113789" h="711200">
                <a:moveTo>
                  <a:pt x="1109052" y="0"/>
                </a:moveTo>
                <a:lnTo>
                  <a:pt x="482" y="705154"/>
                </a:lnTo>
                <a:lnTo>
                  <a:pt x="0" y="707364"/>
                </a:lnTo>
                <a:lnTo>
                  <a:pt x="2006" y="710501"/>
                </a:lnTo>
                <a:lnTo>
                  <a:pt x="3873" y="711034"/>
                </a:lnTo>
                <a:lnTo>
                  <a:pt x="5448" y="710349"/>
                </a:lnTo>
                <a:lnTo>
                  <a:pt x="1112862" y="6070"/>
                </a:lnTo>
                <a:lnTo>
                  <a:pt x="1113332" y="3873"/>
                </a:lnTo>
                <a:lnTo>
                  <a:pt x="1111211" y="546"/>
                </a:lnTo>
                <a:lnTo>
                  <a:pt x="1109052" y="0"/>
                </a:lnTo>
                <a:close/>
              </a:path>
            </a:pathLst>
          </a:custGeom>
          <a:solidFill>
            <a:srgbClr val="ECEBEC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g object 144"/>
          <p:cNvSpPr/>
          <p:nvPr/>
        </p:nvSpPr>
        <p:spPr>
          <a:xfrm>
            <a:off x="2231796" y="6595660"/>
            <a:ext cx="170180" cy="327025"/>
          </a:xfrm>
          <a:custGeom>
            <a:avLst/>
            <a:gdLst/>
            <a:ahLst/>
            <a:cxnLst/>
            <a:rect l="l" t="t" r="r" b="b"/>
            <a:pathLst>
              <a:path w="170180" h="327025">
                <a:moveTo>
                  <a:pt x="161823" y="0"/>
                </a:moveTo>
                <a:lnTo>
                  <a:pt x="157683" y="1435"/>
                </a:lnTo>
                <a:lnTo>
                  <a:pt x="0" y="319697"/>
                </a:lnTo>
                <a:lnTo>
                  <a:pt x="1384" y="323824"/>
                </a:lnTo>
                <a:lnTo>
                  <a:pt x="6692" y="326466"/>
                </a:lnTo>
                <a:lnTo>
                  <a:pt x="8801" y="326466"/>
                </a:lnTo>
                <a:lnTo>
                  <a:pt x="12039" y="325056"/>
                </a:lnTo>
                <a:lnTo>
                  <a:pt x="13296" y="323926"/>
                </a:lnTo>
                <a:lnTo>
                  <a:pt x="170040" y="7505"/>
                </a:lnTo>
                <a:lnTo>
                  <a:pt x="168643" y="3378"/>
                </a:lnTo>
                <a:close/>
              </a:path>
            </a:pathLst>
          </a:custGeom>
          <a:solidFill>
            <a:srgbClr val="ECEBEC">
              <a:alpha val="7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g object 145"/>
          <p:cNvSpPr/>
          <p:nvPr/>
        </p:nvSpPr>
        <p:spPr>
          <a:xfrm>
            <a:off x="1577891" y="6911280"/>
            <a:ext cx="666115" cy="645160"/>
          </a:xfrm>
          <a:custGeom>
            <a:avLst/>
            <a:gdLst/>
            <a:ahLst/>
            <a:cxnLst/>
            <a:rect l="l" t="t" r="r" b="b"/>
            <a:pathLst>
              <a:path w="666114" h="645159">
                <a:moveTo>
                  <a:pt x="663365" y="0"/>
                </a:moveTo>
                <a:lnTo>
                  <a:pt x="660273" y="0"/>
                </a:lnTo>
                <a:lnTo>
                  <a:pt x="659149" y="1057"/>
                </a:lnTo>
                <a:lnTo>
                  <a:pt x="0" y="644584"/>
                </a:lnTo>
                <a:lnTo>
                  <a:pt x="10738" y="644584"/>
                </a:lnTo>
                <a:lnTo>
                  <a:pt x="664394" y="6430"/>
                </a:lnTo>
                <a:lnTo>
                  <a:pt x="665499" y="5325"/>
                </a:lnTo>
                <a:lnTo>
                  <a:pt x="665499" y="2190"/>
                </a:lnTo>
                <a:lnTo>
                  <a:pt x="663365" y="0"/>
                </a:lnTo>
                <a:close/>
              </a:path>
            </a:pathLst>
          </a:custGeom>
          <a:solidFill>
            <a:srgbClr val="ECEBEC">
              <a:alpha val="6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g object 146"/>
          <p:cNvSpPr/>
          <p:nvPr/>
        </p:nvSpPr>
        <p:spPr>
          <a:xfrm>
            <a:off x="1285151" y="6613525"/>
            <a:ext cx="1212850" cy="696595"/>
          </a:xfrm>
          <a:custGeom>
            <a:avLst/>
            <a:gdLst/>
            <a:ahLst/>
            <a:cxnLst/>
            <a:rect l="l" t="t" r="r" b="b"/>
            <a:pathLst>
              <a:path w="1212850" h="696595">
                <a:moveTo>
                  <a:pt x="1212443" y="4241"/>
                </a:moveTo>
                <a:lnTo>
                  <a:pt x="1212278" y="2247"/>
                </a:lnTo>
                <a:lnTo>
                  <a:pt x="1209624" y="0"/>
                </a:lnTo>
                <a:lnTo>
                  <a:pt x="1207668" y="190"/>
                </a:lnTo>
                <a:lnTo>
                  <a:pt x="952588" y="298881"/>
                </a:lnTo>
                <a:lnTo>
                  <a:pt x="736" y="690753"/>
                </a:lnTo>
                <a:lnTo>
                  <a:pt x="0" y="692569"/>
                </a:lnTo>
                <a:lnTo>
                  <a:pt x="1320" y="695782"/>
                </a:lnTo>
                <a:lnTo>
                  <a:pt x="3149" y="696544"/>
                </a:lnTo>
                <a:lnTo>
                  <a:pt x="954620" y="304850"/>
                </a:lnTo>
                <a:lnTo>
                  <a:pt x="956183" y="304203"/>
                </a:lnTo>
                <a:lnTo>
                  <a:pt x="957338" y="303720"/>
                </a:lnTo>
                <a:lnTo>
                  <a:pt x="958011" y="302069"/>
                </a:lnTo>
                <a:lnTo>
                  <a:pt x="1212443" y="4241"/>
                </a:lnTo>
                <a:close/>
              </a:path>
            </a:pathLst>
          </a:custGeom>
          <a:solidFill>
            <a:srgbClr val="ECEBEC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g object 147"/>
          <p:cNvSpPr/>
          <p:nvPr/>
        </p:nvSpPr>
        <p:spPr>
          <a:xfrm>
            <a:off x="1568676" y="6614668"/>
            <a:ext cx="927735" cy="941705"/>
          </a:xfrm>
          <a:custGeom>
            <a:avLst/>
            <a:gdLst/>
            <a:ahLst/>
            <a:cxnLst/>
            <a:rect l="l" t="t" r="r" b="b"/>
            <a:pathLst>
              <a:path w="927735" h="941704">
                <a:moveTo>
                  <a:pt x="926317" y="0"/>
                </a:moveTo>
                <a:lnTo>
                  <a:pt x="924374" y="0"/>
                </a:lnTo>
                <a:lnTo>
                  <a:pt x="0" y="941197"/>
                </a:lnTo>
                <a:lnTo>
                  <a:pt x="6659" y="941197"/>
                </a:lnTo>
                <a:lnTo>
                  <a:pt x="927737" y="3346"/>
                </a:lnTo>
                <a:lnTo>
                  <a:pt x="927737" y="1371"/>
                </a:lnTo>
                <a:lnTo>
                  <a:pt x="927038" y="673"/>
                </a:lnTo>
                <a:lnTo>
                  <a:pt x="926317" y="0"/>
                </a:lnTo>
                <a:close/>
              </a:path>
            </a:pathLst>
          </a:custGeom>
          <a:solidFill>
            <a:srgbClr val="ECEBEC">
              <a:alpha val="5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g object 148"/>
          <p:cNvSpPr/>
          <p:nvPr/>
        </p:nvSpPr>
        <p:spPr>
          <a:xfrm>
            <a:off x="1304709" y="6614146"/>
            <a:ext cx="1192530" cy="463550"/>
          </a:xfrm>
          <a:custGeom>
            <a:avLst/>
            <a:gdLst/>
            <a:ahLst/>
            <a:cxnLst/>
            <a:rect l="l" t="t" r="r" b="b"/>
            <a:pathLst>
              <a:path w="1192530" h="463550">
                <a:moveTo>
                  <a:pt x="1189761" y="0"/>
                </a:moveTo>
                <a:lnTo>
                  <a:pt x="609" y="458838"/>
                </a:lnTo>
                <a:lnTo>
                  <a:pt x="0" y="460260"/>
                </a:lnTo>
                <a:lnTo>
                  <a:pt x="990" y="462876"/>
                </a:lnTo>
                <a:lnTo>
                  <a:pt x="2476" y="463549"/>
                </a:lnTo>
                <a:lnTo>
                  <a:pt x="1191615" y="4698"/>
                </a:lnTo>
                <a:lnTo>
                  <a:pt x="1192225" y="3263"/>
                </a:lnTo>
                <a:lnTo>
                  <a:pt x="1191234" y="660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g object 149"/>
          <p:cNvSpPr/>
          <p:nvPr/>
        </p:nvSpPr>
        <p:spPr>
          <a:xfrm>
            <a:off x="939990" y="6929774"/>
            <a:ext cx="371475" cy="148590"/>
          </a:xfrm>
          <a:custGeom>
            <a:avLst/>
            <a:gdLst/>
            <a:ahLst/>
            <a:cxnLst/>
            <a:rect l="l" t="t" r="r" b="b"/>
            <a:pathLst>
              <a:path w="371475" h="148590">
                <a:moveTo>
                  <a:pt x="3302" y="0"/>
                </a:moveTo>
                <a:lnTo>
                  <a:pt x="1358" y="825"/>
                </a:lnTo>
                <a:lnTo>
                  <a:pt x="0" y="4318"/>
                </a:lnTo>
                <a:lnTo>
                  <a:pt x="863" y="6235"/>
                </a:lnTo>
                <a:lnTo>
                  <a:pt x="367233" y="148450"/>
                </a:lnTo>
                <a:lnTo>
                  <a:pt x="368134" y="148424"/>
                </a:lnTo>
                <a:lnTo>
                  <a:pt x="369709" y="147764"/>
                </a:lnTo>
                <a:lnTo>
                  <a:pt x="370382" y="147116"/>
                </a:lnTo>
                <a:lnTo>
                  <a:pt x="371398" y="144500"/>
                </a:lnTo>
                <a:lnTo>
                  <a:pt x="370535" y="142544"/>
                </a:lnTo>
                <a:close/>
              </a:path>
            </a:pathLst>
          </a:custGeom>
          <a:solidFill>
            <a:srgbClr val="ECEBEC">
              <a:alpha val="61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g object 150"/>
          <p:cNvSpPr/>
          <p:nvPr/>
        </p:nvSpPr>
        <p:spPr>
          <a:xfrm>
            <a:off x="905150" y="7071842"/>
            <a:ext cx="405765" cy="484505"/>
          </a:xfrm>
          <a:custGeom>
            <a:avLst/>
            <a:gdLst/>
            <a:ahLst/>
            <a:cxnLst/>
            <a:rect l="l" t="t" r="r" b="b"/>
            <a:pathLst>
              <a:path w="405765" h="484504">
                <a:moveTo>
                  <a:pt x="403518" y="0"/>
                </a:moveTo>
                <a:lnTo>
                  <a:pt x="401010" y="0"/>
                </a:lnTo>
                <a:lnTo>
                  <a:pt x="400157" y="1050"/>
                </a:lnTo>
                <a:lnTo>
                  <a:pt x="0" y="484022"/>
                </a:lnTo>
                <a:lnTo>
                  <a:pt x="7689" y="484022"/>
                </a:lnTo>
                <a:lnTo>
                  <a:pt x="405401" y="3989"/>
                </a:lnTo>
                <a:lnTo>
                  <a:pt x="405401" y="1569"/>
                </a:lnTo>
                <a:lnTo>
                  <a:pt x="403518" y="0"/>
                </a:lnTo>
                <a:close/>
              </a:path>
            </a:pathLst>
          </a:custGeom>
          <a:solidFill>
            <a:srgbClr val="ECEBEC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g object 151"/>
          <p:cNvSpPr/>
          <p:nvPr/>
        </p:nvSpPr>
        <p:spPr>
          <a:xfrm>
            <a:off x="1069384" y="7072039"/>
            <a:ext cx="241300" cy="483870"/>
          </a:xfrm>
          <a:custGeom>
            <a:avLst/>
            <a:gdLst/>
            <a:ahLst/>
            <a:cxnLst/>
            <a:rect l="l" t="t" r="r" b="b"/>
            <a:pathLst>
              <a:path w="241300" h="483870">
                <a:moveTo>
                  <a:pt x="238844" y="0"/>
                </a:moveTo>
                <a:lnTo>
                  <a:pt x="236960" y="0"/>
                </a:lnTo>
                <a:lnTo>
                  <a:pt x="236387" y="204"/>
                </a:lnTo>
                <a:lnTo>
                  <a:pt x="235727" y="1525"/>
                </a:lnTo>
                <a:lnTo>
                  <a:pt x="0" y="483825"/>
                </a:lnTo>
                <a:lnTo>
                  <a:pt x="6139" y="483825"/>
                </a:lnTo>
                <a:lnTo>
                  <a:pt x="240950" y="3401"/>
                </a:lnTo>
                <a:lnTo>
                  <a:pt x="240950" y="1465"/>
                </a:lnTo>
                <a:lnTo>
                  <a:pt x="240768" y="941"/>
                </a:lnTo>
                <a:lnTo>
                  <a:pt x="239422" y="267"/>
                </a:lnTo>
                <a:lnTo>
                  <a:pt x="238844" y="0"/>
                </a:lnTo>
                <a:close/>
              </a:path>
            </a:pathLst>
          </a:custGeom>
          <a:solidFill>
            <a:srgbClr val="ECEBEC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g object 152"/>
          <p:cNvSpPr/>
          <p:nvPr/>
        </p:nvSpPr>
        <p:spPr>
          <a:xfrm>
            <a:off x="245499" y="6930961"/>
            <a:ext cx="701040" cy="625475"/>
          </a:xfrm>
          <a:custGeom>
            <a:avLst/>
            <a:gdLst/>
            <a:ahLst/>
            <a:cxnLst/>
            <a:rect l="l" t="t" r="r" b="b"/>
            <a:pathLst>
              <a:path w="701040" h="625475">
                <a:moveTo>
                  <a:pt x="699385" y="0"/>
                </a:moveTo>
                <a:lnTo>
                  <a:pt x="697272" y="0"/>
                </a:lnTo>
                <a:lnTo>
                  <a:pt x="696600" y="680"/>
                </a:lnTo>
                <a:lnTo>
                  <a:pt x="0" y="624903"/>
                </a:lnTo>
                <a:lnTo>
                  <a:pt x="7665" y="624903"/>
                </a:lnTo>
                <a:lnTo>
                  <a:pt x="699990" y="4503"/>
                </a:lnTo>
                <a:lnTo>
                  <a:pt x="700853" y="3754"/>
                </a:lnTo>
                <a:lnTo>
                  <a:pt x="700853" y="1612"/>
                </a:lnTo>
                <a:lnTo>
                  <a:pt x="699385" y="0"/>
                </a:lnTo>
                <a:close/>
              </a:path>
            </a:pathLst>
          </a:custGeom>
          <a:solidFill>
            <a:srgbClr val="ECEBEC">
              <a:alpha val="5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g object 153"/>
          <p:cNvSpPr/>
          <p:nvPr/>
        </p:nvSpPr>
        <p:spPr>
          <a:xfrm>
            <a:off x="428995" y="6931012"/>
            <a:ext cx="517525" cy="625475"/>
          </a:xfrm>
          <a:custGeom>
            <a:avLst/>
            <a:gdLst/>
            <a:ahLst/>
            <a:cxnLst/>
            <a:rect l="l" t="t" r="r" b="b"/>
            <a:pathLst>
              <a:path w="517525" h="625475">
                <a:moveTo>
                  <a:pt x="515747" y="0"/>
                </a:moveTo>
                <a:lnTo>
                  <a:pt x="513586" y="0"/>
                </a:lnTo>
                <a:lnTo>
                  <a:pt x="0" y="624852"/>
                </a:lnTo>
                <a:lnTo>
                  <a:pt x="6606" y="624852"/>
                </a:lnTo>
                <a:lnTo>
                  <a:pt x="517344" y="3488"/>
                </a:lnTo>
                <a:lnTo>
                  <a:pt x="517344" y="1321"/>
                </a:lnTo>
                <a:lnTo>
                  <a:pt x="516418" y="576"/>
                </a:lnTo>
                <a:lnTo>
                  <a:pt x="515747" y="0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g object 154"/>
          <p:cNvSpPr/>
          <p:nvPr/>
        </p:nvSpPr>
        <p:spPr>
          <a:xfrm>
            <a:off x="939062" y="6679095"/>
            <a:ext cx="130175" cy="259079"/>
          </a:xfrm>
          <a:custGeom>
            <a:avLst/>
            <a:gdLst/>
            <a:ahLst/>
            <a:cxnLst/>
            <a:rect l="l" t="t" r="r" b="b"/>
            <a:pathLst>
              <a:path w="130175" h="259079">
                <a:moveTo>
                  <a:pt x="124701" y="0"/>
                </a:moveTo>
                <a:lnTo>
                  <a:pt x="122199" y="863"/>
                </a:lnTo>
                <a:lnTo>
                  <a:pt x="0" y="254736"/>
                </a:lnTo>
                <a:lnTo>
                  <a:pt x="876" y="257213"/>
                </a:lnTo>
                <a:lnTo>
                  <a:pt x="4051" y="258737"/>
                </a:lnTo>
                <a:lnTo>
                  <a:pt x="5308" y="258724"/>
                </a:lnTo>
                <a:lnTo>
                  <a:pt x="7239" y="257886"/>
                </a:lnTo>
                <a:lnTo>
                  <a:pt x="8001" y="257213"/>
                </a:lnTo>
                <a:lnTo>
                  <a:pt x="129679" y="4483"/>
                </a:lnTo>
                <a:lnTo>
                  <a:pt x="128816" y="2006"/>
                </a:lnTo>
                <a:close/>
              </a:path>
            </a:pathLst>
          </a:custGeom>
          <a:solidFill>
            <a:srgbClr val="ECEBEC">
              <a:alpha val="6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g object 155"/>
          <p:cNvSpPr/>
          <p:nvPr/>
        </p:nvSpPr>
        <p:spPr>
          <a:xfrm>
            <a:off x="202175" y="6681292"/>
            <a:ext cx="864869" cy="875030"/>
          </a:xfrm>
          <a:custGeom>
            <a:avLst/>
            <a:gdLst/>
            <a:ahLst/>
            <a:cxnLst/>
            <a:rect l="l" t="t" r="r" b="b"/>
            <a:pathLst>
              <a:path w="864869" h="875029">
                <a:moveTo>
                  <a:pt x="862907" y="0"/>
                </a:moveTo>
                <a:lnTo>
                  <a:pt x="860749" y="0"/>
                </a:lnTo>
                <a:lnTo>
                  <a:pt x="860041" y="756"/>
                </a:lnTo>
                <a:lnTo>
                  <a:pt x="0" y="874572"/>
                </a:lnTo>
                <a:lnTo>
                  <a:pt x="7160" y="874572"/>
                </a:lnTo>
                <a:lnTo>
                  <a:pt x="864409" y="3615"/>
                </a:lnTo>
                <a:lnTo>
                  <a:pt x="864409" y="1473"/>
                </a:lnTo>
                <a:lnTo>
                  <a:pt x="862907" y="0"/>
                </a:lnTo>
                <a:close/>
              </a:path>
            </a:pathLst>
          </a:custGeom>
          <a:solidFill>
            <a:srgbClr val="ECEBEC">
              <a:alpha val="5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g object 156"/>
          <p:cNvSpPr/>
          <p:nvPr/>
        </p:nvSpPr>
        <p:spPr>
          <a:xfrm>
            <a:off x="4674552" y="7479880"/>
            <a:ext cx="276225" cy="76200"/>
          </a:xfrm>
          <a:custGeom>
            <a:avLst/>
            <a:gdLst/>
            <a:ahLst/>
            <a:cxnLst/>
            <a:rect l="l" t="t" r="r" b="b"/>
            <a:pathLst>
              <a:path w="276225" h="76200">
                <a:moveTo>
                  <a:pt x="4503" y="0"/>
                </a:moveTo>
                <a:lnTo>
                  <a:pt x="2113" y="0"/>
                </a:lnTo>
                <a:lnTo>
                  <a:pt x="736" y="817"/>
                </a:lnTo>
                <a:lnTo>
                  <a:pt x="0" y="3373"/>
                </a:lnTo>
                <a:lnTo>
                  <a:pt x="0" y="5767"/>
                </a:lnTo>
                <a:lnTo>
                  <a:pt x="761" y="7155"/>
                </a:lnTo>
                <a:lnTo>
                  <a:pt x="246798" y="75984"/>
                </a:lnTo>
                <a:lnTo>
                  <a:pt x="276132" y="75984"/>
                </a:lnTo>
                <a:lnTo>
                  <a:pt x="4503" y="0"/>
                </a:lnTo>
                <a:close/>
              </a:path>
            </a:pathLst>
          </a:custGeom>
          <a:solidFill>
            <a:srgbClr val="ECEBEC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g object 157"/>
          <p:cNvSpPr/>
          <p:nvPr/>
        </p:nvSpPr>
        <p:spPr>
          <a:xfrm>
            <a:off x="4233316" y="7480668"/>
            <a:ext cx="448945" cy="75565"/>
          </a:xfrm>
          <a:custGeom>
            <a:avLst/>
            <a:gdLst/>
            <a:ahLst/>
            <a:cxnLst/>
            <a:rect l="l" t="t" r="r" b="b"/>
            <a:pathLst>
              <a:path w="448945" h="75565">
                <a:moveTo>
                  <a:pt x="446707" y="0"/>
                </a:moveTo>
                <a:lnTo>
                  <a:pt x="444867" y="0"/>
                </a:lnTo>
                <a:lnTo>
                  <a:pt x="0" y="75196"/>
                </a:lnTo>
                <a:lnTo>
                  <a:pt x="37901" y="75196"/>
                </a:lnTo>
                <a:lnTo>
                  <a:pt x="445935" y="6234"/>
                </a:lnTo>
                <a:lnTo>
                  <a:pt x="446417" y="6056"/>
                </a:lnTo>
                <a:lnTo>
                  <a:pt x="447725" y="5497"/>
                </a:lnTo>
                <a:lnTo>
                  <a:pt x="448322" y="4465"/>
                </a:lnTo>
                <a:lnTo>
                  <a:pt x="448322" y="2924"/>
                </a:lnTo>
                <a:lnTo>
                  <a:pt x="448005" y="925"/>
                </a:lnTo>
                <a:lnTo>
                  <a:pt x="446707" y="0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g object 158"/>
          <p:cNvSpPr/>
          <p:nvPr/>
        </p:nvSpPr>
        <p:spPr>
          <a:xfrm>
            <a:off x="4661099" y="7480859"/>
            <a:ext cx="20955" cy="75565"/>
          </a:xfrm>
          <a:custGeom>
            <a:avLst/>
            <a:gdLst/>
            <a:ahLst/>
            <a:cxnLst/>
            <a:rect l="l" t="t" r="r" b="b"/>
            <a:pathLst>
              <a:path w="20954" h="75565">
                <a:moveTo>
                  <a:pt x="17665" y="0"/>
                </a:moveTo>
                <a:lnTo>
                  <a:pt x="15984" y="0"/>
                </a:lnTo>
                <a:lnTo>
                  <a:pt x="14786" y="795"/>
                </a:lnTo>
                <a:lnTo>
                  <a:pt x="14493" y="2395"/>
                </a:lnTo>
                <a:lnTo>
                  <a:pt x="0" y="75005"/>
                </a:lnTo>
                <a:lnTo>
                  <a:pt x="6009" y="75005"/>
                </a:lnTo>
                <a:lnTo>
                  <a:pt x="20335" y="3244"/>
                </a:lnTo>
                <a:lnTo>
                  <a:pt x="20335" y="1554"/>
                </a:lnTo>
                <a:lnTo>
                  <a:pt x="19561" y="401"/>
                </a:lnTo>
                <a:lnTo>
                  <a:pt x="17665" y="0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g object 159"/>
          <p:cNvSpPr/>
          <p:nvPr/>
        </p:nvSpPr>
        <p:spPr>
          <a:xfrm>
            <a:off x="3030664" y="6256213"/>
            <a:ext cx="1651635" cy="1231265"/>
          </a:xfrm>
          <a:custGeom>
            <a:avLst/>
            <a:gdLst/>
            <a:ahLst/>
            <a:cxnLst/>
            <a:rect l="l" t="t" r="r" b="b"/>
            <a:pathLst>
              <a:path w="1651635" h="1231265">
                <a:moveTo>
                  <a:pt x="3771" y="0"/>
                </a:moveTo>
                <a:lnTo>
                  <a:pt x="1930" y="266"/>
                </a:lnTo>
                <a:lnTo>
                  <a:pt x="0" y="2895"/>
                </a:lnTo>
                <a:lnTo>
                  <a:pt x="279" y="4749"/>
                </a:lnTo>
                <a:lnTo>
                  <a:pt x="1646936" y="1230617"/>
                </a:lnTo>
                <a:lnTo>
                  <a:pt x="1648053" y="1230744"/>
                </a:lnTo>
                <a:lnTo>
                  <a:pt x="1649450" y="1230134"/>
                </a:lnTo>
                <a:lnTo>
                  <a:pt x="1651152" y="1228064"/>
                </a:lnTo>
                <a:lnTo>
                  <a:pt x="1650885" y="1226210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g object 160"/>
          <p:cNvSpPr/>
          <p:nvPr/>
        </p:nvSpPr>
        <p:spPr>
          <a:xfrm>
            <a:off x="1492021" y="6255618"/>
            <a:ext cx="1546225" cy="697865"/>
          </a:xfrm>
          <a:custGeom>
            <a:avLst/>
            <a:gdLst/>
            <a:ahLst/>
            <a:cxnLst/>
            <a:rect l="l" t="t" r="r" b="b"/>
            <a:pathLst>
              <a:path w="1546225" h="697865">
                <a:moveTo>
                  <a:pt x="1542046" y="0"/>
                </a:moveTo>
                <a:lnTo>
                  <a:pt x="800" y="691210"/>
                </a:lnTo>
                <a:lnTo>
                  <a:pt x="0" y="693305"/>
                </a:lnTo>
                <a:lnTo>
                  <a:pt x="1600" y="696861"/>
                </a:lnTo>
                <a:lnTo>
                  <a:pt x="3657" y="697674"/>
                </a:lnTo>
                <a:lnTo>
                  <a:pt x="1545234" y="6375"/>
                </a:lnTo>
                <a:lnTo>
                  <a:pt x="1546021" y="4267"/>
                </a:lnTo>
                <a:lnTo>
                  <a:pt x="1544421" y="698"/>
                </a:lnTo>
                <a:close/>
              </a:path>
            </a:pathLst>
          </a:custGeom>
          <a:solidFill>
            <a:srgbClr val="ECEBEC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g object 161"/>
          <p:cNvSpPr/>
          <p:nvPr/>
        </p:nvSpPr>
        <p:spPr>
          <a:xfrm>
            <a:off x="1810880" y="6254773"/>
            <a:ext cx="1228725" cy="648335"/>
          </a:xfrm>
          <a:custGeom>
            <a:avLst/>
            <a:gdLst/>
            <a:ahLst/>
            <a:cxnLst/>
            <a:rect l="l" t="t" r="r" b="b"/>
            <a:pathLst>
              <a:path w="1228725" h="648334">
                <a:moveTo>
                  <a:pt x="1223175" y="0"/>
                </a:moveTo>
                <a:lnTo>
                  <a:pt x="1221003" y="774"/>
                </a:lnTo>
                <a:lnTo>
                  <a:pt x="863" y="640219"/>
                </a:lnTo>
                <a:lnTo>
                  <a:pt x="0" y="642962"/>
                </a:lnTo>
                <a:lnTo>
                  <a:pt x="2286" y="647293"/>
                </a:lnTo>
                <a:lnTo>
                  <a:pt x="4826" y="648169"/>
                </a:lnTo>
                <a:lnTo>
                  <a:pt x="6985" y="647242"/>
                </a:lnTo>
                <a:lnTo>
                  <a:pt x="1227442" y="7645"/>
                </a:lnTo>
                <a:lnTo>
                  <a:pt x="1228305" y="4902"/>
                </a:lnTo>
                <a:lnTo>
                  <a:pt x="1225969" y="457"/>
                </a:lnTo>
                <a:lnTo>
                  <a:pt x="1223175" y="0"/>
                </a:lnTo>
                <a:close/>
              </a:path>
            </a:pathLst>
          </a:custGeom>
          <a:solidFill>
            <a:srgbClr val="ECEBEC">
              <a:alpha val="6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g object 162"/>
          <p:cNvSpPr/>
          <p:nvPr/>
        </p:nvSpPr>
        <p:spPr>
          <a:xfrm>
            <a:off x="2660764" y="6256452"/>
            <a:ext cx="376555" cy="139065"/>
          </a:xfrm>
          <a:custGeom>
            <a:avLst/>
            <a:gdLst/>
            <a:ahLst/>
            <a:cxnLst/>
            <a:rect l="l" t="t" r="r" b="b"/>
            <a:pathLst>
              <a:path w="376555" h="139064">
                <a:moveTo>
                  <a:pt x="373748" y="0"/>
                </a:moveTo>
                <a:lnTo>
                  <a:pt x="1066" y="133172"/>
                </a:lnTo>
                <a:lnTo>
                  <a:pt x="0" y="134848"/>
                </a:lnTo>
                <a:lnTo>
                  <a:pt x="1015" y="137693"/>
                </a:lnTo>
                <a:lnTo>
                  <a:pt x="2603" y="138455"/>
                </a:lnTo>
                <a:lnTo>
                  <a:pt x="374154" y="5702"/>
                </a:lnTo>
                <a:lnTo>
                  <a:pt x="374319" y="5638"/>
                </a:lnTo>
                <a:lnTo>
                  <a:pt x="375640" y="5067"/>
                </a:lnTo>
                <a:lnTo>
                  <a:pt x="376326" y="3555"/>
                </a:lnTo>
                <a:lnTo>
                  <a:pt x="375323" y="749"/>
                </a:lnTo>
                <a:close/>
              </a:path>
            </a:pathLst>
          </a:custGeom>
          <a:solidFill>
            <a:srgbClr val="ECEBEC">
              <a:alpha val="5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g object 163"/>
          <p:cNvSpPr/>
          <p:nvPr/>
        </p:nvSpPr>
        <p:spPr>
          <a:xfrm>
            <a:off x="3026905" y="6252498"/>
            <a:ext cx="53340" cy="133350"/>
          </a:xfrm>
          <a:custGeom>
            <a:avLst/>
            <a:gdLst/>
            <a:ahLst/>
            <a:cxnLst/>
            <a:rect l="l" t="t" r="r" b="b"/>
            <a:pathLst>
              <a:path w="53339" h="133350">
                <a:moveTo>
                  <a:pt x="8432" y="0"/>
                </a:moveTo>
                <a:lnTo>
                  <a:pt x="1600" y="2095"/>
                </a:lnTo>
                <a:lnTo>
                  <a:pt x="0" y="5753"/>
                </a:lnTo>
                <a:lnTo>
                  <a:pt x="41313" y="131521"/>
                </a:lnTo>
                <a:lnTo>
                  <a:pt x="44881" y="133337"/>
                </a:lnTo>
                <a:lnTo>
                  <a:pt x="48717" y="132054"/>
                </a:lnTo>
                <a:lnTo>
                  <a:pt x="51689" y="130784"/>
                </a:lnTo>
                <a:lnTo>
                  <a:pt x="53225" y="127419"/>
                </a:lnTo>
                <a:lnTo>
                  <a:pt x="11988" y="1777"/>
                </a:lnTo>
                <a:lnTo>
                  <a:pt x="8432" y="0"/>
                </a:lnTo>
                <a:close/>
              </a:path>
            </a:pathLst>
          </a:custGeom>
          <a:solidFill>
            <a:srgbClr val="ECEBEC">
              <a:alpha val="7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g object 164"/>
          <p:cNvSpPr/>
          <p:nvPr/>
        </p:nvSpPr>
        <p:spPr>
          <a:xfrm>
            <a:off x="1153617" y="6375584"/>
            <a:ext cx="1922780" cy="299085"/>
          </a:xfrm>
          <a:custGeom>
            <a:avLst/>
            <a:gdLst/>
            <a:ahLst/>
            <a:cxnLst/>
            <a:rect l="l" t="t" r="r" b="b"/>
            <a:pathLst>
              <a:path w="1922780" h="299084">
                <a:moveTo>
                  <a:pt x="1920684" y="0"/>
                </a:moveTo>
                <a:lnTo>
                  <a:pt x="1219" y="292709"/>
                </a:lnTo>
                <a:lnTo>
                  <a:pt x="0" y="294119"/>
                </a:lnTo>
                <a:lnTo>
                  <a:pt x="482" y="297345"/>
                </a:lnTo>
                <a:lnTo>
                  <a:pt x="1993" y="298462"/>
                </a:lnTo>
                <a:lnTo>
                  <a:pt x="1920684" y="5892"/>
                </a:lnTo>
                <a:lnTo>
                  <a:pt x="1921891" y="5372"/>
                </a:lnTo>
                <a:lnTo>
                  <a:pt x="1922653" y="4076"/>
                </a:lnTo>
                <a:lnTo>
                  <a:pt x="1922195" y="1117"/>
                </a:lnTo>
                <a:lnTo>
                  <a:pt x="1920684" y="0"/>
                </a:lnTo>
                <a:close/>
              </a:path>
            </a:pathLst>
          </a:custGeom>
          <a:solidFill>
            <a:srgbClr val="ECEBEC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g object 165"/>
          <p:cNvSpPr/>
          <p:nvPr/>
        </p:nvSpPr>
        <p:spPr>
          <a:xfrm>
            <a:off x="7246039" y="2536580"/>
            <a:ext cx="71787" cy="717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g object 166"/>
          <p:cNvSpPr/>
          <p:nvPr/>
        </p:nvSpPr>
        <p:spPr>
          <a:xfrm>
            <a:off x="6854697" y="2970239"/>
            <a:ext cx="71789" cy="717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g object 167"/>
          <p:cNvSpPr/>
          <p:nvPr/>
        </p:nvSpPr>
        <p:spPr>
          <a:xfrm>
            <a:off x="6220329" y="2281342"/>
            <a:ext cx="71794" cy="717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g object 168"/>
          <p:cNvSpPr/>
          <p:nvPr/>
        </p:nvSpPr>
        <p:spPr>
          <a:xfrm>
            <a:off x="5816147" y="4186929"/>
            <a:ext cx="74295" cy="74295"/>
          </a:xfrm>
          <a:custGeom>
            <a:avLst/>
            <a:gdLst/>
            <a:ahLst/>
            <a:cxnLst/>
            <a:rect l="l" t="t" r="r" b="b"/>
            <a:pathLst>
              <a:path w="74295" h="74295">
                <a:moveTo>
                  <a:pt x="36887" y="0"/>
                </a:moveTo>
                <a:lnTo>
                  <a:pt x="22461" y="3028"/>
                </a:lnTo>
                <a:lnTo>
                  <a:pt x="10340" y="11424"/>
                </a:lnTo>
                <a:lnTo>
                  <a:pt x="2644" y="23394"/>
                </a:lnTo>
                <a:lnTo>
                  <a:pt x="0" y="37377"/>
                </a:lnTo>
                <a:lnTo>
                  <a:pt x="3030" y="51809"/>
                </a:lnTo>
                <a:lnTo>
                  <a:pt x="11415" y="63925"/>
                </a:lnTo>
                <a:lnTo>
                  <a:pt x="23385" y="71620"/>
                </a:lnTo>
                <a:lnTo>
                  <a:pt x="37370" y="74264"/>
                </a:lnTo>
                <a:lnTo>
                  <a:pt x="51798" y="71227"/>
                </a:lnTo>
                <a:lnTo>
                  <a:pt x="63914" y="62839"/>
                </a:lnTo>
                <a:lnTo>
                  <a:pt x="71610" y="50873"/>
                </a:lnTo>
                <a:lnTo>
                  <a:pt x="74258" y="36891"/>
                </a:lnTo>
                <a:lnTo>
                  <a:pt x="71229" y="22459"/>
                </a:lnTo>
                <a:lnTo>
                  <a:pt x="62839" y="10344"/>
                </a:lnTo>
                <a:lnTo>
                  <a:pt x="50870" y="2647"/>
                </a:lnTo>
                <a:lnTo>
                  <a:pt x="36887" y="0"/>
                </a:lnTo>
                <a:close/>
              </a:path>
            </a:pathLst>
          </a:custGeom>
          <a:solidFill>
            <a:srgbClr val="EC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g object 169"/>
          <p:cNvSpPr/>
          <p:nvPr/>
        </p:nvSpPr>
        <p:spPr>
          <a:xfrm>
            <a:off x="5004830" y="3022311"/>
            <a:ext cx="71776" cy="717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g object 170"/>
          <p:cNvSpPr/>
          <p:nvPr/>
        </p:nvSpPr>
        <p:spPr>
          <a:xfrm>
            <a:off x="5862721" y="4221703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38118" y="0"/>
                </a:moveTo>
                <a:lnTo>
                  <a:pt x="23208" y="3129"/>
                </a:lnTo>
                <a:lnTo>
                  <a:pt x="10685" y="11798"/>
                </a:lnTo>
                <a:lnTo>
                  <a:pt x="2734" y="24168"/>
                </a:lnTo>
                <a:lnTo>
                  <a:pt x="0" y="38617"/>
                </a:lnTo>
                <a:lnTo>
                  <a:pt x="3129" y="53522"/>
                </a:lnTo>
                <a:lnTo>
                  <a:pt x="11796" y="66045"/>
                </a:lnTo>
                <a:lnTo>
                  <a:pt x="24163" y="73996"/>
                </a:lnTo>
                <a:lnTo>
                  <a:pt x="38612" y="76731"/>
                </a:lnTo>
                <a:lnTo>
                  <a:pt x="53523" y="73601"/>
                </a:lnTo>
                <a:lnTo>
                  <a:pt x="66045" y="64934"/>
                </a:lnTo>
                <a:lnTo>
                  <a:pt x="73997" y="52568"/>
                </a:lnTo>
                <a:lnTo>
                  <a:pt x="76731" y="38124"/>
                </a:lnTo>
                <a:lnTo>
                  <a:pt x="73601" y="23220"/>
                </a:lnTo>
                <a:lnTo>
                  <a:pt x="64934" y="10691"/>
                </a:lnTo>
                <a:lnTo>
                  <a:pt x="52567" y="2735"/>
                </a:lnTo>
                <a:lnTo>
                  <a:pt x="38118" y="0"/>
                </a:lnTo>
                <a:close/>
              </a:path>
            </a:pathLst>
          </a:custGeom>
          <a:solidFill>
            <a:srgbClr val="EC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g object 171"/>
          <p:cNvSpPr/>
          <p:nvPr/>
        </p:nvSpPr>
        <p:spPr>
          <a:xfrm>
            <a:off x="4777932" y="4364485"/>
            <a:ext cx="71787" cy="717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g object 172"/>
          <p:cNvSpPr/>
          <p:nvPr/>
        </p:nvSpPr>
        <p:spPr>
          <a:xfrm>
            <a:off x="4566135" y="4528373"/>
            <a:ext cx="79211" cy="7921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g object 173"/>
          <p:cNvSpPr/>
          <p:nvPr/>
        </p:nvSpPr>
        <p:spPr>
          <a:xfrm>
            <a:off x="4830940" y="4563079"/>
            <a:ext cx="76738" cy="767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g object 174"/>
          <p:cNvSpPr/>
          <p:nvPr/>
        </p:nvSpPr>
        <p:spPr>
          <a:xfrm>
            <a:off x="3714294" y="4431305"/>
            <a:ext cx="71776" cy="717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g object 175"/>
          <p:cNvSpPr/>
          <p:nvPr/>
        </p:nvSpPr>
        <p:spPr>
          <a:xfrm>
            <a:off x="2013310" y="5513977"/>
            <a:ext cx="74258" cy="742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g object 176"/>
          <p:cNvSpPr/>
          <p:nvPr/>
        </p:nvSpPr>
        <p:spPr>
          <a:xfrm>
            <a:off x="1867504" y="6050396"/>
            <a:ext cx="76731" cy="7672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g object 177"/>
          <p:cNvSpPr/>
          <p:nvPr/>
        </p:nvSpPr>
        <p:spPr>
          <a:xfrm>
            <a:off x="1294337" y="6141076"/>
            <a:ext cx="74260" cy="742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g object 178"/>
          <p:cNvSpPr/>
          <p:nvPr/>
        </p:nvSpPr>
        <p:spPr>
          <a:xfrm>
            <a:off x="6351637" y="7419894"/>
            <a:ext cx="96534" cy="9653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g object 179"/>
          <p:cNvSpPr/>
          <p:nvPr/>
        </p:nvSpPr>
        <p:spPr>
          <a:xfrm>
            <a:off x="0" y="2199171"/>
            <a:ext cx="10686555" cy="535669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27875-BB93-4243-865F-D09E7082114C}" type="datetime1">
              <a:rPr lang="en-US" smtClean="0"/>
              <a:t>8/30/2021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385268"/>
                </a:solidFill>
                <a:latin typeface="Trebuchet MS"/>
                <a:cs typeface="Trebuchet MS"/>
              </a:defRPr>
            </a:lvl1pPr>
          </a:lstStyle>
          <a:p>
            <a:pPr marL="387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65" dirty="0"/>
              <a:t>‹#›</a:t>
            </a:fld>
            <a:endParaRPr spc="6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5306" y="120154"/>
            <a:ext cx="6042786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14E9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0184" y="1575511"/>
            <a:ext cx="4952365" cy="2234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7A870-0E66-4FDA-93D3-24685C383605}" type="datetime1">
              <a:rPr lang="en-US" smtClean="0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357370" y="7214360"/>
            <a:ext cx="140970" cy="139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1" i="0">
                <a:solidFill>
                  <a:srgbClr val="385268"/>
                </a:solidFill>
                <a:latin typeface="Trebuchet MS"/>
                <a:cs typeface="Trebuchet MS"/>
              </a:defRPr>
            </a:lvl1pPr>
          </a:lstStyle>
          <a:p>
            <a:pPr marL="387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65" dirty="0"/>
              <a:t>‹#›</a:t>
            </a:fld>
            <a:endParaRPr spc="6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357" y="1141463"/>
            <a:ext cx="9317943" cy="2287806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lang="ru-RU" sz="2600" b="1" spc="5" dirty="0">
                <a:solidFill>
                  <a:srgbClr val="004B84"/>
                </a:solidFill>
                <a:latin typeface="Trebuchet MS"/>
                <a:cs typeface="Trebuchet MS"/>
              </a:rPr>
              <a:t>О разработке новой государственной </a:t>
            </a:r>
            <a:r>
              <a:rPr lang="ru-RU" sz="2600" b="1" spc="5" dirty="0" smtClean="0">
                <a:solidFill>
                  <a:srgbClr val="004B84"/>
                </a:solidFill>
                <a:latin typeface="Trebuchet MS"/>
                <a:cs typeface="Trebuchet MS"/>
              </a:rPr>
              <a:t>программы</a:t>
            </a:r>
            <a:br>
              <a:rPr lang="ru-RU" sz="2600" b="1" spc="5" dirty="0" smtClean="0">
                <a:solidFill>
                  <a:srgbClr val="004B84"/>
                </a:solidFill>
                <a:latin typeface="Trebuchet MS"/>
                <a:cs typeface="Trebuchet MS"/>
              </a:rPr>
            </a:br>
            <a:r>
              <a:rPr lang="ru-RU" sz="2600" b="1" spc="5" dirty="0" smtClean="0">
                <a:solidFill>
                  <a:srgbClr val="004B84"/>
                </a:solidFill>
                <a:latin typeface="Trebuchet MS"/>
                <a:cs typeface="Trebuchet MS"/>
              </a:rPr>
              <a:t>в </a:t>
            </a:r>
            <a:r>
              <a:rPr lang="ru-RU" sz="2600" b="1" spc="5" dirty="0">
                <a:solidFill>
                  <a:srgbClr val="004B84"/>
                </a:solidFill>
                <a:latin typeface="Trebuchet MS"/>
                <a:cs typeface="Trebuchet MS"/>
              </a:rPr>
              <a:t>области научно-технологического развития Российской </a:t>
            </a:r>
            <a:r>
              <a:rPr lang="ru-RU" sz="2600" b="1" spc="5" dirty="0" smtClean="0">
                <a:solidFill>
                  <a:srgbClr val="004B84"/>
                </a:solidFill>
                <a:latin typeface="Trebuchet MS"/>
                <a:cs typeface="Trebuchet MS"/>
              </a:rPr>
              <a:t>Федерации</a:t>
            </a:r>
            <a:br>
              <a:rPr lang="ru-RU" sz="2600" b="1" spc="5" dirty="0" smtClean="0">
                <a:solidFill>
                  <a:srgbClr val="004B84"/>
                </a:solidFill>
                <a:latin typeface="Trebuchet MS"/>
                <a:cs typeface="Trebuchet MS"/>
              </a:rPr>
            </a:br>
            <a:r>
              <a:rPr lang="ru-RU" sz="2000" b="1" spc="5" dirty="0" smtClean="0">
                <a:solidFill>
                  <a:srgbClr val="004B84"/>
                </a:solidFill>
                <a:latin typeface="Trebuchet MS"/>
                <a:cs typeface="Trebuchet MS"/>
              </a:rPr>
              <a:t>в </a:t>
            </a:r>
            <a:r>
              <a:rPr lang="ru-RU" sz="2000" b="1" spc="5" dirty="0">
                <a:solidFill>
                  <a:srgbClr val="004B84"/>
                </a:solidFill>
                <a:latin typeface="Trebuchet MS"/>
                <a:cs typeface="Trebuchet MS"/>
              </a:rPr>
              <a:t>соответствии с Перечнем поручений Президента Российской Федерации по итогам заседания Совета по науке и </a:t>
            </a:r>
            <a:r>
              <a:rPr lang="ru-RU" sz="2000" b="1" spc="5" dirty="0" smtClean="0">
                <a:solidFill>
                  <a:srgbClr val="004B84"/>
                </a:solidFill>
                <a:latin typeface="Trebuchet MS"/>
                <a:cs typeface="Trebuchet MS"/>
              </a:rPr>
              <a:t>образованию</a:t>
            </a:r>
            <a:br>
              <a:rPr lang="ru-RU" sz="2000" b="1" spc="5" dirty="0" smtClean="0">
                <a:solidFill>
                  <a:srgbClr val="004B84"/>
                </a:solidFill>
                <a:latin typeface="Trebuchet MS"/>
                <a:cs typeface="Trebuchet MS"/>
              </a:rPr>
            </a:br>
            <a:r>
              <a:rPr lang="ru-RU" sz="2000" b="1" spc="5" dirty="0" smtClean="0">
                <a:solidFill>
                  <a:srgbClr val="004B84"/>
                </a:solidFill>
                <a:latin typeface="Trebuchet MS"/>
                <a:cs typeface="Trebuchet MS"/>
              </a:rPr>
              <a:t>от </a:t>
            </a:r>
            <a:r>
              <a:rPr lang="ru-RU" sz="2000" b="1" spc="5" dirty="0">
                <a:solidFill>
                  <a:srgbClr val="004B84"/>
                </a:solidFill>
                <a:latin typeface="Trebuchet MS"/>
                <a:cs typeface="Trebuchet MS"/>
              </a:rPr>
              <a:t>18.04.2021 № Пр-632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89900" y="6902450"/>
            <a:ext cx="22161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 smtClean="0"/>
              <a:t>31</a:t>
            </a:r>
            <a:r>
              <a:rPr lang="ru-RU" sz="1600" dirty="0" smtClean="0"/>
              <a:t> августа 2021 года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59350" y="5948343"/>
            <a:ext cx="53467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400" dirty="0" smtClean="0"/>
              <a:t>Заседание </a:t>
            </a:r>
            <a:r>
              <a:rPr lang="ru-RU" sz="1400" dirty="0"/>
              <a:t>совета директоров </a:t>
            </a:r>
          </a:p>
          <a:p>
            <a:pPr algn="r"/>
            <a:r>
              <a:rPr lang="ru-RU" sz="1400" dirty="0"/>
              <a:t>при </a:t>
            </a:r>
            <a:r>
              <a:rPr lang="ru-RU" sz="1400" dirty="0" smtClean="0"/>
              <a:t>Министерстве </a:t>
            </a:r>
            <a:r>
              <a:rPr lang="ru-RU" sz="1400" dirty="0"/>
              <a:t>науки и </a:t>
            </a:r>
            <a:r>
              <a:rPr lang="ru-RU" sz="1400" dirty="0" smtClean="0"/>
              <a:t>высшего</a:t>
            </a:r>
            <a:br>
              <a:rPr lang="ru-RU" sz="1400" dirty="0" smtClean="0"/>
            </a:br>
            <a:r>
              <a:rPr lang="ru-RU" sz="1400" dirty="0" smtClean="0"/>
              <a:t>образования Российской Федерации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Группа 13">
            <a:extLst>
              <a:ext uri="{FF2B5EF4-FFF2-40B4-BE49-F238E27FC236}">
                <a16:creationId xmlns:a16="http://schemas.microsoft.com/office/drawing/2014/main" xmlns="" id="{D932A4F0-F3D5-4E3A-903D-C1C1634F1BE7}"/>
              </a:ext>
            </a:extLst>
          </p:cNvPr>
          <p:cNvGrpSpPr/>
          <p:nvPr/>
        </p:nvGrpSpPr>
        <p:grpSpPr>
          <a:xfrm>
            <a:off x="3672172" y="4332650"/>
            <a:ext cx="3523319" cy="2135962"/>
            <a:chOff x="3135255" y="3415060"/>
            <a:chExt cx="6691923" cy="3215806"/>
          </a:xfrm>
        </p:grpSpPr>
        <p:graphicFrame>
          <p:nvGraphicFramePr>
            <p:cNvPr id="41" name="Схема 40"/>
            <p:cNvGraphicFramePr/>
            <p:nvPr>
              <p:extLst/>
            </p:nvPr>
          </p:nvGraphicFramePr>
          <p:xfrm>
            <a:off x="3135255" y="3415060"/>
            <a:ext cx="6691923" cy="321580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42" name="TextBox 41"/>
            <p:cNvSpPr txBox="1"/>
            <p:nvPr/>
          </p:nvSpPr>
          <p:spPr>
            <a:xfrm>
              <a:off x="6427223" y="5557877"/>
              <a:ext cx="350864" cy="3829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1053" b="1" dirty="0"/>
            </a:p>
          </p:txBody>
        </p:sp>
      </p:grpSp>
      <p:graphicFrame>
        <p:nvGraphicFramePr>
          <p:cNvPr id="44" name="Схема 43">
            <a:extLst>
              <a:ext uri="{FF2B5EF4-FFF2-40B4-BE49-F238E27FC236}">
                <a16:creationId xmlns:a16="http://schemas.microsoft.com/office/drawing/2014/main" xmlns="" id="{7FAD290B-DA14-4A68-BAF0-69860F80F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3926793"/>
              </p:ext>
            </p:extLst>
          </p:nvPr>
        </p:nvGraphicFramePr>
        <p:xfrm>
          <a:off x="-162906" y="993073"/>
          <a:ext cx="8864805" cy="2683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2" name="Группа 8"/>
          <p:cNvGrpSpPr/>
          <p:nvPr/>
        </p:nvGrpSpPr>
        <p:grpSpPr>
          <a:xfrm>
            <a:off x="-8223" y="884342"/>
            <a:ext cx="6267894" cy="70669"/>
            <a:chOff x="3109" y="901929"/>
            <a:chExt cx="7146292" cy="80573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3109" y="901931"/>
              <a:ext cx="2314354" cy="80571"/>
            </a:xfrm>
            <a:prstGeom prst="rect">
              <a:avLst/>
            </a:prstGeom>
            <a:solidFill>
              <a:srgbClr val="3F3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347880" y="901931"/>
              <a:ext cx="2314354" cy="80571"/>
            </a:xfrm>
            <a:prstGeom prst="rect">
              <a:avLst/>
            </a:prstGeom>
            <a:solidFill>
              <a:srgbClr val="283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4640148" y="901930"/>
              <a:ext cx="2319913" cy="80570"/>
            </a:xfrm>
            <a:prstGeom prst="rect">
              <a:avLst/>
            </a:prstGeom>
            <a:solidFill>
              <a:srgbClr val="F8DB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Параллелограмм 12"/>
            <p:cNvSpPr/>
            <p:nvPr/>
          </p:nvSpPr>
          <p:spPr>
            <a:xfrm rot="10800000" flipH="1">
              <a:off x="3823332" y="901929"/>
              <a:ext cx="1056987" cy="80570"/>
            </a:xfrm>
            <a:prstGeom prst="parallelogram">
              <a:avLst/>
            </a:prstGeom>
            <a:solidFill>
              <a:srgbClr val="475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6980055" y="903300"/>
              <a:ext cx="103633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7103682" y="903300"/>
              <a:ext cx="45719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10080755" y="6485122"/>
            <a:ext cx="420501" cy="272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79" dirty="0"/>
              <a:t>2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F60C27EF-9724-4556-B5C6-4196441CD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60055"/>
            <a:ext cx="8928100" cy="634921"/>
          </a:xfrm>
        </p:spPr>
        <p:txBody>
          <a:bodyPr vert="horz" wrap="square" lIns="80201" tIns="40100" rIns="80201" bIns="40100" rtlCol="0" anchor="ctr">
            <a:noAutofit/>
          </a:bodyPr>
          <a:lstStyle/>
          <a:p>
            <a:r>
              <a:rPr lang="ru-RU" sz="2105" spc="-8" dirty="0">
                <a:solidFill>
                  <a:srgbClr val="004B84"/>
                </a:solidFill>
                <a:latin typeface="Trebuchet MS"/>
                <a:ea typeface="+mn-ea"/>
                <a:cs typeface="Trebuchet MS"/>
              </a:rPr>
              <a:t>ГП НТР в системе управления научно-технологической сферой Российской Федерации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32291" y="3149923"/>
            <a:ext cx="1669692" cy="281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28" dirty="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64860" y="2622134"/>
            <a:ext cx="1682314" cy="1226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28" b="1" dirty="0">
                <a:solidFill>
                  <a:srgbClr val="19307B"/>
                </a:solidFill>
                <a:cs typeface="Times New Roman" panose="02020603050405020304" pitchFamily="18" charset="0"/>
              </a:rPr>
              <a:t>ИНСТРУМЕНТЫ РЕАЛИЗАЦИИ </a:t>
            </a:r>
          </a:p>
          <a:p>
            <a:pPr algn="ctr"/>
            <a:r>
              <a:rPr lang="ru-RU" sz="1228" b="1" dirty="0">
                <a:solidFill>
                  <a:srgbClr val="19307B"/>
                </a:solidFill>
                <a:cs typeface="Times New Roman" panose="02020603050405020304" pitchFamily="18" charset="0"/>
              </a:rPr>
              <a:t>ЦЕЛЕЙ И ЗАДАЧ, </a:t>
            </a:r>
            <a:endParaRPr lang="en-US" sz="1228" b="1" dirty="0">
              <a:solidFill>
                <a:srgbClr val="19307B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228" b="1" dirty="0">
                <a:solidFill>
                  <a:srgbClr val="19307B"/>
                </a:solidFill>
                <a:cs typeface="Times New Roman" panose="02020603050405020304" pitchFamily="18" charset="0"/>
              </a:rPr>
              <a:t>ЗАФИКСИРОВАННЫХ </a:t>
            </a:r>
          </a:p>
          <a:p>
            <a:pPr algn="ctr"/>
            <a:r>
              <a:rPr lang="ru-RU" sz="1228" b="1" dirty="0">
                <a:solidFill>
                  <a:srgbClr val="19307B"/>
                </a:solidFill>
                <a:cs typeface="Times New Roman" panose="02020603050405020304" pitchFamily="18" charset="0"/>
              </a:rPr>
              <a:t>В ПРОГРАММНЫХ ДОКУМЕНТАХ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48789" y="1439643"/>
            <a:ext cx="2166462" cy="4702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>
                <a:latin typeface="Times New Roman" panose="02020603050405020304" pitchFamily="18" charset="0"/>
              </a:defRPr>
            </a:lvl1pPr>
          </a:lstStyle>
          <a:p>
            <a:endParaRPr lang="ru-RU" sz="1228" dirty="0">
              <a:latin typeface="+mn-lt"/>
            </a:endParaRPr>
          </a:p>
          <a:p>
            <a:endParaRPr lang="ru-RU" sz="1228" dirty="0"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46455" y="4653739"/>
            <a:ext cx="2369038" cy="723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140" dirty="0">
                <a:solidFill>
                  <a:srgbClr val="19307B"/>
                </a:solidFill>
                <a:latin typeface="Trebuchet MS" panose="020B0603020202020204" pitchFamily="34" charset="0"/>
              </a:rPr>
              <a:t>Качественное и количественное наращивание кадрового потенциала научно-технологической сферы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23687" y="5069615"/>
            <a:ext cx="2477819" cy="1197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400">
                <a:solidFill>
                  <a:srgbClr val="19307B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ru-RU" sz="1140" dirty="0"/>
              <a:t>Повышение эффективности ресурсного обеспечения научно-технологической сферы (инфраструктура, материально-техническое обеспечение, бюджетное и внебюджетное финансирование)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81977" y="3963923"/>
            <a:ext cx="3161562" cy="881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lnSpc>
                <a:spcPct val="90000"/>
              </a:lnSpc>
              <a:defRPr sz="1400">
                <a:solidFill>
                  <a:srgbClr val="19307B"/>
                </a:solidFill>
              </a:defRPr>
            </a:lvl1pPr>
          </a:lstStyle>
          <a:p>
            <a:pPr algn="l"/>
            <a:r>
              <a:rPr lang="ru-RU" sz="1140" dirty="0">
                <a:latin typeface="Trebuchet MS" panose="020B0603020202020204" pitchFamily="34" charset="0"/>
              </a:rPr>
              <a:t>Сквозная поддержка исследований и разработок на разных этапах уровней готовности технологий (УГТ) и обеспечение перехода к последующим стадиям инновационного цикла</a:t>
            </a:r>
          </a:p>
        </p:txBody>
      </p:sp>
      <p:grpSp>
        <p:nvGrpSpPr>
          <p:cNvPr id="30" name="Группа 3">
            <a:extLst>
              <a:ext uri="{FF2B5EF4-FFF2-40B4-BE49-F238E27FC236}">
                <a16:creationId xmlns:a16="http://schemas.microsoft.com/office/drawing/2014/main" xmlns="" id="{7C98E85D-F383-4736-97C4-15F408012535}"/>
              </a:ext>
            </a:extLst>
          </p:cNvPr>
          <p:cNvGrpSpPr/>
          <p:nvPr/>
        </p:nvGrpSpPr>
        <p:grpSpPr>
          <a:xfrm>
            <a:off x="8210465" y="1747054"/>
            <a:ext cx="1357584" cy="825956"/>
            <a:chOff x="8375925" y="532800"/>
            <a:chExt cx="2151205" cy="941708"/>
          </a:xfrm>
        </p:grpSpPr>
        <p:sp>
          <p:nvSpPr>
            <p:cNvPr id="31" name="TextBox 30"/>
            <p:cNvSpPr txBox="1"/>
            <p:nvPr/>
          </p:nvSpPr>
          <p:spPr>
            <a:xfrm>
              <a:off x="8375925" y="532800"/>
              <a:ext cx="2151205" cy="597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7" b="1" dirty="0">
                  <a:solidFill>
                    <a:srgbClr val="19307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imes New Roman" panose="02020603050405020304" pitchFamily="18" charset="0"/>
                </a:rPr>
                <a:t>ГП НТР</a:t>
              </a:r>
            </a:p>
          </p:txBody>
        </p:sp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9450" y="1103164"/>
              <a:ext cx="1568522" cy="371344"/>
            </a:xfrm>
            <a:prstGeom prst="rect">
              <a:avLst/>
            </a:prstGeom>
          </p:spPr>
        </p:pic>
      </p:grp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6B6C6926-6F95-4025-97A6-3CD9605F9A84}"/>
              </a:ext>
            </a:extLst>
          </p:cNvPr>
          <p:cNvSpPr/>
          <p:nvPr/>
        </p:nvSpPr>
        <p:spPr>
          <a:xfrm>
            <a:off x="40459" y="6706548"/>
            <a:ext cx="5639095" cy="632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67821">
              <a:spcBef>
                <a:spcPct val="0"/>
              </a:spcBef>
            </a:pPr>
            <a:r>
              <a:rPr lang="ru-RU" sz="702" dirty="0">
                <a:latin typeface="Trebuchet MS" panose="020B0603020202020204" pitchFamily="34" charset="0"/>
                <a:cs typeface="Times New Roman" panose="02020603050405020304" pitchFamily="18" charset="0"/>
              </a:rPr>
              <a:t>1. Указ Президента РФ от 01.12.2016 N 642 «О Стратегии научно-технологического развития РФ»</a:t>
            </a:r>
          </a:p>
          <a:p>
            <a:pPr defTabSz="467821">
              <a:spcBef>
                <a:spcPct val="0"/>
              </a:spcBef>
            </a:pPr>
            <a:r>
              <a:rPr lang="ru-RU" sz="702" dirty="0">
                <a:latin typeface="Trebuchet MS" panose="020B0603020202020204" pitchFamily="34" charset="0"/>
                <a:cs typeface="Times New Roman" panose="02020603050405020304" pitchFamily="18" charset="0"/>
              </a:rPr>
              <a:t>2. Указ Президента РФ от 21.07.2020 </a:t>
            </a:r>
            <a:r>
              <a:rPr lang="en-US" sz="702" dirty="0">
                <a:latin typeface="Trebuchet MS" panose="020B0603020202020204" pitchFamily="34" charset="0"/>
                <a:cs typeface="Times New Roman" panose="02020603050405020304" pitchFamily="18" charset="0"/>
              </a:rPr>
              <a:t>N 474</a:t>
            </a:r>
            <a:r>
              <a:rPr lang="ru-RU" sz="702" dirty="0">
                <a:latin typeface="Trebuchet MS" panose="020B0603020202020204" pitchFamily="34" charset="0"/>
                <a:cs typeface="Times New Roman" panose="02020603050405020304" pitchFamily="18" charset="0"/>
              </a:rPr>
              <a:t> «О национальных целях развития РФ на период до 2030 г.»</a:t>
            </a:r>
            <a:br>
              <a:rPr lang="ru-RU" sz="702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ru-RU" sz="702" dirty="0">
                <a:latin typeface="Trebuchet MS" panose="020B0603020202020204" pitchFamily="34" charset="0"/>
                <a:cs typeface="Times New Roman" panose="02020603050405020304" pitchFamily="18" charset="0"/>
              </a:rPr>
              <a:t>3. </a:t>
            </a:r>
            <a:r>
              <a:rPr lang="ru-RU" sz="702" dirty="0">
                <a:latin typeface="Trebuchet MS" panose="020B0603020202020204" pitchFamily="34" charset="0"/>
              </a:rPr>
              <a:t>N 253-ФЗ (ред. от 19.07.2018) "О РАН, реорганизации ГАН и внесении изменений в отдельные законодательные акты РФ"</a:t>
            </a:r>
          </a:p>
          <a:p>
            <a:pPr defTabSz="467821">
              <a:spcBef>
                <a:spcPct val="0"/>
              </a:spcBef>
            </a:pPr>
            <a:r>
              <a:rPr lang="ru-RU" sz="702" dirty="0">
                <a:latin typeface="Trebuchet MS" panose="020B0603020202020204" pitchFamily="34" charset="0"/>
                <a:cs typeface="Times New Roman" panose="02020603050405020304" pitchFamily="18" charset="0"/>
              </a:rPr>
              <a:t>4. N 127-ФЗ (ред. от 26.07.2019) «О науке и государственной научно-технической политике»</a:t>
            </a:r>
          </a:p>
          <a:p>
            <a:pPr defTabSz="467821">
              <a:spcBef>
                <a:spcPct val="0"/>
              </a:spcBef>
            </a:pPr>
            <a:r>
              <a:rPr lang="ru-RU" sz="702" dirty="0">
                <a:latin typeface="Trebuchet MS" panose="020B0603020202020204" pitchFamily="34" charset="0"/>
                <a:cs typeface="Times New Roman" panose="02020603050405020304" pitchFamily="18" charset="0"/>
              </a:rPr>
              <a:t>5. N 273-ФЗ (ред. от 02.12.2019) «Об образовании в РФ»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082E7E55-0B9E-4229-BA4A-8863B627B4D2}"/>
              </a:ext>
            </a:extLst>
          </p:cNvPr>
          <p:cNvSpPr/>
          <p:nvPr/>
        </p:nvSpPr>
        <p:spPr>
          <a:xfrm>
            <a:off x="4664194" y="2536007"/>
            <a:ext cx="1514148" cy="193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7871" indent="-157871" defTabSz="5457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ru-RU" sz="922" dirty="0">
                <a:latin typeface="Trebuchet MS" panose="020B0603020202020204" pitchFamily="34" charset="0"/>
              </a:rPr>
              <a:t>Гарантия субъектам научной и научно-технической деятельности свободы творчества, права выбора направлений и методов проведения НИОКТР</a:t>
            </a:r>
          </a:p>
          <a:p>
            <a:pPr marL="157871" indent="-157871" defTabSz="5457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ru-RU" sz="922" dirty="0">
                <a:latin typeface="Trebuchet MS" panose="020B0603020202020204" pitchFamily="34" charset="0"/>
              </a:rPr>
              <a:t>Обеспечение свободы доступа к научной и научно-технической информации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A8E8FF4F-583C-4BB4-A547-5B4870F669F8}"/>
              </a:ext>
            </a:extLst>
          </p:cNvPr>
          <p:cNvSpPr/>
          <p:nvPr/>
        </p:nvSpPr>
        <p:spPr>
          <a:xfrm>
            <a:off x="3126392" y="2316296"/>
            <a:ext cx="1574630" cy="1646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7871" indent="-157871" defTabSz="5457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ru-RU" sz="922" dirty="0">
                <a:latin typeface="Trebuchet MS" panose="020B0603020202020204" pitchFamily="34" charset="0"/>
              </a:rPr>
              <a:t>Экспертное обеспечение научной деятельности</a:t>
            </a:r>
          </a:p>
          <a:p>
            <a:pPr marL="157871" indent="-157871" defTabSz="5457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ru-RU" sz="922" dirty="0">
                <a:latin typeface="Trebuchet MS" panose="020B0603020202020204" pitchFamily="34" charset="0"/>
              </a:rPr>
              <a:t>Проведение фундаментальных и поисковых исследований</a:t>
            </a:r>
          </a:p>
          <a:p>
            <a:pPr marL="157871" indent="-157871" defTabSz="5457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ru-RU" sz="922" dirty="0">
                <a:latin typeface="Trebuchet MS" panose="020B0603020202020204" pitchFamily="34" charset="0"/>
              </a:rPr>
              <a:t>Укрепление связей между наукой и образованием</a:t>
            </a:r>
          </a:p>
          <a:p>
            <a:pPr marL="157871" indent="-157871" defTabSz="5457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ru-RU" sz="922" dirty="0">
                <a:latin typeface="Trebuchet MS" panose="020B0603020202020204" pitchFamily="34" charset="0"/>
              </a:rPr>
              <a:t>Прочее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79F4C450-74EF-4402-8507-C4DDA75D799B}"/>
              </a:ext>
            </a:extLst>
          </p:cNvPr>
          <p:cNvSpPr/>
          <p:nvPr/>
        </p:nvSpPr>
        <p:spPr>
          <a:xfrm>
            <a:off x="1745851" y="2065479"/>
            <a:ext cx="1339186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7871" indent="-157871" defTabSz="5457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ru-RU" sz="922" dirty="0">
                <a:latin typeface="Trebuchet MS" panose="020B0603020202020204" pitchFamily="34" charset="0"/>
              </a:rPr>
              <a:t>Обеспечение присутствия РФ в числе 10 ведущих стран мира по объему НИОКТР, в том числе за счет создания эффективной системы высшего образования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EF522629-1DE5-4771-B3C1-402BA3413243}"/>
              </a:ext>
            </a:extLst>
          </p:cNvPr>
          <p:cNvSpPr/>
          <p:nvPr/>
        </p:nvSpPr>
        <p:spPr>
          <a:xfrm>
            <a:off x="221399" y="1823766"/>
            <a:ext cx="1609897" cy="2668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7871" indent="-157871" defTabSz="5457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ru-RU" sz="922" dirty="0">
                <a:latin typeface="Trebuchet MS" panose="020B0603020202020204" pitchFamily="34" charset="0"/>
              </a:rPr>
              <a:t>Развитие интеллектуального потенциала страны</a:t>
            </a:r>
          </a:p>
          <a:p>
            <a:pPr marL="157871" indent="-157871" defTabSz="5457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ru-RU" sz="922" dirty="0">
                <a:latin typeface="Trebuchet MS" panose="020B0603020202020204" pitchFamily="34" charset="0"/>
              </a:rPr>
              <a:t>Создание условий для проведения исследований и разработок развития наукоемкого бизнеса</a:t>
            </a:r>
          </a:p>
          <a:p>
            <a:pPr marL="157871" indent="-157871" defTabSz="5457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ru-RU" sz="922" dirty="0">
                <a:latin typeface="Trebuchet MS" panose="020B0603020202020204" pitchFamily="34" charset="0"/>
              </a:rPr>
              <a:t>Взаимовыгодное международное научное взаимодействие </a:t>
            </a:r>
          </a:p>
          <a:p>
            <a:pPr marL="157871" indent="-157871" defTabSz="5457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ru-RU" sz="922" dirty="0">
                <a:latin typeface="Trebuchet MS" panose="020B0603020202020204" pitchFamily="34" charset="0"/>
              </a:rPr>
              <a:t>Повышение инвестиционной привлекательности, результативности и востребованности исследований и разработок</a:t>
            </a: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xmlns="" id="{0F4E6626-CE78-47AA-B404-851CE6288849}"/>
              </a:ext>
            </a:extLst>
          </p:cNvPr>
          <p:cNvCxnSpPr>
            <a:cxnSpLocks/>
          </p:cNvCxnSpPr>
          <p:nvPr/>
        </p:nvCxnSpPr>
        <p:spPr>
          <a:xfrm>
            <a:off x="1752804" y="2078491"/>
            <a:ext cx="0" cy="131942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xmlns="" id="{A36C53AD-E883-4117-8B4E-349A40FC0EC0}"/>
              </a:ext>
            </a:extLst>
          </p:cNvPr>
          <p:cNvCxnSpPr>
            <a:cxnSpLocks/>
          </p:cNvCxnSpPr>
          <p:nvPr/>
        </p:nvCxnSpPr>
        <p:spPr>
          <a:xfrm>
            <a:off x="3156635" y="2280765"/>
            <a:ext cx="0" cy="174226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xmlns="" id="{A33C2BA3-C072-45BF-B7D3-67E1AAA42C14}"/>
              </a:ext>
            </a:extLst>
          </p:cNvPr>
          <p:cNvCxnSpPr>
            <a:cxnSpLocks/>
          </p:cNvCxnSpPr>
          <p:nvPr/>
        </p:nvCxnSpPr>
        <p:spPr>
          <a:xfrm>
            <a:off x="4692444" y="2510216"/>
            <a:ext cx="9914" cy="168858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756A8053-320B-4064-90A6-F569152DF9CA}"/>
              </a:ext>
            </a:extLst>
          </p:cNvPr>
          <p:cNvSpPr/>
          <p:nvPr/>
        </p:nvSpPr>
        <p:spPr>
          <a:xfrm>
            <a:off x="6178338" y="2896638"/>
            <a:ext cx="1983966" cy="603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7871" indent="-157871" defTabSz="5457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ru-RU" sz="922" dirty="0">
                <a:latin typeface="Trebuchet MS" panose="020B0603020202020204" pitchFamily="34" charset="0"/>
              </a:rPr>
              <a:t>Нормативное обеспечение государственной научно-технической политики в области науки и образования</a:t>
            </a: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xmlns="" id="{4BCC6615-D759-4DBA-A3CA-F05176F30354}"/>
              </a:ext>
            </a:extLst>
          </p:cNvPr>
          <p:cNvCxnSpPr>
            <a:cxnSpLocks/>
          </p:cNvCxnSpPr>
          <p:nvPr/>
        </p:nvCxnSpPr>
        <p:spPr>
          <a:xfrm>
            <a:off x="6231638" y="2845262"/>
            <a:ext cx="0" cy="65376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xmlns="" id="{CE99309A-B121-49D2-86E3-15C60A0C65B5}"/>
              </a:ext>
            </a:extLst>
          </p:cNvPr>
          <p:cNvCxnSpPr>
            <a:cxnSpLocks/>
          </p:cNvCxnSpPr>
          <p:nvPr/>
        </p:nvCxnSpPr>
        <p:spPr>
          <a:xfrm>
            <a:off x="282503" y="1747056"/>
            <a:ext cx="0" cy="265131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89301" y="6612401"/>
            <a:ext cx="4180196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Номер слайда 19"/>
          <p:cNvSpPr>
            <a:spLocks noGrp="1"/>
          </p:cNvSpPr>
          <p:nvPr>
            <p:ph type="sldNum" sz="quarter" idx="7"/>
          </p:nvPr>
        </p:nvSpPr>
        <p:spPr>
          <a:xfrm>
            <a:off x="10357370" y="7214360"/>
            <a:ext cx="140970" cy="107722"/>
          </a:xfrm>
        </p:spPr>
        <p:txBody>
          <a:bodyPr/>
          <a:lstStyle/>
          <a:p>
            <a:pPr marL="38735">
              <a:lnSpc>
                <a:spcPct val="100000"/>
              </a:lnSpc>
              <a:spcBef>
                <a:spcPts val="85"/>
              </a:spcBef>
            </a:pPr>
            <a:r>
              <a:rPr lang="ru-RU" spc="65" dirty="0" smtClean="0"/>
              <a:t>2</a:t>
            </a:r>
            <a:endParaRPr lang="ru-RU" spc="65" dirty="0"/>
          </a:p>
        </p:txBody>
      </p:sp>
    </p:spTree>
    <p:extLst>
      <p:ext uri="{BB962C8B-B14F-4D97-AF65-F5344CB8AC3E}">
        <p14:creationId xmlns:p14="http://schemas.microsoft.com/office/powerpoint/2010/main" val="406381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9003" y="196850"/>
            <a:ext cx="3610767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ru-RU" sz="2000" b="0" dirty="0" smtClean="0"/>
              <a:t>Разработка ГП НТР</a:t>
            </a:r>
            <a:endParaRPr sz="2000" b="0" dirty="0"/>
          </a:p>
        </p:txBody>
      </p:sp>
      <p:sp>
        <p:nvSpPr>
          <p:cNvPr id="3" name="object 3"/>
          <p:cNvSpPr txBox="1"/>
          <p:nvPr/>
        </p:nvSpPr>
        <p:spPr>
          <a:xfrm>
            <a:off x="458390" y="1121968"/>
            <a:ext cx="4653359" cy="53681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 err="1" smtClean="0">
                <a:solidFill>
                  <a:srgbClr val="004B84"/>
                </a:solidFill>
                <a:latin typeface="Trebuchet MS"/>
                <a:cs typeface="Trebuchet MS"/>
              </a:rPr>
              <a:t>Поручение</a:t>
            </a:r>
            <a:r>
              <a:rPr sz="2000" b="1" spc="-10" dirty="0" smtClean="0">
                <a:solidFill>
                  <a:srgbClr val="004B84"/>
                </a:solidFill>
                <a:latin typeface="Trebuchet MS"/>
                <a:cs typeface="Trebuchet MS"/>
              </a:rPr>
              <a:t> </a:t>
            </a:r>
            <a:r>
              <a:rPr sz="2000" b="1" spc="-5" dirty="0" err="1" smtClean="0">
                <a:solidFill>
                  <a:srgbClr val="004B84"/>
                </a:solidFill>
                <a:latin typeface="Trebuchet MS"/>
                <a:cs typeface="Trebuchet MS"/>
              </a:rPr>
              <a:t>Президента</a:t>
            </a:r>
            <a:r>
              <a:rPr lang="ru-RU" sz="2000" b="1" spc="-210" dirty="0">
                <a:solidFill>
                  <a:srgbClr val="004B84"/>
                </a:solidFill>
                <a:latin typeface="Trebuchet MS"/>
                <a:cs typeface="Trebuchet MS"/>
              </a:rPr>
              <a:t/>
            </a:r>
            <a:br>
              <a:rPr lang="ru-RU" sz="2000" b="1" spc="-210" dirty="0">
                <a:solidFill>
                  <a:srgbClr val="004B84"/>
                </a:solidFill>
                <a:latin typeface="Trebuchet MS"/>
                <a:cs typeface="Trebuchet MS"/>
              </a:rPr>
            </a:br>
            <a:r>
              <a:rPr sz="2000" b="1" dirty="0" err="1" smtClean="0">
                <a:solidFill>
                  <a:srgbClr val="004B84"/>
                </a:solidFill>
                <a:latin typeface="Trebuchet MS"/>
                <a:cs typeface="Trebuchet MS"/>
              </a:rPr>
              <a:t>Росси</a:t>
            </a:r>
            <a:r>
              <a:rPr lang="ru-RU" sz="2000" b="1" dirty="0" err="1">
                <a:solidFill>
                  <a:srgbClr val="004B84"/>
                </a:solidFill>
                <a:latin typeface="Trebuchet MS"/>
                <a:cs typeface="Trebuchet MS"/>
              </a:rPr>
              <a:t>йской</a:t>
            </a:r>
            <a:r>
              <a:rPr lang="ru-RU" sz="2000" b="1" dirty="0">
                <a:solidFill>
                  <a:srgbClr val="004B84"/>
                </a:solidFill>
                <a:latin typeface="Trebuchet MS"/>
                <a:cs typeface="Trebuchet MS"/>
              </a:rPr>
              <a:t> Федерации </a:t>
            </a:r>
            <a:r>
              <a:rPr lang="ru-RU" sz="2000" b="1" dirty="0" smtClean="0">
                <a:solidFill>
                  <a:srgbClr val="004B84"/>
                </a:solidFill>
                <a:latin typeface="Trebuchet MS"/>
                <a:cs typeface="Trebuchet MS"/>
              </a:rPr>
              <a:t>(№ Пр-632)</a:t>
            </a:r>
            <a:endParaRPr lang="ru-RU" sz="2000" b="1" dirty="0">
              <a:solidFill>
                <a:srgbClr val="004B84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050" dirty="0" smtClean="0">
              <a:latin typeface="Trebuchet MS"/>
              <a:cs typeface="Trebuchet MS"/>
            </a:endParaRPr>
          </a:p>
          <a:p>
            <a:pPr marL="57148" marR="283832">
              <a:lnSpc>
                <a:spcPct val="125000"/>
              </a:lnSpc>
              <a:spcAft>
                <a:spcPts val="500"/>
              </a:spcAft>
              <a:buAutoNum type="arabicPeriod"/>
              <a:tabLst>
                <a:tab pos="224780" algn="l"/>
              </a:tabLst>
            </a:pPr>
            <a:r>
              <a:rPr lang="ru-RU" sz="1400" spc="35" dirty="0">
                <a:latin typeface="Trebuchet MS"/>
                <a:cs typeface="Trebuchet MS"/>
              </a:rPr>
              <a:t>Сформировать новую систему управления научно-технологического </a:t>
            </a:r>
            <a:r>
              <a:rPr lang="ru-RU" sz="1400" spc="35" dirty="0" smtClean="0">
                <a:latin typeface="Trebuchet MS"/>
                <a:cs typeface="Trebuchet MS"/>
              </a:rPr>
              <a:t>развития;</a:t>
            </a:r>
            <a:endParaRPr lang="ru-RU" sz="1400" spc="35" dirty="0">
              <a:latin typeface="Trebuchet MS"/>
              <a:cs typeface="Trebuchet MS"/>
            </a:endParaRPr>
          </a:p>
          <a:p>
            <a:pPr marL="57148" marR="283832">
              <a:lnSpc>
                <a:spcPct val="125000"/>
              </a:lnSpc>
              <a:spcAft>
                <a:spcPts val="500"/>
              </a:spcAft>
              <a:buAutoNum type="arabicPeriod"/>
              <a:tabLst>
                <a:tab pos="224780" algn="l"/>
              </a:tabLst>
            </a:pPr>
            <a:r>
              <a:rPr lang="ru-RU" sz="1400" spc="35" dirty="0">
                <a:latin typeface="Trebuchet MS"/>
                <a:cs typeface="Trebuchet MS"/>
              </a:rPr>
              <a:t>Консолидировать расходы на науку </a:t>
            </a:r>
            <a:br>
              <a:rPr lang="ru-RU" sz="1400" spc="35" dirty="0">
                <a:latin typeface="Trebuchet MS"/>
                <a:cs typeface="Trebuchet MS"/>
              </a:rPr>
            </a:br>
            <a:r>
              <a:rPr lang="ru-RU" sz="1400" spc="35" dirty="0">
                <a:latin typeface="Trebuchet MS"/>
                <a:cs typeface="Trebuchet MS"/>
              </a:rPr>
              <a:t>с  сохранением текущего объема </a:t>
            </a:r>
            <a:r>
              <a:rPr lang="ru-RU" sz="1400" spc="35" dirty="0" smtClean="0">
                <a:latin typeface="Trebuchet MS"/>
                <a:cs typeface="Trebuchet MS"/>
              </a:rPr>
              <a:t>финансирования </a:t>
            </a:r>
            <a:r>
              <a:rPr lang="ru-RU" sz="1400" spc="35" dirty="0">
                <a:latin typeface="Trebuchet MS"/>
                <a:cs typeface="Trebuchet MS"/>
              </a:rPr>
              <a:t>с учетом востребованности результатов и направленности на использование отечественных научных и научно-технических результатов для модернизации </a:t>
            </a:r>
            <a:r>
              <a:rPr lang="ru-RU" sz="1400" spc="35" dirty="0" smtClean="0">
                <a:latin typeface="Trebuchet MS"/>
                <a:cs typeface="Trebuchet MS"/>
              </a:rPr>
              <a:t>экономики;</a:t>
            </a:r>
            <a:endParaRPr lang="ru-RU" sz="1400" spc="35" dirty="0">
              <a:latin typeface="Trebuchet MS"/>
              <a:cs typeface="Trebuchet MS"/>
            </a:endParaRPr>
          </a:p>
          <a:p>
            <a:pPr marL="57148" marR="283832">
              <a:lnSpc>
                <a:spcPct val="125000"/>
              </a:lnSpc>
              <a:spcAft>
                <a:spcPts val="500"/>
              </a:spcAft>
              <a:buAutoNum type="arabicPeriod"/>
              <a:tabLst>
                <a:tab pos="224780" algn="l"/>
              </a:tabLst>
            </a:pPr>
            <a:r>
              <a:rPr lang="ru-RU" sz="1400" spc="35" dirty="0">
                <a:latin typeface="Trebuchet MS"/>
                <a:cs typeface="Trebuchet MS"/>
              </a:rPr>
              <a:t>Сформировать механизм финансирования ФНТП, КНТП и </a:t>
            </a:r>
            <a:r>
              <a:rPr lang="ru-RU" sz="1400" spc="35" dirty="0" smtClean="0">
                <a:latin typeface="Trebuchet MS"/>
                <a:cs typeface="Trebuchet MS"/>
              </a:rPr>
              <a:t>ВИП;</a:t>
            </a:r>
            <a:endParaRPr lang="ru-RU" sz="1400" spc="35" dirty="0">
              <a:latin typeface="Trebuchet MS"/>
              <a:cs typeface="Trebuchet MS"/>
            </a:endParaRPr>
          </a:p>
          <a:p>
            <a:pPr marL="57148" marR="283832">
              <a:lnSpc>
                <a:spcPct val="125000"/>
              </a:lnSpc>
              <a:spcAft>
                <a:spcPts val="500"/>
              </a:spcAft>
              <a:tabLst>
                <a:tab pos="224780" algn="l"/>
              </a:tabLst>
            </a:pPr>
            <a:r>
              <a:rPr lang="ru-RU" sz="1400" spc="35" dirty="0" smtClean="0">
                <a:latin typeface="Trebuchet MS"/>
                <a:cs typeface="Trebuchet MS"/>
              </a:rPr>
              <a:t>4.Сформировать </a:t>
            </a:r>
            <a:r>
              <a:rPr lang="ru-RU" sz="1400" spc="35" dirty="0">
                <a:latin typeface="Trebuchet MS"/>
                <a:cs typeface="Trebuchet MS"/>
              </a:rPr>
              <a:t>механизм привлечения инвестиций частных организаций и </a:t>
            </a:r>
            <a:r>
              <a:rPr lang="ru-RU" sz="1400" spc="35" dirty="0" smtClean="0">
                <a:latin typeface="Trebuchet MS"/>
                <a:cs typeface="Trebuchet MS"/>
              </a:rPr>
              <a:t>компаний</a:t>
            </a:r>
            <a:br>
              <a:rPr lang="ru-RU" sz="1400" spc="35" dirty="0" smtClean="0">
                <a:latin typeface="Trebuchet MS"/>
                <a:cs typeface="Trebuchet MS"/>
              </a:rPr>
            </a:br>
            <a:r>
              <a:rPr lang="ru-RU" sz="1400" spc="35" dirty="0" smtClean="0">
                <a:latin typeface="Trebuchet MS"/>
                <a:cs typeface="Trebuchet MS"/>
              </a:rPr>
              <a:t>с </a:t>
            </a:r>
            <a:r>
              <a:rPr lang="ru-RU" sz="1400" spc="35" dirty="0">
                <a:latin typeface="Trebuchet MS"/>
                <a:cs typeface="Trebuchet MS"/>
              </a:rPr>
              <a:t>государственным </a:t>
            </a:r>
            <a:r>
              <a:rPr lang="ru-RU" sz="1400" spc="35" dirty="0" smtClean="0">
                <a:latin typeface="Trebuchet MS"/>
                <a:cs typeface="Trebuchet MS"/>
              </a:rPr>
              <a:t>участием;</a:t>
            </a:r>
            <a:endParaRPr lang="ru-RU" sz="1400" spc="35" dirty="0">
              <a:latin typeface="Trebuchet MS"/>
              <a:cs typeface="Trebuchet MS"/>
            </a:endParaRPr>
          </a:p>
          <a:p>
            <a:pPr marL="57148" marR="283832">
              <a:lnSpc>
                <a:spcPct val="125000"/>
              </a:lnSpc>
              <a:spcAft>
                <a:spcPts val="500"/>
              </a:spcAft>
              <a:tabLst>
                <a:tab pos="224780" algn="l"/>
              </a:tabLst>
            </a:pPr>
            <a:r>
              <a:rPr lang="ru-RU" sz="1400" spc="35" dirty="0" smtClean="0">
                <a:latin typeface="Trebuchet MS"/>
                <a:cs typeface="Trebuchet MS"/>
              </a:rPr>
              <a:t>5.Определить </a:t>
            </a:r>
            <a:r>
              <a:rPr lang="ru-RU" sz="1400" spc="35" dirty="0">
                <a:latin typeface="Trebuchet MS"/>
                <a:cs typeface="Trebuchet MS"/>
              </a:rPr>
              <a:t>понятие «научная (научно-техническая) экспертиза» и правила оценки эффективности расходов на </a:t>
            </a:r>
            <a:r>
              <a:rPr lang="ru-RU" sz="1400" spc="35" dirty="0" smtClean="0">
                <a:latin typeface="Trebuchet MS"/>
                <a:cs typeface="Trebuchet MS"/>
              </a:rPr>
              <a:t>науку</a:t>
            </a:r>
            <a:endParaRPr lang="ru-RU" sz="1400" spc="35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89500" y="1981200"/>
            <a:ext cx="0" cy="4978400"/>
          </a:xfrm>
          <a:custGeom>
            <a:avLst/>
            <a:gdLst/>
            <a:ahLst/>
            <a:cxnLst/>
            <a:rect l="l" t="t" r="r" b="b"/>
            <a:pathLst>
              <a:path h="4978400">
                <a:moveTo>
                  <a:pt x="0" y="0"/>
                </a:moveTo>
                <a:lnTo>
                  <a:pt x="0" y="4978400"/>
                </a:lnTo>
              </a:path>
            </a:pathLst>
          </a:custGeom>
          <a:ln w="12700">
            <a:solidFill>
              <a:srgbClr val="004B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2856" y="1121968"/>
            <a:ext cx="4926407" cy="4842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b="1" spc="-45" dirty="0" err="1" smtClean="0">
                <a:solidFill>
                  <a:srgbClr val="004B84"/>
                </a:solidFill>
                <a:latin typeface="Trebuchet MS"/>
                <a:cs typeface="Trebuchet MS"/>
              </a:rPr>
              <a:t>Необходим</a:t>
            </a:r>
            <a:r>
              <a:rPr lang="ru-RU" sz="2000" b="1" spc="-45" dirty="0" err="1" smtClean="0">
                <a:solidFill>
                  <a:srgbClr val="004B84"/>
                </a:solidFill>
                <a:latin typeface="Trebuchet MS"/>
                <a:cs typeface="Trebuchet MS"/>
              </a:rPr>
              <a:t>ые</a:t>
            </a:r>
            <a:r>
              <a:rPr lang="ru-RU" sz="2000" b="1" spc="-45" dirty="0">
                <a:solidFill>
                  <a:srgbClr val="004B84"/>
                </a:solidFill>
                <a:latin typeface="Trebuchet MS"/>
                <a:cs typeface="Trebuchet MS"/>
              </a:rPr>
              <a:t/>
            </a:r>
            <a:br>
              <a:rPr lang="ru-RU" sz="2000" b="1" spc="-45" dirty="0">
                <a:solidFill>
                  <a:srgbClr val="004B84"/>
                </a:solidFill>
                <a:latin typeface="Trebuchet MS"/>
                <a:cs typeface="Trebuchet MS"/>
              </a:rPr>
            </a:br>
            <a:r>
              <a:rPr lang="ru-RU" sz="2000" b="1" spc="-45" dirty="0" smtClean="0">
                <a:solidFill>
                  <a:srgbClr val="004B84"/>
                </a:solidFill>
                <a:latin typeface="Trebuchet MS"/>
                <a:cs typeface="Trebuchet MS"/>
              </a:rPr>
              <a:t>мероприятия</a:t>
            </a:r>
            <a:r>
              <a:rPr sz="2000" b="1" spc="-45" dirty="0" smtClean="0">
                <a:solidFill>
                  <a:srgbClr val="004B84"/>
                </a:solidFill>
                <a:latin typeface="Trebuchet MS"/>
                <a:cs typeface="Trebuchet MS"/>
              </a:rPr>
              <a:t>:</a:t>
            </a:r>
            <a:endParaRPr lang="ru-RU" sz="2000" b="1" spc="-45" dirty="0" smtClean="0">
              <a:solidFill>
                <a:srgbClr val="004B84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050" dirty="0">
              <a:latin typeface="Trebuchet MS"/>
              <a:cs typeface="Trebuchet MS"/>
            </a:endParaRPr>
          </a:p>
          <a:p>
            <a:pPr marL="342900" marR="93980" indent="-285750">
              <a:lnSpc>
                <a:spcPct val="125000"/>
              </a:lnSpc>
              <a:buFont typeface="Arial" panose="020B0604020202020204" pitchFamily="34" charset="0"/>
              <a:buChar char="•"/>
              <a:tabLst>
                <a:tab pos="242570" algn="l"/>
              </a:tabLst>
            </a:pPr>
            <a:r>
              <a:rPr lang="ru-RU" sz="1400" spc="35" dirty="0" smtClean="0">
                <a:latin typeface="Trebuchet MS"/>
                <a:cs typeface="Trebuchet MS"/>
              </a:rPr>
              <a:t>Консолидация </a:t>
            </a:r>
            <a:r>
              <a:rPr lang="ru-RU" sz="1400" spc="35" dirty="0">
                <a:latin typeface="Trebuchet MS"/>
                <a:cs typeface="Trebuchet MS"/>
              </a:rPr>
              <a:t>ресурсов и усилий,  исключение дублирования и неэффективных  бюджетных </a:t>
            </a:r>
            <a:r>
              <a:rPr lang="ru-RU" sz="1400" spc="35" dirty="0" smtClean="0">
                <a:latin typeface="Trebuchet MS"/>
                <a:cs typeface="Trebuchet MS"/>
              </a:rPr>
              <a:t>трат;</a:t>
            </a:r>
          </a:p>
          <a:p>
            <a:pPr marL="57150" marR="93980">
              <a:lnSpc>
                <a:spcPct val="125000"/>
              </a:lnSpc>
              <a:tabLst>
                <a:tab pos="242570" algn="l"/>
              </a:tabLst>
            </a:pPr>
            <a:endParaRPr lang="ru-RU" sz="1400" spc="35" dirty="0">
              <a:latin typeface="Trebuchet MS"/>
              <a:cs typeface="Trebuchet MS"/>
            </a:endParaRPr>
          </a:p>
          <a:p>
            <a:pPr marL="342900" marR="93980" indent="-285750">
              <a:lnSpc>
                <a:spcPct val="125000"/>
              </a:lnSpc>
              <a:buFont typeface="Arial" panose="020B0604020202020204" pitchFamily="34" charset="0"/>
              <a:buChar char="•"/>
              <a:tabLst>
                <a:tab pos="242570" algn="l"/>
              </a:tabLst>
            </a:pPr>
            <a:r>
              <a:rPr lang="ru-RU" sz="1400" spc="35" dirty="0" smtClean="0">
                <a:latin typeface="Trebuchet MS"/>
                <a:cs typeface="Trebuchet MS"/>
              </a:rPr>
              <a:t>Преодоление </a:t>
            </a:r>
            <a:r>
              <a:rPr lang="ru-RU" sz="1400" spc="35" dirty="0">
                <a:latin typeface="Trebuchet MS"/>
                <a:cs typeface="Trebuchet MS"/>
              </a:rPr>
              <a:t>межведомственных </a:t>
            </a:r>
            <a:r>
              <a:rPr lang="ru-RU" sz="1400" spc="35" dirty="0" smtClean="0">
                <a:latin typeface="Trebuchet MS"/>
                <a:cs typeface="Trebuchet MS"/>
              </a:rPr>
              <a:t>барьеров</a:t>
            </a:r>
            <a:br>
              <a:rPr lang="ru-RU" sz="1400" spc="35" dirty="0" smtClean="0">
                <a:latin typeface="Trebuchet MS"/>
                <a:cs typeface="Trebuchet MS"/>
              </a:rPr>
            </a:br>
            <a:r>
              <a:rPr lang="ru-RU" sz="1400" spc="35" dirty="0" smtClean="0">
                <a:latin typeface="Trebuchet MS"/>
                <a:cs typeface="Trebuchet MS"/>
              </a:rPr>
              <a:t>и </a:t>
            </a:r>
            <a:r>
              <a:rPr lang="ru-RU" sz="1400" spc="35" dirty="0">
                <a:latin typeface="Trebuchet MS"/>
                <a:cs typeface="Trebuchet MS"/>
              </a:rPr>
              <a:t>концентрация различных </a:t>
            </a:r>
            <a:r>
              <a:rPr lang="ru-RU" sz="1400" spc="35" dirty="0" smtClean="0">
                <a:latin typeface="Trebuchet MS"/>
                <a:cs typeface="Trebuchet MS"/>
              </a:rPr>
              <a:t>ресурсов</a:t>
            </a:r>
            <a:br>
              <a:rPr lang="ru-RU" sz="1400" spc="35" dirty="0" smtClean="0">
                <a:latin typeface="Trebuchet MS"/>
                <a:cs typeface="Trebuchet MS"/>
              </a:rPr>
            </a:br>
            <a:r>
              <a:rPr lang="ru-RU" sz="1400" spc="35" dirty="0" smtClean="0">
                <a:latin typeface="Trebuchet MS"/>
                <a:cs typeface="Trebuchet MS"/>
              </a:rPr>
              <a:t>на  </a:t>
            </a:r>
            <a:r>
              <a:rPr lang="ru-RU" sz="1400" spc="35" dirty="0">
                <a:latin typeface="Trebuchet MS"/>
                <a:cs typeface="Trebuchet MS"/>
              </a:rPr>
              <a:t>приоритетных задачах и лучших </a:t>
            </a:r>
            <a:r>
              <a:rPr lang="ru-RU" sz="1400" spc="35" dirty="0" smtClean="0">
                <a:latin typeface="Trebuchet MS"/>
                <a:cs typeface="Trebuchet MS"/>
              </a:rPr>
              <a:t>командах;</a:t>
            </a:r>
          </a:p>
          <a:p>
            <a:pPr marL="57150" marR="93980">
              <a:lnSpc>
                <a:spcPct val="125000"/>
              </a:lnSpc>
              <a:tabLst>
                <a:tab pos="242570" algn="l"/>
              </a:tabLst>
            </a:pPr>
            <a:endParaRPr lang="ru-RU" sz="1400" spc="35" dirty="0">
              <a:latin typeface="Trebuchet MS"/>
              <a:cs typeface="Trebuchet MS"/>
            </a:endParaRPr>
          </a:p>
          <a:p>
            <a:pPr marL="342900" marR="93980" indent="-285750">
              <a:lnSpc>
                <a:spcPct val="125000"/>
              </a:lnSpc>
              <a:buFont typeface="Arial" panose="020B0604020202020204" pitchFamily="34" charset="0"/>
              <a:buChar char="•"/>
              <a:tabLst>
                <a:tab pos="242570" algn="l"/>
              </a:tabLst>
            </a:pPr>
            <a:r>
              <a:rPr lang="ru-RU" sz="1400" spc="35" dirty="0" smtClean="0">
                <a:latin typeface="Trebuchet MS"/>
                <a:cs typeface="Trebuchet MS"/>
              </a:rPr>
              <a:t>Сквозная </a:t>
            </a:r>
            <a:r>
              <a:rPr lang="ru-RU" sz="1400" spc="35" dirty="0">
                <a:latin typeface="Trebuchet MS"/>
                <a:cs typeface="Trebuchet MS"/>
              </a:rPr>
              <a:t>экспертиза и прозрачность  системы поддержки, </a:t>
            </a:r>
            <a:r>
              <a:rPr lang="ru-RU" sz="1400" spc="35" dirty="0" smtClean="0">
                <a:latin typeface="Trebuchet MS"/>
                <a:cs typeface="Trebuchet MS"/>
              </a:rPr>
              <a:t>оцифровка и  </a:t>
            </a:r>
            <a:r>
              <a:rPr lang="ru-RU" sz="1400" spc="35" dirty="0" err="1" smtClean="0">
                <a:latin typeface="Trebuchet MS"/>
                <a:cs typeface="Trebuchet MS"/>
              </a:rPr>
              <a:t>прослеживаемость</a:t>
            </a:r>
            <a:r>
              <a:rPr lang="ru-RU" sz="1400" spc="35" dirty="0" smtClean="0">
                <a:latin typeface="Trebuchet MS"/>
                <a:cs typeface="Trebuchet MS"/>
              </a:rPr>
              <a:t>;</a:t>
            </a:r>
          </a:p>
          <a:p>
            <a:pPr marL="57150" marR="93980">
              <a:lnSpc>
                <a:spcPct val="125000"/>
              </a:lnSpc>
              <a:tabLst>
                <a:tab pos="242570" algn="l"/>
              </a:tabLst>
            </a:pPr>
            <a:endParaRPr lang="ru-RU" sz="1400" spc="35" dirty="0">
              <a:latin typeface="Trebuchet MS"/>
              <a:cs typeface="Trebuchet MS"/>
            </a:endParaRPr>
          </a:p>
          <a:p>
            <a:pPr marL="342900" marR="93980" indent="-285750">
              <a:lnSpc>
                <a:spcPct val="125000"/>
              </a:lnSpc>
              <a:buFont typeface="Arial" panose="020B0604020202020204" pitchFamily="34" charset="0"/>
              <a:buChar char="•"/>
              <a:tabLst>
                <a:tab pos="242570" algn="l"/>
              </a:tabLst>
            </a:pPr>
            <a:r>
              <a:rPr lang="ru-RU" sz="1400" spc="35" dirty="0" smtClean="0">
                <a:latin typeface="Trebuchet MS"/>
                <a:cs typeface="Trebuchet MS"/>
              </a:rPr>
              <a:t>Ориентация </a:t>
            </a:r>
            <a:r>
              <a:rPr lang="ru-RU" sz="1400" spc="35" dirty="0">
                <a:latin typeface="Trebuchet MS"/>
                <a:cs typeface="Trebuchet MS"/>
              </a:rPr>
              <a:t>исследователей на проектах  полного цикла и системы УГТ  (TRL/MRL</a:t>
            </a:r>
            <a:r>
              <a:rPr lang="ru-RU" sz="1400" spc="35" dirty="0" smtClean="0">
                <a:latin typeface="Trebuchet MS"/>
                <a:cs typeface="Trebuchet MS"/>
              </a:rPr>
              <a:t>);</a:t>
            </a:r>
          </a:p>
          <a:p>
            <a:pPr marL="57150" marR="93980">
              <a:lnSpc>
                <a:spcPct val="125000"/>
              </a:lnSpc>
              <a:tabLst>
                <a:tab pos="242570" algn="l"/>
              </a:tabLst>
            </a:pPr>
            <a:endParaRPr lang="ru-RU" sz="1400" spc="35" dirty="0">
              <a:latin typeface="Trebuchet MS"/>
              <a:cs typeface="Trebuchet MS"/>
            </a:endParaRPr>
          </a:p>
          <a:p>
            <a:pPr marL="342900" marR="93980" indent="-285750">
              <a:lnSpc>
                <a:spcPct val="125000"/>
              </a:lnSpc>
              <a:buFont typeface="Arial" panose="020B0604020202020204" pitchFamily="34" charset="0"/>
              <a:buChar char="•"/>
              <a:tabLst>
                <a:tab pos="242570" algn="l"/>
              </a:tabLst>
            </a:pPr>
            <a:r>
              <a:rPr lang="ru-RU" sz="1400" spc="35" dirty="0" smtClean="0">
                <a:latin typeface="Trebuchet MS"/>
                <a:cs typeface="Trebuchet MS"/>
              </a:rPr>
              <a:t>Обеспечение НТР-заделов и команд </a:t>
            </a:r>
            <a:r>
              <a:rPr lang="ru-RU" sz="1400" spc="35" dirty="0">
                <a:latin typeface="Trebuchet MS"/>
                <a:cs typeface="Trebuchet MS"/>
              </a:rPr>
              <a:t>для  решения задач промышленного развития</a:t>
            </a:r>
          </a:p>
        </p:txBody>
      </p:sp>
      <p:sp>
        <p:nvSpPr>
          <p:cNvPr id="6" name="object 6"/>
          <p:cNvSpPr/>
          <p:nvPr/>
        </p:nvSpPr>
        <p:spPr>
          <a:xfrm>
            <a:off x="4972050" y="3702050"/>
            <a:ext cx="355600" cy="600710"/>
          </a:xfrm>
          <a:custGeom>
            <a:avLst/>
            <a:gdLst/>
            <a:ahLst/>
            <a:cxnLst/>
            <a:rect l="l" t="t" r="r" b="b"/>
            <a:pathLst>
              <a:path w="355600" h="600710">
                <a:moveTo>
                  <a:pt x="0" y="0"/>
                </a:moveTo>
                <a:lnTo>
                  <a:pt x="0" y="105714"/>
                </a:lnTo>
                <a:lnTo>
                  <a:pt x="288912" y="300151"/>
                </a:lnTo>
                <a:lnTo>
                  <a:pt x="0" y="494487"/>
                </a:lnTo>
                <a:lnTo>
                  <a:pt x="0" y="600202"/>
                </a:lnTo>
                <a:lnTo>
                  <a:pt x="355600" y="350113"/>
                </a:lnTo>
                <a:lnTo>
                  <a:pt x="355600" y="250075"/>
                </a:lnTo>
                <a:lnTo>
                  <a:pt x="0" y="0"/>
                </a:lnTo>
                <a:close/>
              </a:path>
            </a:pathLst>
          </a:custGeom>
          <a:solidFill>
            <a:srgbClr val="004B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72050" y="2812911"/>
            <a:ext cx="355600" cy="600710"/>
          </a:xfrm>
          <a:custGeom>
            <a:avLst/>
            <a:gdLst/>
            <a:ahLst/>
            <a:cxnLst/>
            <a:rect l="l" t="t" r="r" b="b"/>
            <a:pathLst>
              <a:path w="355600" h="600710">
                <a:moveTo>
                  <a:pt x="0" y="0"/>
                </a:moveTo>
                <a:lnTo>
                  <a:pt x="0" y="105714"/>
                </a:lnTo>
                <a:lnTo>
                  <a:pt x="288912" y="300151"/>
                </a:lnTo>
                <a:lnTo>
                  <a:pt x="0" y="494487"/>
                </a:lnTo>
                <a:lnTo>
                  <a:pt x="0" y="600202"/>
                </a:lnTo>
                <a:lnTo>
                  <a:pt x="355600" y="350113"/>
                </a:lnTo>
                <a:lnTo>
                  <a:pt x="355600" y="250075"/>
                </a:lnTo>
                <a:lnTo>
                  <a:pt x="0" y="0"/>
                </a:lnTo>
                <a:close/>
              </a:path>
            </a:pathLst>
          </a:custGeom>
          <a:solidFill>
            <a:srgbClr val="004B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72050" y="4613327"/>
            <a:ext cx="355600" cy="600710"/>
          </a:xfrm>
          <a:custGeom>
            <a:avLst/>
            <a:gdLst/>
            <a:ahLst/>
            <a:cxnLst/>
            <a:rect l="l" t="t" r="r" b="b"/>
            <a:pathLst>
              <a:path w="355600" h="600710">
                <a:moveTo>
                  <a:pt x="0" y="0"/>
                </a:moveTo>
                <a:lnTo>
                  <a:pt x="0" y="105714"/>
                </a:lnTo>
                <a:lnTo>
                  <a:pt x="288912" y="300151"/>
                </a:lnTo>
                <a:lnTo>
                  <a:pt x="0" y="494487"/>
                </a:lnTo>
                <a:lnTo>
                  <a:pt x="0" y="600202"/>
                </a:lnTo>
                <a:lnTo>
                  <a:pt x="355600" y="350113"/>
                </a:lnTo>
                <a:lnTo>
                  <a:pt x="355600" y="250075"/>
                </a:lnTo>
                <a:lnTo>
                  <a:pt x="0" y="0"/>
                </a:lnTo>
                <a:close/>
              </a:path>
            </a:pathLst>
          </a:custGeom>
          <a:solidFill>
            <a:srgbClr val="004B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328923" y="7196366"/>
            <a:ext cx="180340" cy="180340"/>
          </a:xfrm>
          <a:custGeom>
            <a:avLst/>
            <a:gdLst/>
            <a:ahLst/>
            <a:cxnLst/>
            <a:rect l="l" t="t" r="r" b="b"/>
            <a:pathLst>
              <a:path w="180340" h="180340">
                <a:moveTo>
                  <a:pt x="179997" y="0"/>
                </a:moveTo>
                <a:lnTo>
                  <a:pt x="0" y="0"/>
                </a:lnTo>
                <a:lnTo>
                  <a:pt x="0" y="179997"/>
                </a:lnTo>
                <a:lnTo>
                  <a:pt x="179997" y="179997"/>
                </a:lnTo>
                <a:lnTo>
                  <a:pt x="179997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Группа 8"/>
          <p:cNvGrpSpPr/>
          <p:nvPr/>
        </p:nvGrpSpPr>
        <p:grpSpPr>
          <a:xfrm>
            <a:off x="12700" y="532131"/>
            <a:ext cx="6267894" cy="45719"/>
            <a:chOff x="3109" y="901929"/>
            <a:chExt cx="7146292" cy="8057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109" y="901931"/>
              <a:ext cx="2314354" cy="80571"/>
            </a:xfrm>
            <a:prstGeom prst="rect">
              <a:avLst/>
            </a:prstGeom>
            <a:solidFill>
              <a:srgbClr val="3F3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347880" y="901931"/>
              <a:ext cx="2314354" cy="80571"/>
            </a:xfrm>
            <a:prstGeom prst="rect">
              <a:avLst/>
            </a:prstGeom>
            <a:solidFill>
              <a:srgbClr val="283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640148" y="901930"/>
              <a:ext cx="2319913" cy="80570"/>
            </a:xfrm>
            <a:prstGeom prst="rect">
              <a:avLst/>
            </a:prstGeom>
            <a:solidFill>
              <a:srgbClr val="F8DB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Параллелограмм 14"/>
            <p:cNvSpPr/>
            <p:nvPr/>
          </p:nvSpPr>
          <p:spPr>
            <a:xfrm rot="10800000" flipH="1">
              <a:off x="3823332" y="901929"/>
              <a:ext cx="1056987" cy="80570"/>
            </a:xfrm>
            <a:prstGeom prst="parallelogram">
              <a:avLst/>
            </a:prstGeom>
            <a:solidFill>
              <a:srgbClr val="475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980055" y="903300"/>
              <a:ext cx="103633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7103682" y="903300"/>
              <a:ext cx="45719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0" name="Номер слайда 1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7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lang="ru-RU" spc="65" smtClean="0"/>
              <a:t>3</a:t>
            </a:fld>
            <a:endParaRPr lang="ru-RU" spc="6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F60C27EF-9724-4556-B5C6-4196441CD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" y="120650"/>
            <a:ext cx="9992321" cy="319959"/>
          </a:xfr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ru-RU" sz="2000" b="0" dirty="0"/>
              <a:t>Системные проблемы </a:t>
            </a:r>
            <a:r>
              <a:rPr lang="ru-RU" sz="2000" b="0" dirty="0" smtClean="0"/>
              <a:t>научно-технологического развития России</a:t>
            </a:r>
            <a:endParaRPr lang="ru-RU" sz="2000" b="0" dirty="0"/>
          </a:p>
        </p:txBody>
      </p:sp>
      <p:sp>
        <p:nvSpPr>
          <p:cNvPr id="9" name="object 9"/>
          <p:cNvSpPr/>
          <p:nvPr/>
        </p:nvSpPr>
        <p:spPr>
          <a:xfrm>
            <a:off x="10328923" y="7196366"/>
            <a:ext cx="180340" cy="180340"/>
          </a:xfrm>
          <a:custGeom>
            <a:avLst/>
            <a:gdLst/>
            <a:ahLst/>
            <a:cxnLst/>
            <a:rect l="l" t="t" r="r" b="b"/>
            <a:pathLst>
              <a:path w="180340" h="180340">
                <a:moveTo>
                  <a:pt x="179997" y="0"/>
                </a:moveTo>
                <a:lnTo>
                  <a:pt x="0" y="0"/>
                </a:lnTo>
                <a:lnTo>
                  <a:pt x="0" y="179997"/>
                </a:lnTo>
                <a:lnTo>
                  <a:pt x="179997" y="179997"/>
                </a:lnTo>
                <a:lnTo>
                  <a:pt x="179997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Группа 8"/>
          <p:cNvGrpSpPr/>
          <p:nvPr/>
        </p:nvGrpSpPr>
        <p:grpSpPr>
          <a:xfrm>
            <a:off x="12700" y="532131"/>
            <a:ext cx="6267894" cy="45719"/>
            <a:chOff x="3109" y="901929"/>
            <a:chExt cx="7146292" cy="8057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109" y="901931"/>
              <a:ext cx="2314354" cy="80571"/>
            </a:xfrm>
            <a:prstGeom prst="rect">
              <a:avLst/>
            </a:prstGeom>
            <a:solidFill>
              <a:srgbClr val="3F3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347880" y="901931"/>
              <a:ext cx="2314354" cy="80571"/>
            </a:xfrm>
            <a:prstGeom prst="rect">
              <a:avLst/>
            </a:prstGeom>
            <a:solidFill>
              <a:srgbClr val="283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640148" y="901930"/>
              <a:ext cx="2319913" cy="80570"/>
            </a:xfrm>
            <a:prstGeom prst="rect">
              <a:avLst/>
            </a:prstGeom>
            <a:solidFill>
              <a:srgbClr val="F8DB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Параллелограмм 14"/>
            <p:cNvSpPr/>
            <p:nvPr/>
          </p:nvSpPr>
          <p:spPr>
            <a:xfrm rot="10800000" flipH="1">
              <a:off x="3823332" y="901929"/>
              <a:ext cx="1056987" cy="80570"/>
            </a:xfrm>
            <a:prstGeom prst="parallelogram">
              <a:avLst/>
            </a:prstGeom>
            <a:solidFill>
              <a:srgbClr val="475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980055" y="903300"/>
              <a:ext cx="103633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7103682" y="903300"/>
              <a:ext cx="45719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31548"/>
            <a:ext cx="10071100" cy="6645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Номер слайда 19"/>
          <p:cNvSpPr>
            <a:spLocks noGrp="1"/>
          </p:cNvSpPr>
          <p:nvPr>
            <p:ph type="sldNum" sz="quarter" idx="7"/>
          </p:nvPr>
        </p:nvSpPr>
        <p:spPr>
          <a:xfrm>
            <a:off x="10357370" y="7214360"/>
            <a:ext cx="140970" cy="107722"/>
          </a:xfrm>
        </p:spPr>
        <p:txBody>
          <a:bodyPr/>
          <a:lstStyle/>
          <a:p>
            <a:pPr marL="38735">
              <a:lnSpc>
                <a:spcPct val="100000"/>
              </a:lnSpc>
              <a:spcBef>
                <a:spcPts val="85"/>
              </a:spcBef>
            </a:pPr>
            <a:r>
              <a:rPr lang="ru-RU" spc="65" dirty="0" smtClean="0"/>
              <a:t>4</a:t>
            </a:r>
            <a:endParaRPr lang="ru-RU" spc="65" dirty="0"/>
          </a:p>
        </p:txBody>
      </p:sp>
    </p:spTree>
    <p:extLst>
      <p:ext uri="{BB962C8B-B14F-4D97-AF65-F5344CB8AC3E}">
        <p14:creationId xmlns:p14="http://schemas.microsoft.com/office/powerpoint/2010/main" val="45969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Заголовок 1">
            <a:extLst>
              <a:ext uri="{FF2B5EF4-FFF2-40B4-BE49-F238E27FC236}">
                <a16:creationId xmlns:a16="http://schemas.microsoft.com/office/drawing/2014/main" xmlns="" id="{F60C27EF-9724-4556-B5C6-4196441CD3C1}"/>
              </a:ext>
            </a:extLst>
          </p:cNvPr>
          <p:cNvSpPr txBox="1">
            <a:spLocks/>
          </p:cNvSpPr>
          <p:nvPr/>
        </p:nvSpPr>
        <p:spPr>
          <a:xfrm>
            <a:off x="14523" y="820339"/>
            <a:ext cx="9898548" cy="395060"/>
          </a:xfrm>
          <a:prstGeom prst="rect">
            <a:avLst/>
          </a:prstGeom>
        </p:spPr>
        <p:txBody>
          <a:bodyPr vert="horz" lIns="80201" tIns="40100" rIns="80201" bIns="401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5" b="1" spc="-8" dirty="0">
                <a:solidFill>
                  <a:srgbClr val="004B84"/>
                </a:solidFill>
                <a:latin typeface="Trebuchet MS"/>
                <a:ea typeface="+mn-ea"/>
                <a:cs typeface="Trebuchet MS"/>
              </a:rPr>
              <a:t>Ключевые меры поддержки в сфере науки, технологий и инноваций</a:t>
            </a:r>
          </a:p>
        </p:txBody>
      </p:sp>
      <p:graphicFrame>
        <p:nvGraphicFramePr>
          <p:cNvPr id="41" name="Таблица 40"/>
          <p:cNvGraphicFramePr>
            <a:graphicFrameLocks noGrp="1"/>
          </p:cNvGraphicFramePr>
          <p:nvPr>
            <p:extLst/>
          </p:nvPr>
        </p:nvGraphicFramePr>
        <p:xfrm>
          <a:off x="14524" y="1215397"/>
          <a:ext cx="10678875" cy="5603222"/>
        </p:xfrm>
        <a:graphic>
          <a:graphicData uri="http://schemas.openxmlformats.org/drawingml/2006/table">
            <a:tbl>
              <a:tblPr firstRow="1" firstCol="1" bandRow="1"/>
              <a:tblGrid>
                <a:gridCol w="327763">
                  <a:extLst>
                    <a:ext uri="{9D8B030D-6E8A-4147-A177-3AD203B41FA5}">
                      <a16:colId xmlns:a16="http://schemas.microsoft.com/office/drawing/2014/main" xmlns="" val="1125788583"/>
                    </a:ext>
                  </a:extLst>
                </a:gridCol>
                <a:gridCol w="718290">
                  <a:extLst>
                    <a:ext uri="{9D8B030D-6E8A-4147-A177-3AD203B41FA5}">
                      <a16:colId xmlns:a16="http://schemas.microsoft.com/office/drawing/2014/main" xmlns="" val="1751685194"/>
                    </a:ext>
                  </a:extLst>
                </a:gridCol>
                <a:gridCol w="453289">
                  <a:extLst>
                    <a:ext uri="{9D8B030D-6E8A-4147-A177-3AD203B41FA5}">
                      <a16:colId xmlns:a16="http://schemas.microsoft.com/office/drawing/2014/main" xmlns="" val="4284566332"/>
                    </a:ext>
                  </a:extLst>
                </a:gridCol>
                <a:gridCol w="125526">
                  <a:extLst>
                    <a:ext uri="{9D8B030D-6E8A-4147-A177-3AD203B41FA5}">
                      <a16:colId xmlns:a16="http://schemas.microsoft.com/office/drawing/2014/main" xmlns="" val="3054421462"/>
                    </a:ext>
                  </a:extLst>
                </a:gridCol>
                <a:gridCol w="837755">
                  <a:extLst>
                    <a:ext uri="{9D8B030D-6E8A-4147-A177-3AD203B41FA5}">
                      <a16:colId xmlns:a16="http://schemas.microsoft.com/office/drawing/2014/main" xmlns="" val="3350889081"/>
                    </a:ext>
                  </a:extLst>
                </a:gridCol>
                <a:gridCol w="477077">
                  <a:extLst>
                    <a:ext uri="{9D8B030D-6E8A-4147-A177-3AD203B41FA5}">
                      <a16:colId xmlns:a16="http://schemas.microsoft.com/office/drawing/2014/main" xmlns="" val="2528383860"/>
                    </a:ext>
                  </a:extLst>
                </a:gridCol>
                <a:gridCol w="716898">
                  <a:extLst>
                    <a:ext uri="{9D8B030D-6E8A-4147-A177-3AD203B41FA5}">
                      <a16:colId xmlns:a16="http://schemas.microsoft.com/office/drawing/2014/main" xmlns="" val="2823200551"/>
                    </a:ext>
                  </a:extLst>
                </a:gridCol>
                <a:gridCol w="774080">
                  <a:extLst>
                    <a:ext uri="{9D8B030D-6E8A-4147-A177-3AD203B41FA5}">
                      <a16:colId xmlns:a16="http://schemas.microsoft.com/office/drawing/2014/main" xmlns="" val="1199774907"/>
                    </a:ext>
                  </a:extLst>
                </a:gridCol>
                <a:gridCol w="753158">
                  <a:extLst>
                    <a:ext uri="{9D8B030D-6E8A-4147-A177-3AD203B41FA5}">
                      <a16:colId xmlns:a16="http://schemas.microsoft.com/office/drawing/2014/main" xmlns="" val="685982409"/>
                    </a:ext>
                  </a:extLst>
                </a:gridCol>
                <a:gridCol w="591525">
                  <a:extLst>
                    <a:ext uri="{9D8B030D-6E8A-4147-A177-3AD203B41FA5}">
                      <a16:colId xmlns:a16="http://schemas.microsoft.com/office/drawing/2014/main" xmlns="" val="624305390"/>
                    </a:ext>
                  </a:extLst>
                </a:gridCol>
                <a:gridCol w="793038">
                  <a:extLst>
                    <a:ext uri="{9D8B030D-6E8A-4147-A177-3AD203B41FA5}">
                      <a16:colId xmlns:a16="http://schemas.microsoft.com/office/drawing/2014/main" xmlns="" val="3447429531"/>
                    </a:ext>
                  </a:extLst>
                </a:gridCol>
                <a:gridCol w="669473">
                  <a:extLst>
                    <a:ext uri="{9D8B030D-6E8A-4147-A177-3AD203B41FA5}">
                      <a16:colId xmlns:a16="http://schemas.microsoft.com/office/drawing/2014/main" xmlns="" val="134344971"/>
                    </a:ext>
                  </a:extLst>
                </a:gridCol>
                <a:gridCol w="815922">
                  <a:extLst>
                    <a:ext uri="{9D8B030D-6E8A-4147-A177-3AD203B41FA5}">
                      <a16:colId xmlns:a16="http://schemas.microsoft.com/office/drawing/2014/main" xmlns="" val="2591876001"/>
                    </a:ext>
                  </a:extLst>
                </a:gridCol>
                <a:gridCol w="798952">
                  <a:extLst>
                    <a:ext uri="{9D8B030D-6E8A-4147-A177-3AD203B41FA5}">
                      <a16:colId xmlns:a16="http://schemas.microsoft.com/office/drawing/2014/main" xmlns="" val="1459796728"/>
                    </a:ext>
                  </a:extLst>
                </a:gridCol>
                <a:gridCol w="951102">
                  <a:extLst>
                    <a:ext uri="{9D8B030D-6E8A-4147-A177-3AD203B41FA5}">
                      <a16:colId xmlns:a16="http://schemas.microsoft.com/office/drawing/2014/main" xmlns="" val="2319391829"/>
                    </a:ext>
                  </a:extLst>
                </a:gridCol>
                <a:gridCol w="875027">
                  <a:extLst>
                    <a:ext uri="{9D8B030D-6E8A-4147-A177-3AD203B41FA5}">
                      <a16:colId xmlns:a16="http://schemas.microsoft.com/office/drawing/2014/main" xmlns="" val="2001376729"/>
                    </a:ext>
                  </a:extLst>
                </a:gridCol>
              </a:tblGrid>
              <a:tr h="13921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Шкала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УГТ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Проекты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УГТ 0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УГТ 1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УГТ 2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УГТ 3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УГТ 4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УГТ 5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УГТ 6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УГТ 7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УГТ 8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УГТ 9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Стимулирование спроса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Поддержка инфраструктуры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Развитие кадрового потенциала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4855492"/>
                  </a:ext>
                </a:extLst>
              </a:tr>
              <a:tr h="1369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Программы, бюджет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Группа УГТ </a:t>
                      </a:r>
                      <a:r>
                        <a:rPr lang="en-US" sz="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Группа УГТ </a:t>
                      </a:r>
                      <a:r>
                        <a:rPr lang="en-US" sz="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Группа УГТ </a:t>
                      </a:r>
                      <a:r>
                        <a:rPr lang="en-US" sz="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Группа УГТ </a:t>
                      </a:r>
                      <a:r>
                        <a:rPr lang="en-US" sz="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8101825"/>
                  </a:ext>
                </a:extLst>
              </a:tr>
              <a:tr h="136931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Виды научно-технической деятельности и их детализация применительно к государственным программам РФ</a:t>
                      </a:r>
                      <a:r>
                        <a:rPr lang="ru-RU" sz="600" baseline="0" dirty="0" smtClean="0"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научно-технической направленности 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Фундаментальные </a:t>
                      </a:r>
                    </a:p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исследования (ФИ)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Прикладные </a:t>
                      </a:r>
                    </a:p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исследования (ПИ)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Экспериментальные разработки (ЭР)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Производство (П)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Закупки, регулирование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Инфраструктура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Кадры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5439319"/>
                  </a:ext>
                </a:extLst>
              </a:tr>
              <a:tr h="221931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Неориенти-рованные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Ориенти-рованные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Выбор технологической концепции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и лабораторная проверка ключевых элементов технологии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Проектные, ОКР, технологические работы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Опытное производство и испытания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Создание опытно-промышленного образца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Опытно-промышленное производство и сертификация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Промышленное производство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Внедрение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технологий, </a:t>
                      </a:r>
                      <a:r>
                        <a:rPr lang="ru-RU" sz="600" baseline="0" dirty="0" smtClean="0">
                          <a:effectLst/>
                          <a:latin typeface="+mn-lt"/>
                        </a:rPr>
                        <a:t>поддержка спроса 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baseline="0" dirty="0" smtClean="0">
                          <a:effectLst/>
                          <a:latin typeface="+mn-lt"/>
                        </a:rPr>
                        <a:t>Развертывание необходимой инфраструктуры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 smtClean="0">
                          <a:effectLst/>
                          <a:latin typeface="+mn-lt"/>
                        </a:rPr>
                        <a:t>Подготовка и развитие кадров в сфере науки и инноваций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4487349"/>
                  </a:ext>
                </a:extLst>
              </a:tr>
              <a:tr h="326958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Определение возможности разработки новой технологии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Оценка влияния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новой технологии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Опытно-конструкторская и/или технологическая разработка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Испытания изготовленных опытных образцов, технологических процессов в реальных условиях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Испытания опытного образца в критических условиях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Заводские испытания опытно-промышленного образца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Выпуск опытных изделий, их экспертиза и сертификация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Серийный выпуск изделий, внедрение технического процесса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128526"/>
                  </a:ext>
                </a:extLst>
              </a:tr>
              <a:tr h="66499">
                <a:tc rowSpan="4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ФОИВ или институт развития /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меры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vert="vert27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Минобрнауки России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Государственные задания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на</a:t>
                      </a:r>
                      <a:r>
                        <a:rPr lang="ru-RU" sz="600" baseline="0" dirty="0" smtClean="0">
                          <a:effectLst/>
                          <a:latin typeface="+mn-lt"/>
                        </a:rPr>
                        <a:t> науку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-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1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Центры трансфера технологий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(ПП</a:t>
                      </a:r>
                      <a:r>
                        <a:rPr lang="ru-RU" sz="600" baseline="0" dirty="0" smtClean="0">
                          <a:effectLst/>
                          <a:latin typeface="+mn-lt"/>
                        </a:rPr>
                        <a:t> №916 от 16.06.2021)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 </a:t>
                      </a:r>
                      <a:endParaRPr lang="ru-RU" sz="6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rowSpan="14">
                  <a:txBody>
                    <a:bodyPr/>
                    <a:lstStyle/>
                    <a:p>
                      <a:pPr marL="0" indent="0" algn="ctr">
                        <a:lnSpc>
                          <a:spcPct val="6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6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Наукограды</a:t>
                      </a:r>
                    </a:p>
                    <a:p>
                      <a:pPr marL="0" indent="0" algn="ctr">
                        <a:lnSpc>
                          <a:spcPct val="6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6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ЦКП и УНУ</a:t>
                      </a:r>
                    </a:p>
                    <a:p>
                      <a:pPr marL="0" indent="0" algn="ctr">
                        <a:lnSpc>
                          <a:spcPct val="6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6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Установки мегасайенс</a:t>
                      </a:r>
                    </a:p>
                    <a:p>
                      <a:pPr marL="0" indent="0" algn="ctr">
                        <a:lnSpc>
                          <a:spcPct val="6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6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Научно-исследовательский флот</a:t>
                      </a:r>
                    </a:p>
                    <a:p>
                      <a:pPr marL="0" indent="0" algn="ctr">
                        <a:lnSpc>
                          <a:spcPct val="6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6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МИП при вузах и научных организациях</a:t>
                      </a:r>
                    </a:p>
                    <a:p>
                      <a:pPr marL="0" indent="0" algn="ctr">
                        <a:lnSpc>
                          <a:spcPct val="6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600" dirty="0" smtClean="0">
                          <a:latin typeface="+mn-lt"/>
                        </a:rPr>
                        <a:t> Студии студенческого технологического предпринимательства (Проект ПП РФ от 30.03.2021)</a:t>
                      </a:r>
                    </a:p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endParaRPr lang="ru-RU" sz="6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rowSpan="14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Гранты на проекты фундаментальных научных исследований </a:t>
                      </a:r>
                      <a:r>
                        <a:rPr lang="ru-RU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аспирантов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Стипендии Президента РФ молодым ученым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Премии Правительства РФ в области науки и техники для молодых ученых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Обеспечение жильем молодых ученых 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Премия Президента РФ в области науки и инноваций для молодых ученых</a:t>
                      </a: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8624378"/>
                  </a:ext>
                </a:extLst>
              </a:tr>
              <a:tr h="117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Программа фундаментальных научных исследований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на 2021-2030 гг. (РП</a:t>
                      </a:r>
                      <a:r>
                        <a:rPr lang="ru-RU" sz="600" baseline="0" dirty="0" smtClean="0">
                          <a:effectLst/>
                          <a:latin typeface="+mn-lt"/>
                        </a:rPr>
                        <a:t> №3684-р от 31.12.2020)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Гранты на создание инжиниринговых центров (ПП №1156 от 01.08.2020)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27362303"/>
                  </a:ext>
                </a:extLst>
              </a:tr>
              <a:tr h="806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Гранты РФФИ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(реорганизация)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Научно-образовательные центры мирового уровня (ПП №537 от 30.04.2019)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49248190"/>
                  </a:ext>
                </a:extLst>
              </a:tr>
              <a:tr h="58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Гранты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РНФ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-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84121017"/>
                  </a:ext>
                </a:extLst>
              </a:tr>
              <a:tr h="878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Гранты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на создание лабораторий под</a:t>
                      </a:r>
                      <a:r>
                        <a:rPr lang="ru-RU" sz="600" baseline="0" dirty="0" smtClean="0">
                          <a:effectLst/>
                          <a:latin typeface="+mn-lt"/>
                        </a:rPr>
                        <a:t> руководством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 ведущих ученых (</a:t>
                      </a:r>
                      <a:r>
                        <a:rPr lang="ru-RU" sz="600" dirty="0">
                          <a:effectLst/>
                          <a:latin typeface="+mn-lt"/>
                        </a:rPr>
                        <a:t>ПП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№220)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7080731"/>
                  </a:ext>
                </a:extLst>
              </a:tr>
              <a:tr h="2347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 на проведение масштабных научных проектов мирового уровня (ПП № 646 от 26.04.2021)</a:t>
                      </a:r>
                      <a:endParaRPr lang="ru-RU" sz="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Субсидии на развитие кооперации вузов, научных организаций и предприятий (ПП №218 в рамках ГП НТР)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5071655"/>
                  </a:ext>
                </a:extLst>
              </a:tr>
              <a:tr h="58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Научные центры мирового уровня (ПП №53</a:t>
                      </a:r>
                      <a:r>
                        <a:rPr lang="en-US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30.04.2019</a:t>
                      </a:r>
                      <a:r>
                        <a:rPr lang="ru-RU" sz="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2705481"/>
                  </a:ext>
                </a:extLst>
              </a:tr>
              <a:tr h="1047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Обновление приборной базы вузов</a:t>
                      </a:r>
                      <a:r>
                        <a:rPr lang="ru-RU" sz="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научных организаций (ПП №1875 от 27.12.19)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00511337"/>
                  </a:ext>
                </a:extLst>
              </a:tr>
              <a:tr h="938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Гранты на обеспечение развития материально-технической инфраструктуры (ПП №2296 от 28.12.2020)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319838"/>
                  </a:ext>
                </a:extLst>
              </a:tr>
              <a:tr h="117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Гранты на обеспечение проведения исследований российскими научными организациями и вузами с иностранными организациями в рамках программ двустороннего и многостороннего научно-технического взаимодействия (ПП №2251</a:t>
                      </a:r>
                      <a:r>
                        <a:rPr lang="ru-RU" sz="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23.12.2020)</a:t>
                      </a: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endParaRPr lang="ru-RU" sz="700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9529760"/>
                  </a:ext>
                </a:extLst>
              </a:tr>
              <a:tr h="650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Федеральная научно-техническая программа развития генетических технологий на 2019–2027 годы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endParaRPr lang="ru-RU" sz="700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33383042"/>
                  </a:ext>
                </a:extLst>
              </a:tr>
              <a:tr h="1119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Федеральная научно-техническая программа развития синхротронных и нейтронных исследований и исследовательской инфраструктуры на 2019-2027 гг.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endParaRPr lang="ru-RU" sz="700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14617416"/>
                  </a:ext>
                </a:extLst>
              </a:tr>
              <a:tr h="1119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Программа «Приоритет-2030»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8285333"/>
                  </a:ext>
                </a:extLst>
              </a:tr>
              <a:tr h="1119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Национальная технологическая инициатива, включая центры компетенций НТИ (гранты и субсидии, меры правового характера)</a:t>
                      </a: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20777756"/>
                  </a:ext>
                </a:extLst>
              </a:tr>
              <a:tr h="798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Минпромторг России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rowSpan="6"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-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rowSpan="6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Господдержка НИОКР по современным технологиям в рамках реализации инновационных проектов (ПП №1649 от 12.12.2019)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92075" marR="0" lvl="0" indent="-92075" algn="ct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Госзакупки НИОКР в рамках 44-ФЗ и 223-ФЗ</a:t>
                      </a:r>
                    </a:p>
                    <a:p>
                      <a:pPr marL="92075" marR="0" lvl="0" indent="-92075" algn="ct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Специальный инвестиционный контракт (СПИК_2.0) </a:t>
                      </a:r>
                    </a:p>
                    <a:p>
                      <a:pPr marL="92075" marR="0" lvl="0" indent="-92075" algn="ct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Механизмы ГЧП </a:t>
                      </a:r>
                      <a:endParaRPr lang="ru-RU" sz="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Промышленные кластеры (ПМТ), индустриальные (промышленные) парки </a:t>
                      </a: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1941300"/>
                  </a:ext>
                </a:extLst>
              </a:tr>
              <a:tr h="897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Программы импортозамещения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22022781"/>
                  </a:ext>
                </a:extLst>
              </a:tr>
              <a:tr h="117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Программа «Цифровизация промышленности» - льготные займы на сумму от 20 до 500 млн рублей сроком до 5 лет</a:t>
                      </a:r>
                      <a:endParaRPr lang="ru-RU" sz="6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7462279"/>
                  </a:ext>
                </a:extLst>
              </a:tr>
              <a:tr h="117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ase">
                        <a:lnSpc>
                          <a:spcPct val="60000"/>
                        </a:lnSpc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Госзадания на НИОКР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  <a:cs typeface="Calibri" panose="020F0502020204030204" pitchFamily="34" charset="0"/>
                        </a:rPr>
                        <a:t>Программы развития промышленных кластеров (ПП </a:t>
                      </a:r>
                      <a:r>
                        <a:rPr lang="ru-RU" sz="600" baseline="0" dirty="0" smtClean="0">
                          <a:latin typeface="+mn-lt"/>
                          <a:cs typeface="Calibri" panose="020F0502020204030204" pitchFamily="34" charset="0"/>
                        </a:rPr>
                        <a:t>№41)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40334531"/>
                  </a:ext>
                </a:extLst>
              </a:tr>
              <a:tr h="978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base">
                        <a:lnSpc>
                          <a:spcPct val="60000"/>
                        </a:lnSpc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Гранты</a:t>
                      </a:r>
                      <a:r>
                        <a:rPr lang="ru-RU" sz="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бюджетным учреждениям на проекты по разработке лекарственных препаратов и медицинских изделий (ПП №2187 от 21.12.2020)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614841"/>
                  </a:ext>
                </a:extLst>
              </a:tr>
              <a:tr h="119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Госзакупки ФЦП ХимБио </a:t>
                      </a:r>
                    </a:p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(ГП Защита от ЧС)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 российским организациям на компенсацию части затрат на производство и реализацию пилотных партий средств производства потребителям (ПП №634 от 25.05.2017)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4225695"/>
                  </a:ext>
                </a:extLst>
              </a:tr>
              <a:tr h="849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Институты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развития, </a:t>
                      </a:r>
                    </a:p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baseline="0" dirty="0" smtClean="0">
                          <a:effectLst/>
                          <a:latin typeface="+mn-lt"/>
                        </a:rPr>
                        <a:t>в т.ч.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под управлением ВЭБ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rowSpan="7"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-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rowSpan="7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Льготные займы ФРП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Лизинг, льготные кредиты</a:t>
                      </a: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Наноцентры, технологические инжиниринговые компании</a:t>
                      </a: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0819132"/>
                  </a:ext>
                </a:extLst>
              </a:tr>
              <a:tr h="77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Фонд «Сколково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» (гранты и инвестиции)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2672959"/>
                  </a:ext>
                </a:extLst>
              </a:tr>
              <a:tr h="987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АО «Роснано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» (инвестиции)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4448098"/>
                  </a:ext>
                </a:extLst>
              </a:tr>
              <a:tr h="707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Фонд «Биопрецесс Кэпитал Венчурс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» (инвестиции)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0111156"/>
                  </a:ext>
                </a:extLst>
              </a:tr>
              <a:tr h="1195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Фонд содействия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инновациям </a:t>
                      </a:r>
                      <a:r>
                        <a:rPr lang="ru-RU" sz="600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(ПП </a:t>
                      </a:r>
                      <a:r>
                        <a:rPr lang="ru-RU" sz="600" baseline="0" dirty="0" smtClean="0">
                          <a:effectLst/>
                          <a:latin typeface="+mn-lt"/>
                        </a:rPr>
                        <a:t>№554 от 03.05.2019, №1406 от 20.12.2016, №981 от 25.09.2014, №1215 от 11.11.2015 и др.)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0008661"/>
                  </a:ext>
                </a:extLst>
              </a:tr>
              <a:tr h="939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РФРИТ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ФРИИ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0096838"/>
                  </a:ext>
                </a:extLst>
              </a:tr>
              <a:tr h="939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РВК (инвестиции), включая Фонд </a:t>
                      </a:r>
                      <a:r>
                        <a:rPr lang="ru-RU" sz="600" dirty="0">
                          <a:effectLst/>
                          <a:latin typeface="+mn-lt"/>
                        </a:rPr>
                        <a:t>посевных инвестиций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РВК, Биофонд РВК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-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319904"/>
                  </a:ext>
                </a:extLst>
              </a:tr>
              <a:tr h="117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Минздрав </a:t>
                      </a:r>
                    </a:p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России / ФМБА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-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Субсидии и госзадания Минздрава России бюджетным, автономным учреждениям и иным 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НКО (ВЦП </a:t>
                      </a:r>
                      <a:r>
                        <a:rPr lang="ru-RU" sz="600" dirty="0">
                          <a:effectLst/>
                          <a:latin typeface="+mn-lt"/>
                        </a:rPr>
                        <a:t>«Развитие фундаментальной, трансляционной и персонализированной медицины» ГП Здравоохранение</a:t>
                      </a:r>
                      <a:r>
                        <a:rPr lang="ru-RU" sz="600" dirty="0" smtClean="0">
                          <a:effectLst/>
                          <a:latin typeface="+mn-lt"/>
                        </a:rPr>
                        <a:t>)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+mn-lt"/>
                        </a:rPr>
                        <a:t>-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</a:rPr>
                        <a:t> Госзакупки НИОКР в рамках 44-ФЗ и 223-ФЗ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Национальные медицинские исследовательские</a:t>
                      </a:r>
                      <a:r>
                        <a:rPr lang="ru-RU" sz="6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центры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01626377"/>
                  </a:ext>
                </a:extLst>
              </a:tr>
              <a:tr h="117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 на возмещение затрат по созданию лабораторно-испытательного комплекса для разработки вакцины против COVID-19 (ПП №2020 от 03.12.2020) 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5108159"/>
                  </a:ext>
                </a:extLst>
              </a:tr>
              <a:tr h="58685">
                <a:tc vMerge="1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 rowSpan="9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Минцифры России / РВК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10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Лидирующие исследовательские центры (ПП №551 от 03.05.2019)</a:t>
                      </a: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Myriad Pro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ЦОД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069892"/>
                  </a:ext>
                </a:extLst>
              </a:tr>
              <a:tr h="58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Гранты разработчикам цифровых инфраструктурных платформ</a:t>
                      </a: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65092523"/>
                  </a:ext>
                </a:extLst>
              </a:tr>
              <a:tr h="613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Гранты для МИП по разработке и коммерциализации СЦТ в рамках ТДК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65000"/>
                        </a:lnSpc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endParaRPr lang="ru-RU" sz="700" dirty="0"/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3687786"/>
                  </a:ext>
                </a:extLst>
              </a:tr>
              <a:tr h="58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lvl="0" indent="0" algn="ctr" defTabSz="64008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Финансирование компаний-лидеров по разработке продуктов, сервисов, решений на базе СЦТ</a:t>
                      </a:r>
                      <a:endParaRPr lang="ru-RU" sz="6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65000"/>
                        </a:lnSpc>
                      </a:pPr>
                      <a:endParaRPr lang="ru-RU" sz="700" dirty="0"/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65000"/>
                        </a:lnSpc>
                      </a:pPr>
                      <a:endParaRPr lang="ru-RU" sz="700" dirty="0"/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825913"/>
                  </a:ext>
                </a:extLst>
              </a:tr>
              <a:tr h="58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lvl="0" indent="0" algn="ctr" defTabSz="64008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Финансирование разработки и внедрения цифровых технологий, продуктов, сервисов и платформенных решений</a:t>
                      </a:r>
                      <a:endParaRPr lang="ru-RU" sz="6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4858216"/>
                  </a:ext>
                </a:extLst>
              </a:tr>
              <a:tr h="61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5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4008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endParaRPr lang="ru-RU" sz="600" b="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Субсидирование % для проектов внедрения СЦТ в отраслях</a:t>
                      </a: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endParaRPr lang="ru-RU" sz="700" dirty="0" smtClean="0">
                        <a:latin typeface="+mn-lt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Фин</a:t>
                      </a:r>
                      <a:r>
                        <a:rPr lang="en-US" sz="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ru-RU" sz="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е инф. инфр-ры**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8594609"/>
                  </a:ext>
                </a:extLst>
              </a:tr>
              <a:tr h="828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5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Финансирование внедрения СЦТ высокой готовности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endParaRPr lang="ru-RU" sz="700" dirty="0">
                        <a:latin typeface="+mn-lt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65000"/>
                        </a:lnSpc>
                      </a:pPr>
                      <a:endParaRPr lang="ru-RU" sz="700" dirty="0">
                        <a:latin typeface="+mn-lt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8309928"/>
                  </a:ext>
                </a:extLst>
              </a:tr>
              <a:tr h="58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65000"/>
                        </a:lnSpc>
                      </a:pPr>
                      <a:endParaRPr lang="ru-RU" sz="700" dirty="0"/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Финансирование региональных проектов внедрения СЦТ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endParaRPr lang="ru-RU" sz="700" dirty="0">
                        <a:latin typeface="+mn-lt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65000"/>
                        </a:lnSpc>
                      </a:pPr>
                      <a:endParaRPr lang="ru-RU" sz="700" dirty="0"/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1118111"/>
                  </a:ext>
                </a:extLst>
              </a:tr>
              <a:tr h="117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65000"/>
                        </a:lnSpc>
                      </a:pPr>
                      <a:endParaRPr lang="ru-RU" sz="700" dirty="0"/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Цифр. трансф. Госкомпаний</a:t>
                      </a: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6174367"/>
                  </a:ext>
                </a:extLst>
              </a:tr>
              <a:tr h="117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Минсельхоз</a:t>
                      </a:r>
                      <a:r>
                        <a:rPr lang="ru-RU" sz="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России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Федеральная научно-техническая программа развития сельского хозяйства на 2017–2025 годы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 Госзакупки НИОКР в рамках 44-ФЗ и 223-ФЗ</a:t>
                      </a: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Агробиотехнопарки</a:t>
                      </a: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268505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Минэнерго России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6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Госзадания на НИОКР и закупки по 44-ФЗ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/>
                        <a:t>-</a:t>
                      </a:r>
                      <a:endParaRPr lang="ru-RU" sz="600" dirty="0"/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21068943"/>
                  </a:ext>
                </a:extLst>
              </a:tr>
              <a:tr h="940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700" dirty="0"/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22520487"/>
                  </a:ext>
                </a:extLst>
              </a:tr>
              <a:tr h="2934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Минэконом-развития</a:t>
                      </a:r>
                      <a:r>
                        <a:rPr lang="ru-RU" sz="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России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Субсидии и субсидирование процентной ставки по инвестиционным кредитам предпринимателям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ПИР госкомпаний, регуляторные песочницы, закон об инвестициях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ИНТЦ, т</a:t>
                      </a: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ехнологические платформы, инновационные территориальные кластеры, </a:t>
                      </a:r>
                      <a:r>
                        <a:rPr lang="ru-RU" sz="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ОЭЗ ТВТ, ТОР</a:t>
                      </a:r>
                      <a:r>
                        <a:rPr lang="ru-RU" sz="6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2407264"/>
                  </a:ext>
                </a:extLst>
              </a:tr>
              <a:tr h="117370">
                <a:tc vMerge="1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ФТС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Возмещение затрат по уплате ввозной таможенной пошлины и НДС </a:t>
                      </a:r>
                    </a:p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(ПП №1443 от 15.09.2020 и др. НПА)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5106414"/>
                  </a:ext>
                </a:extLst>
              </a:tr>
              <a:tr h="2934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ФНС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Налоговые льготы (п. 1 ст. 246.1 НК РФ (освобождение на 10 лет), п. 5.1 ст. 284 НК РФ (ставка 0%), пп. 16.1 п. 3 ст. 149 НК РФ (Освобождение от НДС НИОКР), пп. 16 п. 3 ст. 149 НК РФ (Освобождение</a:t>
                      </a:r>
                      <a:r>
                        <a:rPr lang="ru-RU" sz="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НДС НИОКР за счет бюджет. Средств), пп. 26, 26.1 п. 2 ст. 149 НК РФ (Освобождение от НДС доходов от исп. исключ. прав)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endParaRPr lang="ru-RU" sz="700" dirty="0">
                        <a:latin typeface="+mn-lt"/>
                      </a:endParaRPr>
                    </a:p>
                  </a:txBody>
                  <a:tcPr marL="48986" marR="48986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 1 ст. 145.1 НК РФ,</a:t>
                      </a:r>
                    </a:p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пп. 2 п. 2 ст. 259.3 НК РФ (ускорен. амортиз.), </a:t>
                      </a:r>
                    </a:p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п.п. 19, 20 ст. 381 НК РФ (Сколково), п.п. 27, 28 ст. 381 НК РФ (ИНТЦ)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пп. 10 п. 1 ст. 427 НК РФ, подп. 4 п. 2 ст. 427 НК РФ, п. 9 ст. 427 НК РФ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114364"/>
                  </a:ext>
                </a:extLst>
              </a:tr>
              <a:tr h="135171">
                <a:tc vMerge="1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Правительство РФ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Гранты в форме субсидий на реализацию комплексных научно-технических программ полного инновационного цикла и комплексных научно-технических проектов полного инновационного цикла (ПП №1439 от 15.09.2020)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r>
                        <a:rPr lang="ru-RU" sz="600" dirty="0" smtClean="0">
                          <a:latin typeface="+mn-lt"/>
                        </a:rPr>
                        <a:t>-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yriad Pro"/>
                        </a:defRPr>
                      </a:lvl9pPr>
                    </a:lstStyle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965" marR="42965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4880712"/>
                  </a:ext>
                </a:extLst>
              </a:tr>
            </a:tbl>
          </a:graphicData>
        </a:graphic>
      </p:graphicFrame>
      <p:sp>
        <p:nvSpPr>
          <p:cNvPr id="7" name="Номер слайда 19"/>
          <p:cNvSpPr>
            <a:spLocks noGrp="1"/>
          </p:cNvSpPr>
          <p:nvPr>
            <p:ph type="sldNum" sz="quarter" idx="7"/>
          </p:nvPr>
        </p:nvSpPr>
        <p:spPr>
          <a:xfrm>
            <a:off x="10375900" y="7207250"/>
            <a:ext cx="140970" cy="107722"/>
          </a:xfrm>
        </p:spPr>
        <p:txBody>
          <a:bodyPr/>
          <a:lstStyle/>
          <a:p>
            <a:pPr marL="38735">
              <a:lnSpc>
                <a:spcPct val="100000"/>
              </a:lnSpc>
              <a:spcBef>
                <a:spcPts val="85"/>
              </a:spcBef>
            </a:pPr>
            <a:r>
              <a:rPr lang="ru-RU" spc="65" dirty="0"/>
              <a:t>5</a:t>
            </a:r>
            <a:endParaRPr lang="ru-RU" spc="65" dirty="0"/>
          </a:p>
        </p:txBody>
      </p:sp>
    </p:spTree>
    <p:extLst>
      <p:ext uri="{BB962C8B-B14F-4D97-AF65-F5344CB8AC3E}">
        <p14:creationId xmlns:p14="http://schemas.microsoft.com/office/powerpoint/2010/main" val="338827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F60C27EF-9724-4556-B5C6-4196441CD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221" y="120650"/>
            <a:ext cx="6455032" cy="36733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12700">
              <a:spcBef>
                <a:spcPts val="95"/>
              </a:spcBef>
            </a:pPr>
            <a:r>
              <a:rPr lang="ru-RU" sz="2000" b="0" dirty="0"/>
              <a:t>Новая система управления госпрограммами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8217" y="1005159"/>
            <a:ext cx="9816683" cy="4932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26">
              <a:spcBef>
                <a:spcPts val="91"/>
              </a:spcBef>
            </a:pPr>
            <a:r>
              <a:rPr lang="ru-RU" sz="1907" b="1" spc="-9" dirty="0">
                <a:solidFill>
                  <a:srgbClr val="004B84"/>
                </a:solidFill>
                <a:latin typeface="Trebuchet MS"/>
                <a:cs typeface="Trebuchet MS"/>
              </a:rPr>
              <a:t>Новые принципы формирования госпрограмм </a:t>
            </a:r>
            <a:r>
              <a:rPr lang="ru-RU" sz="1907" b="1" spc="-9" dirty="0" smtClean="0">
                <a:solidFill>
                  <a:srgbClr val="004B84"/>
                </a:solidFill>
                <a:latin typeface="Trebuchet MS"/>
                <a:cs typeface="Trebuchet MS"/>
              </a:rPr>
              <a:t>(ПП РФ </a:t>
            </a:r>
            <a:r>
              <a:rPr lang="ru-RU" sz="1907" b="1" spc="-9" dirty="0">
                <a:solidFill>
                  <a:srgbClr val="004B84"/>
                </a:solidFill>
                <a:latin typeface="Trebuchet MS"/>
                <a:cs typeface="Trebuchet MS"/>
              </a:rPr>
              <a:t>от 26.05.2021 № </a:t>
            </a:r>
            <a:r>
              <a:rPr lang="ru-RU" sz="1907" b="1" spc="-9" dirty="0" smtClean="0">
                <a:solidFill>
                  <a:srgbClr val="004B84"/>
                </a:solidFill>
                <a:latin typeface="Trebuchet MS"/>
                <a:cs typeface="Trebuchet MS"/>
              </a:rPr>
              <a:t>786):</a:t>
            </a:r>
            <a:endParaRPr lang="ru-RU" sz="1907" b="1" spc="-9" dirty="0">
              <a:solidFill>
                <a:srgbClr val="004B84"/>
              </a:solidFill>
              <a:latin typeface="Trebuchet MS"/>
              <a:cs typeface="Trebuchet MS"/>
            </a:endParaRPr>
          </a:p>
          <a:p>
            <a:endParaRPr lang="ru-RU" dirty="0"/>
          </a:p>
          <a:p>
            <a:pPr marL="51867" marR="4611" indent="-342882" algn="just">
              <a:lnSpc>
                <a:spcPct val="125000"/>
              </a:lnSpc>
              <a:spcBef>
                <a:spcPts val="727"/>
              </a:spcBef>
              <a:buFontTx/>
              <a:buAutoNum type="arabicPeriod"/>
              <a:tabLst>
                <a:tab pos="238587" algn="l"/>
              </a:tabLst>
            </a:pPr>
            <a:r>
              <a:rPr lang="ru-RU" sz="1452" spc="23" dirty="0">
                <a:solidFill>
                  <a:prstClr val="black"/>
                </a:solidFill>
                <a:latin typeface="Trebuchet MS"/>
                <a:cs typeface="Trebuchet MS"/>
              </a:rPr>
              <a:t>Ориентация госпрограмм на достижение национальных целей развития  и иных приоритетов социально-экономического развития России, определенных в документах стратегического планирования, а также формирование целей с учетом их соответствия критериям конкретности, измеримости, достижимости, актуальности и ограниченности во времени</a:t>
            </a:r>
            <a:r>
              <a:rPr lang="ru-RU" sz="1452" spc="23" dirty="0" smtClean="0">
                <a:solidFill>
                  <a:prstClr val="black"/>
                </a:solidFill>
                <a:latin typeface="Trebuchet MS"/>
                <a:cs typeface="Trebuchet MS"/>
              </a:rPr>
              <a:t>.</a:t>
            </a:r>
            <a:endParaRPr lang="en-US" sz="1452" spc="23" dirty="0" smtClean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51867" marR="4611" indent="-342882" algn="just">
              <a:lnSpc>
                <a:spcPct val="125000"/>
              </a:lnSpc>
              <a:spcBef>
                <a:spcPts val="727"/>
              </a:spcBef>
              <a:buFontTx/>
              <a:buAutoNum type="arabicPeriod"/>
              <a:tabLst>
                <a:tab pos="238587" algn="l"/>
              </a:tabLst>
            </a:pPr>
            <a:r>
              <a:rPr lang="ru-RU" sz="1452" spc="23" dirty="0" smtClean="0">
                <a:solidFill>
                  <a:prstClr val="black"/>
                </a:solidFill>
                <a:latin typeface="Trebuchet MS"/>
                <a:cs typeface="Trebuchet MS"/>
              </a:rPr>
              <a:t>Включение </a:t>
            </a:r>
            <a:r>
              <a:rPr lang="ru-RU" sz="1452" spc="23" dirty="0">
                <a:solidFill>
                  <a:prstClr val="black"/>
                </a:solidFill>
                <a:latin typeface="Trebuchet MS"/>
                <a:cs typeface="Trebuchet MS"/>
              </a:rPr>
              <a:t>показателей факторов единого плана по достижению национальных целей развития Российской Федерации, показатели иных приоритетов социально-экономического развития и обеспечения национальной безопасности Российской Федерации, определяемые в документах стратегического </a:t>
            </a:r>
            <a:r>
              <a:rPr lang="ru-RU" sz="1452" spc="23" dirty="0" smtClean="0">
                <a:solidFill>
                  <a:prstClr val="black"/>
                </a:solidFill>
                <a:latin typeface="Trebuchet MS"/>
                <a:cs typeface="Trebuchet MS"/>
              </a:rPr>
              <a:t>планирования,  </a:t>
            </a:r>
            <a:r>
              <a:rPr lang="ru-RU" sz="1452" spc="23" dirty="0">
                <a:solidFill>
                  <a:prstClr val="black"/>
                </a:solidFill>
                <a:latin typeface="Trebuchet MS"/>
                <a:cs typeface="Trebuchet MS"/>
              </a:rPr>
              <a:t>в число показателей ГП НТР.</a:t>
            </a:r>
          </a:p>
          <a:p>
            <a:pPr marL="51867" marR="4611" indent="-342882" algn="just">
              <a:lnSpc>
                <a:spcPct val="125000"/>
              </a:lnSpc>
              <a:spcBef>
                <a:spcPts val="727"/>
              </a:spcBef>
              <a:buFontTx/>
              <a:buAutoNum type="arabicPeriod"/>
              <a:tabLst>
                <a:tab pos="238587" algn="l"/>
              </a:tabLst>
            </a:pPr>
            <a:r>
              <a:rPr lang="ru-RU" sz="1452" spc="23" dirty="0">
                <a:solidFill>
                  <a:prstClr val="black"/>
                </a:solidFill>
                <a:latin typeface="Trebuchet MS"/>
                <a:cs typeface="Trebuchet MS"/>
              </a:rPr>
              <a:t>Разработка госпрограмм на принципах проектного управления. В структуре госпрограмм выделяется проектная часть, содержащая федеральные и ведомственные проекты, а также процессная </a:t>
            </a:r>
            <a:r>
              <a:rPr lang="ru-RU" sz="1452" spc="23" dirty="0" smtClean="0">
                <a:solidFill>
                  <a:prstClr val="black"/>
                </a:solidFill>
                <a:latin typeface="Trebuchet MS"/>
                <a:cs typeface="Trebuchet MS"/>
              </a:rPr>
              <a:t>часть</a:t>
            </a:r>
            <a:br>
              <a:rPr lang="ru-RU" sz="1452" spc="23" dirty="0" smtClean="0">
                <a:solidFill>
                  <a:prstClr val="black"/>
                </a:solidFill>
                <a:latin typeface="Trebuchet MS"/>
                <a:cs typeface="Trebuchet MS"/>
              </a:rPr>
            </a:br>
            <a:r>
              <a:rPr lang="ru-RU" sz="1452" spc="23" dirty="0" smtClean="0">
                <a:solidFill>
                  <a:prstClr val="black"/>
                </a:solidFill>
                <a:latin typeface="Trebuchet MS"/>
                <a:cs typeface="Trebuchet MS"/>
              </a:rPr>
              <a:t>с </a:t>
            </a:r>
            <a:r>
              <a:rPr lang="ru-RU" sz="1452" spc="23" dirty="0">
                <a:solidFill>
                  <a:prstClr val="black"/>
                </a:solidFill>
                <a:latin typeface="Trebuchet MS"/>
                <a:cs typeface="Trebuchet MS"/>
              </a:rPr>
              <a:t>комплексами процессных мероприятий. </a:t>
            </a:r>
          </a:p>
          <a:p>
            <a:pPr marL="51867" marR="4611" indent="-342882" algn="just">
              <a:lnSpc>
                <a:spcPct val="125000"/>
              </a:lnSpc>
              <a:spcBef>
                <a:spcPts val="727"/>
              </a:spcBef>
              <a:buFontTx/>
              <a:buAutoNum type="arabicPeriod"/>
              <a:tabLst>
                <a:tab pos="238587" algn="l"/>
              </a:tabLst>
            </a:pPr>
            <a:r>
              <a:rPr lang="ru-RU" sz="1452" spc="23" dirty="0">
                <a:solidFill>
                  <a:prstClr val="black"/>
                </a:solidFill>
                <a:latin typeface="Trebuchet MS"/>
                <a:cs typeface="Trebuchet MS"/>
              </a:rPr>
              <a:t>Система управления госпрограммами предусматривает назначение куратора госпрограммы из числа заместителей Председателя Правительства Российской Федерации и формирование управляющих советов госпрограммы.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78218" y="2863850"/>
            <a:ext cx="966428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Группа 8"/>
          <p:cNvGrpSpPr/>
          <p:nvPr/>
        </p:nvGrpSpPr>
        <p:grpSpPr>
          <a:xfrm>
            <a:off x="12700" y="532131"/>
            <a:ext cx="6267894" cy="45719"/>
            <a:chOff x="3109" y="901929"/>
            <a:chExt cx="7146292" cy="80573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3109" y="901931"/>
              <a:ext cx="2314354" cy="80571"/>
            </a:xfrm>
            <a:prstGeom prst="rect">
              <a:avLst/>
            </a:prstGeom>
            <a:solidFill>
              <a:srgbClr val="3F3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347880" y="901931"/>
              <a:ext cx="2314354" cy="80571"/>
            </a:xfrm>
            <a:prstGeom prst="rect">
              <a:avLst/>
            </a:prstGeom>
            <a:solidFill>
              <a:srgbClr val="283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4640148" y="901930"/>
              <a:ext cx="2319913" cy="80570"/>
            </a:xfrm>
            <a:prstGeom prst="rect">
              <a:avLst/>
            </a:prstGeom>
            <a:solidFill>
              <a:srgbClr val="F8DB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1" name="Параллелограмм 30"/>
            <p:cNvSpPr/>
            <p:nvPr/>
          </p:nvSpPr>
          <p:spPr>
            <a:xfrm rot="10800000" flipH="1">
              <a:off x="3823332" y="901929"/>
              <a:ext cx="1056987" cy="80570"/>
            </a:xfrm>
            <a:prstGeom prst="parallelogram">
              <a:avLst/>
            </a:prstGeom>
            <a:solidFill>
              <a:srgbClr val="475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6980055" y="903300"/>
              <a:ext cx="103633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7103682" y="903300"/>
              <a:ext cx="45719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cxnSp>
        <p:nvCxnSpPr>
          <p:cNvPr id="34" name="Прямая соединительная линия 33"/>
          <p:cNvCxnSpPr/>
          <p:nvPr/>
        </p:nvCxnSpPr>
        <p:spPr>
          <a:xfrm>
            <a:off x="172138" y="4083050"/>
            <a:ext cx="966428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72138" y="4997450"/>
            <a:ext cx="966428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Номер слайда 19"/>
          <p:cNvSpPr>
            <a:spLocks noGrp="1"/>
          </p:cNvSpPr>
          <p:nvPr>
            <p:ph type="sldNum" sz="quarter" idx="7"/>
          </p:nvPr>
        </p:nvSpPr>
        <p:spPr>
          <a:xfrm>
            <a:off x="10357370" y="7214360"/>
            <a:ext cx="140970" cy="107722"/>
          </a:xfrm>
        </p:spPr>
        <p:txBody>
          <a:bodyPr/>
          <a:lstStyle/>
          <a:p>
            <a:pPr marL="38735">
              <a:lnSpc>
                <a:spcPct val="100000"/>
              </a:lnSpc>
              <a:spcBef>
                <a:spcPts val="85"/>
              </a:spcBef>
            </a:pPr>
            <a:r>
              <a:rPr lang="ru-RU" spc="65" dirty="0"/>
              <a:t>6</a:t>
            </a:r>
            <a:endParaRPr lang="ru-RU" spc="65" dirty="0"/>
          </a:p>
        </p:txBody>
      </p:sp>
    </p:spTree>
    <p:extLst>
      <p:ext uri="{BB962C8B-B14F-4D97-AF65-F5344CB8AC3E}">
        <p14:creationId xmlns:p14="http://schemas.microsoft.com/office/powerpoint/2010/main" val="158526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0122499" y="6092977"/>
            <a:ext cx="420501" cy="272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79" dirty="0">
                <a:latin typeface="Tahoma" pitchFamily="34" charset="0"/>
                <a:ea typeface="Tahoma" pitchFamily="34" charset="0"/>
                <a:cs typeface="Tahoma" pitchFamily="34" charset="0"/>
              </a:rPr>
              <a:t>11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F60C27EF-9724-4556-B5C6-4196441CD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38" y="79368"/>
            <a:ext cx="8818241" cy="520746"/>
          </a:xfrm>
        </p:spPr>
        <p:txBody>
          <a:bodyPr vert="horz" wrap="square" lIns="80201" tIns="40100" rIns="80201" bIns="40100" rtlCol="0" anchor="ctr">
            <a:noAutofit/>
          </a:bodyPr>
          <a:lstStyle/>
          <a:p>
            <a:r>
              <a:rPr lang="ru-RU" sz="2105" spc="-8" dirty="0">
                <a:solidFill>
                  <a:srgbClr val="004B84"/>
                </a:solidFill>
                <a:latin typeface="Trebuchet MS"/>
                <a:ea typeface="+mn-ea"/>
                <a:cs typeface="Trebuchet MS"/>
              </a:rPr>
              <a:t>Госпрограммы (СТАЛО): состав и характеристика элементов</a:t>
            </a:r>
          </a:p>
        </p:txBody>
      </p:sp>
      <p:sp>
        <p:nvSpPr>
          <p:cNvPr id="13" name="object 7"/>
          <p:cNvSpPr txBox="1"/>
          <p:nvPr/>
        </p:nvSpPr>
        <p:spPr>
          <a:xfrm>
            <a:off x="7436742" y="1912186"/>
            <a:ext cx="1066157" cy="714861"/>
          </a:xfrm>
          <a:prstGeom prst="rect">
            <a:avLst/>
          </a:prstGeom>
        </p:spPr>
        <p:txBody>
          <a:bodyPr vert="horz" wrap="square" lIns="0" tIns="34212" rIns="0" bIns="0" rtlCol="0">
            <a:spAutoFit/>
          </a:bodyPr>
          <a:lstStyle/>
          <a:p>
            <a:pPr marL="145203" marR="138838" algn="ctr">
              <a:lnSpc>
                <a:spcPts val="839"/>
              </a:lnSpc>
              <a:spcBef>
                <a:spcPts val="269"/>
              </a:spcBef>
            </a:pPr>
            <a:r>
              <a:rPr sz="877" b="1" spc="-4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877" b="1" spc="-10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877" b="1" dirty="0">
                <a:solidFill>
                  <a:srgbClr val="C00000"/>
                </a:solidFill>
                <a:latin typeface="Arial"/>
                <a:cs typeface="Arial"/>
              </a:rPr>
              <a:t>ве</a:t>
            </a:r>
            <a:r>
              <a:rPr sz="877" b="1" spc="-6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877" b="1" dirty="0">
                <a:solidFill>
                  <a:srgbClr val="C00000"/>
                </a:solidFill>
                <a:latin typeface="Arial"/>
                <a:cs typeface="Arial"/>
              </a:rPr>
              <a:t>жда</a:t>
            </a:r>
            <a:r>
              <a:rPr sz="877" b="1" spc="-4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877" b="1" spc="-13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877" b="1" spc="-4" dirty="0">
                <a:solidFill>
                  <a:srgbClr val="C00000"/>
                </a:solidFill>
                <a:latin typeface="Arial"/>
                <a:cs typeface="Arial"/>
              </a:rPr>
              <a:t>ся  </a:t>
            </a:r>
            <a:r>
              <a:rPr sz="877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877" b="1" spc="-3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77" b="1" spc="-4" dirty="0">
                <a:solidFill>
                  <a:srgbClr val="C00000"/>
                </a:solidFill>
                <a:latin typeface="Arial"/>
                <a:cs typeface="Arial"/>
              </a:rPr>
              <a:t>заседании</a:t>
            </a:r>
            <a:endParaRPr sz="877">
              <a:latin typeface="Arial"/>
              <a:cs typeface="Arial"/>
            </a:endParaRPr>
          </a:p>
          <a:p>
            <a:pPr algn="ctr">
              <a:lnSpc>
                <a:spcPts val="852"/>
              </a:lnSpc>
            </a:pPr>
            <a:r>
              <a:rPr sz="877" b="1" spc="-4" dirty="0">
                <a:solidFill>
                  <a:srgbClr val="C00000"/>
                </a:solidFill>
                <a:latin typeface="Arial"/>
                <a:cs typeface="Arial"/>
              </a:rPr>
              <a:t>Правительства</a:t>
            </a:r>
            <a:r>
              <a:rPr sz="877" b="1" spc="-38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77" b="1" dirty="0">
                <a:solidFill>
                  <a:srgbClr val="C00000"/>
                </a:solidFill>
                <a:latin typeface="Arial"/>
                <a:cs typeface="Arial"/>
              </a:rPr>
              <a:t>РФ</a:t>
            </a:r>
            <a:endParaRPr sz="877">
              <a:latin typeface="Arial"/>
              <a:cs typeface="Arial"/>
            </a:endParaRPr>
          </a:p>
          <a:p>
            <a:pPr marL="99453" marR="57683" algn="ctr">
              <a:spcBef>
                <a:spcPts val="702"/>
              </a:spcBef>
            </a:pPr>
            <a:r>
              <a:rPr sz="877" b="1" dirty="0">
                <a:solidFill>
                  <a:srgbClr val="006FC0"/>
                </a:solidFill>
                <a:latin typeface="Arial"/>
                <a:cs typeface="Arial"/>
              </a:rPr>
              <a:t>Общий </a:t>
            </a:r>
            <a:r>
              <a:rPr sz="877" b="1" spc="-10" dirty="0">
                <a:solidFill>
                  <a:srgbClr val="006FC0"/>
                </a:solidFill>
                <a:latin typeface="Arial"/>
                <a:cs typeface="Arial"/>
              </a:rPr>
              <a:t>объем  </a:t>
            </a:r>
            <a:r>
              <a:rPr sz="877" b="1" spc="-17" dirty="0">
                <a:solidFill>
                  <a:srgbClr val="006FC0"/>
                </a:solidFill>
                <a:latin typeface="Arial"/>
                <a:cs typeface="Arial"/>
              </a:rPr>
              <a:t>от </a:t>
            </a:r>
            <a:r>
              <a:rPr sz="877" b="1" spc="-4" dirty="0">
                <a:solidFill>
                  <a:srgbClr val="006FC0"/>
                </a:solidFill>
                <a:latin typeface="Arial"/>
                <a:cs typeface="Arial"/>
              </a:rPr>
              <a:t>60 </a:t>
            </a:r>
            <a:r>
              <a:rPr sz="877" b="1" dirty="0">
                <a:solidFill>
                  <a:srgbClr val="006FC0"/>
                </a:solidFill>
                <a:latin typeface="Arial"/>
                <a:cs typeface="Arial"/>
              </a:rPr>
              <a:t>до </a:t>
            </a:r>
            <a:r>
              <a:rPr sz="877" b="1" spc="-4" dirty="0">
                <a:solidFill>
                  <a:srgbClr val="006FC0"/>
                </a:solidFill>
                <a:latin typeface="Arial"/>
                <a:cs typeface="Arial"/>
              </a:rPr>
              <a:t>100</a:t>
            </a:r>
            <a:r>
              <a:rPr sz="877" b="1" spc="-5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877" b="1" spc="-6" dirty="0">
                <a:solidFill>
                  <a:srgbClr val="006FC0"/>
                </a:solidFill>
                <a:latin typeface="Arial"/>
                <a:cs typeface="Arial"/>
              </a:rPr>
              <a:t>стр.</a:t>
            </a:r>
            <a:endParaRPr sz="877">
              <a:latin typeface="Arial"/>
              <a:cs typeface="Arial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1143311" y="3873516"/>
            <a:ext cx="1781836" cy="270518"/>
          </a:xfrm>
          <a:custGeom>
            <a:avLst/>
            <a:gdLst/>
            <a:ahLst/>
            <a:cxnLst/>
            <a:rect l="l" t="t" r="r" b="b"/>
            <a:pathLst>
              <a:path w="2844165" h="431800">
                <a:moveTo>
                  <a:pt x="0" y="431291"/>
                </a:moveTo>
                <a:lnTo>
                  <a:pt x="2843784" y="431291"/>
                </a:lnTo>
                <a:lnTo>
                  <a:pt x="2843784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ln w="25908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15" name="object 9"/>
          <p:cNvSpPr txBox="1"/>
          <p:nvPr/>
        </p:nvSpPr>
        <p:spPr>
          <a:xfrm>
            <a:off x="1192354" y="3892609"/>
            <a:ext cx="1466763" cy="220801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 marR="3183">
              <a:spcBef>
                <a:spcPts val="66"/>
              </a:spcBef>
            </a:pPr>
            <a:r>
              <a:rPr sz="690" spc="-4" dirty="0">
                <a:latin typeface="Arial"/>
                <a:cs typeface="Arial"/>
              </a:rPr>
              <a:t>Правила </a:t>
            </a:r>
            <a:r>
              <a:rPr sz="690" dirty="0">
                <a:latin typeface="Arial"/>
                <a:cs typeface="Arial"/>
              </a:rPr>
              <a:t>предоставления</a:t>
            </a:r>
            <a:r>
              <a:rPr sz="690" spc="-48" dirty="0">
                <a:latin typeface="Arial"/>
                <a:cs typeface="Arial"/>
              </a:rPr>
              <a:t> </a:t>
            </a:r>
            <a:r>
              <a:rPr sz="690" spc="-4" dirty="0">
                <a:latin typeface="Arial"/>
                <a:cs typeface="Arial"/>
              </a:rPr>
              <a:t>субсидий  субъектам </a:t>
            </a:r>
            <a:r>
              <a:rPr sz="690" i="1" dirty="0">
                <a:latin typeface="Arial"/>
                <a:cs typeface="Arial"/>
              </a:rPr>
              <a:t>(при</a:t>
            </a:r>
            <a:r>
              <a:rPr sz="690" i="1" spc="-32" dirty="0">
                <a:latin typeface="Arial"/>
                <a:cs typeface="Arial"/>
              </a:rPr>
              <a:t> </a:t>
            </a:r>
            <a:r>
              <a:rPr sz="690" i="1" dirty="0">
                <a:latin typeface="Arial"/>
                <a:cs typeface="Arial"/>
              </a:rPr>
              <a:t>необходимости)</a:t>
            </a:r>
            <a:endParaRPr sz="690">
              <a:latin typeface="Arial"/>
              <a:cs typeface="Arial"/>
            </a:endParaRPr>
          </a:p>
        </p:txBody>
      </p:sp>
      <p:sp>
        <p:nvSpPr>
          <p:cNvPr id="19" name="object 10"/>
          <p:cNvSpPr/>
          <p:nvPr/>
        </p:nvSpPr>
        <p:spPr>
          <a:xfrm>
            <a:off x="1154769" y="1133333"/>
            <a:ext cx="5869037" cy="364801"/>
          </a:xfrm>
          <a:custGeom>
            <a:avLst/>
            <a:gdLst/>
            <a:ahLst/>
            <a:cxnLst/>
            <a:rect l="l" t="t" r="r" b="b"/>
            <a:pathLst>
              <a:path w="9368155" h="582294">
                <a:moveTo>
                  <a:pt x="0" y="582168"/>
                </a:moveTo>
                <a:lnTo>
                  <a:pt x="9368028" y="582168"/>
                </a:lnTo>
                <a:lnTo>
                  <a:pt x="9368028" y="0"/>
                </a:lnTo>
                <a:lnTo>
                  <a:pt x="0" y="0"/>
                </a:lnTo>
                <a:lnTo>
                  <a:pt x="0" y="582168"/>
                </a:lnTo>
                <a:close/>
              </a:path>
            </a:pathLst>
          </a:custGeom>
          <a:ln w="22860">
            <a:solidFill>
              <a:srgbClr val="F8BEBE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20" name="object 11"/>
          <p:cNvSpPr txBox="1"/>
          <p:nvPr/>
        </p:nvSpPr>
        <p:spPr>
          <a:xfrm>
            <a:off x="1203619" y="1150679"/>
            <a:ext cx="1921869" cy="114217"/>
          </a:xfrm>
          <a:prstGeom prst="rect">
            <a:avLst/>
          </a:prstGeom>
        </p:spPr>
        <p:txBody>
          <a:bodyPr vert="horz" wrap="square" lIns="0" tIns="7956" rIns="0" bIns="0" rtlCol="0">
            <a:spAutoFit/>
          </a:bodyPr>
          <a:lstStyle/>
          <a:p>
            <a:pPr marL="7957">
              <a:spcBef>
                <a:spcPts val="62"/>
              </a:spcBef>
            </a:pPr>
            <a:r>
              <a:rPr sz="690" b="1" spc="-4" dirty="0">
                <a:solidFill>
                  <a:srgbClr val="006FC0"/>
                </a:solidFill>
                <a:latin typeface="Arial"/>
                <a:cs typeface="Arial"/>
              </a:rPr>
              <a:t>Стратегические </a:t>
            </a:r>
            <a:r>
              <a:rPr sz="690" b="1" dirty="0">
                <a:solidFill>
                  <a:srgbClr val="006FC0"/>
                </a:solidFill>
                <a:latin typeface="Arial"/>
                <a:cs typeface="Arial"/>
              </a:rPr>
              <a:t>приоритеты</a:t>
            </a:r>
            <a:r>
              <a:rPr sz="690" b="1" spc="-1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90" b="1" spc="-4" dirty="0">
                <a:solidFill>
                  <a:srgbClr val="006FC0"/>
                </a:solidFill>
                <a:latin typeface="Arial"/>
                <a:cs typeface="Arial"/>
              </a:rPr>
              <a:t>госпрограммы</a:t>
            </a:r>
            <a:endParaRPr sz="690">
              <a:latin typeface="Arial"/>
              <a:cs typeface="Arial"/>
            </a:endParaRPr>
          </a:p>
        </p:txBody>
      </p:sp>
      <p:sp>
        <p:nvSpPr>
          <p:cNvPr id="21" name="object 12"/>
          <p:cNvSpPr txBox="1"/>
          <p:nvPr/>
        </p:nvSpPr>
        <p:spPr>
          <a:xfrm>
            <a:off x="1203622" y="1255700"/>
            <a:ext cx="2576282" cy="211312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115765" indent="-108207">
              <a:spcBef>
                <a:spcPts val="66"/>
              </a:spcBef>
              <a:buFont typeface="Wingdings"/>
              <a:buChar char=""/>
              <a:tabLst>
                <a:tab pos="116162" algn="l"/>
              </a:tabLst>
            </a:pP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Краткое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текстовое описание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приоритетов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и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целей</a:t>
            </a:r>
            <a:r>
              <a:rPr sz="659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госполитики</a:t>
            </a:r>
            <a:endParaRPr sz="659">
              <a:latin typeface="Arial"/>
              <a:cs typeface="Arial"/>
            </a:endParaRPr>
          </a:p>
          <a:p>
            <a:pPr marL="115765" indent="-108207">
              <a:buFont typeface="Wingdings"/>
              <a:buChar char=""/>
              <a:tabLst>
                <a:tab pos="116162" algn="l"/>
              </a:tabLst>
            </a:pP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Логика реализации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госпрограммы (механизмы и</a:t>
            </a:r>
            <a:r>
              <a:rPr sz="659" spc="-5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инструменты)</a:t>
            </a:r>
            <a:endParaRPr sz="659">
              <a:latin typeface="Arial"/>
              <a:cs typeface="Arial"/>
            </a:endParaRPr>
          </a:p>
        </p:txBody>
      </p:sp>
      <p:sp>
        <p:nvSpPr>
          <p:cNvPr id="22" name="object 13"/>
          <p:cNvSpPr/>
          <p:nvPr/>
        </p:nvSpPr>
        <p:spPr>
          <a:xfrm>
            <a:off x="6458026" y="1054564"/>
            <a:ext cx="656005" cy="159527"/>
          </a:xfrm>
          <a:custGeom>
            <a:avLst/>
            <a:gdLst/>
            <a:ahLst/>
            <a:cxnLst/>
            <a:rect l="l" t="t" r="r" b="b"/>
            <a:pathLst>
              <a:path w="1047115" h="254634">
                <a:moveTo>
                  <a:pt x="1046987" y="0"/>
                </a:moveTo>
                <a:lnTo>
                  <a:pt x="0" y="0"/>
                </a:lnTo>
                <a:lnTo>
                  <a:pt x="0" y="254507"/>
                </a:lnTo>
                <a:lnTo>
                  <a:pt x="1046987" y="254507"/>
                </a:lnTo>
                <a:lnTo>
                  <a:pt x="10469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23" name="object 14"/>
          <p:cNvSpPr txBox="1"/>
          <p:nvPr/>
        </p:nvSpPr>
        <p:spPr>
          <a:xfrm>
            <a:off x="6508309" y="1072546"/>
            <a:ext cx="554959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>
              <a:spcBef>
                <a:spcPts val="66"/>
              </a:spcBef>
            </a:pPr>
            <a:r>
              <a:rPr sz="659" b="1" dirty="0">
                <a:solidFill>
                  <a:srgbClr val="006FC0"/>
                </a:solidFill>
                <a:latin typeface="Arial"/>
                <a:cs typeface="Arial"/>
              </a:rPr>
              <a:t>Объем 5</a:t>
            </a:r>
            <a:r>
              <a:rPr sz="659" b="1" spc="-6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9" b="1" spc="-4" dirty="0">
                <a:solidFill>
                  <a:srgbClr val="006FC0"/>
                </a:solidFill>
                <a:latin typeface="Arial"/>
                <a:cs typeface="Arial"/>
              </a:rPr>
              <a:t>стр.</a:t>
            </a:r>
            <a:endParaRPr sz="659">
              <a:latin typeface="Arial"/>
              <a:cs typeface="Arial"/>
            </a:endParaRPr>
          </a:p>
        </p:txBody>
      </p:sp>
      <p:sp>
        <p:nvSpPr>
          <p:cNvPr id="24" name="object 15"/>
          <p:cNvSpPr/>
          <p:nvPr/>
        </p:nvSpPr>
        <p:spPr>
          <a:xfrm>
            <a:off x="5141875" y="4215323"/>
            <a:ext cx="1875323" cy="145206"/>
          </a:xfrm>
          <a:custGeom>
            <a:avLst/>
            <a:gdLst/>
            <a:ahLst/>
            <a:cxnLst/>
            <a:rect l="l" t="t" r="r" b="b"/>
            <a:pathLst>
              <a:path w="2993390" h="231775">
                <a:moveTo>
                  <a:pt x="0" y="231647"/>
                </a:moveTo>
                <a:lnTo>
                  <a:pt x="2993136" y="231647"/>
                </a:lnTo>
                <a:lnTo>
                  <a:pt x="2993136" y="0"/>
                </a:lnTo>
                <a:lnTo>
                  <a:pt x="0" y="0"/>
                </a:lnTo>
                <a:lnTo>
                  <a:pt x="0" y="231647"/>
                </a:lnTo>
                <a:close/>
              </a:path>
            </a:pathLst>
          </a:custGeom>
          <a:ln w="25908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25" name="object 16"/>
          <p:cNvSpPr txBox="1"/>
          <p:nvPr/>
        </p:nvSpPr>
        <p:spPr>
          <a:xfrm>
            <a:off x="5191130" y="4224633"/>
            <a:ext cx="1574174" cy="114618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>
              <a:spcBef>
                <a:spcPts val="66"/>
              </a:spcBef>
            </a:pPr>
            <a:r>
              <a:rPr sz="690" spc="-4" dirty="0">
                <a:latin typeface="Arial"/>
                <a:cs typeface="Arial"/>
              </a:rPr>
              <a:t>Решения </a:t>
            </a:r>
            <a:r>
              <a:rPr sz="690" dirty="0">
                <a:latin typeface="Arial"/>
                <a:cs typeface="Arial"/>
              </a:rPr>
              <a:t>по </a:t>
            </a:r>
            <a:r>
              <a:rPr sz="690" spc="-4" dirty="0">
                <a:latin typeface="Arial"/>
                <a:cs typeface="Arial"/>
              </a:rPr>
              <a:t>бюджетным</a:t>
            </a:r>
            <a:r>
              <a:rPr sz="690" spc="-25" dirty="0">
                <a:latin typeface="Arial"/>
                <a:cs typeface="Arial"/>
              </a:rPr>
              <a:t> </a:t>
            </a:r>
            <a:r>
              <a:rPr sz="690" spc="-4" dirty="0">
                <a:latin typeface="Arial"/>
                <a:cs typeface="Arial"/>
              </a:rPr>
              <a:t>инвестициям</a:t>
            </a:r>
            <a:endParaRPr sz="690">
              <a:latin typeface="Arial"/>
              <a:cs typeface="Arial"/>
            </a:endParaRPr>
          </a:p>
        </p:txBody>
      </p:sp>
      <p:sp>
        <p:nvSpPr>
          <p:cNvPr id="26" name="object 17"/>
          <p:cNvSpPr/>
          <p:nvPr/>
        </p:nvSpPr>
        <p:spPr>
          <a:xfrm>
            <a:off x="1143311" y="4209595"/>
            <a:ext cx="1781836" cy="128099"/>
          </a:xfrm>
          <a:custGeom>
            <a:avLst/>
            <a:gdLst/>
            <a:ahLst/>
            <a:cxnLst/>
            <a:rect l="l" t="t" r="r" b="b"/>
            <a:pathLst>
              <a:path w="2844165" h="204470">
                <a:moveTo>
                  <a:pt x="0" y="204215"/>
                </a:moveTo>
                <a:lnTo>
                  <a:pt x="2843784" y="204215"/>
                </a:lnTo>
                <a:lnTo>
                  <a:pt x="2843784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25908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27" name="object 18"/>
          <p:cNvSpPr txBox="1"/>
          <p:nvPr/>
        </p:nvSpPr>
        <p:spPr>
          <a:xfrm>
            <a:off x="1192354" y="4210151"/>
            <a:ext cx="1497394" cy="114618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>
              <a:spcBef>
                <a:spcPts val="66"/>
              </a:spcBef>
            </a:pPr>
            <a:r>
              <a:rPr sz="690" spc="-4" dirty="0">
                <a:latin typeface="Arial"/>
                <a:cs typeface="Arial"/>
              </a:rPr>
              <a:t>Правила </a:t>
            </a:r>
            <a:r>
              <a:rPr sz="690" dirty="0">
                <a:latin typeface="Arial"/>
                <a:cs typeface="Arial"/>
              </a:rPr>
              <a:t>предоставления </a:t>
            </a:r>
            <a:r>
              <a:rPr sz="690" spc="-4" dirty="0">
                <a:latin typeface="Arial"/>
                <a:cs typeface="Arial"/>
              </a:rPr>
              <a:t>иных</a:t>
            </a:r>
            <a:r>
              <a:rPr sz="690" spc="-60" dirty="0">
                <a:latin typeface="Arial"/>
                <a:cs typeface="Arial"/>
              </a:rPr>
              <a:t> </a:t>
            </a:r>
            <a:r>
              <a:rPr sz="690" spc="-6" dirty="0">
                <a:latin typeface="Arial"/>
                <a:cs typeface="Arial"/>
              </a:rPr>
              <a:t>МБТ</a:t>
            </a:r>
            <a:endParaRPr sz="690">
              <a:latin typeface="Arial"/>
              <a:cs typeface="Arial"/>
            </a:endParaRPr>
          </a:p>
        </p:txBody>
      </p:sp>
      <p:sp>
        <p:nvSpPr>
          <p:cNvPr id="28" name="object 19"/>
          <p:cNvSpPr/>
          <p:nvPr/>
        </p:nvSpPr>
        <p:spPr>
          <a:xfrm>
            <a:off x="7114428" y="3842008"/>
            <a:ext cx="78372" cy="536659"/>
          </a:xfrm>
          <a:custGeom>
            <a:avLst/>
            <a:gdLst/>
            <a:ahLst/>
            <a:cxnLst/>
            <a:rect l="l" t="t" r="r" b="b"/>
            <a:pathLst>
              <a:path w="125095" h="856614">
                <a:moveTo>
                  <a:pt x="0" y="0"/>
                </a:moveTo>
                <a:lnTo>
                  <a:pt x="48619" y="0"/>
                </a:lnTo>
                <a:lnTo>
                  <a:pt x="88344" y="0"/>
                </a:lnTo>
                <a:lnTo>
                  <a:pt x="115139" y="0"/>
                </a:lnTo>
                <a:lnTo>
                  <a:pt x="124968" y="0"/>
                </a:lnTo>
                <a:lnTo>
                  <a:pt x="124968" y="856488"/>
                </a:lnTo>
                <a:lnTo>
                  <a:pt x="91511" y="856488"/>
                </a:lnTo>
                <a:lnTo>
                  <a:pt x="67341" y="856488"/>
                </a:lnTo>
                <a:lnTo>
                  <a:pt x="40743" y="856488"/>
                </a:lnTo>
                <a:lnTo>
                  <a:pt x="0" y="856488"/>
                </a:lnTo>
              </a:path>
            </a:pathLst>
          </a:custGeom>
          <a:ln w="19811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29" name="object 20"/>
          <p:cNvSpPr txBox="1"/>
          <p:nvPr/>
        </p:nvSpPr>
        <p:spPr>
          <a:xfrm>
            <a:off x="1143312" y="4688888"/>
            <a:ext cx="1738871" cy="644101"/>
          </a:xfrm>
          <a:prstGeom prst="rect">
            <a:avLst/>
          </a:prstGeom>
          <a:ln w="25907">
            <a:solidFill>
              <a:srgbClr val="006FC0"/>
            </a:solidFill>
          </a:ln>
        </p:spPr>
        <p:txBody>
          <a:bodyPr vert="horz" wrap="square" lIns="0" tIns="25859" rIns="0" bIns="0" rtlCol="0">
            <a:spAutoFit/>
          </a:bodyPr>
          <a:lstStyle/>
          <a:p>
            <a:pPr marL="56889">
              <a:spcBef>
                <a:spcPts val="203"/>
              </a:spcBef>
            </a:pPr>
            <a:r>
              <a:rPr sz="720" b="1" spc="-4" dirty="0">
                <a:solidFill>
                  <a:srgbClr val="585858"/>
                </a:solidFill>
                <a:latin typeface="Arial"/>
                <a:cs typeface="Arial"/>
              </a:rPr>
              <a:t>Паспорта федеральных</a:t>
            </a:r>
            <a:r>
              <a:rPr sz="720" b="1" spc="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720" b="1" spc="-4" dirty="0">
                <a:solidFill>
                  <a:srgbClr val="585858"/>
                </a:solidFill>
                <a:latin typeface="Arial"/>
                <a:cs typeface="Arial"/>
              </a:rPr>
              <a:t>проектов</a:t>
            </a:r>
            <a:endParaRPr sz="720">
              <a:latin typeface="Arial"/>
              <a:cs typeface="Arial"/>
            </a:endParaRPr>
          </a:p>
          <a:p>
            <a:pPr marL="164697" indent="-108207">
              <a:spcBef>
                <a:spcPts val="4"/>
              </a:spcBef>
              <a:buFont typeface="Wingdings"/>
              <a:buChar char=""/>
              <a:tabLst>
                <a:tab pos="165093" algn="l"/>
              </a:tabLst>
            </a:pPr>
            <a:r>
              <a:rPr sz="659" dirty="0">
                <a:latin typeface="Arial"/>
                <a:cs typeface="Arial"/>
              </a:rPr>
              <a:t>Задачи (ОЗР), </a:t>
            </a:r>
            <a:r>
              <a:rPr sz="659" spc="-4" dirty="0">
                <a:latin typeface="Arial"/>
                <a:cs typeface="Arial"/>
              </a:rPr>
              <a:t>показатели</a:t>
            </a:r>
            <a:r>
              <a:rPr sz="659" spc="-41" dirty="0">
                <a:latin typeface="Arial"/>
                <a:cs typeface="Arial"/>
              </a:rPr>
              <a:t> </a:t>
            </a:r>
            <a:r>
              <a:rPr sz="659" dirty="0">
                <a:latin typeface="Arial"/>
                <a:cs typeface="Arial"/>
              </a:rPr>
              <a:t>(линейки)</a:t>
            </a:r>
            <a:endParaRPr sz="659">
              <a:latin typeface="Arial"/>
              <a:cs typeface="Arial"/>
            </a:endParaRPr>
          </a:p>
          <a:p>
            <a:pPr marL="164697" indent="-108207">
              <a:buFont typeface="Wingdings"/>
              <a:buChar char=""/>
              <a:tabLst>
                <a:tab pos="165093" algn="l"/>
              </a:tabLst>
            </a:pPr>
            <a:r>
              <a:rPr sz="659" dirty="0">
                <a:latin typeface="Arial"/>
                <a:cs typeface="Arial"/>
              </a:rPr>
              <a:t>Перечень </a:t>
            </a:r>
            <a:r>
              <a:rPr sz="659" spc="-4" dirty="0">
                <a:latin typeface="Arial"/>
                <a:cs typeface="Arial"/>
              </a:rPr>
              <a:t>мероприятий</a:t>
            </a:r>
            <a:r>
              <a:rPr sz="659" spc="-41" dirty="0">
                <a:latin typeface="Arial"/>
                <a:cs typeface="Arial"/>
              </a:rPr>
              <a:t> </a:t>
            </a:r>
            <a:r>
              <a:rPr sz="659" spc="-4" dirty="0">
                <a:latin typeface="Arial"/>
                <a:cs typeface="Arial"/>
              </a:rPr>
              <a:t>(результатов)</a:t>
            </a:r>
            <a:endParaRPr sz="659">
              <a:latin typeface="Arial"/>
              <a:cs typeface="Arial"/>
            </a:endParaRPr>
          </a:p>
          <a:p>
            <a:pPr marL="164697" marR="554954" indent="-108207">
              <a:buFont typeface="Wingdings"/>
              <a:buChar char=""/>
              <a:tabLst>
                <a:tab pos="165093" algn="l"/>
              </a:tabLst>
            </a:pPr>
            <a:r>
              <a:rPr sz="659" dirty="0">
                <a:latin typeface="Arial"/>
                <a:cs typeface="Arial"/>
              </a:rPr>
              <a:t>Бюджет по</a:t>
            </a:r>
            <a:r>
              <a:rPr sz="659" spc="-50" dirty="0">
                <a:latin typeface="Arial"/>
                <a:cs typeface="Arial"/>
              </a:rPr>
              <a:t> </a:t>
            </a:r>
            <a:r>
              <a:rPr sz="659" spc="-4" dirty="0">
                <a:latin typeface="Arial"/>
                <a:cs typeface="Arial"/>
              </a:rPr>
              <a:t>мероприятиям  (результатам)</a:t>
            </a:r>
            <a:endParaRPr sz="659">
              <a:latin typeface="Arial"/>
              <a:cs typeface="Arial"/>
            </a:endParaRPr>
          </a:p>
          <a:p>
            <a:pPr marL="164697" indent="-108207">
              <a:buFont typeface="Wingdings"/>
              <a:buChar char=""/>
              <a:tabLst>
                <a:tab pos="165093" algn="l"/>
              </a:tabLst>
            </a:pPr>
            <a:r>
              <a:rPr sz="659" spc="-4" dirty="0">
                <a:latin typeface="Arial"/>
                <a:cs typeface="Arial"/>
              </a:rPr>
              <a:t>План</a:t>
            </a:r>
            <a:r>
              <a:rPr sz="659" spc="-18" dirty="0">
                <a:latin typeface="Arial"/>
                <a:cs typeface="Arial"/>
              </a:rPr>
              <a:t> </a:t>
            </a:r>
            <a:r>
              <a:rPr sz="659" spc="-4" dirty="0">
                <a:latin typeface="Arial"/>
                <a:cs typeface="Arial"/>
              </a:rPr>
              <a:t>реализации</a:t>
            </a:r>
            <a:endParaRPr sz="659">
              <a:latin typeface="Arial"/>
              <a:cs typeface="Arial"/>
            </a:endParaRPr>
          </a:p>
        </p:txBody>
      </p:sp>
      <p:sp>
        <p:nvSpPr>
          <p:cNvPr id="30" name="object 21"/>
          <p:cNvSpPr txBox="1"/>
          <p:nvPr/>
        </p:nvSpPr>
        <p:spPr>
          <a:xfrm>
            <a:off x="7418600" y="2731771"/>
            <a:ext cx="1139755" cy="220801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algn="ctr">
              <a:spcBef>
                <a:spcPts val="66"/>
              </a:spcBef>
            </a:pPr>
            <a:r>
              <a:rPr sz="690" b="1" i="1" spc="-4" dirty="0">
                <a:solidFill>
                  <a:srgbClr val="E96271"/>
                </a:solidFill>
                <a:latin typeface="Arial"/>
                <a:cs typeface="Arial"/>
              </a:rPr>
              <a:t>Уровень</a:t>
            </a:r>
            <a:endParaRPr sz="69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690" b="1" i="1" dirty="0">
                <a:solidFill>
                  <a:srgbClr val="E96271"/>
                </a:solidFill>
                <a:latin typeface="Arial"/>
                <a:cs typeface="Arial"/>
              </a:rPr>
              <a:t>информативности</a:t>
            </a:r>
            <a:r>
              <a:rPr sz="690" b="1" i="1" spc="-62" dirty="0">
                <a:solidFill>
                  <a:srgbClr val="E96271"/>
                </a:solidFill>
                <a:latin typeface="Arial"/>
                <a:cs typeface="Arial"/>
              </a:rPr>
              <a:t> </a:t>
            </a:r>
            <a:r>
              <a:rPr sz="690" b="1" i="1" spc="-4" dirty="0">
                <a:solidFill>
                  <a:srgbClr val="E96271"/>
                </a:solidFill>
                <a:latin typeface="Arial"/>
                <a:cs typeface="Arial"/>
              </a:rPr>
              <a:t>100%</a:t>
            </a:r>
            <a:endParaRPr sz="690">
              <a:latin typeface="Arial"/>
              <a:cs typeface="Arial"/>
            </a:endParaRPr>
          </a:p>
        </p:txBody>
      </p:sp>
      <p:sp>
        <p:nvSpPr>
          <p:cNvPr id="31" name="object 22"/>
          <p:cNvSpPr/>
          <p:nvPr/>
        </p:nvSpPr>
        <p:spPr>
          <a:xfrm>
            <a:off x="7104878" y="5514761"/>
            <a:ext cx="87122" cy="476589"/>
          </a:xfrm>
          <a:custGeom>
            <a:avLst/>
            <a:gdLst/>
            <a:ahLst/>
            <a:cxnLst/>
            <a:rect l="l" t="t" r="r" b="b"/>
            <a:pathLst>
              <a:path w="139065" h="760729">
                <a:moveTo>
                  <a:pt x="0" y="0"/>
                </a:moveTo>
                <a:lnTo>
                  <a:pt x="53976" y="0"/>
                </a:lnTo>
                <a:lnTo>
                  <a:pt x="98059" y="0"/>
                </a:lnTo>
                <a:lnTo>
                  <a:pt x="127783" y="0"/>
                </a:lnTo>
                <a:lnTo>
                  <a:pt x="138684" y="0"/>
                </a:lnTo>
                <a:lnTo>
                  <a:pt x="138684" y="760476"/>
                </a:lnTo>
                <a:lnTo>
                  <a:pt x="101584" y="760476"/>
                </a:lnTo>
                <a:lnTo>
                  <a:pt x="74771" y="760476"/>
                </a:lnTo>
                <a:lnTo>
                  <a:pt x="45243" y="760476"/>
                </a:lnTo>
                <a:lnTo>
                  <a:pt x="0" y="760476"/>
                </a:lnTo>
              </a:path>
            </a:pathLst>
          </a:custGeom>
          <a:ln w="19812">
            <a:solidFill>
              <a:srgbClr val="5BA4DA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39" name="object 23"/>
          <p:cNvSpPr txBox="1"/>
          <p:nvPr/>
        </p:nvSpPr>
        <p:spPr>
          <a:xfrm>
            <a:off x="3029931" y="4686025"/>
            <a:ext cx="1751203" cy="543064"/>
          </a:xfrm>
          <a:prstGeom prst="rect">
            <a:avLst/>
          </a:prstGeom>
          <a:ln w="25907">
            <a:solidFill>
              <a:srgbClr val="006FC0"/>
            </a:solidFill>
          </a:ln>
        </p:spPr>
        <p:txBody>
          <a:bodyPr vert="horz" wrap="square" lIns="0" tIns="26256" rIns="0" bIns="0" rtlCol="0">
            <a:spAutoFit/>
          </a:bodyPr>
          <a:lstStyle/>
          <a:p>
            <a:pPr marL="57286">
              <a:spcBef>
                <a:spcPts val="207"/>
              </a:spcBef>
            </a:pPr>
            <a:r>
              <a:rPr sz="720" b="1" spc="-4" dirty="0">
                <a:solidFill>
                  <a:srgbClr val="585858"/>
                </a:solidFill>
                <a:latin typeface="Arial"/>
                <a:cs typeface="Arial"/>
              </a:rPr>
              <a:t>Паспорта ведомственных</a:t>
            </a:r>
            <a:r>
              <a:rPr sz="720" b="1" spc="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720" b="1" spc="-4" dirty="0">
                <a:solidFill>
                  <a:srgbClr val="585858"/>
                </a:solidFill>
                <a:latin typeface="Arial"/>
                <a:cs typeface="Arial"/>
              </a:rPr>
              <a:t>проектов</a:t>
            </a:r>
            <a:endParaRPr sz="720">
              <a:latin typeface="Arial"/>
              <a:cs typeface="Arial"/>
            </a:endParaRPr>
          </a:p>
          <a:p>
            <a:pPr marL="165492" indent="-108207">
              <a:spcBef>
                <a:spcPts val="4"/>
              </a:spcBef>
              <a:buFont typeface="Wingdings"/>
              <a:buChar char=""/>
              <a:tabLst>
                <a:tab pos="165492" algn="l"/>
              </a:tabLst>
            </a:pPr>
            <a:r>
              <a:rPr sz="659" spc="-4" dirty="0">
                <a:latin typeface="Arial"/>
                <a:cs typeface="Arial"/>
              </a:rPr>
              <a:t>Задачи, </a:t>
            </a:r>
            <a:r>
              <a:rPr sz="659" dirty="0">
                <a:latin typeface="Arial"/>
                <a:cs typeface="Arial"/>
              </a:rPr>
              <a:t>показатели</a:t>
            </a:r>
            <a:r>
              <a:rPr sz="659" spc="-32" dirty="0">
                <a:latin typeface="Arial"/>
                <a:cs typeface="Arial"/>
              </a:rPr>
              <a:t> </a:t>
            </a:r>
            <a:r>
              <a:rPr sz="659" dirty="0">
                <a:latin typeface="Arial"/>
                <a:cs typeface="Arial"/>
              </a:rPr>
              <a:t>(линейки)</a:t>
            </a:r>
            <a:endParaRPr sz="659">
              <a:latin typeface="Arial"/>
              <a:cs typeface="Arial"/>
            </a:endParaRPr>
          </a:p>
          <a:p>
            <a:pPr marL="165492" indent="-108207">
              <a:buFont typeface="Wingdings"/>
              <a:buChar char=""/>
              <a:tabLst>
                <a:tab pos="165492" algn="l"/>
              </a:tabLst>
            </a:pPr>
            <a:r>
              <a:rPr sz="659" dirty="0">
                <a:latin typeface="Arial"/>
                <a:cs typeface="Arial"/>
              </a:rPr>
              <a:t>Перечень </a:t>
            </a:r>
            <a:r>
              <a:rPr sz="659" spc="-4" dirty="0">
                <a:latin typeface="Arial"/>
                <a:cs typeface="Arial"/>
              </a:rPr>
              <a:t>мероприятий</a:t>
            </a:r>
            <a:r>
              <a:rPr sz="659" spc="-41" dirty="0">
                <a:latin typeface="Arial"/>
                <a:cs typeface="Arial"/>
              </a:rPr>
              <a:t> </a:t>
            </a:r>
            <a:r>
              <a:rPr sz="659" spc="-4" dirty="0">
                <a:latin typeface="Arial"/>
                <a:cs typeface="Arial"/>
              </a:rPr>
              <a:t>(результатов)</a:t>
            </a:r>
            <a:endParaRPr sz="659">
              <a:latin typeface="Arial"/>
              <a:cs typeface="Arial"/>
            </a:endParaRPr>
          </a:p>
          <a:p>
            <a:pPr marL="165492" marR="566490" indent="-108207">
              <a:buFont typeface="Wingdings"/>
              <a:buChar char=""/>
              <a:tabLst>
                <a:tab pos="165492" algn="l"/>
              </a:tabLst>
            </a:pPr>
            <a:r>
              <a:rPr sz="659" dirty="0">
                <a:latin typeface="Arial"/>
                <a:cs typeface="Arial"/>
              </a:rPr>
              <a:t>Бюджет по</a:t>
            </a:r>
            <a:r>
              <a:rPr sz="659" spc="-50" dirty="0">
                <a:latin typeface="Arial"/>
                <a:cs typeface="Arial"/>
              </a:rPr>
              <a:t> </a:t>
            </a:r>
            <a:r>
              <a:rPr sz="659" spc="-4" dirty="0">
                <a:latin typeface="Arial"/>
                <a:cs typeface="Arial"/>
              </a:rPr>
              <a:t>мероприятиям  (результатам)</a:t>
            </a:r>
            <a:endParaRPr sz="659">
              <a:latin typeface="Arial"/>
              <a:cs typeface="Arial"/>
            </a:endParaRPr>
          </a:p>
        </p:txBody>
      </p:sp>
      <p:sp>
        <p:nvSpPr>
          <p:cNvPr id="40" name="object 24"/>
          <p:cNvSpPr txBox="1"/>
          <p:nvPr/>
        </p:nvSpPr>
        <p:spPr>
          <a:xfrm>
            <a:off x="4920371" y="4686024"/>
            <a:ext cx="2103671" cy="441626"/>
          </a:xfrm>
          <a:prstGeom prst="rect">
            <a:avLst/>
          </a:prstGeom>
          <a:ln w="25907">
            <a:solidFill>
              <a:srgbClr val="006FC0"/>
            </a:solidFill>
          </a:ln>
        </p:spPr>
        <p:txBody>
          <a:bodyPr vert="horz" wrap="square" lIns="0" tIns="26256" rIns="0" bIns="0" rtlCol="0">
            <a:spAutoFit/>
          </a:bodyPr>
          <a:lstStyle/>
          <a:p>
            <a:pPr marL="56889">
              <a:spcBef>
                <a:spcPts val="207"/>
              </a:spcBef>
            </a:pPr>
            <a:r>
              <a:rPr sz="720" b="1" spc="-4" dirty="0">
                <a:solidFill>
                  <a:srgbClr val="585858"/>
                </a:solidFill>
                <a:latin typeface="Arial"/>
                <a:cs typeface="Arial"/>
              </a:rPr>
              <a:t>Комплексы процессных</a:t>
            </a:r>
            <a:r>
              <a:rPr sz="720" b="1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720" b="1" dirty="0">
                <a:solidFill>
                  <a:srgbClr val="585858"/>
                </a:solidFill>
                <a:latin typeface="Arial"/>
                <a:cs typeface="Arial"/>
              </a:rPr>
              <a:t>мероприятий</a:t>
            </a:r>
            <a:endParaRPr sz="720">
              <a:latin typeface="Arial"/>
              <a:cs typeface="Arial"/>
            </a:endParaRPr>
          </a:p>
          <a:p>
            <a:pPr marL="164697" indent="-108207">
              <a:spcBef>
                <a:spcPts val="4"/>
              </a:spcBef>
              <a:buFont typeface="Wingdings"/>
              <a:buChar char=""/>
              <a:tabLst>
                <a:tab pos="165093" algn="l"/>
              </a:tabLst>
            </a:pPr>
            <a:r>
              <a:rPr sz="659" spc="-4" dirty="0">
                <a:latin typeface="Arial"/>
                <a:cs typeface="Arial"/>
              </a:rPr>
              <a:t>Задачи </a:t>
            </a:r>
            <a:r>
              <a:rPr sz="659" dirty="0">
                <a:latin typeface="Arial"/>
                <a:cs typeface="Arial"/>
              </a:rPr>
              <a:t>и при необходимости</a:t>
            </a:r>
            <a:r>
              <a:rPr sz="659" spc="-56" dirty="0">
                <a:latin typeface="Arial"/>
                <a:cs typeface="Arial"/>
              </a:rPr>
              <a:t> </a:t>
            </a:r>
            <a:r>
              <a:rPr sz="659" dirty="0">
                <a:latin typeface="Arial"/>
                <a:cs typeface="Arial"/>
              </a:rPr>
              <a:t>показатели</a:t>
            </a:r>
            <a:endParaRPr sz="659">
              <a:latin typeface="Arial"/>
              <a:cs typeface="Arial"/>
            </a:endParaRPr>
          </a:p>
          <a:p>
            <a:pPr marL="164697" indent="-108207">
              <a:buFont typeface="Wingdings"/>
              <a:buChar char=""/>
              <a:tabLst>
                <a:tab pos="165093" algn="l"/>
              </a:tabLst>
            </a:pPr>
            <a:r>
              <a:rPr sz="659" spc="-4" dirty="0">
                <a:latin typeface="Arial"/>
                <a:cs typeface="Arial"/>
              </a:rPr>
              <a:t>Мероприятия</a:t>
            </a:r>
            <a:r>
              <a:rPr sz="659" spc="-32" dirty="0">
                <a:latin typeface="Arial"/>
                <a:cs typeface="Arial"/>
              </a:rPr>
              <a:t> </a:t>
            </a:r>
            <a:r>
              <a:rPr sz="659" spc="-4" dirty="0">
                <a:latin typeface="Arial"/>
                <a:cs typeface="Arial"/>
              </a:rPr>
              <a:t>(результаты)</a:t>
            </a:r>
            <a:endParaRPr sz="659">
              <a:latin typeface="Arial"/>
              <a:cs typeface="Arial"/>
            </a:endParaRPr>
          </a:p>
          <a:p>
            <a:pPr marL="164697" indent="-108207">
              <a:buFont typeface="Wingdings"/>
              <a:buChar char=""/>
              <a:tabLst>
                <a:tab pos="165093" algn="l"/>
              </a:tabLst>
            </a:pPr>
            <a:r>
              <a:rPr sz="659" dirty="0">
                <a:latin typeface="Arial"/>
                <a:cs typeface="Arial"/>
              </a:rPr>
              <a:t>Бюджет по </a:t>
            </a:r>
            <a:r>
              <a:rPr sz="659" spc="-4" dirty="0">
                <a:latin typeface="Arial"/>
                <a:cs typeface="Arial"/>
              </a:rPr>
              <a:t>мероприятиям</a:t>
            </a:r>
            <a:r>
              <a:rPr sz="659" spc="-62" dirty="0">
                <a:latin typeface="Arial"/>
                <a:cs typeface="Arial"/>
              </a:rPr>
              <a:t> </a:t>
            </a:r>
            <a:r>
              <a:rPr sz="659" spc="-4" dirty="0">
                <a:latin typeface="Arial"/>
                <a:cs typeface="Arial"/>
              </a:rPr>
              <a:t>(результатам)</a:t>
            </a:r>
            <a:endParaRPr sz="659">
              <a:latin typeface="Arial"/>
              <a:cs typeface="Arial"/>
            </a:endParaRPr>
          </a:p>
        </p:txBody>
      </p:sp>
      <p:sp>
        <p:nvSpPr>
          <p:cNvPr id="41" name="object 25"/>
          <p:cNvSpPr txBox="1"/>
          <p:nvPr/>
        </p:nvSpPr>
        <p:spPr>
          <a:xfrm>
            <a:off x="4220528" y="4394182"/>
            <a:ext cx="146000" cy="277580"/>
          </a:xfrm>
          <a:prstGeom prst="rect">
            <a:avLst/>
          </a:prstGeom>
        </p:spPr>
        <p:txBody>
          <a:bodyPr vert="horz" wrap="square" lIns="0" tIns="7560" rIns="0" bIns="0" rtlCol="0">
            <a:spAutoFit/>
          </a:bodyPr>
          <a:lstStyle/>
          <a:p>
            <a:pPr marL="7957">
              <a:spcBef>
                <a:spcPts val="60"/>
              </a:spcBef>
            </a:pPr>
            <a:r>
              <a:rPr sz="1754" b="1" spc="-4" dirty="0">
                <a:solidFill>
                  <a:srgbClr val="C00000"/>
                </a:solidFill>
                <a:latin typeface="Arial"/>
                <a:cs typeface="Arial"/>
              </a:rPr>
              <a:t>+</a:t>
            </a:r>
            <a:endParaRPr sz="1754">
              <a:latin typeface="Arial"/>
              <a:cs typeface="Arial"/>
            </a:endParaRPr>
          </a:p>
        </p:txBody>
      </p:sp>
      <p:sp>
        <p:nvSpPr>
          <p:cNvPr id="42" name="object 26"/>
          <p:cNvSpPr txBox="1"/>
          <p:nvPr/>
        </p:nvSpPr>
        <p:spPr>
          <a:xfrm>
            <a:off x="7327900" y="4768850"/>
            <a:ext cx="1150496" cy="432091"/>
          </a:xfrm>
          <a:prstGeom prst="rect">
            <a:avLst/>
          </a:prstGeom>
        </p:spPr>
        <p:txBody>
          <a:bodyPr vert="horz" wrap="square" lIns="0" tIns="34212" rIns="0" bIns="0" rtlCol="0">
            <a:spAutoFit/>
          </a:bodyPr>
          <a:lstStyle/>
          <a:p>
            <a:pPr marL="7957" marR="3183" algn="ctr">
              <a:lnSpc>
                <a:spcPts val="839"/>
              </a:lnSpc>
              <a:spcBef>
                <a:spcPts val="269"/>
              </a:spcBef>
            </a:pPr>
            <a:r>
              <a:rPr sz="877" b="1" spc="-6" dirty="0">
                <a:solidFill>
                  <a:srgbClr val="006FC0"/>
                </a:solidFill>
                <a:latin typeface="Arial"/>
                <a:cs typeface="Arial"/>
              </a:rPr>
              <a:t>Управляющий</a:t>
            </a:r>
            <a:r>
              <a:rPr sz="877" b="1" spc="-3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877" b="1" spc="-10" dirty="0">
                <a:solidFill>
                  <a:srgbClr val="006FC0"/>
                </a:solidFill>
                <a:latin typeface="Arial"/>
                <a:cs typeface="Arial"/>
              </a:rPr>
              <a:t>совет  </a:t>
            </a:r>
            <a:r>
              <a:rPr sz="877" b="1" spc="-4" dirty="0">
                <a:solidFill>
                  <a:srgbClr val="006FC0"/>
                </a:solidFill>
                <a:latin typeface="Arial"/>
                <a:cs typeface="Arial"/>
              </a:rPr>
              <a:t>(вице-премьер)</a:t>
            </a:r>
            <a:endParaRPr sz="877">
              <a:latin typeface="Arial"/>
              <a:cs typeface="Arial"/>
            </a:endParaRPr>
          </a:p>
          <a:p>
            <a:pPr marL="50524" marR="45750" algn="ctr">
              <a:lnSpc>
                <a:spcPts val="720"/>
              </a:lnSpc>
              <a:spcBef>
                <a:spcPts val="138"/>
              </a:spcBef>
            </a:pPr>
            <a:r>
              <a:rPr sz="752" b="1" i="1" spc="-4" dirty="0">
                <a:solidFill>
                  <a:srgbClr val="006FC0"/>
                </a:solidFill>
                <a:latin typeface="Arial"/>
                <a:cs typeface="Arial"/>
              </a:rPr>
              <a:t>/Руководитель</a:t>
            </a:r>
            <a:r>
              <a:rPr sz="752" b="1" i="1" spc="-5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52" b="1" i="1" dirty="0">
                <a:solidFill>
                  <a:srgbClr val="006FC0"/>
                </a:solidFill>
                <a:latin typeface="Arial"/>
                <a:cs typeface="Arial"/>
              </a:rPr>
              <a:t>ФОИВ  </a:t>
            </a:r>
            <a:r>
              <a:rPr sz="752" b="1" i="1" spc="-4" dirty="0">
                <a:solidFill>
                  <a:srgbClr val="006FC0"/>
                </a:solidFill>
                <a:latin typeface="Arial"/>
                <a:cs typeface="Arial"/>
              </a:rPr>
              <a:t>для ВП </a:t>
            </a:r>
            <a:r>
              <a:rPr sz="752" b="1" i="1" dirty="0">
                <a:solidFill>
                  <a:srgbClr val="006FC0"/>
                </a:solidFill>
                <a:latin typeface="Arial"/>
                <a:cs typeface="Arial"/>
              </a:rPr>
              <a:t>и</a:t>
            </a:r>
            <a:r>
              <a:rPr sz="752" b="1" i="1" spc="-6" dirty="0">
                <a:solidFill>
                  <a:srgbClr val="006FC0"/>
                </a:solidFill>
                <a:latin typeface="Arial"/>
                <a:cs typeface="Arial"/>
              </a:rPr>
              <a:t> КПМ</a:t>
            </a:r>
            <a:endParaRPr sz="752">
              <a:latin typeface="Arial"/>
              <a:cs typeface="Arial"/>
            </a:endParaRPr>
          </a:p>
        </p:txBody>
      </p:sp>
      <p:sp>
        <p:nvSpPr>
          <p:cNvPr id="43" name="object 27"/>
          <p:cNvSpPr/>
          <p:nvPr/>
        </p:nvSpPr>
        <p:spPr>
          <a:xfrm>
            <a:off x="7136386" y="4655471"/>
            <a:ext cx="68823" cy="698175"/>
          </a:xfrm>
          <a:custGeom>
            <a:avLst/>
            <a:gdLst/>
            <a:ahLst/>
            <a:cxnLst/>
            <a:rect l="l" t="t" r="r" b="b"/>
            <a:pathLst>
              <a:path w="109854" h="1114425">
                <a:moveTo>
                  <a:pt x="0" y="0"/>
                </a:moveTo>
                <a:lnTo>
                  <a:pt x="42701" y="0"/>
                </a:lnTo>
                <a:lnTo>
                  <a:pt x="77581" y="0"/>
                </a:lnTo>
                <a:lnTo>
                  <a:pt x="101101" y="0"/>
                </a:lnTo>
                <a:lnTo>
                  <a:pt x="109727" y="0"/>
                </a:lnTo>
                <a:lnTo>
                  <a:pt x="109727" y="1114044"/>
                </a:lnTo>
                <a:lnTo>
                  <a:pt x="80367" y="1114044"/>
                </a:lnTo>
                <a:lnTo>
                  <a:pt x="59150" y="1114044"/>
                </a:lnTo>
                <a:lnTo>
                  <a:pt x="35790" y="1114044"/>
                </a:lnTo>
                <a:lnTo>
                  <a:pt x="0" y="1114044"/>
                </a:lnTo>
              </a:path>
            </a:pathLst>
          </a:custGeom>
          <a:ln w="19812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44" name="object 28"/>
          <p:cNvSpPr txBox="1"/>
          <p:nvPr/>
        </p:nvSpPr>
        <p:spPr>
          <a:xfrm>
            <a:off x="4227212" y="5302804"/>
            <a:ext cx="146000" cy="277580"/>
          </a:xfrm>
          <a:prstGeom prst="rect">
            <a:avLst/>
          </a:prstGeom>
        </p:spPr>
        <p:txBody>
          <a:bodyPr vert="horz" wrap="square" lIns="0" tIns="7560" rIns="0" bIns="0" rtlCol="0">
            <a:spAutoFit/>
          </a:bodyPr>
          <a:lstStyle/>
          <a:p>
            <a:pPr marL="7957">
              <a:spcBef>
                <a:spcPts val="60"/>
              </a:spcBef>
            </a:pPr>
            <a:r>
              <a:rPr sz="1754" b="1" spc="-4" dirty="0">
                <a:solidFill>
                  <a:srgbClr val="C00000"/>
                </a:solidFill>
                <a:latin typeface="Arial"/>
                <a:cs typeface="Arial"/>
              </a:rPr>
              <a:t>+</a:t>
            </a:r>
            <a:endParaRPr sz="1754">
              <a:latin typeface="Arial"/>
              <a:cs typeface="Arial"/>
            </a:endParaRPr>
          </a:p>
        </p:txBody>
      </p:sp>
      <p:sp>
        <p:nvSpPr>
          <p:cNvPr id="45" name="object 29"/>
          <p:cNvSpPr txBox="1"/>
          <p:nvPr/>
        </p:nvSpPr>
        <p:spPr>
          <a:xfrm>
            <a:off x="1143311" y="5571093"/>
            <a:ext cx="1747226" cy="340590"/>
          </a:xfrm>
          <a:prstGeom prst="rect">
            <a:avLst/>
          </a:prstGeom>
          <a:ln w="25907">
            <a:solidFill>
              <a:srgbClr val="5BA4DA"/>
            </a:solidFill>
          </a:ln>
        </p:spPr>
        <p:txBody>
          <a:bodyPr vert="horz" wrap="square" lIns="0" tIns="26654" rIns="0" bIns="0" rtlCol="0">
            <a:spAutoFit/>
          </a:bodyPr>
          <a:lstStyle/>
          <a:p>
            <a:pPr marL="56889" marR="317059" algn="just">
              <a:spcBef>
                <a:spcPts val="210"/>
              </a:spcBef>
            </a:pPr>
            <a:r>
              <a:rPr sz="720" b="1" spc="-4" dirty="0">
                <a:solidFill>
                  <a:srgbClr val="585858"/>
                </a:solidFill>
                <a:latin typeface="Arial"/>
                <a:cs typeface="Arial"/>
              </a:rPr>
              <a:t>Рабочий </a:t>
            </a:r>
            <a:r>
              <a:rPr sz="720" b="1" dirty="0">
                <a:solidFill>
                  <a:srgbClr val="585858"/>
                </a:solidFill>
                <a:latin typeface="Arial"/>
                <a:cs typeface="Arial"/>
              </a:rPr>
              <a:t>план </a:t>
            </a:r>
            <a:r>
              <a:rPr sz="720" b="1" spc="-4" dirty="0">
                <a:solidFill>
                  <a:srgbClr val="585858"/>
                </a:solidFill>
                <a:latin typeface="Arial"/>
                <a:cs typeface="Arial"/>
              </a:rPr>
              <a:t>реализации ФП  </a:t>
            </a:r>
            <a:r>
              <a:rPr sz="659" i="1" spc="-4" dirty="0">
                <a:solidFill>
                  <a:srgbClr val="585858"/>
                </a:solidFill>
                <a:latin typeface="Arial"/>
                <a:cs typeface="Arial"/>
              </a:rPr>
              <a:t>(дополнительная детализация </a:t>
            </a:r>
            <a:r>
              <a:rPr sz="659" i="1" dirty="0">
                <a:solidFill>
                  <a:srgbClr val="585858"/>
                </a:solidFill>
                <a:latin typeface="Arial"/>
                <a:cs typeface="Arial"/>
              </a:rPr>
              <a:t>до  </a:t>
            </a:r>
            <a:r>
              <a:rPr sz="659" i="1" spc="-4" dirty="0">
                <a:solidFill>
                  <a:srgbClr val="585858"/>
                </a:solidFill>
                <a:latin typeface="Arial"/>
                <a:cs typeface="Arial"/>
              </a:rPr>
              <a:t>контрольных точек </a:t>
            </a:r>
            <a:r>
              <a:rPr sz="659" i="1" dirty="0">
                <a:solidFill>
                  <a:srgbClr val="585858"/>
                </a:solidFill>
                <a:latin typeface="Arial"/>
                <a:cs typeface="Arial"/>
              </a:rPr>
              <a:t>и</a:t>
            </a:r>
            <a:r>
              <a:rPr sz="659" i="1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659" i="1" spc="-4" dirty="0">
                <a:solidFill>
                  <a:srgbClr val="585858"/>
                </a:solidFill>
                <a:latin typeface="Arial"/>
                <a:cs typeface="Arial"/>
              </a:rPr>
              <a:t>объектов)</a:t>
            </a:r>
            <a:endParaRPr sz="659">
              <a:latin typeface="Arial"/>
              <a:cs typeface="Arial"/>
            </a:endParaRPr>
          </a:p>
        </p:txBody>
      </p:sp>
      <p:sp>
        <p:nvSpPr>
          <p:cNvPr id="46" name="object 30"/>
          <p:cNvSpPr txBox="1"/>
          <p:nvPr/>
        </p:nvSpPr>
        <p:spPr>
          <a:xfrm>
            <a:off x="3029931" y="5571093"/>
            <a:ext cx="1751203" cy="340590"/>
          </a:xfrm>
          <a:prstGeom prst="rect">
            <a:avLst/>
          </a:prstGeom>
          <a:ln w="25907">
            <a:solidFill>
              <a:srgbClr val="5BA4DA"/>
            </a:solidFill>
          </a:ln>
        </p:spPr>
        <p:txBody>
          <a:bodyPr vert="horz" wrap="square" lIns="0" tIns="26654" rIns="0" bIns="0" rtlCol="0">
            <a:spAutoFit/>
          </a:bodyPr>
          <a:lstStyle/>
          <a:p>
            <a:pPr marL="57286" marR="326607" algn="just">
              <a:spcBef>
                <a:spcPts val="210"/>
              </a:spcBef>
            </a:pPr>
            <a:r>
              <a:rPr sz="720" b="1" spc="-4" dirty="0">
                <a:solidFill>
                  <a:srgbClr val="585858"/>
                </a:solidFill>
                <a:latin typeface="Arial"/>
                <a:cs typeface="Arial"/>
              </a:rPr>
              <a:t>Рабочий </a:t>
            </a:r>
            <a:r>
              <a:rPr sz="720" b="1" dirty="0">
                <a:solidFill>
                  <a:srgbClr val="585858"/>
                </a:solidFill>
                <a:latin typeface="Arial"/>
                <a:cs typeface="Arial"/>
              </a:rPr>
              <a:t>план </a:t>
            </a:r>
            <a:r>
              <a:rPr sz="720" b="1" spc="-4" dirty="0">
                <a:solidFill>
                  <a:srgbClr val="585858"/>
                </a:solidFill>
                <a:latin typeface="Arial"/>
                <a:cs typeface="Arial"/>
              </a:rPr>
              <a:t>реализации ВП  </a:t>
            </a:r>
            <a:r>
              <a:rPr sz="659" i="1" spc="-4" dirty="0">
                <a:solidFill>
                  <a:srgbClr val="585858"/>
                </a:solidFill>
                <a:latin typeface="Arial"/>
                <a:cs typeface="Arial"/>
              </a:rPr>
              <a:t>(дополнительная детализация </a:t>
            </a:r>
            <a:r>
              <a:rPr sz="659" i="1" dirty="0">
                <a:solidFill>
                  <a:srgbClr val="585858"/>
                </a:solidFill>
                <a:latin typeface="Arial"/>
                <a:cs typeface="Arial"/>
              </a:rPr>
              <a:t>до  </a:t>
            </a:r>
            <a:r>
              <a:rPr sz="659" i="1" spc="-4" dirty="0">
                <a:solidFill>
                  <a:srgbClr val="585858"/>
                </a:solidFill>
                <a:latin typeface="Arial"/>
                <a:cs typeface="Arial"/>
              </a:rPr>
              <a:t>контрольных точек </a:t>
            </a:r>
            <a:r>
              <a:rPr sz="659" i="1" dirty="0">
                <a:solidFill>
                  <a:srgbClr val="585858"/>
                </a:solidFill>
                <a:latin typeface="Arial"/>
                <a:cs typeface="Arial"/>
              </a:rPr>
              <a:t>и</a:t>
            </a:r>
            <a:r>
              <a:rPr sz="659" i="1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659" i="1" spc="-4" dirty="0">
                <a:solidFill>
                  <a:srgbClr val="585858"/>
                </a:solidFill>
                <a:latin typeface="Arial"/>
                <a:cs typeface="Arial"/>
              </a:rPr>
              <a:t>объектов)</a:t>
            </a:r>
            <a:endParaRPr sz="659">
              <a:latin typeface="Arial"/>
              <a:cs typeface="Arial"/>
            </a:endParaRPr>
          </a:p>
        </p:txBody>
      </p:sp>
      <p:sp>
        <p:nvSpPr>
          <p:cNvPr id="47" name="object 31"/>
          <p:cNvSpPr txBox="1"/>
          <p:nvPr/>
        </p:nvSpPr>
        <p:spPr>
          <a:xfrm>
            <a:off x="4920374" y="5567275"/>
            <a:ext cx="2096909" cy="339787"/>
          </a:xfrm>
          <a:prstGeom prst="rect">
            <a:avLst/>
          </a:prstGeom>
          <a:ln w="25907">
            <a:solidFill>
              <a:srgbClr val="5BA4DA"/>
            </a:solidFill>
          </a:ln>
        </p:spPr>
        <p:txBody>
          <a:bodyPr vert="horz" wrap="square" lIns="0" tIns="25859" rIns="0" bIns="0" rtlCol="0">
            <a:spAutoFit/>
          </a:bodyPr>
          <a:lstStyle/>
          <a:p>
            <a:pPr marL="56889">
              <a:spcBef>
                <a:spcPts val="203"/>
              </a:spcBef>
            </a:pPr>
            <a:r>
              <a:rPr sz="720" b="1" dirty="0">
                <a:solidFill>
                  <a:srgbClr val="585858"/>
                </a:solidFill>
                <a:latin typeface="Arial"/>
                <a:cs typeface="Arial"/>
              </a:rPr>
              <a:t>План </a:t>
            </a:r>
            <a:r>
              <a:rPr sz="720" b="1" spc="-4" dirty="0">
                <a:solidFill>
                  <a:srgbClr val="585858"/>
                </a:solidFill>
                <a:latin typeface="Arial"/>
                <a:cs typeface="Arial"/>
              </a:rPr>
              <a:t>реализации комплекса</a:t>
            </a:r>
            <a:endParaRPr sz="720">
              <a:latin typeface="Arial"/>
              <a:cs typeface="Arial"/>
            </a:endParaRPr>
          </a:p>
          <a:p>
            <a:pPr marL="56889">
              <a:spcBef>
                <a:spcPts val="4"/>
              </a:spcBef>
            </a:pPr>
            <a:r>
              <a:rPr sz="659" i="1" spc="-4" dirty="0">
                <a:solidFill>
                  <a:srgbClr val="585858"/>
                </a:solidFill>
                <a:latin typeface="Arial"/>
                <a:cs typeface="Arial"/>
              </a:rPr>
              <a:t>(дополнительная детализация </a:t>
            </a:r>
            <a:r>
              <a:rPr sz="659" i="1" dirty="0">
                <a:solidFill>
                  <a:srgbClr val="585858"/>
                </a:solidFill>
                <a:latin typeface="Arial"/>
                <a:cs typeface="Arial"/>
              </a:rPr>
              <a:t>до</a:t>
            </a:r>
            <a:r>
              <a:rPr sz="659" i="1" spc="-28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659" i="1" spc="-4" dirty="0">
                <a:solidFill>
                  <a:srgbClr val="585858"/>
                </a:solidFill>
                <a:latin typeface="Arial"/>
                <a:cs typeface="Arial"/>
              </a:rPr>
              <a:t>контрольных</a:t>
            </a:r>
            <a:endParaRPr sz="659">
              <a:latin typeface="Arial"/>
              <a:cs typeface="Arial"/>
            </a:endParaRPr>
          </a:p>
          <a:p>
            <a:pPr marL="56889"/>
            <a:r>
              <a:rPr sz="659" i="1" spc="-4" dirty="0">
                <a:solidFill>
                  <a:srgbClr val="585858"/>
                </a:solidFill>
                <a:latin typeface="Arial"/>
                <a:cs typeface="Arial"/>
              </a:rPr>
              <a:t>точек </a:t>
            </a:r>
            <a:r>
              <a:rPr sz="659" i="1" dirty="0">
                <a:solidFill>
                  <a:srgbClr val="585858"/>
                </a:solidFill>
                <a:latin typeface="Arial"/>
                <a:cs typeface="Arial"/>
              </a:rPr>
              <a:t>и</a:t>
            </a:r>
            <a:r>
              <a:rPr sz="659" i="1" spc="-4" dirty="0">
                <a:solidFill>
                  <a:srgbClr val="585858"/>
                </a:solidFill>
                <a:latin typeface="Arial"/>
                <a:cs typeface="Arial"/>
              </a:rPr>
              <a:t> объектов)</a:t>
            </a:r>
            <a:endParaRPr sz="659">
              <a:latin typeface="Arial"/>
              <a:cs typeface="Arial"/>
            </a:endParaRPr>
          </a:p>
        </p:txBody>
      </p:sp>
      <p:sp>
        <p:nvSpPr>
          <p:cNvPr id="48" name="object 32"/>
          <p:cNvSpPr txBox="1"/>
          <p:nvPr/>
        </p:nvSpPr>
        <p:spPr>
          <a:xfrm>
            <a:off x="7383671" y="5665012"/>
            <a:ext cx="1009667" cy="123771"/>
          </a:xfrm>
          <a:prstGeom prst="rect">
            <a:avLst/>
          </a:prstGeom>
        </p:spPr>
        <p:txBody>
          <a:bodyPr vert="horz" wrap="square" lIns="0" tIns="7956" rIns="0" bIns="0" rtlCol="0">
            <a:spAutoFit/>
          </a:bodyPr>
          <a:lstStyle/>
          <a:p>
            <a:pPr marL="7957">
              <a:spcBef>
                <a:spcPts val="62"/>
              </a:spcBef>
            </a:pPr>
            <a:r>
              <a:rPr sz="752" b="1" spc="-6" dirty="0">
                <a:solidFill>
                  <a:srgbClr val="006FC0"/>
                </a:solidFill>
                <a:latin typeface="Arial"/>
                <a:cs typeface="Arial"/>
              </a:rPr>
              <a:t>Руководитель</a:t>
            </a:r>
            <a:r>
              <a:rPr sz="752" b="1" spc="-2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52" b="1" spc="-4" dirty="0">
                <a:solidFill>
                  <a:srgbClr val="006FC0"/>
                </a:solidFill>
                <a:latin typeface="Arial"/>
                <a:cs typeface="Arial"/>
              </a:rPr>
              <a:t>ФОИВ</a:t>
            </a:r>
            <a:endParaRPr sz="752">
              <a:latin typeface="Arial"/>
              <a:cs typeface="Arial"/>
            </a:endParaRPr>
          </a:p>
        </p:txBody>
      </p:sp>
      <p:sp>
        <p:nvSpPr>
          <p:cNvPr id="49" name="object 33"/>
          <p:cNvSpPr/>
          <p:nvPr/>
        </p:nvSpPr>
        <p:spPr>
          <a:xfrm>
            <a:off x="1145220" y="3463922"/>
            <a:ext cx="5886144" cy="214027"/>
          </a:xfrm>
          <a:custGeom>
            <a:avLst/>
            <a:gdLst/>
            <a:ahLst/>
            <a:cxnLst/>
            <a:rect l="l" t="t" r="r" b="b"/>
            <a:pathLst>
              <a:path w="9395460" h="341629">
                <a:moveTo>
                  <a:pt x="0" y="341375"/>
                </a:moveTo>
                <a:lnTo>
                  <a:pt x="9395460" y="341375"/>
                </a:lnTo>
                <a:lnTo>
                  <a:pt x="9395460" y="0"/>
                </a:lnTo>
                <a:lnTo>
                  <a:pt x="0" y="0"/>
                </a:lnTo>
                <a:lnTo>
                  <a:pt x="0" y="341375"/>
                </a:lnTo>
                <a:close/>
              </a:path>
            </a:pathLst>
          </a:custGeom>
          <a:ln w="22860">
            <a:solidFill>
              <a:srgbClr val="F8BEBE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50" name="object 34"/>
          <p:cNvSpPr txBox="1"/>
          <p:nvPr/>
        </p:nvSpPr>
        <p:spPr>
          <a:xfrm>
            <a:off x="1194073" y="3502829"/>
            <a:ext cx="5492302" cy="123771"/>
          </a:xfrm>
          <a:prstGeom prst="rect">
            <a:avLst/>
          </a:prstGeom>
        </p:spPr>
        <p:txBody>
          <a:bodyPr vert="horz" wrap="square" lIns="0" tIns="7956" rIns="0" bIns="0" rtlCol="0">
            <a:spAutoFit/>
          </a:bodyPr>
          <a:lstStyle/>
          <a:p>
            <a:pPr marL="7957">
              <a:spcBef>
                <a:spcPts val="62"/>
              </a:spcBef>
            </a:pPr>
            <a:r>
              <a:rPr sz="752" b="1" spc="-6" dirty="0">
                <a:solidFill>
                  <a:srgbClr val="006FC0"/>
                </a:solidFill>
                <a:latin typeface="Arial"/>
                <a:cs typeface="Arial"/>
              </a:rPr>
              <a:t>Аналитическая </a:t>
            </a:r>
            <a:r>
              <a:rPr sz="752" b="1" spc="-10" dirty="0">
                <a:solidFill>
                  <a:srgbClr val="006FC0"/>
                </a:solidFill>
                <a:latin typeface="Arial"/>
                <a:cs typeface="Arial"/>
              </a:rPr>
              <a:t>информация </a:t>
            </a:r>
            <a:r>
              <a:rPr sz="752" b="1" dirty="0">
                <a:solidFill>
                  <a:srgbClr val="006FC0"/>
                </a:solidFill>
                <a:latin typeface="Arial"/>
                <a:cs typeface="Arial"/>
              </a:rPr>
              <a:t>о </a:t>
            </a:r>
            <a:r>
              <a:rPr sz="752" b="1" spc="-6" dirty="0">
                <a:solidFill>
                  <a:srgbClr val="006FC0"/>
                </a:solidFill>
                <a:latin typeface="Arial"/>
                <a:cs typeface="Arial"/>
              </a:rPr>
              <a:t>мероприятиях </a:t>
            </a:r>
            <a:r>
              <a:rPr sz="752" b="1" spc="-13" dirty="0">
                <a:solidFill>
                  <a:srgbClr val="006FC0"/>
                </a:solidFill>
                <a:latin typeface="Arial"/>
                <a:cs typeface="Arial"/>
              </a:rPr>
              <a:t>(результатах) </a:t>
            </a:r>
            <a:r>
              <a:rPr sz="752" b="1" spc="-6" dirty="0">
                <a:solidFill>
                  <a:srgbClr val="006FC0"/>
                </a:solidFill>
                <a:latin typeface="Arial"/>
                <a:cs typeface="Arial"/>
              </a:rPr>
              <a:t>отраслевых </a:t>
            </a:r>
            <a:r>
              <a:rPr sz="752" b="1" spc="-4" dirty="0">
                <a:solidFill>
                  <a:srgbClr val="006FC0"/>
                </a:solidFill>
                <a:latin typeface="Arial"/>
                <a:cs typeface="Arial"/>
              </a:rPr>
              <a:t>госпрограмм (для</a:t>
            </a:r>
            <a:r>
              <a:rPr sz="752" b="1" spc="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52" b="1" spc="-6" dirty="0">
                <a:solidFill>
                  <a:srgbClr val="006FC0"/>
                </a:solidFill>
                <a:latin typeface="Arial"/>
                <a:cs typeface="Arial"/>
              </a:rPr>
              <a:t>комплексных </a:t>
            </a:r>
            <a:r>
              <a:rPr sz="752" b="1" spc="-4" dirty="0">
                <a:solidFill>
                  <a:srgbClr val="006FC0"/>
                </a:solidFill>
                <a:latin typeface="Arial"/>
                <a:cs typeface="Arial"/>
              </a:rPr>
              <a:t>программ)</a:t>
            </a:r>
            <a:endParaRPr sz="752">
              <a:latin typeface="Arial"/>
              <a:cs typeface="Arial"/>
            </a:endParaRPr>
          </a:p>
        </p:txBody>
      </p:sp>
      <p:sp>
        <p:nvSpPr>
          <p:cNvPr id="51" name="object 35"/>
          <p:cNvSpPr/>
          <p:nvPr/>
        </p:nvSpPr>
        <p:spPr>
          <a:xfrm>
            <a:off x="6687169" y="3398520"/>
            <a:ext cx="426862" cy="163505"/>
          </a:xfrm>
          <a:custGeom>
            <a:avLst/>
            <a:gdLst/>
            <a:ahLst/>
            <a:cxnLst/>
            <a:rect l="l" t="t" r="r" b="b"/>
            <a:pathLst>
              <a:path w="681354" h="260985">
                <a:moveTo>
                  <a:pt x="681227" y="0"/>
                </a:moveTo>
                <a:lnTo>
                  <a:pt x="0" y="0"/>
                </a:lnTo>
                <a:lnTo>
                  <a:pt x="0" y="260603"/>
                </a:lnTo>
                <a:lnTo>
                  <a:pt x="681227" y="260603"/>
                </a:lnTo>
                <a:lnTo>
                  <a:pt x="6812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52" name="object 36"/>
          <p:cNvSpPr txBox="1"/>
          <p:nvPr/>
        </p:nvSpPr>
        <p:spPr>
          <a:xfrm>
            <a:off x="6771825" y="3416342"/>
            <a:ext cx="293194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>
              <a:spcBef>
                <a:spcPts val="66"/>
              </a:spcBef>
            </a:pPr>
            <a:r>
              <a:rPr sz="659" b="1" dirty="0">
                <a:solidFill>
                  <a:srgbClr val="006FC0"/>
                </a:solidFill>
                <a:latin typeface="Arial"/>
                <a:cs typeface="Arial"/>
              </a:rPr>
              <a:t>20</a:t>
            </a:r>
            <a:r>
              <a:rPr sz="659" b="1" spc="-4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9" b="1" spc="-4" dirty="0">
                <a:solidFill>
                  <a:srgbClr val="006FC0"/>
                </a:solidFill>
                <a:latin typeface="Arial"/>
                <a:cs typeface="Arial"/>
              </a:rPr>
              <a:t>стр.</a:t>
            </a:r>
            <a:endParaRPr sz="659">
              <a:latin typeface="Arial"/>
              <a:cs typeface="Arial"/>
            </a:endParaRPr>
          </a:p>
        </p:txBody>
      </p:sp>
      <p:sp>
        <p:nvSpPr>
          <p:cNvPr id="53" name="object 37"/>
          <p:cNvSpPr/>
          <p:nvPr/>
        </p:nvSpPr>
        <p:spPr>
          <a:xfrm>
            <a:off x="2998421" y="3877334"/>
            <a:ext cx="2027290" cy="501253"/>
          </a:xfrm>
          <a:custGeom>
            <a:avLst/>
            <a:gdLst/>
            <a:ahLst/>
            <a:cxnLst/>
            <a:rect l="l" t="t" r="r" b="b"/>
            <a:pathLst>
              <a:path w="3235959" h="800100">
                <a:moveTo>
                  <a:pt x="0" y="800100"/>
                </a:moveTo>
                <a:lnTo>
                  <a:pt x="3235451" y="800100"/>
                </a:lnTo>
                <a:lnTo>
                  <a:pt x="3235451" y="0"/>
                </a:lnTo>
                <a:lnTo>
                  <a:pt x="0" y="0"/>
                </a:lnTo>
                <a:lnTo>
                  <a:pt x="0" y="800100"/>
                </a:lnTo>
                <a:close/>
              </a:path>
            </a:pathLst>
          </a:custGeom>
          <a:ln w="25907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54" name="object 38"/>
          <p:cNvSpPr txBox="1"/>
          <p:nvPr/>
        </p:nvSpPr>
        <p:spPr>
          <a:xfrm>
            <a:off x="3047115" y="3907649"/>
            <a:ext cx="1687154" cy="433167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 marR="3183">
              <a:spcBef>
                <a:spcPts val="66"/>
              </a:spcBef>
            </a:pPr>
            <a:r>
              <a:rPr sz="690" dirty="0">
                <a:latin typeface="Arial"/>
                <a:cs typeface="Arial"/>
              </a:rPr>
              <a:t>Перечень </a:t>
            </a:r>
            <a:r>
              <a:rPr sz="690" spc="-4" dirty="0">
                <a:latin typeface="Arial"/>
                <a:cs typeface="Arial"/>
              </a:rPr>
              <a:t>объектов кап. </a:t>
            </a:r>
            <a:r>
              <a:rPr sz="690" dirty="0">
                <a:latin typeface="Arial"/>
                <a:cs typeface="Arial"/>
              </a:rPr>
              <a:t>строительства</a:t>
            </a:r>
            <a:r>
              <a:rPr sz="690" spc="-69" dirty="0">
                <a:latin typeface="Arial"/>
                <a:cs typeface="Arial"/>
              </a:rPr>
              <a:t> </a:t>
            </a:r>
            <a:r>
              <a:rPr sz="690" dirty="0">
                <a:latin typeface="Arial"/>
                <a:cs typeface="Arial"/>
              </a:rPr>
              <a:t>и  НИОКР (+ </a:t>
            </a:r>
            <a:r>
              <a:rPr sz="690" spc="-4" dirty="0">
                <a:latin typeface="Arial"/>
                <a:cs typeface="Arial"/>
              </a:rPr>
              <a:t>методики детализации </a:t>
            </a:r>
            <a:r>
              <a:rPr sz="690" dirty="0">
                <a:latin typeface="Arial"/>
                <a:cs typeface="Arial"/>
              </a:rPr>
              <a:t>для  </a:t>
            </a:r>
            <a:r>
              <a:rPr sz="690" spc="-4" dirty="0">
                <a:latin typeface="Arial"/>
                <a:cs typeface="Arial"/>
              </a:rPr>
              <a:t>укрупненных инвест.</a:t>
            </a:r>
            <a:r>
              <a:rPr sz="690" spc="4" dirty="0">
                <a:latin typeface="Arial"/>
                <a:cs typeface="Arial"/>
              </a:rPr>
              <a:t> </a:t>
            </a:r>
            <a:r>
              <a:rPr sz="690" spc="-4" dirty="0">
                <a:latin typeface="Arial"/>
                <a:cs typeface="Arial"/>
              </a:rPr>
              <a:t>проектов)</a:t>
            </a:r>
            <a:endParaRPr sz="690">
              <a:latin typeface="Arial"/>
              <a:cs typeface="Arial"/>
            </a:endParaRPr>
          </a:p>
          <a:p>
            <a:pPr marL="7957"/>
            <a:r>
              <a:rPr sz="690" i="1" dirty="0">
                <a:latin typeface="Arial"/>
                <a:cs typeface="Arial"/>
              </a:rPr>
              <a:t>(при</a:t>
            </a:r>
            <a:r>
              <a:rPr sz="690" i="1" spc="-25" dirty="0">
                <a:latin typeface="Arial"/>
                <a:cs typeface="Arial"/>
              </a:rPr>
              <a:t> </a:t>
            </a:r>
            <a:r>
              <a:rPr sz="690" i="1" dirty="0">
                <a:latin typeface="Arial"/>
                <a:cs typeface="Arial"/>
              </a:rPr>
              <a:t>необходимости)</a:t>
            </a:r>
            <a:endParaRPr sz="690">
              <a:latin typeface="Arial"/>
              <a:cs typeface="Arial"/>
            </a:endParaRPr>
          </a:p>
        </p:txBody>
      </p:sp>
      <p:sp>
        <p:nvSpPr>
          <p:cNvPr id="55" name="object 39"/>
          <p:cNvSpPr/>
          <p:nvPr/>
        </p:nvSpPr>
        <p:spPr>
          <a:xfrm>
            <a:off x="5147606" y="3881154"/>
            <a:ext cx="1869755" cy="270518"/>
          </a:xfrm>
          <a:custGeom>
            <a:avLst/>
            <a:gdLst/>
            <a:ahLst/>
            <a:cxnLst/>
            <a:rect l="l" t="t" r="r" b="b"/>
            <a:pathLst>
              <a:path w="2984500" h="431800">
                <a:moveTo>
                  <a:pt x="0" y="431291"/>
                </a:moveTo>
                <a:lnTo>
                  <a:pt x="2983992" y="431291"/>
                </a:lnTo>
                <a:lnTo>
                  <a:pt x="2983992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ln w="25908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56" name="object 40"/>
          <p:cNvSpPr txBox="1"/>
          <p:nvPr/>
        </p:nvSpPr>
        <p:spPr>
          <a:xfrm>
            <a:off x="5196857" y="3900408"/>
            <a:ext cx="1693521" cy="220801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 marR="3183">
              <a:spcBef>
                <a:spcPts val="66"/>
              </a:spcBef>
            </a:pPr>
            <a:r>
              <a:rPr sz="690" dirty="0">
                <a:latin typeface="Arial"/>
                <a:cs typeface="Arial"/>
              </a:rPr>
              <a:t>Перечень для заключения</a:t>
            </a:r>
            <a:r>
              <a:rPr sz="690" spc="-62" dirty="0">
                <a:latin typeface="Arial"/>
                <a:cs typeface="Arial"/>
              </a:rPr>
              <a:t> </a:t>
            </a:r>
            <a:r>
              <a:rPr sz="690" spc="-4" dirty="0">
                <a:latin typeface="Arial"/>
                <a:cs typeface="Arial"/>
              </a:rPr>
              <a:t>долгосрочных  контрактов </a:t>
            </a:r>
            <a:r>
              <a:rPr sz="690" i="1" dirty="0">
                <a:latin typeface="Arial"/>
                <a:cs typeface="Arial"/>
              </a:rPr>
              <a:t>(при</a:t>
            </a:r>
            <a:r>
              <a:rPr sz="690" i="1" spc="-22" dirty="0">
                <a:latin typeface="Arial"/>
                <a:cs typeface="Arial"/>
              </a:rPr>
              <a:t> </a:t>
            </a:r>
            <a:r>
              <a:rPr sz="690" i="1" dirty="0">
                <a:latin typeface="Arial"/>
                <a:cs typeface="Arial"/>
              </a:rPr>
              <a:t>необходимости)</a:t>
            </a:r>
            <a:endParaRPr sz="690">
              <a:latin typeface="Arial"/>
              <a:cs typeface="Arial"/>
            </a:endParaRPr>
          </a:p>
        </p:txBody>
      </p:sp>
      <p:sp>
        <p:nvSpPr>
          <p:cNvPr id="57" name="object 41"/>
          <p:cNvSpPr/>
          <p:nvPr/>
        </p:nvSpPr>
        <p:spPr>
          <a:xfrm>
            <a:off x="2822270" y="3811934"/>
            <a:ext cx="128099" cy="159527"/>
          </a:xfrm>
          <a:custGeom>
            <a:avLst/>
            <a:gdLst/>
            <a:ahLst/>
            <a:cxnLst/>
            <a:rect l="l" t="t" r="r" b="b"/>
            <a:pathLst>
              <a:path w="204470" h="254635">
                <a:moveTo>
                  <a:pt x="204215" y="0"/>
                </a:moveTo>
                <a:lnTo>
                  <a:pt x="0" y="0"/>
                </a:lnTo>
                <a:lnTo>
                  <a:pt x="0" y="254508"/>
                </a:lnTo>
                <a:lnTo>
                  <a:pt x="204215" y="254508"/>
                </a:lnTo>
                <a:lnTo>
                  <a:pt x="2042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58" name="object 42"/>
          <p:cNvSpPr txBox="1"/>
          <p:nvPr/>
        </p:nvSpPr>
        <p:spPr>
          <a:xfrm>
            <a:off x="2872157" y="3830709"/>
            <a:ext cx="48932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>
              <a:spcBef>
                <a:spcPts val="66"/>
              </a:spcBef>
            </a:pPr>
            <a:r>
              <a:rPr sz="659" b="1" dirty="0">
                <a:solidFill>
                  <a:srgbClr val="006FC0"/>
                </a:solidFill>
                <a:latin typeface="Arial"/>
                <a:cs typeface="Arial"/>
              </a:rPr>
              <a:t>*</a:t>
            </a:r>
            <a:endParaRPr sz="659">
              <a:latin typeface="Arial"/>
              <a:cs typeface="Arial"/>
            </a:endParaRPr>
          </a:p>
        </p:txBody>
      </p:sp>
      <p:sp>
        <p:nvSpPr>
          <p:cNvPr id="59" name="object 43"/>
          <p:cNvSpPr/>
          <p:nvPr/>
        </p:nvSpPr>
        <p:spPr>
          <a:xfrm>
            <a:off x="4925623" y="3828167"/>
            <a:ext cx="128099" cy="158730"/>
          </a:xfrm>
          <a:custGeom>
            <a:avLst/>
            <a:gdLst/>
            <a:ahLst/>
            <a:cxnLst/>
            <a:rect l="l" t="t" r="r" b="b"/>
            <a:pathLst>
              <a:path w="204470" h="253364">
                <a:moveTo>
                  <a:pt x="204216" y="0"/>
                </a:moveTo>
                <a:lnTo>
                  <a:pt x="0" y="0"/>
                </a:lnTo>
                <a:lnTo>
                  <a:pt x="0" y="252984"/>
                </a:lnTo>
                <a:lnTo>
                  <a:pt x="204216" y="252984"/>
                </a:lnTo>
                <a:lnTo>
                  <a:pt x="2042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60" name="object 44"/>
          <p:cNvSpPr txBox="1"/>
          <p:nvPr/>
        </p:nvSpPr>
        <p:spPr>
          <a:xfrm>
            <a:off x="4975350" y="3846384"/>
            <a:ext cx="48932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>
              <a:spcBef>
                <a:spcPts val="66"/>
              </a:spcBef>
            </a:pPr>
            <a:r>
              <a:rPr sz="659" b="1" dirty="0">
                <a:solidFill>
                  <a:srgbClr val="006FC0"/>
                </a:solidFill>
                <a:latin typeface="Arial"/>
                <a:cs typeface="Arial"/>
              </a:rPr>
              <a:t>*</a:t>
            </a:r>
            <a:endParaRPr sz="659">
              <a:latin typeface="Arial"/>
              <a:cs typeface="Arial"/>
            </a:endParaRPr>
          </a:p>
        </p:txBody>
      </p:sp>
      <p:sp>
        <p:nvSpPr>
          <p:cNvPr id="61" name="object 45"/>
          <p:cNvSpPr/>
          <p:nvPr/>
        </p:nvSpPr>
        <p:spPr>
          <a:xfrm>
            <a:off x="1267909" y="1857526"/>
            <a:ext cx="1768310" cy="679079"/>
          </a:xfrm>
          <a:custGeom>
            <a:avLst/>
            <a:gdLst/>
            <a:ahLst/>
            <a:cxnLst/>
            <a:rect l="l" t="t" r="r" b="b"/>
            <a:pathLst>
              <a:path w="2822575" h="1083945">
                <a:moveTo>
                  <a:pt x="0" y="1083564"/>
                </a:moveTo>
                <a:lnTo>
                  <a:pt x="2822448" y="1083564"/>
                </a:lnTo>
                <a:lnTo>
                  <a:pt x="2822448" y="0"/>
                </a:lnTo>
                <a:lnTo>
                  <a:pt x="0" y="0"/>
                </a:lnTo>
                <a:lnTo>
                  <a:pt x="0" y="1083564"/>
                </a:lnTo>
                <a:close/>
              </a:path>
            </a:pathLst>
          </a:custGeom>
          <a:ln w="9144">
            <a:solidFill>
              <a:srgbClr val="C00000"/>
            </a:solidFill>
            <a:prstDash val="sysDot"/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62" name="object 46"/>
          <p:cNvSpPr/>
          <p:nvPr/>
        </p:nvSpPr>
        <p:spPr>
          <a:xfrm>
            <a:off x="7114428" y="1115194"/>
            <a:ext cx="78372" cy="2215061"/>
          </a:xfrm>
          <a:custGeom>
            <a:avLst/>
            <a:gdLst/>
            <a:ahLst/>
            <a:cxnLst/>
            <a:rect l="l" t="t" r="r" b="b"/>
            <a:pathLst>
              <a:path w="125095" h="3535679">
                <a:moveTo>
                  <a:pt x="7620" y="728472"/>
                </a:moveTo>
                <a:lnTo>
                  <a:pt x="53280" y="728472"/>
                </a:lnTo>
                <a:lnTo>
                  <a:pt x="90582" y="728472"/>
                </a:lnTo>
                <a:lnTo>
                  <a:pt x="115740" y="728472"/>
                </a:lnTo>
                <a:lnTo>
                  <a:pt x="124968" y="728472"/>
                </a:lnTo>
                <a:lnTo>
                  <a:pt x="124968" y="3535679"/>
                </a:lnTo>
                <a:lnTo>
                  <a:pt x="93559" y="3535679"/>
                </a:lnTo>
                <a:lnTo>
                  <a:pt x="70866" y="3535679"/>
                </a:lnTo>
                <a:lnTo>
                  <a:pt x="45886" y="3535679"/>
                </a:lnTo>
                <a:lnTo>
                  <a:pt x="7620" y="3535679"/>
                </a:lnTo>
              </a:path>
              <a:path w="125095" h="3535679">
                <a:moveTo>
                  <a:pt x="0" y="0"/>
                </a:moveTo>
                <a:lnTo>
                  <a:pt x="48619" y="0"/>
                </a:lnTo>
                <a:lnTo>
                  <a:pt x="88344" y="0"/>
                </a:lnTo>
                <a:lnTo>
                  <a:pt x="115139" y="0"/>
                </a:lnTo>
                <a:lnTo>
                  <a:pt x="124968" y="0"/>
                </a:lnTo>
                <a:lnTo>
                  <a:pt x="124968" y="667511"/>
                </a:lnTo>
                <a:lnTo>
                  <a:pt x="91511" y="667511"/>
                </a:lnTo>
                <a:lnTo>
                  <a:pt x="67341" y="667511"/>
                </a:lnTo>
                <a:lnTo>
                  <a:pt x="40743" y="667511"/>
                </a:lnTo>
                <a:lnTo>
                  <a:pt x="0" y="667511"/>
                </a:lnTo>
              </a:path>
            </a:pathLst>
          </a:custGeom>
          <a:ln w="19812">
            <a:solidFill>
              <a:srgbClr val="BA1A2C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63" name="object 47"/>
          <p:cNvSpPr txBox="1"/>
          <p:nvPr/>
        </p:nvSpPr>
        <p:spPr>
          <a:xfrm>
            <a:off x="1325381" y="1980928"/>
            <a:ext cx="1630266" cy="414188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107808" indent="-108207">
              <a:spcBef>
                <a:spcPts val="66"/>
              </a:spcBef>
              <a:buFont typeface="Wingdings"/>
              <a:buChar char=""/>
              <a:tabLst>
                <a:tab pos="108207" algn="l"/>
              </a:tabLst>
            </a:pP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Цели, перечень</a:t>
            </a:r>
            <a:r>
              <a:rPr sz="659" spc="-4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подпрограмм</a:t>
            </a:r>
            <a:endParaRPr sz="659">
              <a:latin typeface="Arial"/>
              <a:cs typeface="Arial"/>
            </a:endParaRPr>
          </a:p>
          <a:p>
            <a:pPr marL="107808" indent="-108207">
              <a:buFont typeface="Wingdings"/>
              <a:buChar char=""/>
              <a:tabLst>
                <a:tab pos="108207" algn="l"/>
              </a:tabLst>
            </a:pP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Куратор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и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ответственный</a:t>
            </a:r>
            <a:r>
              <a:rPr sz="659" spc="-4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исполнитель</a:t>
            </a:r>
            <a:endParaRPr sz="659">
              <a:latin typeface="Arial"/>
              <a:cs typeface="Arial"/>
            </a:endParaRPr>
          </a:p>
          <a:p>
            <a:pPr marL="107808" indent="-108207">
              <a:buFont typeface="Wingdings"/>
              <a:buChar char=""/>
              <a:tabLst>
                <a:tab pos="108207" algn="l"/>
              </a:tabLst>
            </a:pP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Сроки</a:t>
            </a:r>
            <a:r>
              <a:rPr sz="659" spc="-17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реализации</a:t>
            </a:r>
            <a:endParaRPr sz="659">
              <a:latin typeface="Arial"/>
              <a:cs typeface="Arial"/>
            </a:endParaRPr>
          </a:p>
          <a:p>
            <a:pPr marL="107808" indent="-108207">
              <a:buFont typeface="Wingdings"/>
              <a:buChar char=""/>
              <a:tabLst>
                <a:tab pos="108207" algn="l"/>
              </a:tabLst>
            </a:pP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Связь с</a:t>
            </a:r>
            <a:r>
              <a:rPr sz="659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наццелями</a:t>
            </a:r>
            <a:endParaRPr sz="659">
              <a:latin typeface="Arial"/>
              <a:cs typeface="Arial"/>
            </a:endParaRPr>
          </a:p>
        </p:txBody>
      </p:sp>
      <p:sp>
        <p:nvSpPr>
          <p:cNvPr id="64" name="object 48"/>
          <p:cNvSpPr/>
          <p:nvPr/>
        </p:nvSpPr>
        <p:spPr>
          <a:xfrm>
            <a:off x="2637998" y="1780188"/>
            <a:ext cx="480567" cy="164300"/>
          </a:xfrm>
          <a:custGeom>
            <a:avLst/>
            <a:gdLst/>
            <a:ahLst/>
            <a:cxnLst/>
            <a:rect l="l" t="t" r="r" b="b"/>
            <a:pathLst>
              <a:path w="767079" h="262255">
                <a:moveTo>
                  <a:pt x="766572" y="0"/>
                </a:moveTo>
                <a:lnTo>
                  <a:pt x="0" y="0"/>
                </a:lnTo>
                <a:lnTo>
                  <a:pt x="0" y="262127"/>
                </a:lnTo>
                <a:lnTo>
                  <a:pt x="766572" y="262127"/>
                </a:lnTo>
                <a:lnTo>
                  <a:pt x="7665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65" name="object 49"/>
          <p:cNvSpPr txBox="1"/>
          <p:nvPr/>
        </p:nvSpPr>
        <p:spPr>
          <a:xfrm>
            <a:off x="2829910" y="1798806"/>
            <a:ext cx="238294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>
              <a:spcBef>
                <a:spcPts val="66"/>
              </a:spcBef>
            </a:pPr>
            <a:r>
              <a:rPr sz="659" b="1" dirty="0">
                <a:solidFill>
                  <a:srgbClr val="006FC0"/>
                </a:solidFill>
                <a:latin typeface="Arial"/>
                <a:cs typeface="Arial"/>
              </a:rPr>
              <a:t>1</a:t>
            </a:r>
            <a:r>
              <a:rPr sz="659" b="1" spc="-4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9" b="1" spc="-4" dirty="0">
                <a:solidFill>
                  <a:srgbClr val="006FC0"/>
                </a:solidFill>
                <a:latin typeface="Arial"/>
                <a:cs typeface="Arial"/>
              </a:rPr>
              <a:t>стр.</a:t>
            </a:r>
            <a:endParaRPr sz="659">
              <a:latin typeface="Arial"/>
              <a:cs typeface="Arial"/>
            </a:endParaRPr>
          </a:p>
        </p:txBody>
      </p:sp>
      <p:sp>
        <p:nvSpPr>
          <p:cNvPr id="66" name="object 50"/>
          <p:cNvSpPr/>
          <p:nvPr/>
        </p:nvSpPr>
        <p:spPr>
          <a:xfrm>
            <a:off x="3163121" y="1867073"/>
            <a:ext cx="1806500" cy="666747"/>
          </a:xfrm>
          <a:custGeom>
            <a:avLst/>
            <a:gdLst/>
            <a:ahLst/>
            <a:cxnLst/>
            <a:rect l="l" t="t" r="r" b="b"/>
            <a:pathLst>
              <a:path w="2883534" h="1064260">
                <a:moveTo>
                  <a:pt x="0" y="1063752"/>
                </a:moveTo>
                <a:lnTo>
                  <a:pt x="2883407" y="1063752"/>
                </a:lnTo>
                <a:lnTo>
                  <a:pt x="2883407" y="0"/>
                </a:lnTo>
                <a:lnTo>
                  <a:pt x="0" y="0"/>
                </a:lnTo>
                <a:lnTo>
                  <a:pt x="0" y="1063752"/>
                </a:lnTo>
                <a:close/>
              </a:path>
            </a:pathLst>
          </a:custGeom>
          <a:ln w="9144">
            <a:solidFill>
              <a:srgbClr val="C00000"/>
            </a:solidFill>
            <a:prstDash val="sysDot"/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67" name="object 51"/>
          <p:cNvSpPr txBox="1"/>
          <p:nvPr/>
        </p:nvSpPr>
        <p:spPr>
          <a:xfrm>
            <a:off x="3220408" y="1884705"/>
            <a:ext cx="1176354" cy="114618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>
              <a:spcBef>
                <a:spcPts val="66"/>
              </a:spcBef>
            </a:pPr>
            <a:r>
              <a:rPr sz="690" b="1" spc="-4" dirty="0">
                <a:solidFill>
                  <a:srgbClr val="006FC0"/>
                </a:solidFill>
                <a:latin typeface="Arial"/>
                <a:cs typeface="Arial"/>
              </a:rPr>
              <a:t>Показатели</a:t>
            </a:r>
            <a:r>
              <a:rPr sz="690" b="1" spc="-2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90" b="1" spc="-4" dirty="0">
                <a:solidFill>
                  <a:srgbClr val="006FC0"/>
                </a:solidFill>
                <a:latin typeface="Arial"/>
                <a:cs typeface="Arial"/>
              </a:rPr>
              <a:t>госпрограммы</a:t>
            </a:r>
            <a:endParaRPr sz="690">
              <a:latin typeface="Arial"/>
              <a:cs typeface="Arial"/>
            </a:endParaRPr>
          </a:p>
        </p:txBody>
      </p:sp>
      <p:sp>
        <p:nvSpPr>
          <p:cNvPr id="68" name="object 52"/>
          <p:cNvSpPr txBox="1"/>
          <p:nvPr/>
        </p:nvSpPr>
        <p:spPr>
          <a:xfrm>
            <a:off x="3220406" y="1990078"/>
            <a:ext cx="1609181" cy="312750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107808" indent="-108207">
              <a:spcBef>
                <a:spcPts val="66"/>
              </a:spcBef>
              <a:buFont typeface="Wingdings"/>
              <a:buChar char=""/>
              <a:tabLst>
                <a:tab pos="108207" algn="l"/>
              </a:tabLst>
            </a:pP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Показатели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госпрограммы</a:t>
            </a:r>
            <a:r>
              <a:rPr sz="659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со</a:t>
            </a:r>
            <a:endParaRPr sz="659" dirty="0">
              <a:latin typeface="Arial"/>
              <a:cs typeface="Arial"/>
            </a:endParaRPr>
          </a:p>
          <a:p>
            <a:pPr marL="107808"/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значениями по годам в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разрезе</a:t>
            </a:r>
            <a:r>
              <a:rPr sz="659" spc="-56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целей</a:t>
            </a:r>
            <a:endParaRPr sz="659" dirty="0">
              <a:latin typeface="Arial"/>
              <a:cs typeface="Arial"/>
            </a:endParaRPr>
          </a:p>
          <a:p>
            <a:pPr marL="107808" indent="-108207">
              <a:buFont typeface="Wingdings"/>
              <a:buChar char=""/>
              <a:tabLst>
                <a:tab pos="108207" algn="l"/>
              </a:tabLst>
            </a:pP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Ответственный</a:t>
            </a:r>
            <a:r>
              <a:rPr sz="659" spc="-32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ФОИВ</a:t>
            </a:r>
            <a:endParaRPr sz="659" dirty="0">
              <a:latin typeface="Arial"/>
              <a:cs typeface="Arial"/>
            </a:endParaRPr>
          </a:p>
        </p:txBody>
      </p:sp>
      <p:sp>
        <p:nvSpPr>
          <p:cNvPr id="69" name="object 53"/>
          <p:cNvSpPr/>
          <p:nvPr/>
        </p:nvSpPr>
        <p:spPr>
          <a:xfrm>
            <a:off x="1267906" y="2639480"/>
            <a:ext cx="3701715" cy="562518"/>
          </a:xfrm>
          <a:custGeom>
            <a:avLst/>
            <a:gdLst/>
            <a:ahLst/>
            <a:cxnLst/>
            <a:rect l="l" t="t" r="r" b="b"/>
            <a:pathLst>
              <a:path w="5908675" h="897889">
                <a:moveTo>
                  <a:pt x="0" y="897636"/>
                </a:moveTo>
                <a:lnTo>
                  <a:pt x="5908547" y="897636"/>
                </a:lnTo>
                <a:lnTo>
                  <a:pt x="5908547" y="0"/>
                </a:lnTo>
                <a:lnTo>
                  <a:pt x="0" y="0"/>
                </a:lnTo>
                <a:lnTo>
                  <a:pt x="0" y="897636"/>
                </a:lnTo>
                <a:close/>
              </a:path>
            </a:pathLst>
          </a:custGeom>
          <a:ln w="9144">
            <a:solidFill>
              <a:srgbClr val="C00000"/>
            </a:solidFill>
            <a:prstDash val="sysDot"/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70" name="object 54"/>
          <p:cNvSpPr txBox="1"/>
          <p:nvPr/>
        </p:nvSpPr>
        <p:spPr>
          <a:xfrm>
            <a:off x="1325383" y="2657906"/>
            <a:ext cx="1121056" cy="114618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>
              <a:spcBef>
                <a:spcPts val="66"/>
              </a:spcBef>
            </a:pPr>
            <a:r>
              <a:rPr sz="690" b="1" spc="-6" dirty="0">
                <a:solidFill>
                  <a:srgbClr val="006FC0"/>
                </a:solidFill>
                <a:latin typeface="Arial"/>
                <a:cs typeface="Arial"/>
              </a:rPr>
              <a:t>Структура</a:t>
            </a:r>
            <a:r>
              <a:rPr sz="690" b="1" spc="2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90" b="1" spc="-4" dirty="0">
                <a:solidFill>
                  <a:srgbClr val="006FC0"/>
                </a:solidFill>
                <a:latin typeface="Arial"/>
                <a:cs typeface="Arial"/>
              </a:rPr>
              <a:t>госпрограммы</a:t>
            </a:r>
            <a:endParaRPr sz="690">
              <a:latin typeface="Arial"/>
              <a:cs typeface="Arial"/>
            </a:endParaRPr>
          </a:p>
        </p:txBody>
      </p:sp>
      <p:sp>
        <p:nvSpPr>
          <p:cNvPr id="71" name="object 55"/>
          <p:cNvSpPr txBox="1"/>
          <p:nvPr/>
        </p:nvSpPr>
        <p:spPr>
          <a:xfrm>
            <a:off x="1325381" y="2787150"/>
            <a:ext cx="3492462" cy="414188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107808" marR="69618" indent="-108207">
              <a:spcBef>
                <a:spcPts val="66"/>
              </a:spcBef>
              <a:buFont typeface="Wingdings"/>
              <a:buChar char=""/>
              <a:tabLst>
                <a:tab pos="108207" algn="l"/>
              </a:tabLst>
            </a:pP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Перечень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структурных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элементов (проектная часть: федеральные и</a:t>
            </a:r>
            <a:r>
              <a:rPr sz="659" spc="-129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ведомственные  проекты; процессная часть: комплексы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процессных</a:t>
            </a:r>
            <a:r>
              <a:rPr sz="659" spc="-122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мероприятий)</a:t>
            </a:r>
            <a:endParaRPr sz="659">
              <a:latin typeface="Arial"/>
              <a:cs typeface="Arial"/>
            </a:endParaRPr>
          </a:p>
          <a:p>
            <a:pPr marL="107808" indent="-108207">
              <a:buFont typeface="Wingdings"/>
              <a:buChar char=""/>
              <a:tabLst>
                <a:tab pos="108207" algn="l"/>
              </a:tabLst>
            </a:pP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Ключевые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задачи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и краткие ожидаемые эффекты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реализации,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сроки и</a:t>
            </a:r>
            <a:r>
              <a:rPr sz="659" spc="-5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ответственные</a:t>
            </a:r>
            <a:endParaRPr sz="659">
              <a:latin typeface="Arial"/>
              <a:cs typeface="Arial"/>
            </a:endParaRPr>
          </a:p>
          <a:p>
            <a:pPr marL="107808" indent="-108207">
              <a:buFont typeface="Wingdings"/>
              <a:buChar char=""/>
              <a:tabLst>
                <a:tab pos="108207" algn="l"/>
              </a:tabLst>
            </a:pP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Связь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структурных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элементов с показателями</a:t>
            </a:r>
            <a:r>
              <a:rPr sz="659" spc="-8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госпрограммы</a:t>
            </a:r>
            <a:endParaRPr sz="659">
              <a:latin typeface="Arial"/>
              <a:cs typeface="Arial"/>
            </a:endParaRPr>
          </a:p>
        </p:txBody>
      </p:sp>
      <p:sp>
        <p:nvSpPr>
          <p:cNvPr id="72" name="object 56"/>
          <p:cNvSpPr/>
          <p:nvPr/>
        </p:nvSpPr>
        <p:spPr>
          <a:xfrm>
            <a:off x="5064063" y="1867074"/>
            <a:ext cx="1813264" cy="669531"/>
          </a:xfrm>
          <a:custGeom>
            <a:avLst/>
            <a:gdLst/>
            <a:ahLst/>
            <a:cxnLst/>
            <a:rect l="l" t="t" r="r" b="b"/>
            <a:pathLst>
              <a:path w="2894329" h="1068704">
                <a:moveTo>
                  <a:pt x="0" y="1068324"/>
                </a:moveTo>
                <a:lnTo>
                  <a:pt x="2894076" y="1068324"/>
                </a:lnTo>
                <a:lnTo>
                  <a:pt x="2894076" y="0"/>
                </a:lnTo>
                <a:lnTo>
                  <a:pt x="0" y="0"/>
                </a:lnTo>
                <a:lnTo>
                  <a:pt x="0" y="1068324"/>
                </a:lnTo>
                <a:close/>
              </a:path>
            </a:pathLst>
          </a:custGeom>
          <a:ln w="9144">
            <a:solidFill>
              <a:srgbClr val="C00000"/>
            </a:solidFill>
            <a:prstDash val="sysDot"/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73" name="object 57"/>
          <p:cNvSpPr txBox="1"/>
          <p:nvPr/>
        </p:nvSpPr>
        <p:spPr>
          <a:xfrm>
            <a:off x="5121747" y="1884705"/>
            <a:ext cx="1020009" cy="114618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>
              <a:spcBef>
                <a:spcPts val="66"/>
              </a:spcBef>
            </a:pPr>
            <a:r>
              <a:rPr sz="690" b="1" dirty="0">
                <a:solidFill>
                  <a:srgbClr val="006FC0"/>
                </a:solidFill>
                <a:latin typeface="Arial"/>
                <a:cs typeface="Arial"/>
              </a:rPr>
              <a:t>Бюджет</a:t>
            </a:r>
            <a:r>
              <a:rPr sz="690" b="1" spc="-4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90" b="1" spc="-4" dirty="0">
                <a:solidFill>
                  <a:srgbClr val="006FC0"/>
                </a:solidFill>
                <a:latin typeface="Arial"/>
                <a:cs typeface="Arial"/>
              </a:rPr>
              <a:t>госпрограммы</a:t>
            </a:r>
            <a:endParaRPr sz="690">
              <a:latin typeface="Arial"/>
              <a:cs typeface="Arial"/>
            </a:endParaRPr>
          </a:p>
        </p:txBody>
      </p:sp>
      <p:sp>
        <p:nvSpPr>
          <p:cNvPr id="74" name="object 58"/>
          <p:cNvSpPr txBox="1"/>
          <p:nvPr/>
        </p:nvSpPr>
        <p:spPr>
          <a:xfrm>
            <a:off x="5121749" y="1990074"/>
            <a:ext cx="1705454" cy="515626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107808" marR="3183" indent="-108207">
              <a:spcBef>
                <a:spcPts val="66"/>
              </a:spcBef>
              <a:buFont typeface="Wingdings"/>
              <a:buChar char=""/>
              <a:tabLst>
                <a:tab pos="108207" algn="l"/>
              </a:tabLst>
            </a:pP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Финансовое обеспечение по</a:t>
            </a:r>
            <a:r>
              <a:rPr sz="659" spc="-9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источникам 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и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структурным</a:t>
            </a:r>
            <a:r>
              <a:rPr sz="659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элементам</a:t>
            </a:r>
            <a:endParaRPr sz="659">
              <a:latin typeface="Arial"/>
              <a:cs typeface="Arial"/>
            </a:endParaRPr>
          </a:p>
          <a:p>
            <a:pPr marL="107808" indent="-108207">
              <a:buFont typeface="Wingdings"/>
              <a:buChar char=""/>
              <a:tabLst>
                <a:tab pos="108207" algn="l"/>
              </a:tabLst>
            </a:pP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Общий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объем и по</a:t>
            </a:r>
            <a:r>
              <a:rPr sz="659" spc="-32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годам</a:t>
            </a:r>
            <a:endParaRPr sz="659">
              <a:latin typeface="Arial"/>
              <a:cs typeface="Arial"/>
            </a:endParaRPr>
          </a:p>
          <a:p>
            <a:pPr marL="107808" marR="7957" indent="-108207">
              <a:buFont typeface="Wingdings"/>
              <a:buChar char=""/>
              <a:tabLst>
                <a:tab pos="108207" algn="l"/>
              </a:tabLst>
            </a:pP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Бюджет по источникам</a:t>
            </a:r>
            <a:r>
              <a:rPr sz="659" spc="-7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финансирования  </a:t>
            </a:r>
            <a:r>
              <a:rPr sz="659" spc="-4" dirty="0">
                <a:solidFill>
                  <a:srgbClr val="404040"/>
                </a:solidFill>
                <a:latin typeface="Arial"/>
                <a:cs typeface="Arial"/>
              </a:rPr>
              <a:t>дефицита </a:t>
            </a:r>
            <a:r>
              <a:rPr sz="659" dirty="0">
                <a:solidFill>
                  <a:srgbClr val="404040"/>
                </a:solidFill>
                <a:latin typeface="Arial"/>
                <a:cs typeface="Arial"/>
              </a:rPr>
              <a:t>бюджета </a:t>
            </a:r>
            <a:r>
              <a:rPr sz="564" i="1" spc="-4" dirty="0">
                <a:solidFill>
                  <a:srgbClr val="404040"/>
                </a:solidFill>
                <a:latin typeface="Arial"/>
                <a:cs typeface="Arial"/>
              </a:rPr>
              <a:t>(при</a:t>
            </a:r>
            <a:r>
              <a:rPr sz="564" i="1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564" i="1" spc="-4" dirty="0">
                <a:solidFill>
                  <a:srgbClr val="404040"/>
                </a:solidFill>
                <a:latin typeface="Arial"/>
                <a:cs typeface="Arial"/>
              </a:rPr>
              <a:t>наличии)</a:t>
            </a:r>
            <a:endParaRPr sz="564">
              <a:latin typeface="Arial"/>
              <a:cs typeface="Arial"/>
            </a:endParaRPr>
          </a:p>
        </p:txBody>
      </p:sp>
      <p:sp>
        <p:nvSpPr>
          <p:cNvPr id="75" name="object 59"/>
          <p:cNvSpPr/>
          <p:nvPr/>
        </p:nvSpPr>
        <p:spPr>
          <a:xfrm>
            <a:off x="6637519" y="1798327"/>
            <a:ext cx="371564" cy="162310"/>
          </a:xfrm>
          <a:custGeom>
            <a:avLst/>
            <a:gdLst/>
            <a:ahLst/>
            <a:cxnLst/>
            <a:rect l="l" t="t" r="r" b="b"/>
            <a:pathLst>
              <a:path w="593090" h="259080">
                <a:moveTo>
                  <a:pt x="592835" y="0"/>
                </a:moveTo>
                <a:lnTo>
                  <a:pt x="0" y="0"/>
                </a:lnTo>
                <a:lnTo>
                  <a:pt x="0" y="259079"/>
                </a:lnTo>
                <a:lnTo>
                  <a:pt x="592835" y="259079"/>
                </a:lnTo>
                <a:lnTo>
                  <a:pt x="5928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76" name="object 60"/>
          <p:cNvSpPr txBox="1"/>
          <p:nvPr/>
        </p:nvSpPr>
        <p:spPr>
          <a:xfrm>
            <a:off x="6721544" y="1816549"/>
            <a:ext cx="238294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>
              <a:spcBef>
                <a:spcPts val="66"/>
              </a:spcBef>
            </a:pPr>
            <a:r>
              <a:rPr sz="659" b="1" dirty="0">
                <a:solidFill>
                  <a:srgbClr val="006FC0"/>
                </a:solidFill>
                <a:latin typeface="Arial"/>
                <a:cs typeface="Arial"/>
              </a:rPr>
              <a:t>5</a:t>
            </a:r>
            <a:r>
              <a:rPr sz="659" b="1" spc="-4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9" b="1" spc="-4" dirty="0">
                <a:solidFill>
                  <a:srgbClr val="006FC0"/>
                </a:solidFill>
                <a:latin typeface="Arial"/>
                <a:cs typeface="Arial"/>
              </a:rPr>
              <a:t>стр.</a:t>
            </a:r>
            <a:endParaRPr sz="659">
              <a:latin typeface="Arial"/>
              <a:cs typeface="Arial"/>
            </a:endParaRPr>
          </a:p>
        </p:txBody>
      </p:sp>
      <p:sp>
        <p:nvSpPr>
          <p:cNvPr id="77" name="object 61"/>
          <p:cNvSpPr/>
          <p:nvPr/>
        </p:nvSpPr>
        <p:spPr>
          <a:xfrm>
            <a:off x="5064065" y="2638526"/>
            <a:ext cx="1782632" cy="559733"/>
          </a:xfrm>
          <a:custGeom>
            <a:avLst/>
            <a:gdLst/>
            <a:ahLst/>
            <a:cxnLst/>
            <a:rect l="l" t="t" r="r" b="b"/>
            <a:pathLst>
              <a:path w="2845434" h="893445">
                <a:moveTo>
                  <a:pt x="0" y="893063"/>
                </a:moveTo>
                <a:lnTo>
                  <a:pt x="2845307" y="893063"/>
                </a:lnTo>
                <a:lnTo>
                  <a:pt x="2845307" y="0"/>
                </a:lnTo>
                <a:lnTo>
                  <a:pt x="0" y="0"/>
                </a:lnTo>
                <a:lnTo>
                  <a:pt x="0" y="893063"/>
                </a:lnTo>
                <a:close/>
              </a:path>
            </a:pathLst>
          </a:custGeom>
          <a:ln w="9144">
            <a:solidFill>
              <a:srgbClr val="C00000"/>
            </a:solidFill>
            <a:prstDash val="sysDot"/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78" name="object 62"/>
          <p:cNvSpPr txBox="1"/>
          <p:nvPr/>
        </p:nvSpPr>
        <p:spPr>
          <a:xfrm>
            <a:off x="5121747" y="2656744"/>
            <a:ext cx="1338664" cy="322239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R="3183">
              <a:spcBef>
                <a:spcPts val="66"/>
              </a:spcBef>
            </a:pPr>
            <a:r>
              <a:rPr sz="690" b="1" dirty="0">
                <a:solidFill>
                  <a:srgbClr val="006FC0"/>
                </a:solidFill>
                <a:latin typeface="Arial"/>
                <a:cs typeface="Arial"/>
              </a:rPr>
              <a:t>Декомпозиция </a:t>
            </a:r>
            <a:r>
              <a:rPr sz="690" b="1" spc="-4" dirty="0">
                <a:solidFill>
                  <a:srgbClr val="006FC0"/>
                </a:solidFill>
                <a:latin typeface="Arial"/>
                <a:cs typeface="Arial"/>
              </a:rPr>
              <a:t>показателей</a:t>
            </a:r>
            <a:r>
              <a:rPr sz="690" b="1" spc="-7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90" b="1" dirty="0">
                <a:solidFill>
                  <a:srgbClr val="006FC0"/>
                </a:solidFill>
                <a:latin typeface="Arial"/>
                <a:cs typeface="Arial"/>
              </a:rPr>
              <a:t>по  </a:t>
            </a:r>
            <a:r>
              <a:rPr sz="690" b="1" spc="-4" dirty="0">
                <a:solidFill>
                  <a:srgbClr val="006FC0"/>
                </a:solidFill>
                <a:latin typeface="Arial"/>
                <a:cs typeface="Arial"/>
              </a:rPr>
              <a:t>субъектам</a:t>
            </a:r>
            <a:r>
              <a:rPr sz="69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90" b="1" dirty="0">
                <a:solidFill>
                  <a:srgbClr val="006FC0"/>
                </a:solidFill>
                <a:latin typeface="Arial"/>
                <a:cs typeface="Arial"/>
              </a:rPr>
              <a:t>РФ</a:t>
            </a:r>
            <a:endParaRPr sz="69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659" dirty="0">
                <a:solidFill>
                  <a:srgbClr val="006FC0"/>
                </a:solidFill>
                <a:latin typeface="Arial"/>
                <a:cs typeface="Arial"/>
              </a:rPr>
              <a:t>(при</a:t>
            </a:r>
            <a:r>
              <a:rPr sz="659" spc="-17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9" spc="-4" dirty="0">
                <a:solidFill>
                  <a:srgbClr val="006FC0"/>
                </a:solidFill>
                <a:latin typeface="Arial"/>
                <a:cs typeface="Arial"/>
              </a:rPr>
              <a:t>необходимости)</a:t>
            </a:r>
            <a:endParaRPr sz="659" dirty="0">
              <a:latin typeface="Arial"/>
              <a:cs typeface="Arial"/>
            </a:endParaRPr>
          </a:p>
        </p:txBody>
      </p:sp>
      <p:sp>
        <p:nvSpPr>
          <p:cNvPr id="79" name="object 63"/>
          <p:cNvSpPr/>
          <p:nvPr/>
        </p:nvSpPr>
        <p:spPr>
          <a:xfrm>
            <a:off x="6546818" y="2570735"/>
            <a:ext cx="426862" cy="164300"/>
          </a:xfrm>
          <a:custGeom>
            <a:avLst/>
            <a:gdLst/>
            <a:ahLst/>
            <a:cxnLst/>
            <a:rect l="l" t="t" r="r" b="b"/>
            <a:pathLst>
              <a:path w="681354" h="262254">
                <a:moveTo>
                  <a:pt x="681227" y="0"/>
                </a:moveTo>
                <a:lnTo>
                  <a:pt x="0" y="0"/>
                </a:lnTo>
                <a:lnTo>
                  <a:pt x="0" y="262127"/>
                </a:lnTo>
                <a:lnTo>
                  <a:pt x="681227" y="262127"/>
                </a:lnTo>
                <a:lnTo>
                  <a:pt x="6812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80" name="object 64"/>
          <p:cNvSpPr txBox="1"/>
          <p:nvPr/>
        </p:nvSpPr>
        <p:spPr>
          <a:xfrm>
            <a:off x="6639035" y="2589354"/>
            <a:ext cx="285237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>
              <a:spcBef>
                <a:spcPts val="66"/>
              </a:spcBef>
            </a:pPr>
            <a:r>
              <a:rPr sz="659" b="1" dirty="0">
                <a:solidFill>
                  <a:srgbClr val="006FC0"/>
                </a:solidFill>
                <a:latin typeface="Arial"/>
                <a:cs typeface="Arial"/>
              </a:rPr>
              <a:t>10</a:t>
            </a:r>
            <a:r>
              <a:rPr sz="659" b="1" spc="-4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9" b="1" spc="-4" dirty="0">
                <a:solidFill>
                  <a:srgbClr val="006FC0"/>
                </a:solidFill>
                <a:latin typeface="Arial"/>
                <a:cs typeface="Arial"/>
              </a:rPr>
              <a:t>стр.</a:t>
            </a:r>
            <a:endParaRPr sz="659">
              <a:latin typeface="Arial"/>
              <a:cs typeface="Arial"/>
            </a:endParaRPr>
          </a:p>
        </p:txBody>
      </p:sp>
      <p:sp>
        <p:nvSpPr>
          <p:cNvPr id="81" name="object 65"/>
          <p:cNvSpPr/>
          <p:nvPr/>
        </p:nvSpPr>
        <p:spPr>
          <a:xfrm>
            <a:off x="4575223" y="1788780"/>
            <a:ext cx="432829" cy="164300"/>
          </a:xfrm>
          <a:custGeom>
            <a:avLst/>
            <a:gdLst/>
            <a:ahLst/>
            <a:cxnLst/>
            <a:rect l="l" t="t" r="r" b="b"/>
            <a:pathLst>
              <a:path w="690879" h="262255">
                <a:moveTo>
                  <a:pt x="690372" y="0"/>
                </a:moveTo>
                <a:lnTo>
                  <a:pt x="0" y="0"/>
                </a:lnTo>
                <a:lnTo>
                  <a:pt x="0" y="262127"/>
                </a:lnTo>
                <a:lnTo>
                  <a:pt x="690372" y="262127"/>
                </a:lnTo>
                <a:lnTo>
                  <a:pt x="6903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82" name="object 66"/>
          <p:cNvSpPr txBox="1"/>
          <p:nvPr/>
        </p:nvSpPr>
        <p:spPr>
          <a:xfrm>
            <a:off x="4673007" y="1807002"/>
            <a:ext cx="285237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>
              <a:spcBef>
                <a:spcPts val="66"/>
              </a:spcBef>
            </a:pPr>
            <a:r>
              <a:rPr sz="659" b="1" dirty="0">
                <a:solidFill>
                  <a:srgbClr val="006FC0"/>
                </a:solidFill>
                <a:latin typeface="Arial"/>
                <a:cs typeface="Arial"/>
              </a:rPr>
              <a:t>10</a:t>
            </a:r>
            <a:r>
              <a:rPr sz="659" b="1" spc="-4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9" b="1" spc="-4" dirty="0">
                <a:solidFill>
                  <a:srgbClr val="006FC0"/>
                </a:solidFill>
                <a:latin typeface="Arial"/>
                <a:cs typeface="Arial"/>
              </a:rPr>
              <a:t>стр.</a:t>
            </a:r>
            <a:endParaRPr sz="659">
              <a:latin typeface="Arial"/>
              <a:cs typeface="Arial"/>
            </a:endParaRPr>
          </a:p>
        </p:txBody>
      </p:sp>
      <p:sp>
        <p:nvSpPr>
          <p:cNvPr id="83" name="object 67"/>
          <p:cNvSpPr/>
          <p:nvPr/>
        </p:nvSpPr>
        <p:spPr>
          <a:xfrm>
            <a:off x="4587636" y="2563098"/>
            <a:ext cx="432829" cy="164300"/>
          </a:xfrm>
          <a:custGeom>
            <a:avLst/>
            <a:gdLst/>
            <a:ahLst/>
            <a:cxnLst/>
            <a:rect l="l" t="t" r="r" b="b"/>
            <a:pathLst>
              <a:path w="690879" h="262254">
                <a:moveTo>
                  <a:pt x="690371" y="0"/>
                </a:moveTo>
                <a:lnTo>
                  <a:pt x="0" y="0"/>
                </a:lnTo>
                <a:lnTo>
                  <a:pt x="0" y="262127"/>
                </a:lnTo>
                <a:lnTo>
                  <a:pt x="690371" y="262127"/>
                </a:lnTo>
                <a:lnTo>
                  <a:pt x="6903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84" name="object 68"/>
          <p:cNvSpPr txBox="1"/>
          <p:nvPr/>
        </p:nvSpPr>
        <p:spPr>
          <a:xfrm>
            <a:off x="4685818" y="2581318"/>
            <a:ext cx="285237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>
              <a:spcBef>
                <a:spcPts val="66"/>
              </a:spcBef>
            </a:pPr>
            <a:r>
              <a:rPr sz="659" b="1" dirty="0">
                <a:solidFill>
                  <a:srgbClr val="006FC0"/>
                </a:solidFill>
                <a:latin typeface="Arial"/>
                <a:cs typeface="Arial"/>
              </a:rPr>
              <a:t>30</a:t>
            </a:r>
            <a:r>
              <a:rPr sz="659" b="1" spc="-4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9" b="1" spc="-4" dirty="0">
                <a:solidFill>
                  <a:srgbClr val="006FC0"/>
                </a:solidFill>
                <a:latin typeface="Arial"/>
                <a:cs typeface="Arial"/>
              </a:rPr>
              <a:t>стр.</a:t>
            </a:r>
            <a:endParaRPr sz="659">
              <a:latin typeface="Arial"/>
              <a:cs typeface="Arial"/>
            </a:endParaRPr>
          </a:p>
        </p:txBody>
      </p:sp>
      <p:sp>
        <p:nvSpPr>
          <p:cNvPr id="85" name="object 69"/>
          <p:cNvSpPr/>
          <p:nvPr/>
        </p:nvSpPr>
        <p:spPr>
          <a:xfrm>
            <a:off x="1154768" y="1612624"/>
            <a:ext cx="5876596" cy="1672833"/>
          </a:xfrm>
          <a:custGeom>
            <a:avLst/>
            <a:gdLst/>
            <a:ahLst/>
            <a:cxnLst/>
            <a:rect l="l" t="t" r="r" b="b"/>
            <a:pathLst>
              <a:path w="9380220" h="2670175">
                <a:moveTo>
                  <a:pt x="0" y="2670048"/>
                </a:moveTo>
                <a:lnTo>
                  <a:pt x="9380220" y="2670048"/>
                </a:lnTo>
                <a:lnTo>
                  <a:pt x="9380220" y="0"/>
                </a:lnTo>
                <a:lnTo>
                  <a:pt x="0" y="0"/>
                </a:lnTo>
                <a:lnTo>
                  <a:pt x="0" y="2670048"/>
                </a:lnTo>
                <a:close/>
              </a:path>
            </a:pathLst>
          </a:custGeom>
          <a:ln w="22860">
            <a:solidFill>
              <a:srgbClr val="F8BEBE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86" name="object 70"/>
          <p:cNvSpPr txBox="1"/>
          <p:nvPr/>
        </p:nvSpPr>
        <p:spPr>
          <a:xfrm>
            <a:off x="1211576" y="1630127"/>
            <a:ext cx="1184311" cy="364926"/>
          </a:xfrm>
          <a:prstGeom prst="rect">
            <a:avLst/>
          </a:prstGeom>
        </p:spPr>
        <p:txBody>
          <a:bodyPr vert="horz" wrap="square" lIns="0" tIns="7956" rIns="0" bIns="0" rtlCol="0">
            <a:spAutoFit/>
          </a:bodyPr>
          <a:lstStyle/>
          <a:p>
            <a:pPr>
              <a:spcBef>
                <a:spcPts val="62"/>
              </a:spcBef>
            </a:pPr>
            <a:r>
              <a:rPr sz="752" b="1" spc="-4" dirty="0">
                <a:solidFill>
                  <a:srgbClr val="006FC0"/>
                </a:solidFill>
                <a:latin typeface="Arial"/>
                <a:cs typeface="Arial"/>
              </a:rPr>
              <a:t>Паспорт</a:t>
            </a:r>
            <a:r>
              <a:rPr sz="752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52" b="1" spc="-4" dirty="0">
                <a:solidFill>
                  <a:srgbClr val="006FC0"/>
                </a:solidFill>
                <a:latin typeface="Arial"/>
                <a:cs typeface="Arial"/>
              </a:rPr>
              <a:t>госпрограммы</a:t>
            </a:r>
            <a:endParaRPr sz="752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877">
              <a:latin typeface="Arial"/>
              <a:cs typeface="Arial"/>
            </a:endParaRPr>
          </a:p>
          <a:p>
            <a:pPr marL="113776"/>
            <a:r>
              <a:rPr sz="690" b="1" spc="-4" dirty="0">
                <a:solidFill>
                  <a:srgbClr val="006FC0"/>
                </a:solidFill>
                <a:latin typeface="Arial"/>
                <a:cs typeface="Arial"/>
              </a:rPr>
              <a:t>Карточка</a:t>
            </a:r>
            <a:r>
              <a:rPr sz="69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90" b="1" spc="-4" dirty="0">
                <a:solidFill>
                  <a:srgbClr val="006FC0"/>
                </a:solidFill>
                <a:latin typeface="Arial"/>
                <a:cs typeface="Arial"/>
              </a:rPr>
              <a:t>госпрограммы</a:t>
            </a:r>
            <a:endParaRPr sz="690">
              <a:latin typeface="Arial"/>
              <a:cs typeface="Arial"/>
            </a:endParaRPr>
          </a:p>
        </p:txBody>
      </p:sp>
      <p:sp>
        <p:nvSpPr>
          <p:cNvPr id="87" name="object 71"/>
          <p:cNvSpPr/>
          <p:nvPr/>
        </p:nvSpPr>
        <p:spPr>
          <a:xfrm>
            <a:off x="6907720" y="3837716"/>
            <a:ext cx="128099" cy="158730"/>
          </a:xfrm>
          <a:custGeom>
            <a:avLst/>
            <a:gdLst/>
            <a:ahLst/>
            <a:cxnLst/>
            <a:rect l="l" t="t" r="r" b="b"/>
            <a:pathLst>
              <a:path w="204470" h="253364">
                <a:moveTo>
                  <a:pt x="204216" y="0"/>
                </a:moveTo>
                <a:lnTo>
                  <a:pt x="0" y="0"/>
                </a:lnTo>
                <a:lnTo>
                  <a:pt x="0" y="252984"/>
                </a:lnTo>
                <a:lnTo>
                  <a:pt x="204216" y="252984"/>
                </a:lnTo>
                <a:lnTo>
                  <a:pt x="2042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88" name="object 72"/>
          <p:cNvSpPr txBox="1"/>
          <p:nvPr/>
        </p:nvSpPr>
        <p:spPr>
          <a:xfrm>
            <a:off x="6958007" y="3855692"/>
            <a:ext cx="48932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>
              <a:spcBef>
                <a:spcPts val="66"/>
              </a:spcBef>
            </a:pPr>
            <a:r>
              <a:rPr sz="659" b="1" dirty="0">
                <a:solidFill>
                  <a:srgbClr val="006FC0"/>
                </a:solidFill>
                <a:latin typeface="Arial"/>
                <a:cs typeface="Arial"/>
              </a:rPr>
              <a:t>*</a:t>
            </a:r>
            <a:endParaRPr sz="659">
              <a:latin typeface="Arial"/>
              <a:cs typeface="Arial"/>
            </a:endParaRPr>
          </a:p>
        </p:txBody>
      </p:sp>
      <p:sp>
        <p:nvSpPr>
          <p:cNvPr id="89" name="object 73"/>
          <p:cNvSpPr txBox="1"/>
          <p:nvPr/>
        </p:nvSpPr>
        <p:spPr>
          <a:xfrm>
            <a:off x="1143311" y="6846755"/>
            <a:ext cx="2702391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>
              <a:spcBef>
                <a:spcPts val="66"/>
              </a:spcBef>
            </a:pPr>
            <a:r>
              <a:rPr sz="659" dirty="0">
                <a:latin typeface="Arial"/>
                <a:cs typeface="Arial"/>
              </a:rPr>
              <a:t>* - </a:t>
            </a:r>
            <a:r>
              <a:rPr sz="659" spc="-4" dirty="0">
                <a:latin typeface="Arial"/>
                <a:cs typeface="Arial"/>
              </a:rPr>
              <a:t>формируется </a:t>
            </a:r>
            <a:r>
              <a:rPr sz="659" dirty="0">
                <a:latin typeface="Arial"/>
                <a:cs typeface="Arial"/>
              </a:rPr>
              <a:t>при </a:t>
            </a:r>
            <a:r>
              <a:rPr sz="659" spc="-4" dirty="0">
                <a:latin typeface="Arial"/>
                <a:cs typeface="Arial"/>
              </a:rPr>
              <a:t>необходимости, </a:t>
            </a:r>
            <a:r>
              <a:rPr sz="659" dirty="0">
                <a:latin typeface="Arial"/>
                <a:cs typeface="Arial"/>
              </a:rPr>
              <a:t>объем информации</a:t>
            </a:r>
            <a:r>
              <a:rPr sz="659" spc="-56" dirty="0">
                <a:latin typeface="Arial"/>
                <a:cs typeface="Arial"/>
              </a:rPr>
              <a:t> </a:t>
            </a:r>
            <a:r>
              <a:rPr sz="659" dirty="0">
                <a:latin typeface="Arial"/>
                <a:cs typeface="Arial"/>
              </a:rPr>
              <a:t>различный</a:t>
            </a:r>
          </a:p>
        </p:txBody>
      </p:sp>
      <p:sp>
        <p:nvSpPr>
          <p:cNvPr id="90" name="object 74"/>
          <p:cNvSpPr/>
          <p:nvPr/>
        </p:nvSpPr>
        <p:spPr>
          <a:xfrm>
            <a:off x="2818449" y="4160427"/>
            <a:ext cx="128099" cy="158730"/>
          </a:xfrm>
          <a:custGeom>
            <a:avLst/>
            <a:gdLst/>
            <a:ahLst/>
            <a:cxnLst/>
            <a:rect l="l" t="t" r="r" b="b"/>
            <a:pathLst>
              <a:path w="204470" h="253364">
                <a:moveTo>
                  <a:pt x="204215" y="0"/>
                </a:moveTo>
                <a:lnTo>
                  <a:pt x="0" y="0"/>
                </a:lnTo>
                <a:lnTo>
                  <a:pt x="0" y="252984"/>
                </a:lnTo>
                <a:lnTo>
                  <a:pt x="204215" y="252984"/>
                </a:lnTo>
                <a:lnTo>
                  <a:pt x="2042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91" name="object 75"/>
          <p:cNvSpPr txBox="1"/>
          <p:nvPr/>
        </p:nvSpPr>
        <p:spPr>
          <a:xfrm>
            <a:off x="2867621" y="4178644"/>
            <a:ext cx="48932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>
              <a:spcBef>
                <a:spcPts val="66"/>
              </a:spcBef>
            </a:pPr>
            <a:r>
              <a:rPr sz="659" b="1" dirty="0">
                <a:solidFill>
                  <a:srgbClr val="006FC0"/>
                </a:solidFill>
                <a:latin typeface="Arial"/>
                <a:cs typeface="Arial"/>
              </a:rPr>
              <a:t>*</a:t>
            </a:r>
            <a:endParaRPr sz="659">
              <a:latin typeface="Arial"/>
              <a:cs typeface="Arial"/>
            </a:endParaRPr>
          </a:p>
        </p:txBody>
      </p:sp>
      <p:sp>
        <p:nvSpPr>
          <p:cNvPr id="92" name="object 76"/>
          <p:cNvSpPr/>
          <p:nvPr/>
        </p:nvSpPr>
        <p:spPr>
          <a:xfrm>
            <a:off x="6912494" y="4175701"/>
            <a:ext cx="118550" cy="96671"/>
          </a:xfrm>
          <a:custGeom>
            <a:avLst/>
            <a:gdLst/>
            <a:ahLst/>
            <a:cxnLst/>
            <a:rect l="l" t="t" r="r" b="b"/>
            <a:pathLst>
              <a:path w="189229" h="154304">
                <a:moveTo>
                  <a:pt x="188975" y="0"/>
                </a:moveTo>
                <a:lnTo>
                  <a:pt x="0" y="0"/>
                </a:lnTo>
                <a:lnTo>
                  <a:pt x="0" y="153924"/>
                </a:lnTo>
                <a:lnTo>
                  <a:pt x="188975" y="153924"/>
                </a:lnTo>
                <a:lnTo>
                  <a:pt x="188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93" name="object 77"/>
          <p:cNvSpPr txBox="1"/>
          <p:nvPr/>
        </p:nvSpPr>
        <p:spPr>
          <a:xfrm>
            <a:off x="6962621" y="4193888"/>
            <a:ext cx="48932" cy="109874"/>
          </a:xfrm>
          <a:prstGeom prst="rect">
            <a:avLst/>
          </a:prstGeom>
        </p:spPr>
        <p:txBody>
          <a:bodyPr vert="horz" wrap="square" lIns="0" tIns="8354" rIns="0" bIns="0" rtlCol="0">
            <a:spAutoFit/>
          </a:bodyPr>
          <a:lstStyle/>
          <a:p>
            <a:pPr marL="7957">
              <a:spcBef>
                <a:spcPts val="66"/>
              </a:spcBef>
            </a:pPr>
            <a:r>
              <a:rPr sz="659" b="1" dirty="0">
                <a:solidFill>
                  <a:srgbClr val="006FC0"/>
                </a:solidFill>
                <a:latin typeface="Arial"/>
                <a:cs typeface="Arial"/>
              </a:rPr>
              <a:t>*</a:t>
            </a:r>
            <a:endParaRPr sz="659">
              <a:latin typeface="Arial"/>
              <a:cs typeface="Arial"/>
            </a:endParaRPr>
          </a:p>
        </p:txBody>
      </p:sp>
      <p:sp>
        <p:nvSpPr>
          <p:cNvPr id="94" name="object 78"/>
          <p:cNvSpPr/>
          <p:nvPr/>
        </p:nvSpPr>
        <p:spPr>
          <a:xfrm>
            <a:off x="7115384" y="3443873"/>
            <a:ext cx="76383" cy="263756"/>
          </a:xfrm>
          <a:custGeom>
            <a:avLst/>
            <a:gdLst/>
            <a:ahLst/>
            <a:cxnLst/>
            <a:rect l="l" t="t" r="r" b="b"/>
            <a:pathLst>
              <a:path w="121920" h="421004">
                <a:moveTo>
                  <a:pt x="0" y="0"/>
                </a:moveTo>
                <a:lnTo>
                  <a:pt x="47446" y="0"/>
                </a:lnTo>
                <a:lnTo>
                  <a:pt x="86201" y="0"/>
                </a:lnTo>
                <a:lnTo>
                  <a:pt x="112335" y="0"/>
                </a:lnTo>
                <a:lnTo>
                  <a:pt x="121920" y="0"/>
                </a:lnTo>
                <a:lnTo>
                  <a:pt x="121920" y="420624"/>
                </a:lnTo>
                <a:lnTo>
                  <a:pt x="89296" y="420624"/>
                </a:lnTo>
                <a:lnTo>
                  <a:pt x="65722" y="420624"/>
                </a:lnTo>
                <a:lnTo>
                  <a:pt x="39766" y="420624"/>
                </a:lnTo>
                <a:lnTo>
                  <a:pt x="0" y="420624"/>
                </a:lnTo>
              </a:path>
            </a:pathLst>
          </a:custGeom>
          <a:ln w="19811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129"/>
          </a:p>
        </p:txBody>
      </p:sp>
      <p:sp>
        <p:nvSpPr>
          <p:cNvPr id="95" name="object 79"/>
          <p:cNvSpPr txBox="1"/>
          <p:nvPr/>
        </p:nvSpPr>
        <p:spPr>
          <a:xfrm>
            <a:off x="7376195" y="3432016"/>
            <a:ext cx="1115488" cy="199243"/>
          </a:xfrm>
          <a:prstGeom prst="rect">
            <a:avLst/>
          </a:prstGeom>
        </p:spPr>
        <p:txBody>
          <a:bodyPr vert="horz" wrap="square" lIns="0" tIns="29041" rIns="0" bIns="0" rtlCol="0">
            <a:spAutoFit/>
          </a:bodyPr>
          <a:lstStyle/>
          <a:p>
            <a:pPr marL="7957" marR="3183" indent="101045">
              <a:lnSpc>
                <a:spcPct val="80000"/>
              </a:lnSpc>
              <a:spcBef>
                <a:spcPts val="229"/>
              </a:spcBef>
            </a:pPr>
            <a:r>
              <a:rPr sz="690" b="1" spc="-4" dirty="0">
                <a:solidFill>
                  <a:srgbClr val="7E7E7E"/>
                </a:solidFill>
                <a:latin typeface="Arial"/>
                <a:cs typeface="Arial"/>
              </a:rPr>
              <a:t>Управляющий совет  комплексной</a:t>
            </a:r>
            <a:r>
              <a:rPr sz="690" b="1" spc="-5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690" b="1" dirty="0">
                <a:solidFill>
                  <a:srgbClr val="7E7E7E"/>
                </a:solidFill>
                <a:latin typeface="Arial"/>
                <a:cs typeface="Arial"/>
              </a:rPr>
              <a:t>программы</a:t>
            </a:r>
            <a:endParaRPr sz="690">
              <a:latin typeface="Arial"/>
              <a:cs typeface="Arial"/>
            </a:endParaRPr>
          </a:p>
        </p:txBody>
      </p:sp>
      <p:sp>
        <p:nvSpPr>
          <p:cNvPr id="96" name="object 80"/>
          <p:cNvSpPr txBox="1"/>
          <p:nvPr/>
        </p:nvSpPr>
        <p:spPr>
          <a:xfrm>
            <a:off x="7477402" y="1194200"/>
            <a:ext cx="840196" cy="199243"/>
          </a:xfrm>
          <a:prstGeom prst="rect">
            <a:avLst/>
          </a:prstGeom>
        </p:spPr>
        <p:txBody>
          <a:bodyPr vert="horz" wrap="square" lIns="0" tIns="29041" rIns="0" bIns="0" rtlCol="0">
            <a:spAutoFit/>
          </a:bodyPr>
          <a:lstStyle/>
          <a:p>
            <a:pPr marL="7957" marR="3183" indent="73198">
              <a:lnSpc>
                <a:spcPct val="80000"/>
              </a:lnSpc>
              <a:spcBef>
                <a:spcPts val="229"/>
              </a:spcBef>
            </a:pPr>
            <a:r>
              <a:rPr sz="690" b="1" dirty="0">
                <a:solidFill>
                  <a:srgbClr val="C00000"/>
                </a:solidFill>
                <a:latin typeface="Arial"/>
                <a:cs typeface="Arial"/>
              </a:rPr>
              <a:t>Постановление  </a:t>
            </a:r>
            <a:r>
              <a:rPr sz="690" b="1" spc="-4" dirty="0">
                <a:solidFill>
                  <a:srgbClr val="C00000"/>
                </a:solidFill>
                <a:latin typeface="Arial"/>
                <a:cs typeface="Arial"/>
              </a:rPr>
              <a:t>Правительства</a:t>
            </a:r>
            <a:r>
              <a:rPr sz="69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690" b="1" dirty="0">
                <a:solidFill>
                  <a:srgbClr val="C00000"/>
                </a:solidFill>
                <a:latin typeface="Arial"/>
                <a:cs typeface="Arial"/>
              </a:rPr>
              <a:t>РФ</a:t>
            </a:r>
            <a:endParaRPr sz="690">
              <a:latin typeface="Arial"/>
              <a:cs typeface="Arial"/>
            </a:endParaRPr>
          </a:p>
        </p:txBody>
      </p:sp>
      <p:sp>
        <p:nvSpPr>
          <p:cNvPr id="98" name="object 82"/>
          <p:cNvSpPr txBox="1"/>
          <p:nvPr/>
        </p:nvSpPr>
        <p:spPr>
          <a:xfrm>
            <a:off x="7454485" y="4013073"/>
            <a:ext cx="840196" cy="199243"/>
          </a:xfrm>
          <a:prstGeom prst="rect">
            <a:avLst/>
          </a:prstGeom>
        </p:spPr>
        <p:txBody>
          <a:bodyPr vert="horz" wrap="square" lIns="0" tIns="29041" rIns="0" bIns="0" rtlCol="0">
            <a:spAutoFit/>
          </a:bodyPr>
          <a:lstStyle/>
          <a:p>
            <a:pPr marL="7957" marR="3183" indent="73198">
              <a:lnSpc>
                <a:spcPct val="80000"/>
              </a:lnSpc>
              <a:spcBef>
                <a:spcPts val="229"/>
              </a:spcBef>
            </a:pPr>
            <a:r>
              <a:rPr sz="690" b="1" dirty="0">
                <a:solidFill>
                  <a:srgbClr val="7E7E7E"/>
                </a:solidFill>
                <a:latin typeface="Arial"/>
                <a:cs typeface="Arial"/>
              </a:rPr>
              <a:t>Постановление  </a:t>
            </a:r>
            <a:r>
              <a:rPr sz="690" b="1" spc="-4" dirty="0">
                <a:solidFill>
                  <a:srgbClr val="7E7E7E"/>
                </a:solidFill>
                <a:latin typeface="Arial"/>
                <a:cs typeface="Arial"/>
              </a:rPr>
              <a:t>Правительства</a:t>
            </a:r>
            <a:r>
              <a:rPr sz="690" b="1" spc="-5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690" b="1" dirty="0">
                <a:solidFill>
                  <a:srgbClr val="7E7E7E"/>
                </a:solidFill>
                <a:latin typeface="Arial"/>
                <a:cs typeface="Arial"/>
              </a:rPr>
              <a:t>РФ</a:t>
            </a:r>
            <a:endParaRPr sz="690">
              <a:latin typeface="Arial"/>
              <a:cs typeface="Arial"/>
            </a:endParaRPr>
          </a:p>
        </p:txBody>
      </p:sp>
      <p:grpSp>
        <p:nvGrpSpPr>
          <p:cNvPr id="105" name="Группа 8">
            <a:extLst>
              <a:ext uri="{FF2B5EF4-FFF2-40B4-BE49-F238E27FC236}">
                <a16:creationId xmlns:a16="http://schemas.microsoft.com/office/drawing/2014/main" xmlns="" id="{F10A9F02-D302-482E-BC03-132A96B1AA9A}"/>
              </a:ext>
            </a:extLst>
          </p:cNvPr>
          <p:cNvGrpSpPr/>
          <p:nvPr/>
        </p:nvGrpSpPr>
        <p:grpSpPr>
          <a:xfrm>
            <a:off x="-9732" y="634041"/>
            <a:ext cx="9176823" cy="70669"/>
            <a:chOff x="3109" y="901929"/>
            <a:chExt cx="7146292" cy="80573"/>
          </a:xfrm>
        </p:grpSpPr>
        <p:sp>
          <p:nvSpPr>
            <p:cNvPr id="106" name="Прямоугольник 105">
              <a:extLst>
                <a:ext uri="{FF2B5EF4-FFF2-40B4-BE49-F238E27FC236}">
                  <a16:creationId xmlns:a16="http://schemas.microsoft.com/office/drawing/2014/main" xmlns="" id="{FBCD03FE-4332-4211-A37A-771C62C8276D}"/>
                </a:ext>
              </a:extLst>
            </p:cNvPr>
            <p:cNvSpPr/>
            <p:nvPr/>
          </p:nvSpPr>
          <p:spPr>
            <a:xfrm>
              <a:off x="3109" y="901931"/>
              <a:ext cx="2314354" cy="80571"/>
            </a:xfrm>
            <a:prstGeom prst="rect">
              <a:avLst/>
            </a:prstGeom>
            <a:solidFill>
              <a:srgbClr val="3F3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7" name="Прямоугольник 106">
              <a:extLst>
                <a:ext uri="{FF2B5EF4-FFF2-40B4-BE49-F238E27FC236}">
                  <a16:creationId xmlns:a16="http://schemas.microsoft.com/office/drawing/2014/main" xmlns="" id="{80A5155F-79DB-480C-BD6B-2A97E6FCA16A}"/>
                </a:ext>
              </a:extLst>
            </p:cNvPr>
            <p:cNvSpPr/>
            <p:nvPr/>
          </p:nvSpPr>
          <p:spPr>
            <a:xfrm>
              <a:off x="2347880" y="901931"/>
              <a:ext cx="2314354" cy="80571"/>
            </a:xfrm>
            <a:prstGeom prst="rect">
              <a:avLst/>
            </a:prstGeom>
            <a:solidFill>
              <a:srgbClr val="283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xmlns="" id="{171F7C0B-9E4D-4469-B939-F51626A25757}"/>
                </a:ext>
              </a:extLst>
            </p:cNvPr>
            <p:cNvSpPr/>
            <p:nvPr/>
          </p:nvSpPr>
          <p:spPr>
            <a:xfrm>
              <a:off x="4640148" y="901930"/>
              <a:ext cx="2319913" cy="80570"/>
            </a:xfrm>
            <a:prstGeom prst="rect">
              <a:avLst/>
            </a:prstGeom>
            <a:solidFill>
              <a:srgbClr val="F8DB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9" name="Параллелограмм 108">
              <a:extLst>
                <a:ext uri="{FF2B5EF4-FFF2-40B4-BE49-F238E27FC236}">
                  <a16:creationId xmlns:a16="http://schemas.microsoft.com/office/drawing/2014/main" xmlns="" id="{CBF51796-E73B-48B9-9DAF-26849FD1808C}"/>
                </a:ext>
              </a:extLst>
            </p:cNvPr>
            <p:cNvSpPr/>
            <p:nvPr/>
          </p:nvSpPr>
          <p:spPr>
            <a:xfrm rot="10800000" flipH="1">
              <a:off x="3823332" y="901929"/>
              <a:ext cx="1056987" cy="80570"/>
            </a:xfrm>
            <a:prstGeom prst="parallelogram">
              <a:avLst/>
            </a:prstGeom>
            <a:solidFill>
              <a:srgbClr val="475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0" name="Прямоугольник 109">
              <a:extLst>
                <a:ext uri="{FF2B5EF4-FFF2-40B4-BE49-F238E27FC236}">
                  <a16:creationId xmlns:a16="http://schemas.microsoft.com/office/drawing/2014/main" xmlns="" id="{F9F65F01-8406-4D6C-AF04-DAC226C71A30}"/>
                </a:ext>
              </a:extLst>
            </p:cNvPr>
            <p:cNvSpPr/>
            <p:nvPr/>
          </p:nvSpPr>
          <p:spPr>
            <a:xfrm>
              <a:off x="6980055" y="903300"/>
              <a:ext cx="103633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1" name="Прямоугольник 110">
              <a:extLst>
                <a:ext uri="{FF2B5EF4-FFF2-40B4-BE49-F238E27FC236}">
                  <a16:creationId xmlns:a16="http://schemas.microsoft.com/office/drawing/2014/main" xmlns="" id="{97D2FECD-4193-4320-89EA-26A6E4C1DF96}"/>
                </a:ext>
              </a:extLst>
            </p:cNvPr>
            <p:cNvSpPr/>
            <p:nvPr/>
          </p:nvSpPr>
          <p:spPr>
            <a:xfrm>
              <a:off x="7103682" y="903300"/>
              <a:ext cx="45719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99" name="Номер слайда 19"/>
          <p:cNvSpPr>
            <a:spLocks noGrp="1"/>
          </p:cNvSpPr>
          <p:nvPr>
            <p:ph type="sldNum" sz="quarter" idx="7"/>
          </p:nvPr>
        </p:nvSpPr>
        <p:spPr>
          <a:xfrm>
            <a:off x="10357370" y="7214360"/>
            <a:ext cx="140970" cy="107722"/>
          </a:xfrm>
        </p:spPr>
        <p:txBody>
          <a:bodyPr/>
          <a:lstStyle/>
          <a:p>
            <a:pPr marL="38735">
              <a:lnSpc>
                <a:spcPct val="100000"/>
              </a:lnSpc>
              <a:spcBef>
                <a:spcPts val="85"/>
              </a:spcBef>
            </a:pPr>
            <a:r>
              <a:rPr lang="ru-RU" spc="65" dirty="0"/>
              <a:t>7</a:t>
            </a:r>
            <a:endParaRPr lang="ru-RU" spc="65" dirty="0"/>
          </a:p>
        </p:txBody>
      </p:sp>
    </p:spTree>
    <p:extLst>
      <p:ext uri="{BB962C8B-B14F-4D97-AF65-F5344CB8AC3E}">
        <p14:creationId xmlns:p14="http://schemas.microsoft.com/office/powerpoint/2010/main" val="481213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262042" y="845286"/>
            <a:ext cx="10072126" cy="2255627"/>
          </a:xfrm>
          <a:prstGeom prst="rect">
            <a:avLst/>
          </a:prstGeom>
          <a:noFill/>
          <a:ln>
            <a:solidFill>
              <a:srgbClr val="4A7EBB"/>
            </a:solidFill>
            <a:prstDash val="dash"/>
          </a:ln>
        </p:spPr>
        <p:txBody>
          <a:bodyPr lIns="45719" rIns="45719"/>
          <a:lstStyle>
            <a:defPPr>
              <a:defRPr lang="ru-RU"/>
            </a:defPPr>
          </a:lstStyle>
          <a:p>
            <a:pPr algn="ctr"/>
            <a:endParaRPr lang="ru-RU" dirty="0"/>
          </a:p>
        </p:txBody>
      </p:sp>
      <p:sp>
        <p:nvSpPr>
          <p:cNvPr id="82" name="TextBox 81"/>
          <p:cNvSpPr txBox="1"/>
          <p:nvPr/>
        </p:nvSpPr>
        <p:spPr>
          <a:xfrm>
            <a:off x="5399024" y="3862211"/>
            <a:ext cx="4935144" cy="3230116"/>
          </a:xfrm>
          <a:prstGeom prst="rect">
            <a:avLst/>
          </a:prstGeom>
          <a:noFill/>
          <a:ln>
            <a:solidFill>
              <a:srgbClr val="4A7EBB"/>
            </a:solidFill>
            <a:prstDash val="dash"/>
          </a:ln>
        </p:spPr>
        <p:txBody>
          <a:bodyPr lIns="45719" rIns="45719"/>
          <a:lstStyle>
            <a:defPPr>
              <a:defRPr lang="ru-RU"/>
            </a:defPPr>
          </a:lstStyle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262042" y="3862211"/>
            <a:ext cx="4716742" cy="3236582"/>
          </a:xfrm>
          <a:prstGeom prst="rect">
            <a:avLst/>
          </a:prstGeom>
          <a:noFill/>
          <a:ln>
            <a:solidFill>
              <a:srgbClr val="4A7EBB"/>
            </a:solidFill>
            <a:prstDash val="dash"/>
          </a:ln>
        </p:spPr>
        <p:txBody>
          <a:bodyPr lIns="45719" rIns="45719"/>
          <a:lstStyle>
            <a:defPPr>
              <a:defRPr lang="ru-RU"/>
            </a:defPPr>
          </a:lstStyle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>
            <a:off x="457321" y="4461422"/>
            <a:ext cx="4350587" cy="2341300"/>
          </a:xfrm>
          <a:prstGeom prst="rect">
            <a:avLst/>
          </a:prstGeom>
          <a:solidFill>
            <a:srgbClr val="C6D9F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600"/>
              </a:spcAft>
            </a:pPr>
            <a:endParaRPr lang="ru-RU" sz="2000" b="1">
              <a:solidFill>
                <a:srgbClr val="3A3839"/>
              </a:solidFill>
              <a:sym typeface="Verdana"/>
            </a:endParaRPr>
          </a:p>
        </p:txBody>
      </p:sp>
      <p:sp>
        <p:nvSpPr>
          <p:cNvPr id="34" name="Meet Our Team"/>
          <p:cNvSpPr txBox="1"/>
          <p:nvPr/>
        </p:nvSpPr>
        <p:spPr>
          <a:xfrm>
            <a:off x="50777" y="102017"/>
            <a:ext cx="9615846" cy="47583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Autofit/>
          </a:bodyPr>
          <a:lstStyle>
            <a:defPPr>
              <a:defRPr lang="ru-RU"/>
            </a:defPPr>
            <a:lvl1pPr marL="12700" algn="ctr" defTabSz="914377">
              <a:spcBef>
                <a:spcPts val="95"/>
              </a:spcBef>
              <a:buNone/>
              <a:defRPr sz="1400" b="1" spc="-5">
                <a:solidFill>
                  <a:srgbClr val="00295F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ru-RU" sz="20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Ресурсное обеспечение ГП НТР</a:t>
            </a:r>
            <a:endParaRPr lang="ru-RU" sz="20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57322" y="4096752"/>
            <a:ext cx="4350586" cy="35820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Проектная часть ГП НТР</a:t>
            </a:r>
            <a:endParaRPr lang="ru-RU" b="1" dirty="0">
              <a:solidFill>
                <a:schemeClr val="lt1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5569302" y="4524393"/>
            <a:ext cx="4346327" cy="2347764"/>
          </a:xfrm>
          <a:prstGeom prst="rect">
            <a:avLst/>
          </a:prstGeom>
          <a:solidFill>
            <a:srgbClr val="C6D9F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600"/>
              </a:spcAft>
            </a:pPr>
            <a:endParaRPr lang="ru-RU" sz="2000" b="1">
              <a:solidFill>
                <a:srgbClr val="C6D9F1"/>
              </a:solidFill>
              <a:sym typeface="Verdana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5569301" y="4155692"/>
            <a:ext cx="4346328" cy="35820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Процессная часть ГП НТР</a:t>
            </a:r>
            <a:endParaRPr lang="ru-RU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398841" y="2146880"/>
            <a:ext cx="4338002" cy="5631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>
                <a:sym typeface="Verdana"/>
              </a:rPr>
              <a:t>Было:</a:t>
            </a:r>
            <a:r>
              <a:rPr lang="ru-RU" sz="1400" b="1" dirty="0" smtClean="0">
                <a:sym typeface="Verdana"/>
              </a:rPr>
              <a:t> 839 млрд руб. </a:t>
            </a:r>
            <a:endParaRPr lang="ru-RU" sz="1400" b="1" dirty="0">
              <a:sym typeface="Verdana"/>
            </a:endParaRPr>
          </a:p>
          <a:p>
            <a:pPr algn="ctr"/>
            <a:r>
              <a:rPr lang="ru-RU" sz="1400" b="1" u="sng" dirty="0" smtClean="0">
                <a:sym typeface="Verdana"/>
              </a:rPr>
              <a:t>Стало:</a:t>
            </a:r>
            <a:r>
              <a:rPr lang="ru-RU" sz="1400" b="1" dirty="0" smtClean="0">
                <a:sym typeface="Verdana"/>
              </a:rPr>
              <a:t> 1 трлн руб.</a:t>
            </a:r>
            <a:endParaRPr lang="ru-RU" sz="1400" b="1" dirty="0">
              <a:sym typeface="Verdana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66309" y="4677545"/>
            <a:ext cx="27573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Федеральные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проекты в составе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Национальных проектов;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Федеральные проекты, не входящие в Национальные проекты;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Ведомственные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проекты;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Федеральные целевые программы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07828" y="1532095"/>
            <a:ext cx="4329014" cy="514457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600"/>
              </a:spcAft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Федеральный бюджет по ГП НТР на 2022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год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4326824" y="1525631"/>
            <a:ext cx="410018" cy="52092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5472014" y="2146492"/>
            <a:ext cx="4686718" cy="55905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>
                <a:sym typeface="Verdana"/>
              </a:rPr>
              <a:t>Было:</a:t>
            </a:r>
            <a:r>
              <a:rPr lang="ru-RU" sz="1400" b="1" dirty="0" smtClean="0">
                <a:sym typeface="Verdana"/>
              </a:rPr>
              <a:t> 34 участник</a:t>
            </a:r>
            <a:r>
              <a:rPr lang="ru-RU" sz="1400" b="1" dirty="0">
                <a:sym typeface="Verdana"/>
              </a:rPr>
              <a:t>а</a:t>
            </a:r>
          </a:p>
          <a:p>
            <a:pPr algn="ctr"/>
            <a:r>
              <a:rPr lang="ru-RU" sz="1400" b="1" u="sng" dirty="0" smtClean="0">
                <a:sym typeface="Verdana"/>
              </a:rPr>
              <a:t>Стало:</a:t>
            </a:r>
            <a:r>
              <a:rPr lang="ru-RU" sz="1400" b="1" dirty="0" smtClean="0">
                <a:sym typeface="Verdana"/>
              </a:rPr>
              <a:t> 53 участника</a:t>
            </a:r>
            <a:endParaRPr lang="ru-RU" sz="1400" b="1" dirty="0">
              <a:sym typeface="Verdana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5472013" y="1525912"/>
            <a:ext cx="4686718" cy="520640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Число участников ГП НТР </a:t>
            </a:r>
            <a:b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(с учетом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</a:rPr>
              <a:t>Минобрнауки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России)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9753882" y="1525629"/>
            <a:ext cx="410018" cy="52092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Правая фигурная скобка 75"/>
          <p:cNvSpPr/>
          <p:nvPr/>
        </p:nvSpPr>
        <p:spPr>
          <a:xfrm>
            <a:off x="3097188" y="4684721"/>
            <a:ext cx="147632" cy="1783287"/>
          </a:xfrm>
          <a:prstGeom prst="rightBrace">
            <a:avLst/>
          </a:prstGeom>
          <a:noFill/>
          <a:ln w="25400" cap="flat">
            <a:solidFill>
              <a:schemeClr val="accent5">
                <a:lumMod val="75000"/>
              </a:schemeClr>
            </a:solidFill>
            <a:prstDash val="solid"/>
            <a:bevel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22860" rIns="45720" bIns="22860" numCol="1" spcCol="38100" rtlCol="0" anchor="t">
            <a:noAutofit/>
          </a:bodyPr>
          <a:lstStyle/>
          <a:p>
            <a:pPr defTabSz="457200" latinLnBrk="1" hangingPunct="0"/>
            <a:endParaRPr lang="ru-RU" sz="900">
              <a:solidFill>
                <a:srgbClr val="55AFAA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3136900" y="5390118"/>
            <a:ext cx="179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283 млрд руб.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5681715" y="5194600"/>
            <a:ext cx="249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Комплексы процессных мероприятий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8175588" y="5313918"/>
            <a:ext cx="1740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723 млрд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руб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1" name="Правая фигурная скобка 100"/>
          <p:cNvSpPr/>
          <p:nvPr/>
        </p:nvSpPr>
        <p:spPr>
          <a:xfrm rot="16200000">
            <a:off x="5126253" y="482120"/>
            <a:ext cx="158395" cy="6522617"/>
          </a:xfrm>
          <a:prstGeom prst="rightBrace">
            <a:avLst/>
          </a:prstGeom>
          <a:noFill/>
          <a:ln w="25400" cap="flat">
            <a:solidFill>
              <a:schemeClr val="accent5">
                <a:lumMod val="75000"/>
              </a:schemeClr>
            </a:solidFill>
            <a:prstDash val="solid"/>
            <a:bevel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22860" rIns="45720" bIns="22860" numCol="1" spcCol="38100" rtlCol="0" anchor="t">
            <a:noAutofit/>
          </a:bodyPr>
          <a:lstStyle/>
          <a:p>
            <a:pPr defTabSz="457200" latinLnBrk="1" hangingPunct="0"/>
            <a:endParaRPr lang="ru-RU" sz="900">
              <a:solidFill>
                <a:srgbClr val="55AFAA"/>
              </a:solidFill>
            </a:endParaRPr>
          </a:p>
        </p:txBody>
      </p:sp>
      <p:pic>
        <p:nvPicPr>
          <p:cNvPr id="110" name="Picture 71" descr="staff - comp.png"/>
          <p:cNvPicPr>
            <a:picLocks noChangeAspect="1"/>
          </p:cNvPicPr>
          <p:nvPr/>
        </p:nvPicPr>
        <p:blipFill>
          <a:blip r:embed="rId2" cstate="print">
            <a:alphaModFix amt="8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785" y="955696"/>
            <a:ext cx="608569" cy="659486"/>
          </a:xfrm>
          <a:prstGeom prst="rect">
            <a:avLst/>
          </a:prstGeom>
          <a:effectLst/>
        </p:spPr>
      </p:pic>
      <p:sp>
        <p:nvSpPr>
          <p:cNvPr id="113" name="Прямоугольник 112"/>
          <p:cNvSpPr/>
          <p:nvPr/>
        </p:nvSpPr>
        <p:spPr>
          <a:xfrm>
            <a:off x="4584700" y="1619365"/>
            <a:ext cx="9574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Пр-632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14" name="Picture 118" descr="Doc - add.png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300" y="2037474"/>
            <a:ext cx="725315" cy="737105"/>
          </a:xfrm>
          <a:prstGeom prst="rect">
            <a:avLst/>
          </a:prstGeom>
          <a:effectLst/>
        </p:spPr>
      </p:pic>
      <p:sp>
        <p:nvSpPr>
          <p:cNvPr id="116" name="Прямоугольник 115"/>
          <p:cNvSpPr/>
          <p:nvPr/>
        </p:nvSpPr>
        <p:spPr>
          <a:xfrm>
            <a:off x="4319869" y="3255391"/>
            <a:ext cx="1771160" cy="35470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ym typeface="Verdana"/>
              </a:rPr>
              <a:t>Бюджет Науки</a:t>
            </a:r>
          </a:p>
        </p:txBody>
      </p:sp>
      <p:sp>
        <p:nvSpPr>
          <p:cNvPr id="29" name="Правая фигурная скобка 28"/>
          <p:cNvSpPr/>
          <p:nvPr/>
        </p:nvSpPr>
        <p:spPr>
          <a:xfrm>
            <a:off x="8027956" y="5234126"/>
            <a:ext cx="147632" cy="516554"/>
          </a:xfrm>
          <a:prstGeom prst="rightBrace">
            <a:avLst/>
          </a:prstGeom>
          <a:noFill/>
          <a:ln w="25400" cap="flat">
            <a:solidFill>
              <a:schemeClr val="accent5">
                <a:lumMod val="75000"/>
              </a:schemeClr>
            </a:solidFill>
            <a:prstDash val="solid"/>
            <a:bevel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22860" rIns="45720" bIns="22860" numCol="1" spcCol="38100" rtlCol="0" anchor="t">
            <a:noAutofit/>
          </a:bodyPr>
          <a:lstStyle/>
          <a:p>
            <a:pPr defTabSz="457200" latinLnBrk="1" hangingPunct="0"/>
            <a:endParaRPr lang="ru-RU" sz="900">
              <a:solidFill>
                <a:srgbClr val="55AFAA"/>
              </a:solidFill>
            </a:endParaRPr>
          </a:p>
        </p:txBody>
      </p:sp>
      <p:grpSp>
        <p:nvGrpSpPr>
          <p:cNvPr id="30" name="Группа 8"/>
          <p:cNvGrpSpPr/>
          <p:nvPr/>
        </p:nvGrpSpPr>
        <p:grpSpPr>
          <a:xfrm>
            <a:off x="12700" y="532131"/>
            <a:ext cx="6267894" cy="45719"/>
            <a:chOff x="3109" y="901929"/>
            <a:chExt cx="7146292" cy="80573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3109" y="901931"/>
              <a:ext cx="2314354" cy="80571"/>
            </a:xfrm>
            <a:prstGeom prst="rect">
              <a:avLst/>
            </a:prstGeom>
            <a:solidFill>
              <a:srgbClr val="3F3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347880" y="901931"/>
              <a:ext cx="2314354" cy="80571"/>
            </a:xfrm>
            <a:prstGeom prst="rect">
              <a:avLst/>
            </a:prstGeom>
            <a:solidFill>
              <a:srgbClr val="283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4640148" y="901930"/>
              <a:ext cx="2319913" cy="80570"/>
            </a:xfrm>
            <a:prstGeom prst="rect">
              <a:avLst/>
            </a:prstGeom>
            <a:solidFill>
              <a:srgbClr val="F8DB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5" name="Параллелограмм 34"/>
            <p:cNvSpPr/>
            <p:nvPr/>
          </p:nvSpPr>
          <p:spPr>
            <a:xfrm rot="10800000" flipH="1">
              <a:off x="3823332" y="901929"/>
              <a:ext cx="1056987" cy="80570"/>
            </a:xfrm>
            <a:prstGeom prst="parallelogram">
              <a:avLst/>
            </a:prstGeom>
            <a:solidFill>
              <a:srgbClr val="475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6980055" y="903300"/>
              <a:ext cx="103633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7103682" y="903300"/>
              <a:ext cx="45719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40" name="Номер слайда 19"/>
          <p:cNvSpPr>
            <a:spLocks noGrp="1"/>
          </p:cNvSpPr>
          <p:nvPr>
            <p:ph type="sldNum" sz="quarter" idx="7"/>
          </p:nvPr>
        </p:nvSpPr>
        <p:spPr>
          <a:xfrm>
            <a:off x="10357370" y="7214360"/>
            <a:ext cx="140970" cy="107722"/>
          </a:xfrm>
        </p:spPr>
        <p:txBody>
          <a:bodyPr/>
          <a:lstStyle/>
          <a:p>
            <a:pPr marL="38735">
              <a:lnSpc>
                <a:spcPct val="100000"/>
              </a:lnSpc>
              <a:spcBef>
                <a:spcPts val="85"/>
              </a:spcBef>
            </a:pPr>
            <a:r>
              <a:rPr lang="ru-RU" spc="65" dirty="0"/>
              <a:t>8</a:t>
            </a:r>
            <a:endParaRPr lang="ru-RU" spc="65" dirty="0"/>
          </a:p>
        </p:txBody>
      </p:sp>
    </p:spTree>
    <p:extLst>
      <p:ext uri="{BB962C8B-B14F-4D97-AF65-F5344CB8AC3E}">
        <p14:creationId xmlns:p14="http://schemas.microsoft.com/office/powerpoint/2010/main" val="156605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F60C27EF-9724-4556-B5C6-4196441CD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220" y="-107950"/>
            <a:ext cx="6991216" cy="797631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12700">
              <a:spcBef>
                <a:spcPts val="95"/>
              </a:spcBef>
            </a:pPr>
            <a:r>
              <a:rPr lang="ru-RU" sz="2000" b="0" dirty="0"/>
              <a:t>Целеполагание новой ГП НТР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79900" y="654050"/>
            <a:ext cx="1667634" cy="505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03478"/>
                </a:solidFill>
                <a:latin typeface="Trebuchet MS" panose="020B0603020202020204" pitchFamily="34" charset="0"/>
                <a:ea typeface="Tahoma" pitchFamily="34" charset="0"/>
                <a:cs typeface="Tahoma" pitchFamily="34" charset="0"/>
              </a:rPr>
              <a:t>Цели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28662" y="1872406"/>
            <a:ext cx="4900261" cy="1910069"/>
          </a:xfrm>
          <a:prstGeom prst="roundRect">
            <a:avLst/>
          </a:prstGeom>
          <a:solidFill>
            <a:srgbClr val="FCFDFE"/>
          </a:solidFill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  <a:t>Продуктовая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  <a:t/>
            </a:r>
            <a:b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  <a:t>(направления: проекты по приоритетам СНТР):</a:t>
            </a:r>
          </a:p>
          <a:p>
            <a:pPr algn="ctr"/>
            <a:endParaRPr lang="ru-RU" sz="1400" dirty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marL="285737" indent="-285737">
              <a:buFontTx/>
              <a:buChar char="-"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  <a:t>Задачи по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  <a:t>TRL</a:t>
            </a:r>
          </a:p>
          <a:p>
            <a:pPr marL="285737" indent="-285737">
              <a:buFontTx/>
              <a:buChar char="-"/>
            </a:pPr>
            <a:endParaRPr lang="en-US" sz="1400" dirty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marL="285737" indent="-285737">
              <a:buFontTx/>
              <a:buChar char="-"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  <a:t>Структурный элемент = Технологический проект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34525" y="1890624"/>
            <a:ext cx="3822120" cy="1910068"/>
          </a:xfrm>
          <a:prstGeom prst="roundRect">
            <a:avLst/>
          </a:prstGeom>
          <a:solidFill>
            <a:srgbClr val="FCFDFE"/>
          </a:solidFill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  <a:t>Институциональная </a:t>
            </a:r>
            <a:b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  <a:t>(направления: интеграция, инфраструктура, научный задел):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algn="ctr"/>
            <a:endParaRPr lang="ru-RU" sz="1400" u="sng" dirty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  <a:t> -  Задачи от потенциала</a:t>
            </a:r>
          </a:p>
          <a:p>
            <a:endParaRPr lang="ru-RU" sz="1400" dirty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  <a:t>-  Структурный элемент = «Институт»</a:t>
            </a:r>
          </a:p>
        </p:txBody>
      </p:sp>
      <p:cxnSp>
        <p:nvCxnSpPr>
          <p:cNvPr id="11" name="Прямая со стрелкой 10"/>
          <p:cNvCxnSpPr>
            <a:endCxn id="10" idx="0"/>
          </p:cNvCxnSpPr>
          <p:nvPr/>
        </p:nvCxnSpPr>
        <p:spPr>
          <a:xfrm flipH="1">
            <a:off x="2845583" y="1159678"/>
            <a:ext cx="1909526" cy="73095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9" idx="0"/>
          </p:cNvCxnSpPr>
          <p:nvPr/>
        </p:nvCxnSpPr>
        <p:spPr>
          <a:xfrm>
            <a:off x="5428661" y="1141460"/>
            <a:ext cx="2450132" cy="730946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1111811" y="4077325"/>
            <a:ext cx="8225220" cy="8663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  <a:t>Пример направления (проект по приоритету в области сельского хозяйства):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934521" y="4908782"/>
            <a:ext cx="8804917" cy="873441"/>
          </a:xfrm>
          <a:prstGeom prst="roundRect">
            <a:avLst/>
          </a:prstGeom>
          <a:solidFill>
            <a:srgbClr val="FCFDFE"/>
          </a:solidFill>
          <a:ln w="1905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  <a:ea typeface="Tahoma" pitchFamily="34" charset="0"/>
                <a:cs typeface="Arial" panose="020B0604020202020204" pitchFamily="34" charset="0"/>
              </a:rPr>
              <a:t>                    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822919" y="5065215"/>
            <a:ext cx="683650" cy="505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КПМ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077932" y="5279673"/>
            <a:ext cx="927041" cy="505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(ГЗ </a:t>
            </a:r>
            <a:r>
              <a:rPr lang="ru-RU" sz="11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сх</a:t>
            </a: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628757" y="5041378"/>
            <a:ext cx="264083" cy="4840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351121" y="5384153"/>
            <a:ext cx="981424" cy="2825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(ФНТП </a:t>
            </a:r>
            <a:r>
              <a:rPr lang="ru-RU" sz="11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сх</a:t>
            </a: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755110" y="5283393"/>
            <a:ext cx="1161915" cy="3902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(ГЗ КЦП </a:t>
            </a:r>
            <a:r>
              <a:rPr lang="ru-RU" sz="11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сх</a:t>
            </a: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917845" y="5054762"/>
            <a:ext cx="1561790" cy="505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ФП, ВП, КПМ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479635" y="5040523"/>
            <a:ext cx="1095665" cy="505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КПМ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283565" y="5086803"/>
            <a:ext cx="264083" cy="4840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683373" y="5052172"/>
            <a:ext cx="264083" cy="4840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71132" y="5375070"/>
            <a:ext cx="1397532" cy="2647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</a:t>
            </a:r>
            <a:r>
              <a:rPr lang="ru-RU" sz="11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Селекц.центр</a:t>
            </a: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060497" y="5044819"/>
            <a:ext cx="1257961" cy="505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ФП (НП)</a:t>
            </a: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6016685" y="5222997"/>
            <a:ext cx="115909" cy="140671"/>
          </a:xfrm>
          <a:prstGeom prst="triangle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318459" y="5019892"/>
            <a:ext cx="264083" cy="4840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668664" y="5019892"/>
            <a:ext cx="1116744" cy="4840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Результат (продукт)</a:t>
            </a:r>
          </a:p>
        </p:txBody>
      </p:sp>
      <p:grpSp>
        <p:nvGrpSpPr>
          <p:cNvPr id="48" name="Группа 8"/>
          <p:cNvGrpSpPr/>
          <p:nvPr/>
        </p:nvGrpSpPr>
        <p:grpSpPr>
          <a:xfrm>
            <a:off x="12700" y="532131"/>
            <a:ext cx="6267894" cy="45719"/>
            <a:chOff x="3109" y="901929"/>
            <a:chExt cx="7146292" cy="80573"/>
          </a:xfrm>
        </p:grpSpPr>
        <p:sp>
          <p:nvSpPr>
            <p:cNvPr id="49" name="Прямоугольник 48"/>
            <p:cNvSpPr/>
            <p:nvPr/>
          </p:nvSpPr>
          <p:spPr>
            <a:xfrm>
              <a:off x="3109" y="901931"/>
              <a:ext cx="2314354" cy="80571"/>
            </a:xfrm>
            <a:prstGeom prst="rect">
              <a:avLst/>
            </a:prstGeom>
            <a:solidFill>
              <a:srgbClr val="3F3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2347880" y="901931"/>
              <a:ext cx="2314354" cy="80571"/>
            </a:xfrm>
            <a:prstGeom prst="rect">
              <a:avLst/>
            </a:prstGeom>
            <a:solidFill>
              <a:srgbClr val="283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4640148" y="901930"/>
              <a:ext cx="2319913" cy="80570"/>
            </a:xfrm>
            <a:prstGeom prst="rect">
              <a:avLst/>
            </a:prstGeom>
            <a:solidFill>
              <a:srgbClr val="F8DB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2" name="Параллелограмм 51"/>
            <p:cNvSpPr/>
            <p:nvPr/>
          </p:nvSpPr>
          <p:spPr>
            <a:xfrm rot="10800000" flipH="1">
              <a:off x="3823332" y="901929"/>
              <a:ext cx="1056987" cy="80570"/>
            </a:xfrm>
            <a:prstGeom prst="parallelogram">
              <a:avLst/>
            </a:prstGeom>
            <a:solidFill>
              <a:srgbClr val="475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6980055" y="903300"/>
              <a:ext cx="103633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7103682" y="903300"/>
              <a:ext cx="45719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41300" y="6216650"/>
            <a:ext cx="2895600" cy="116005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i="1" dirty="0">
                <a:solidFill>
                  <a:schemeClr val="tx1"/>
                </a:solidFill>
              </a:rPr>
              <a:t>КПМ – </a:t>
            </a:r>
            <a:r>
              <a:rPr lang="ru-RU" sz="900" i="1" dirty="0" smtClean="0">
                <a:solidFill>
                  <a:schemeClr val="tx1"/>
                </a:solidFill>
              </a:rPr>
              <a:t>комплекс </a:t>
            </a:r>
            <a:r>
              <a:rPr lang="ru-RU" sz="900" i="1" dirty="0">
                <a:solidFill>
                  <a:schemeClr val="tx1"/>
                </a:solidFill>
              </a:rPr>
              <a:t>процессных </a:t>
            </a:r>
            <a:r>
              <a:rPr lang="ru-RU" sz="900" i="1" dirty="0" smtClean="0">
                <a:solidFill>
                  <a:schemeClr val="tx1"/>
                </a:solidFill>
              </a:rPr>
              <a:t>мероприятий;</a:t>
            </a:r>
          </a:p>
          <a:p>
            <a:r>
              <a:rPr lang="ru-RU" sz="900" i="1" dirty="0" smtClean="0">
                <a:solidFill>
                  <a:schemeClr val="tx1"/>
                </a:solidFill>
              </a:rPr>
              <a:t>НП – национальный проект;</a:t>
            </a:r>
            <a:br>
              <a:rPr lang="ru-RU" sz="900" i="1" dirty="0" smtClean="0">
                <a:solidFill>
                  <a:schemeClr val="tx1"/>
                </a:solidFill>
              </a:rPr>
            </a:br>
            <a:r>
              <a:rPr lang="ru-RU" sz="900" i="1" dirty="0" smtClean="0">
                <a:solidFill>
                  <a:schemeClr val="tx1"/>
                </a:solidFill>
              </a:rPr>
              <a:t>ФП – федеральный проект ;</a:t>
            </a:r>
          </a:p>
          <a:p>
            <a:r>
              <a:rPr lang="ru-RU" sz="900" i="1" dirty="0" smtClean="0">
                <a:solidFill>
                  <a:schemeClr val="tx1"/>
                </a:solidFill>
              </a:rPr>
              <a:t>ВП – ведомственный проект;</a:t>
            </a:r>
            <a:br>
              <a:rPr lang="ru-RU" sz="900" i="1" dirty="0" smtClean="0">
                <a:solidFill>
                  <a:schemeClr val="tx1"/>
                </a:solidFill>
              </a:rPr>
            </a:br>
            <a:r>
              <a:rPr lang="ru-RU" sz="900" i="1" dirty="0" smtClean="0">
                <a:solidFill>
                  <a:schemeClr val="tx1"/>
                </a:solidFill>
              </a:rPr>
              <a:t>ГЗ – государственное задание;</a:t>
            </a:r>
          </a:p>
          <a:p>
            <a:r>
              <a:rPr lang="ru-RU" sz="900" i="1" dirty="0" smtClean="0">
                <a:solidFill>
                  <a:schemeClr val="tx1"/>
                </a:solidFill>
              </a:rPr>
              <a:t>ФНТП – федеральная научно-техническая программа ;</a:t>
            </a:r>
          </a:p>
          <a:p>
            <a:r>
              <a:rPr lang="ru-RU" sz="900" i="1" dirty="0" smtClean="0">
                <a:solidFill>
                  <a:schemeClr val="tx1"/>
                </a:solidFill>
              </a:rPr>
              <a:t>КЦП – контрольные цифры приема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5100" y="6216650"/>
            <a:ext cx="2971800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Номер слайда 19"/>
          <p:cNvSpPr>
            <a:spLocks noGrp="1"/>
          </p:cNvSpPr>
          <p:nvPr>
            <p:ph type="sldNum" sz="quarter" idx="7"/>
          </p:nvPr>
        </p:nvSpPr>
        <p:spPr>
          <a:xfrm>
            <a:off x="10328923" y="7214360"/>
            <a:ext cx="169417" cy="107722"/>
          </a:xfrm>
        </p:spPr>
        <p:txBody>
          <a:bodyPr/>
          <a:lstStyle/>
          <a:p>
            <a:pPr marL="38735">
              <a:lnSpc>
                <a:spcPct val="100000"/>
              </a:lnSpc>
              <a:spcBef>
                <a:spcPts val="85"/>
              </a:spcBef>
            </a:pPr>
            <a:r>
              <a:rPr lang="ru-RU" spc="65" dirty="0" smtClean="0"/>
              <a:t>9</a:t>
            </a:r>
            <a:endParaRPr lang="ru-RU" spc="65" dirty="0"/>
          </a:p>
        </p:txBody>
      </p:sp>
    </p:spTree>
    <p:extLst>
      <p:ext uri="{BB962C8B-B14F-4D97-AF65-F5344CB8AC3E}">
        <p14:creationId xmlns:p14="http://schemas.microsoft.com/office/powerpoint/2010/main" val="107235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210185" y="577879"/>
            <a:ext cx="897255" cy="380971"/>
          </a:xfrm>
          <a:prstGeom prst="rect">
            <a:avLst/>
          </a:prstGeom>
        </p:spPr>
        <p:txBody>
          <a:bodyPr vert="horz" wrap="square" lIns="0" tIns="11527" rIns="0" bIns="0" rtlCol="0">
            <a:spAutoFit/>
          </a:bodyPr>
          <a:lstStyle/>
          <a:p>
            <a:pPr marL="11526">
              <a:spcBef>
                <a:spcPts val="91"/>
              </a:spcBef>
            </a:pPr>
            <a:r>
              <a:rPr sz="2400" b="1" spc="-9" dirty="0">
                <a:solidFill>
                  <a:srgbClr val="004B84"/>
                </a:solidFill>
                <a:latin typeface="Trebuchet MS"/>
                <a:cs typeface="Trebuchet MS"/>
              </a:rPr>
              <a:t>AS IS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502448" y="554990"/>
            <a:ext cx="1421917" cy="380971"/>
          </a:xfrm>
          <a:prstGeom prst="rect">
            <a:avLst/>
          </a:prstGeom>
        </p:spPr>
        <p:txBody>
          <a:bodyPr vert="horz" wrap="square" lIns="0" tIns="11527" rIns="0" bIns="0" rtlCol="0" anchor="ctr">
            <a:spAutoFit/>
          </a:bodyPr>
          <a:lstStyle/>
          <a:p>
            <a:pPr marL="11526">
              <a:lnSpc>
                <a:spcPct val="100000"/>
              </a:lnSpc>
              <a:spcBef>
                <a:spcPts val="91"/>
              </a:spcBef>
            </a:pPr>
            <a:r>
              <a:rPr sz="2400" b="1" spc="-9" dirty="0">
                <a:solidFill>
                  <a:srgbClr val="004B84"/>
                </a:solidFill>
                <a:latin typeface="Trebuchet MS"/>
                <a:ea typeface="+mn-ea"/>
                <a:cs typeface="Trebuchet MS"/>
              </a:rPr>
              <a:t>TO BE</a:t>
            </a:r>
          </a:p>
        </p:txBody>
      </p:sp>
      <p:graphicFrame>
        <p:nvGraphicFramePr>
          <p:cNvPr id="20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896651"/>
              </p:ext>
            </p:extLst>
          </p:nvPr>
        </p:nvGraphicFramePr>
        <p:xfrm>
          <a:off x="745239" y="980302"/>
          <a:ext cx="3429001" cy="7881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8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9702">
                <a:tc>
                  <a:txBody>
                    <a:bodyPr/>
                    <a:lstStyle/>
                    <a:p>
                      <a:pPr marL="149225" algn="l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b="1" spc="-4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ГП</a:t>
                      </a:r>
                      <a:r>
                        <a:rPr sz="1000" b="1" spc="-55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НТР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lnR w="12700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14E90"/>
                    </a:solidFill>
                  </a:tcPr>
                </a:tc>
                <a:tc>
                  <a:txBody>
                    <a:bodyPr/>
                    <a:lstStyle/>
                    <a:p>
                      <a:pPr marL="100330" marR="54610" algn="l">
                        <a:lnSpc>
                          <a:spcPct val="100000"/>
                        </a:lnSpc>
                      </a:pPr>
                      <a:r>
                        <a:rPr sz="1000" b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Кол-во  </a:t>
                      </a:r>
                      <a:r>
                        <a:rPr sz="1000" b="1" spc="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меро- 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приятий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7696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14E9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00330" algn="l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00" b="1" spc="-20" dirty="0" err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Объём</a:t>
                      </a:r>
                      <a:r>
                        <a:rPr sz="1000" b="1" spc="-12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финансирования  </a:t>
                      </a:r>
                      <a:r>
                        <a:rPr sz="10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(млрд</a:t>
                      </a:r>
                      <a:r>
                        <a:rPr sz="1000" b="1" spc="-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руб.)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14E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490">
                <a:tc gridSpan="3">
                  <a:txBody>
                    <a:bodyPr/>
                    <a:lstStyle/>
                    <a:p>
                      <a:pPr marL="149225" algn="l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300" b="1" spc="-10" dirty="0" err="1" smtClean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Всего</a:t>
                      </a:r>
                      <a:r>
                        <a:rPr lang="ru-RU" sz="1300" b="1" spc="-1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:</a:t>
                      </a:r>
                      <a:r>
                        <a:rPr sz="1300" b="1" spc="-1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b="1" spc="-1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806,</a:t>
                      </a:r>
                      <a:r>
                        <a:rPr lang="ru-RU" sz="1300" b="1" spc="-1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3</a:t>
                      </a:r>
                      <a:r>
                        <a:rPr sz="1300" b="1" spc="-1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млрд руб.</a:t>
                      </a:r>
                    </a:p>
                  </a:txBody>
                  <a:tcPr marL="0" marR="0" marT="44080" marB="0" anchor="ctr"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CCDB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1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924791"/>
              </p:ext>
            </p:extLst>
          </p:nvPr>
        </p:nvGraphicFramePr>
        <p:xfrm>
          <a:off x="745240" y="1806303"/>
          <a:ext cx="3458460" cy="24620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72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0005">
                <a:tc>
                  <a:txBody>
                    <a:bodyPr/>
                    <a:lstStyle/>
                    <a:p>
                      <a:pPr marL="50800">
                        <a:lnSpc>
                          <a:spcPts val="1545"/>
                        </a:lnSpc>
                      </a:pPr>
                      <a:r>
                        <a:rPr sz="1200" spc="45" dirty="0" err="1" smtClean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Подпрограмма</a:t>
                      </a:r>
                      <a:r>
                        <a:rPr lang="ru-RU" sz="1200" spc="-75" dirty="0" smtClean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220" dirty="0" smtClean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300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58773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4897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300" spc="-20" dirty="0" smtClean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lang="ru-RU" sz="1300" spc="-20" dirty="0" smtClean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300" dirty="0" smtClean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300" dirty="0">
                        <a:latin typeface="Trebuchet MS"/>
                        <a:cs typeface="Trebuchet MS"/>
                      </a:endParaRPr>
                    </a:p>
                  </a:txBody>
                  <a:tcPr marL="0" marR="0" marT="58773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4860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spc="45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Подпрограмма</a:t>
                      </a:r>
                      <a:r>
                        <a:rPr sz="1200" spc="-75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67867" marB="0" anchor="ctr"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300" spc="-204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11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8676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R="61023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300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54</a:t>
                      </a:r>
                      <a:r>
                        <a:rPr sz="1300" spc="-40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1300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,1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8676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2732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200" spc="45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Подпрограмма</a:t>
                      </a:r>
                      <a:r>
                        <a:rPr sz="1200" spc="-75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10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68567" marB="0" anchor="ctr"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300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87459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14045" algn="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300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158,4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87459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871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200" spc="45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Подпрограмма</a:t>
                      </a:r>
                      <a:r>
                        <a:rPr sz="1200" spc="-75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70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100054" marB="0" anchor="ctr"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300" dirty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7</a:t>
                      </a:r>
                      <a:endParaRPr sz="1300">
                        <a:solidFill>
                          <a:srgbClr val="014E90"/>
                        </a:solidFill>
                        <a:latin typeface="Trebuchet MS"/>
                        <a:ea typeface="+mn-ea"/>
                        <a:cs typeface="Trebuchet MS"/>
                      </a:endParaRPr>
                    </a:p>
                  </a:txBody>
                  <a:tcPr marL="0" marR="0" marT="119645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R="647065" algn="r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300" spc="-5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300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300" spc="-40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,0</a:t>
                      </a:r>
                      <a:endParaRPr sz="1300" dirty="0">
                        <a:latin typeface="Trebuchet MS"/>
                        <a:cs typeface="Trebuchet MS"/>
                      </a:endParaRPr>
                    </a:p>
                  </a:txBody>
                  <a:tcPr marL="0" marR="0" marT="119645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6581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45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Подпрограмма</a:t>
                      </a:r>
                      <a:r>
                        <a:rPr sz="1200" spc="-75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20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110549" marB="0" anchor="ctr"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300" dirty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8</a:t>
                      </a:r>
                      <a:endParaRPr sz="1300">
                        <a:solidFill>
                          <a:srgbClr val="014E90"/>
                        </a:solidFill>
                        <a:latin typeface="Trebuchet MS"/>
                        <a:ea typeface="+mn-ea"/>
                        <a:cs typeface="Trebuchet MS"/>
                      </a:endParaRPr>
                    </a:p>
                  </a:txBody>
                  <a:tcPr marL="0" marR="0" marT="13014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61023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300" dirty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59,8</a:t>
                      </a:r>
                    </a:p>
                  </a:txBody>
                  <a:tcPr marL="0" marR="0" marT="13014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7022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200" spc="45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Подпрограмма</a:t>
                      </a:r>
                      <a:r>
                        <a:rPr sz="1200" spc="-75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45" dirty="0">
                          <a:solidFill>
                            <a:srgbClr val="014E90"/>
                          </a:solidFill>
                          <a:latin typeface="Trebuchet MS"/>
                          <a:cs typeface="Trebuchet MS"/>
                        </a:rPr>
                        <a:t>7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81862" marB="0" anchor="ctr"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2</a:t>
                      </a:r>
                      <a:endParaRPr sz="1300">
                        <a:solidFill>
                          <a:srgbClr val="014E90"/>
                        </a:solidFill>
                        <a:latin typeface="Trebuchet MS"/>
                        <a:ea typeface="+mn-ea"/>
                        <a:cs typeface="Trebuchet MS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1023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300" dirty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9,8</a:t>
                      </a:r>
                    </a:p>
                  </a:txBody>
                  <a:tcPr marL="0" marR="0" marT="115447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22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972300"/>
              </p:ext>
            </p:extLst>
          </p:nvPr>
        </p:nvGraphicFramePr>
        <p:xfrm>
          <a:off x="5292648" y="980302"/>
          <a:ext cx="5000311" cy="7881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0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676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9702">
                <a:tc>
                  <a:txBody>
                    <a:bodyPr/>
                    <a:lstStyle/>
                    <a:p>
                      <a:pPr marL="149225" algn="l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b="1" spc="-4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ГП</a:t>
                      </a:r>
                      <a:r>
                        <a:rPr sz="1000" b="1" spc="-55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НТР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lnR w="12700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14E90"/>
                    </a:solidFill>
                  </a:tcPr>
                </a:tc>
                <a:tc>
                  <a:txBody>
                    <a:bodyPr/>
                    <a:lstStyle/>
                    <a:p>
                      <a:pPr marL="100330" marR="54610" algn="l">
                        <a:lnSpc>
                          <a:spcPct val="100000"/>
                        </a:lnSpc>
                      </a:pPr>
                      <a:r>
                        <a:rPr sz="1000" b="1" dirty="0" err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Кол-во</a:t>
                      </a:r>
                      <a:r>
                        <a:rPr sz="1000" b="1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sz="1000" b="1" spc="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меро- 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приятий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7696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14E9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00330" algn="l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00" b="1" spc="-20" dirty="0" err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Объём</a:t>
                      </a:r>
                      <a:r>
                        <a:rPr sz="1000" b="1" spc="-12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финансирования  </a:t>
                      </a:r>
                      <a:r>
                        <a:rPr sz="10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(млрд</a:t>
                      </a:r>
                      <a:r>
                        <a:rPr sz="1000" b="1" spc="-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руб.)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14E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490">
                <a:tc gridSpan="3"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300" b="1" spc="-10" dirty="0" err="1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Всего</a:t>
                      </a:r>
                      <a:r>
                        <a:rPr lang="ru-RU" sz="1300" b="1" spc="-1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:</a:t>
                      </a:r>
                      <a:r>
                        <a:rPr sz="1300" b="1" spc="-1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 1</a:t>
                      </a:r>
                      <a:r>
                        <a:rPr lang="en-US" sz="1300" b="1" spc="-1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 006</a:t>
                      </a:r>
                      <a:r>
                        <a:rPr lang="ru-RU" sz="1300" b="1" spc="-1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,3</a:t>
                      </a:r>
                      <a:r>
                        <a:rPr lang="en-US" sz="1300" b="1" spc="-1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 </a:t>
                      </a:r>
                      <a:r>
                        <a:rPr lang="ru-RU" sz="1300" b="1" spc="-1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млрд</a:t>
                      </a:r>
                      <a:r>
                        <a:rPr sz="1300" b="1" spc="-1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 </a:t>
                      </a:r>
                      <a:r>
                        <a:rPr sz="1300" b="1" spc="-10" dirty="0" err="1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руб</a:t>
                      </a:r>
                      <a:r>
                        <a:rPr sz="1300" b="1" spc="-1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.</a:t>
                      </a:r>
                      <a:r>
                        <a:rPr lang="ru-RU" sz="1300" b="1" spc="-10" dirty="0" smtClean="0">
                          <a:solidFill>
                            <a:srgbClr val="014E90"/>
                          </a:solidFill>
                          <a:latin typeface="Trebuchet MS"/>
                          <a:ea typeface="+mn-ea"/>
                          <a:cs typeface="Trebuchet MS"/>
                        </a:rPr>
                        <a:t>*</a:t>
                      </a:r>
                      <a:endParaRPr sz="1300" b="1" spc="-10" dirty="0">
                        <a:solidFill>
                          <a:srgbClr val="014E90"/>
                        </a:solidFill>
                        <a:latin typeface="Trebuchet MS"/>
                        <a:ea typeface="+mn-ea"/>
                        <a:cs typeface="Trebuchet MS"/>
                      </a:endParaRPr>
                    </a:p>
                  </a:txBody>
                  <a:tcPr marL="0" marR="0" marT="44080" marB="0"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CCDB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3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937129"/>
              </p:ext>
            </p:extLst>
          </p:nvPr>
        </p:nvGraphicFramePr>
        <p:xfrm>
          <a:off x="5292648" y="1795408"/>
          <a:ext cx="5007052" cy="43075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58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693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08503">
                <a:tc>
                  <a:txBody>
                    <a:bodyPr/>
                    <a:lstStyle/>
                    <a:p>
                      <a:pPr marL="59690">
                        <a:lnSpc>
                          <a:spcPts val="1400"/>
                        </a:lnSpc>
                      </a:pPr>
                      <a:r>
                        <a:rPr sz="1100" spc="-220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1</a:t>
                      </a:r>
                      <a:r>
                        <a:rPr sz="1100" spc="-75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 </a:t>
                      </a:r>
                      <a:r>
                        <a:rPr lang="ru-RU" sz="1100" spc="-7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 </a:t>
                      </a:r>
                      <a:r>
                        <a:rPr lang="ru-RU" sz="1100" spc="2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Передовые цифровые технологии</a:t>
                      </a:r>
                      <a:endParaRPr sz="1100" dirty="0">
                        <a:latin typeface="Trebuchet MS" pitchFamily="34" charset="0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26606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n-US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1</a:t>
                      </a: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6</a:t>
                      </a:r>
                      <a:endParaRPr lang="ru-RU" sz="1300" dirty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6997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266065" algn="ctr" fontAlgn="t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23,60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1033">
                <a:tc>
                  <a:txBody>
                    <a:bodyPr/>
                    <a:lstStyle/>
                    <a:p>
                      <a:pPr marL="59690" marR="4692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00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2</a:t>
                      </a:r>
                      <a:r>
                        <a:rPr sz="1100" spc="-150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 </a:t>
                      </a:r>
                      <a:r>
                        <a:rPr lang="ru-RU" sz="1100" spc="2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Экологически чистая и ресурсосберегающая энергетика</a:t>
                      </a:r>
                      <a:endParaRPr sz="1100" dirty="0">
                        <a:latin typeface="Trebuchet MS" pitchFamily="34" charset="0"/>
                        <a:cs typeface="Trebuchet MS"/>
                      </a:endParaRPr>
                    </a:p>
                  </a:txBody>
                  <a:tcPr marL="0" marR="0" marT="25188" marB="0"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606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8</a:t>
                      </a:r>
                      <a:endParaRPr lang="ru-RU" sz="1300" dirty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55274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6065" algn="ctr" fontAlgn="t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19,50</a:t>
                      </a:r>
                      <a:endParaRPr lang="ru-RU" sz="1300" dirty="0" smtClean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931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100" spc="10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3</a:t>
                      </a:r>
                      <a:r>
                        <a:rPr sz="1100" spc="-75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 </a:t>
                      </a:r>
                      <a:r>
                        <a:rPr lang="ru-RU" sz="1100" spc="2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Персонализированная медицина, высокотехнологичное здравоохранение</a:t>
                      </a:r>
                      <a:endParaRPr sz="1100" dirty="0">
                        <a:latin typeface="Trebuchet MS" pitchFamily="34" charset="0"/>
                        <a:cs typeface="Trebuchet MS"/>
                      </a:endParaRPr>
                    </a:p>
                  </a:txBody>
                  <a:tcPr marL="0" marR="0" marT="30086" marB="0"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26606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15</a:t>
                      </a:r>
                      <a:endParaRPr lang="ru-RU" sz="1300" dirty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59472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266065" algn="ctr" fontAlgn="t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29,99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7739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70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4</a:t>
                      </a:r>
                      <a:r>
                        <a:rPr sz="1100" spc="-75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 </a:t>
                      </a:r>
                      <a:r>
                        <a:rPr lang="ru-RU" sz="1100" spc="3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Высокопродуктивное и экологически чистое </a:t>
                      </a:r>
                      <a:r>
                        <a:rPr lang="ru-RU" sz="1100" spc="30" dirty="0" err="1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агро</a:t>
                      </a:r>
                      <a:r>
                        <a:rPr lang="ru-RU" sz="1100" spc="3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- и </a:t>
                      </a:r>
                      <a:r>
                        <a:rPr lang="ru-RU" sz="1100" spc="30" dirty="0" err="1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аквахозяйство</a:t>
                      </a:r>
                      <a:endParaRPr sz="1100" dirty="0">
                        <a:latin typeface="Trebuchet MS" pitchFamily="34" charset="0"/>
                        <a:cs typeface="Trebuchet MS"/>
                      </a:endParaRPr>
                    </a:p>
                  </a:txBody>
                  <a:tcPr marL="0" marR="0" marT="11894" marB="0"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606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3</a:t>
                      </a:r>
                      <a:endParaRPr lang="ru-RU" sz="1300" dirty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41281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6065" algn="ctr" fontAlgn="t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0,40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7846">
                <a:tc>
                  <a:txBody>
                    <a:bodyPr/>
                    <a:lstStyle/>
                    <a:p>
                      <a:pPr marL="59690" marR="3200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20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5 </a:t>
                      </a:r>
                      <a:r>
                        <a:rPr lang="ru-RU" sz="1100" spc="2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Противодействие техногенным, биогенным, социокультурным угрозам, терроризму и </a:t>
                      </a:r>
                      <a:r>
                        <a:rPr lang="ru-RU" sz="1100" spc="25" dirty="0" err="1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киберугрозам</a:t>
                      </a:r>
                      <a:endParaRPr sz="1100" dirty="0">
                        <a:latin typeface="Trebuchet MS" pitchFamily="34" charset="0"/>
                        <a:cs typeface="Trebuchet MS"/>
                      </a:endParaRPr>
                    </a:p>
                  </a:txBody>
                  <a:tcPr marL="0" marR="0" marT="44080" marB="0"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26606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7</a:t>
                      </a:r>
                      <a:endParaRPr lang="ru-RU" sz="1300" dirty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73466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266065" algn="ctr" fontAlgn="t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1,09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0354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spc="15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6</a:t>
                      </a:r>
                      <a:r>
                        <a:rPr sz="1100" spc="-75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 </a:t>
                      </a:r>
                      <a:r>
                        <a:rPr lang="ru-RU" sz="1100" spc="2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Связанность территории Российской Федерации за счет создания интеллектуальных транспортных</a:t>
                      </a:r>
                      <a:br>
                        <a:rPr lang="ru-RU" sz="1100" spc="2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</a:br>
                      <a:r>
                        <a:rPr lang="ru-RU" sz="1100" spc="2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и телекоммуникационных систем</a:t>
                      </a:r>
                      <a:endParaRPr sz="1100" dirty="0">
                        <a:latin typeface="Trebuchet MS" pitchFamily="34" charset="0"/>
                        <a:cs typeface="Trebuchet MS"/>
                      </a:endParaRPr>
                    </a:p>
                  </a:txBody>
                  <a:tcPr marL="0" marR="0" marT="26588" marB="0"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606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6</a:t>
                      </a:r>
                      <a:endParaRPr lang="ru-RU" sz="1300" dirty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55974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6065" algn="ctr" fontAlgn="t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3,08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9924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45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7</a:t>
                      </a:r>
                      <a:r>
                        <a:rPr sz="1100" spc="-75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 </a:t>
                      </a:r>
                      <a:r>
                        <a:rPr lang="ru-RU" sz="11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Возможность эффективного ответа российского общества на большие вызовы</a:t>
                      </a:r>
                      <a:endParaRPr sz="1100" dirty="0">
                        <a:latin typeface="Trebuchet MS" pitchFamily="34" charset="0"/>
                        <a:cs typeface="Trebuchet MS"/>
                      </a:endParaRPr>
                    </a:p>
                  </a:txBody>
                  <a:tcPr marL="0" marR="0" marT="44080" marB="0"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26606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2</a:t>
                      </a:r>
                      <a:endParaRPr lang="ru-RU" sz="1300" dirty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73466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266065" algn="ctr" fontAlgn="t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0,06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7481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spc="35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8</a:t>
                      </a:r>
                      <a:r>
                        <a:rPr sz="1100" spc="-75" dirty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 </a:t>
                      </a:r>
                      <a:r>
                        <a:rPr lang="ru-RU" sz="1100" spc="1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Кадры и человеческий капитал</a:t>
                      </a:r>
                      <a:endParaRPr sz="1100" dirty="0">
                        <a:latin typeface="Trebuchet MS" pitchFamily="34" charset="0"/>
                        <a:cs typeface="Trebuchet MS"/>
                      </a:endParaRPr>
                    </a:p>
                  </a:txBody>
                  <a:tcPr marL="0" marR="0" marT="26588" marB="0"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606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9</a:t>
                      </a:r>
                      <a:endParaRPr lang="ru-RU" sz="1300" dirty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55974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6065" algn="ctr" fontAlgn="t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477,3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6986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lang="en-US" sz="1100" spc="1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9</a:t>
                      </a:r>
                      <a:r>
                        <a:rPr sz="1100" spc="-7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 </a:t>
                      </a:r>
                      <a:r>
                        <a:rPr lang="ru-RU" sz="1100" spc="2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Инфраструктура и среда</a:t>
                      </a:r>
                      <a:endParaRPr sz="1100" dirty="0">
                        <a:latin typeface="Trebuchet MS" pitchFamily="34" charset="0"/>
                        <a:cs typeface="Trebuchet MS"/>
                      </a:endParaRPr>
                    </a:p>
                  </a:txBody>
                  <a:tcPr marL="0" marR="0" marT="16091" marB="0">
                    <a:lnR w="12700">
                      <a:solidFill>
                        <a:srgbClr val="014E9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26606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4</a:t>
                      </a:r>
                      <a:endParaRPr lang="ru-RU" sz="1300" dirty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45479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266065" algn="ctr" fontAlgn="t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83,90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9461">
                <a:tc>
                  <a:txBody>
                    <a:bodyPr/>
                    <a:lstStyle/>
                    <a:p>
                      <a:pPr marL="32384" marR="21907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100" spc="-4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1</a:t>
                      </a:r>
                      <a:r>
                        <a:rPr lang="en-US" sz="1100" spc="-4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0</a:t>
                      </a:r>
                      <a:r>
                        <a:rPr sz="1100" spc="-4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 </a:t>
                      </a:r>
                      <a:r>
                        <a:rPr lang="ru-RU" sz="1100" spc="4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Взаимодействие и кооперация</a:t>
                      </a:r>
                      <a:endParaRPr sz="1100" dirty="0">
                        <a:latin typeface="Trebuchet MS" pitchFamily="34" charset="0"/>
                        <a:cs typeface="Trebuchet MS"/>
                      </a:endParaRPr>
                    </a:p>
                  </a:txBody>
                  <a:tcPr marL="0" marR="0" marT="68568" marB="0"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6606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6</a:t>
                      </a:r>
                      <a:endParaRPr lang="ru-RU" sz="1300" dirty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97955" marB="0" anchor="ctr">
                    <a:lnL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66065" algn="ctr" fontAlgn="t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124,80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2920">
                <a:tc>
                  <a:txBody>
                    <a:bodyPr/>
                    <a:lstStyle/>
                    <a:p>
                      <a:pPr marL="32384" marR="21907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100" spc="-4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1</a:t>
                      </a:r>
                      <a:r>
                        <a:rPr lang="en-US" sz="1100" spc="-4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1</a:t>
                      </a:r>
                      <a:r>
                        <a:rPr sz="1100" spc="-4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 </a:t>
                      </a:r>
                      <a:r>
                        <a:rPr lang="ru-RU" sz="1100" spc="4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Лидерство и научные </a:t>
                      </a:r>
                      <a:r>
                        <a:rPr lang="ru-RU" sz="1100" spc="45" dirty="0" err="1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фронтиры</a:t>
                      </a:r>
                      <a:endParaRPr sz="1100" dirty="0">
                        <a:latin typeface="Trebuchet MS" pitchFamily="34" charset="0"/>
                        <a:cs typeface="Trebuchet MS"/>
                      </a:endParaRPr>
                    </a:p>
                  </a:txBody>
                  <a:tcPr marL="0" marR="0" marT="68568" marB="0"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26606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9</a:t>
                      </a:r>
                      <a:endParaRPr lang="ru-RU" sz="1300" dirty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97955" marB="0" anchor="ctr">
                    <a:lnL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266065" algn="ctr" fontAlgn="t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229,00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9461">
                <a:tc>
                  <a:txBody>
                    <a:bodyPr/>
                    <a:lstStyle/>
                    <a:p>
                      <a:pPr marL="32384" marR="21907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100" spc="-4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1</a:t>
                      </a:r>
                      <a:r>
                        <a:rPr lang="en-US" sz="1100" spc="-4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2</a:t>
                      </a:r>
                      <a:r>
                        <a:rPr sz="1100" spc="-4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 </a:t>
                      </a:r>
                      <a:r>
                        <a:rPr lang="ru-RU" sz="1100" spc="45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cs typeface="Trebuchet MS"/>
                        </a:rPr>
                        <a:t>Обеспечивающее направление</a:t>
                      </a:r>
                      <a:endParaRPr sz="1100" dirty="0">
                        <a:latin typeface="Trebuchet MS" pitchFamily="34" charset="0"/>
                        <a:cs typeface="Trebuchet MS"/>
                      </a:endParaRPr>
                    </a:p>
                  </a:txBody>
                  <a:tcPr marL="0" marR="0" marT="68568" marB="0">
                    <a:lnR w="12700">
                      <a:solidFill>
                        <a:srgbClr val="014E90"/>
                      </a:solidFill>
                      <a:prstDash val="soli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606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3</a:t>
                      </a:r>
                      <a:endParaRPr lang="ru-RU" sz="1300" dirty="0">
                        <a:solidFill>
                          <a:srgbClr val="014E90"/>
                        </a:solidFill>
                        <a:latin typeface="Trebuchet MS" pitchFamily="34" charset="0"/>
                        <a:ea typeface="+mn-ea"/>
                        <a:cs typeface="Trebuchet MS"/>
                      </a:endParaRPr>
                    </a:p>
                  </a:txBody>
                  <a:tcPr marL="0" marR="0" marT="97955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6065" algn="ctr" fontAlgn="t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ru-RU" sz="1300" dirty="0" smtClean="0">
                          <a:solidFill>
                            <a:srgbClr val="014E90"/>
                          </a:solidFill>
                          <a:latin typeface="Trebuchet MS" pitchFamily="34" charset="0"/>
                          <a:ea typeface="+mn-ea"/>
                          <a:cs typeface="Trebuchet MS"/>
                        </a:rPr>
                        <a:t>13,60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014E90"/>
                      </a:solidFill>
                      <a:prstDash val="solid"/>
                    </a:lnL>
                    <a:lnR w="12700" cap="flat" cmpd="sng" algn="ctr">
                      <a:solidFill>
                        <a:srgbClr val="014E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cxnSp>
        <p:nvCxnSpPr>
          <p:cNvPr id="25" name="Прямая соединительная линия 24"/>
          <p:cNvCxnSpPr/>
          <p:nvPr/>
        </p:nvCxnSpPr>
        <p:spPr>
          <a:xfrm>
            <a:off x="4737100" y="980302"/>
            <a:ext cx="15675" cy="65081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213093"/>
              </p:ext>
            </p:extLst>
          </p:nvPr>
        </p:nvGraphicFramePr>
        <p:xfrm>
          <a:off x="1536700" y="6216650"/>
          <a:ext cx="6400800" cy="125941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219200"/>
                <a:gridCol w="838200"/>
                <a:gridCol w="2133600"/>
                <a:gridCol w="1295400"/>
                <a:gridCol w="914400"/>
              </a:tblGrid>
              <a:tr h="2099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806,3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100,0%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Объём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ГП, всего, млрд руб.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1 006,3*</a:t>
                      </a:r>
                      <a:endParaRPr lang="ru-RU" sz="1200" b="0" i="0" u="none" strike="noStrike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/>
                        <a:t>100,0%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</a:tr>
              <a:tr h="2099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258,6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32,1%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Расходы на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науку, млрд руб.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443,4</a:t>
                      </a:r>
                      <a:endParaRPr lang="ru-RU" sz="1200" b="0" i="0" u="none" strike="noStrike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44,1%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</a:tr>
              <a:tr h="2099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200,9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24,9%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Фундаментальные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, млрд руб.</a:t>
                      </a:r>
                      <a:endParaRPr lang="ru-RU" sz="1200" b="0" i="0" u="none" strike="noStrike" dirty="0" smtClean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221,3</a:t>
                      </a:r>
                      <a:endParaRPr lang="ru-RU" sz="1200" b="0" i="0" u="none" strike="noStrike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22,0%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</a:tr>
              <a:tr h="2099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57,6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7,1%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Прикладные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222,1</a:t>
                      </a:r>
                      <a:endParaRPr lang="ru-RU" sz="1200" b="0" i="0" u="none" strike="noStrike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22,1%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</a:tr>
              <a:tr h="2099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Число участников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53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</a:tr>
              <a:tr h="2099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37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Число мероприятий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</a:rPr>
                        <a:t>88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Trebuchet MS" pitchFamily="34" charset="0"/>
                      </a:endParaRPr>
                    </a:p>
                  </a:txBody>
                  <a:tcPr marL="8354" marR="8354" marT="1049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9" name="Группа 8"/>
          <p:cNvGrpSpPr/>
          <p:nvPr/>
        </p:nvGrpSpPr>
        <p:grpSpPr>
          <a:xfrm>
            <a:off x="12700" y="532131"/>
            <a:ext cx="6267894" cy="45719"/>
            <a:chOff x="3109" y="901929"/>
            <a:chExt cx="7146292" cy="80573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3109" y="901931"/>
              <a:ext cx="2314354" cy="80571"/>
            </a:xfrm>
            <a:prstGeom prst="rect">
              <a:avLst/>
            </a:prstGeom>
            <a:solidFill>
              <a:srgbClr val="3F3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347880" y="901931"/>
              <a:ext cx="2314354" cy="80571"/>
            </a:xfrm>
            <a:prstGeom prst="rect">
              <a:avLst/>
            </a:prstGeom>
            <a:solidFill>
              <a:srgbClr val="283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640148" y="901930"/>
              <a:ext cx="2319913" cy="80570"/>
            </a:xfrm>
            <a:prstGeom prst="rect">
              <a:avLst/>
            </a:prstGeom>
            <a:solidFill>
              <a:srgbClr val="F8DB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3" name="Параллелограмм 32"/>
            <p:cNvSpPr/>
            <p:nvPr/>
          </p:nvSpPr>
          <p:spPr>
            <a:xfrm rot="10800000" flipH="1">
              <a:off x="3823332" y="901929"/>
              <a:ext cx="1056987" cy="80570"/>
            </a:xfrm>
            <a:prstGeom prst="parallelogram">
              <a:avLst/>
            </a:prstGeom>
            <a:solidFill>
              <a:srgbClr val="475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980055" y="903300"/>
              <a:ext cx="103633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7103682" y="903300"/>
              <a:ext cx="45719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 flipH="1">
            <a:off x="7401741" y="6182896"/>
            <a:ext cx="32789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800" dirty="0" smtClean="0"/>
              <a:t>*Без учета инициатив фронтальной стратегии социально-экономического развития Российской Федерации</a:t>
            </a:r>
            <a:endParaRPr lang="ru-RU" sz="800" dirty="0">
              <a:solidFill>
                <a:srgbClr val="002060"/>
              </a:solidFill>
              <a:latin typeface="Trebuchet MS" pitchFamily="34" charset="0"/>
            </a:endParaRP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xmlns="" id="{F60C27EF-9724-4556-B5C6-4196441CD3C1}"/>
              </a:ext>
            </a:extLst>
          </p:cNvPr>
          <p:cNvSpPr txBox="1">
            <a:spLocks/>
          </p:cNvSpPr>
          <p:nvPr/>
        </p:nvSpPr>
        <p:spPr>
          <a:xfrm>
            <a:off x="178220" y="-107950"/>
            <a:ext cx="6991216" cy="7976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2400" b="1" i="0">
                <a:solidFill>
                  <a:srgbClr val="014E90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ru-RU" sz="2000" b="0" dirty="0" smtClean="0"/>
              <a:t>Структура </a:t>
            </a:r>
            <a:r>
              <a:rPr lang="ru-RU" sz="2000" b="0" dirty="0"/>
              <a:t>ГП </a:t>
            </a:r>
            <a:r>
              <a:rPr lang="ru-RU" sz="2000" b="0" dirty="0" smtClean="0"/>
              <a:t>НТР</a:t>
            </a:r>
            <a:endParaRPr lang="ru-RU" sz="2000" b="0" dirty="0"/>
          </a:p>
        </p:txBody>
      </p:sp>
      <p:sp>
        <p:nvSpPr>
          <p:cNvPr id="36" name="Номер слайда 19"/>
          <p:cNvSpPr>
            <a:spLocks noGrp="1"/>
          </p:cNvSpPr>
          <p:nvPr>
            <p:ph type="sldNum" sz="quarter" idx="7"/>
          </p:nvPr>
        </p:nvSpPr>
        <p:spPr>
          <a:xfrm>
            <a:off x="10299700" y="7207250"/>
            <a:ext cx="228600" cy="107722"/>
          </a:xfrm>
        </p:spPr>
        <p:txBody>
          <a:bodyPr/>
          <a:lstStyle/>
          <a:p>
            <a:pPr marL="38735">
              <a:lnSpc>
                <a:spcPct val="100000"/>
              </a:lnSpc>
              <a:spcBef>
                <a:spcPts val="85"/>
              </a:spcBef>
            </a:pPr>
            <a:r>
              <a:rPr lang="ru-RU" spc="65" dirty="0" smtClean="0"/>
              <a:t>10</a:t>
            </a:r>
            <a:endParaRPr lang="ru-RU" spc="65" dirty="0"/>
          </a:p>
        </p:txBody>
      </p:sp>
    </p:spTree>
    <p:extLst>
      <p:ext uri="{BB962C8B-B14F-4D97-AF65-F5344CB8AC3E}">
        <p14:creationId xmlns:p14="http://schemas.microsoft.com/office/powerpoint/2010/main" val="136141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8"/>
          <p:cNvGrpSpPr/>
          <p:nvPr/>
        </p:nvGrpSpPr>
        <p:grpSpPr>
          <a:xfrm>
            <a:off x="14523" y="1373094"/>
            <a:ext cx="6267894" cy="70669"/>
            <a:chOff x="3109" y="901929"/>
            <a:chExt cx="7146292" cy="80573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3109" y="901931"/>
              <a:ext cx="2314354" cy="80571"/>
            </a:xfrm>
            <a:prstGeom prst="rect">
              <a:avLst/>
            </a:prstGeom>
            <a:solidFill>
              <a:srgbClr val="3F3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2347880" y="901931"/>
              <a:ext cx="2314354" cy="80571"/>
            </a:xfrm>
            <a:prstGeom prst="rect">
              <a:avLst/>
            </a:prstGeom>
            <a:solidFill>
              <a:srgbClr val="283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4640148" y="901930"/>
              <a:ext cx="2319913" cy="80570"/>
            </a:xfrm>
            <a:prstGeom prst="rect">
              <a:avLst/>
            </a:prstGeom>
            <a:solidFill>
              <a:srgbClr val="F8DB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7" name="Параллелограмм 36"/>
            <p:cNvSpPr/>
            <p:nvPr/>
          </p:nvSpPr>
          <p:spPr>
            <a:xfrm rot="10800000" flipH="1">
              <a:off x="3823332" y="901929"/>
              <a:ext cx="1056987" cy="80570"/>
            </a:xfrm>
            <a:prstGeom prst="parallelogram">
              <a:avLst/>
            </a:prstGeom>
            <a:solidFill>
              <a:srgbClr val="475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6980055" y="903300"/>
              <a:ext cx="103633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7103682" y="903300"/>
              <a:ext cx="45719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43129">
                <a:defRPr/>
              </a:pPr>
              <a:endParaRPr lang="ru-RU" sz="1842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40" name="Заголовок 1">
            <a:extLst>
              <a:ext uri="{FF2B5EF4-FFF2-40B4-BE49-F238E27FC236}">
                <a16:creationId xmlns="" xmlns:a16="http://schemas.microsoft.com/office/drawing/2014/main" id="{F60C27EF-9724-4556-B5C6-4196441CD3C1}"/>
              </a:ext>
            </a:extLst>
          </p:cNvPr>
          <p:cNvSpPr txBox="1">
            <a:spLocks/>
          </p:cNvSpPr>
          <p:nvPr/>
        </p:nvSpPr>
        <p:spPr>
          <a:xfrm>
            <a:off x="235302" y="869979"/>
            <a:ext cx="9043034" cy="500468"/>
          </a:xfrm>
          <a:prstGeom prst="rect">
            <a:avLst/>
          </a:prstGeom>
        </p:spPr>
        <p:txBody>
          <a:bodyPr vert="horz" lIns="80201" tIns="40100" rIns="80201" bIns="401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5" b="1" spc="-8" dirty="0">
                <a:solidFill>
                  <a:srgbClr val="004B84"/>
                </a:solidFill>
                <a:latin typeface="Trebuchet MS"/>
                <a:ea typeface="+mn-ea"/>
                <a:cs typeface="Trebuchet MS"/>
              </a:rPr>
              <a:t>Актуальные предложения по корректировке ГП НТР в 2021 г.</a:t>
            </a:r>
          </a:p>
        </p:txBody>
      </p:sp>
      <p:sp>
        <p:nvSpPr>
          <p:cNvPr id="31" name="object 5"/>
          <p:cNvSpPr txBox="1"/>
          <p:nvPr/>
        </p:nvSpPr>
        <p:spPr>
          <a:xfrm>
            <a:off x="464458" y="1628709"/>
            <a:ext cx="3918686" cy="422963"/>
          </a:xfrm>
          <a:prstGeom prst="rect">
            <a:avLst/>
          </a:prstGeom>
        </p:spPr>
        <p:txBody>
          <a:bodyPr vert="horz" wrap="square" lIns="0" tIns="37872" rIns="0" bIns="0" rtlCol="0">
            <a:spAutoFit/>
          </a:bodyPr>
          <a:lstStyle/>
          <a:p>
            <a:pPr marL="652198" marR="4456" indent="-641616">
              <a:lnSpc>
                <a:spcPts val="1491"/>
              </a:lnSpc>
              <a:spcBef>
                <a:spcPts val="298"/>
              </a:spcBef>
            </a:pPr>
            <a:r>
              <a:rPr sz="1403" b="1" spc="-4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Структурные </a:t>
            </a:r>
            <a:r>
              <a:rPr sz="1403" b="1" spc="-44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элементы и </a:t>
            </a:r>
            <a:r>
              <a:rPr sz="1403" b="1" spc="-57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объемы</a:t>
            </a:r>
            <a:r>
              <a:rPr sz="1403" b="1" spc="-237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 </a:t>
            </a:r>
            <a:r>
              <a:rPr sz="1403" b="1" spc="-31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бюджетного  </a:t>
            </a:r>
            <a:r>
              <a:rPr sz="1403" b="1" spc="-18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финансирования, </a:t>
            </a:r>
            <a:r>
              <a:rPr sz="1403" b="1" spc="-53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млрд</a:t>
            </a:r>
            <a:r>
              <a:rPr sz="1403" b="1" spc="-140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 </a:t>
            </a:r>
            <a:r>
              <a:rPr sz="1403" b="1" spc="-31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рублей</a:t>
            </a:r>
            <a:endParaRPr sz="1403" dirty="0">
              <a:latin typeface="Trebuchet MS" pitchFamily="34" charset="0"/>
              <a:cs typeface="Trebuchet MS"/>
            </a:endParaRPr>
          </a:p>
        </p:txBody>
      </p:sp>
      <p:sp>
        <p:nvSpPr>
          <p:cNvPr id="41" name="object 6"/>
          <p:cNvSpPr txBox="1"/>
          <p:nvPr/>
        </p:nvSpPr>
        <p:spPr>
          <a:xfrm>
            <a:off x="5675578" y="1723391"/>
            <a:ext cx="3753272" cy="227141"/>
          </a:xfrm>
          <a:prstGeom prst="rect">
            <a:avLst/>
          </a:prstGeom>
        </p:spPr>
        <p:txBody>
          <a:bodyPr vert="horz" wrap="square" lIns="0" tIns="11139" rIns="0" bIns="0" rtlCol="0">
            <a:spAutoFit/>
          </a:bodyPr>
          <a:lstStyle/>
          <a:p>
            <a:pPr marL="11139">
              <a:spcBef>
                <a:spcPts val="88"/>
              </a:spcBef>
            </a:pPr>
            <a:r>
              <a:rPr sz="1403" b="1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Направления </a:t>
            </a:r>
            <a:r>
              <a:rPr sz="1403" b="1" spc="-35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(подпрограммы), </a:t>
            </a:r>
            <a:r>
              <a:rPr sz="1403" b="1" spc="-53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млрд</a:t>
            </a:r>
            <a:r>
              <a:rPr sz="1403" b="1" spc="-232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 </a:t>
            </a:r>
            <a:r>
              <a:rPr sz="1403" b="1" spc="-31" dirty="0">
                <a:solidFill>
                  <a:srgbClr val="014E90"/>
                </a:solidFill>
                <a:latin typeface="Trebuchet MS" pitchFamily="34" charset="0"/>
                <a:cs typeface="Trebuchet MS"/>
              </a:rPr>
              <a:t>рублей</a:t>
            </a:r>
            <a:endParaRPr sz="1403" dirty="0">
              <a:latin typeface="Trebuchet MS" pitchFamily="34" charset="0"/>
              <a:cs typeface="Trebuchet MS"/>
            </a:endParaRPr>
          </a:p>
        </p:txBody>
      </p:sp>
      <p:grpSp>
        <p:nvGrpSpPr>
          <p:cNvPr id="42" name="object 19"/>
          <p:cNvGrpSpPr/>
          <p:nvPr/>
        </p:nvGrpSpPr>
        <p:grpSpPr>
          <a:xfrm>
            <a:off x="353662" y="2372658"/>
            <a:ext cx="4308549" cy="3363185"/>
            <a:chOff x="403225" y="1826425"/>
            <a:chExt cx="4912360" cy="3834510"/>
          </a:xfrm>
        </p:grpSpPr>
        <p:sp>
          <p:nvSpPr>
            <p:cNvPr id="43" name="object 20"/>
            <p:cNvSpPr/>
            <p:nvPr/>
          </p:nvSpPr>
          <p:spPr>
            <a:xfrm>
              <a:off x="4353712" y="1826425"/>
              <a:ext cx="0" cy="3668395"/>
            </a:xfrm>
            <a:custGeom>
              <a:avLst/>
              <a:gdLst/>
              <a:ahLst/>
              <a:cxnLst/>
              <a:rect l="l" t="t" r="r" b="b"/>
              <a:pathLst>
                <a:path h="3668395">
                  <a:moveTo>
                    <a:pt x="0" y="0"/>
                  </a:moveTo>
                  <a:lnTo>
                    <a:pt x="0" y="366791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579">
                <a:latin typeface="Trebuchet MS" pitchFamily="34" charset="0"/>
              </a:endParaRPr>
            </a:p>
          </p:txBody>
        </p:sp>
        <p:sp>
          <p:nvSpPr>
            <p:cNvPr id="44" name="object 21"/>
            <p:cNvSpPr/>
            <p:nvPr/>
          </p:nvSpPr>
          <p:spPr>
            <a:xfrm>
              <a:off x="403225" y="2243924"/>
              <a:ext cx="4857750" cy="0"/>
            </a:xfrm>
            <a:custGeom>
              <a:avLst/>
              <a:gdLst/>
              <a:ahLst/>
              <a:cxnLst/>
              <a:rect l="l" t="t" r="r" b="b"/>
              <a:pathLst>
                <a:path w="4857750">
                  <a:moveTo>
                    <a:pt x="485775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579">
                <a:latin typeface="Trebuchet MS" pitchFamily="34" charset="0"/>
              </a:endParaRPr>
            </a:p>
          </p:txBody>
        </p:sp>
        <p:sp>
          <p:nvSpPr>
            <p:cNvPr id="45" name="object 22"/>
            <p:cNvSpPr/>
            <p:nvPr/>
          </p:nvSpPr>
          <p:spPr>
            <a:xfrm>
              <a:off x="403225" y="2606268"/>
              <a:ext cx="4857750" cy="0"/>
            </a:xfrm>
            <a:custGeom>
              <a:avLst/>
              <a:gdLst/>
              <a:ahLst/>
              <a:cxnLst/>
              <a:rect l="l" t="t" r="r" b="b"/>
              <a:pathLst>
                <a:path w="4857750">
                  <a:moveTo>
                    <a:pt x="485775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579">
                <a:latin typeface="Trebuchet MS" pitchFamily="34" charset="0"/>
              </a:endParaRPr>
            </a:p>
          </p:txBody>
        </p:sp>
        <p:sp>
          <p:nvSpPr>
            <p:cNvPr id="46" name="object 23"/>
            <p:cNvSpPr/>
            <p:nvPr/>
          </p:nvSpPr>
          <p:spPr>
            <a:xfrm>
              <a:off x="403225" y="3184702"/>
              <a:ext cx="4857750" cy="0"/>
            </a:xfrm>
            <a:custGeom>
              <a:avLst/>
              <a:gdLst/>
              <a:ahLst/>
              <a:cxnLst/>
              <a:rect l="l" t="t" r="r" b="b"/>
              <a:pathLst>
                <a:path w="4857750">
                  <a:moveTo>
                    <a:pt x="485775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579">
                <a:latin typeface="Trebuchet MS" pitchFamily="34" charset="0"/>
              </a:endParaRPr>
            </a:p>
          </p:txBody>
        </p:sp>
        <p:sp>
          <p:nvSpPr>
            <p:cNvPr id="47" name="object 24"/>
            <p:cNvSpPr/>
            <p:nvPr/>
          </p:nvSpPr>
          <p:spPr>
            <a:xfrm>
              <a:off x="403225" y="3769448"/>
              <a:ext cx="4857750" cy="0"/>
            </a:xfrm>
            <a:custGeom>
              <a:avLst/>
              <a:gdLst/>
              <a:ahLst/>
              <a:cxnLst/>
              <a:rect l="l" t="t" r="r" b="b"/>
              <a:pathLst>
                <a:path w="4857750">
                  <a:moveTo>
                    <a:pt x="485775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579">
                <a:latin typeface="Trebuchet MS" pitchFamily="34" charset="0"/>
              </a:endParaRPr>
            </a:p>
          </p:txBody>
        </p:sp>
        <p:sp>
          <p:nvSpPr>
            <p:cNvPr id="48" name="object 25"/>
            <p:cNvSpPr/>
            <p:nvPr/>
          </p:nvSpPr>
          <p:spPr>
            <a:xfrm>
              <a:off x="403225" y="4165663"/>
              <a:ext cx="4857750" cy="0"/>
            </a:xfrm>
            <a:custGeom>
              <a:avLst/>
              <a:gdLst/>
              <a:ahLst/>
              <a:cxnLst/>
              <a:rect l="l" t="t" r="r" b="b"/>
              <a:pathLst>
                <a:path w="4857750">
                  <a:moveTo>
                    <a:pt x="485775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579">
                <a:latin typeface="Trebuchet MS" pitchFamily="34" charset="0"/>
              </a:endParaRPr>
            </a:p>
          </p:txBody>
        </p:sp>
        <p:sp>
          <p:nvSpPr>
            <p:cNvPr id="49" name="object 26"/>
            <p:cNvSpPr/>
            <p:nvPr/>
          </p:nvSpPr>
          <p:spPr>
            <a:xfrm>
              <a:off x="403225" y="4541621"/>
              <a:ext cx="4857750" cy="0"/>
            </a:xfrm>
            <a:custGeom>
              <a:avLst/>
              <a:gdLst/>
              <a:ahLst/>
              <a:cxnLst/>
              <a:rect l="l" t="t" r="r" b="b"/>
              <a:pathLst>
                <a:path w="4857750">
                  <a:moveTo>
                    <a:pt x="485775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579">
                <a:latin typeface="Trebuchet MS" pitchFamily="34" charset="0"/>
              </a:endParaRPr>
            </a:p>
          </p:txBody>
        </p:sp>
        <p:sp>
          <p:nvSpPr>
            <p:cNvPr id="50" name="object 27"/>
            <p:cNvSpPr/>
            <p:nvPr/>
          </p:nvSpPr>
          <p:spPr>
            <a:xfrm>
              <a:off x="403225" y="4966525"/>
              <a:ext cx="4857750" cy="0"/>
            </a:xfrm>
            <a:custGeom>
              <a:avLst/>
              <a:gdLst/>
              <a:ahLst/>
              <a:cxnLst/>
              <a:rect l="l" t="t" r="r" b="b"/>
              <a:pathLst>
                <a:path w="4857750">
                  <a:moveTo>
                    <a:pt x="485775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579">
                <a:latin typeface="Trebuchet MS" pitchFamily="34" charset="0"/>
              </a:endParaRPr>
            </a:p>
          </p:txBody>
        </p:sp>
        <p:sp>
          <p:nvSpPr>
            <p:cNvPr id="51" name="object 29"/>
            <p:cNvSpPr/>
            <p:nvPr/>
          </p:nvSpPr>
          <p:spPr>
            <a:xfrm>
              <a:off x="5260975" y="2391956"/>
              <a:ext cx="54610" cy="3268979"/>
            </a:xfrm>
            <a:custGeom>
              <a:avLst/>
              <a:gdLst/>
              <a:ahLst/>
              <a:cxnLst/>
              <a:rect l="l" t="t" r="r" b="b"/>
              <a:pathLst>
                <a:path w="54610" h="3268979">
                  <a:moveTo>
                    <a:pt x="54000" y="0"/>
                  </a:moveTo>
                  <a:lnTo>
                    <a:pt x="0" y="0"/>
                  </a:lnTo>
                  <a:lnTo>
                    <a:pt x="0" y="3268433"/>
                  </a:lnTo>
                  <a:lnTo>
                    <a:pt x="54000" y="3268433"/>
                  </a:lnTo>
                  <a:lnTo>
                    <a:pt x="5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579">
                <a:latin typeface="Trebuchet MS" pitchFamily="34" charset="0"/>
              </a:endParaRPr>
            </a:p>
          </p:txBody>
        </p:sp>
        <p:sp>
          <p:nvSpPr>
            <p:cNvPr id="52" name="object 30"/>
            <p:cNvSpPr/>
            <p:nvPr/>
          </p:nvSpPr>
          <p:spPr>
            <a:xfrm>
              <a:off x="5306238" y="4261637"/>
              <a:ext cx="8890" cy="17780"/>
            </a:xfrm>
            <a:custGeom>
              <a:avLst/>
              <a:gdLst/>
              <a:ahLst/>
              <a:cxnLst/>
              <a:rect l="l" t="t" r="r" b="b"/>
              <a:pathLst>
                <a:path w="8889" h="17779">
                  <a:moveTo>
                    <a:pt x="8737" y="0"/>
                  </a:moveTo>
                  <a:lnTo>
                    <a:pt x="0" y="0"/>
                  </a:lnTo>
                  <a:lnTo>
                    <a:pt x="0" y="8737"/>
                  </a:lnTo>
                  <a:lnTo>
                    <a:pt x="0" y="17462"/>
                  </a:lnTo>
                  <a:lnTo>
                    <a:pt x="8737" y="17462"/>
                  </a:lnTo>
                  <a:lnTo>
                    <a:pt x="8737" y="8737"/>
                  </a:lnTo>
                  <a:lnTo>
                    <a:pt x="8737" y="0"/>
                  </a:lnTo>
                  <a:close/>
                </a:path>
              </a:pathLst>
            </a:custGeom>
            <a:solidFill>
              <a:srgbClr val="6B6B6B"/>
            </a:solidFill>
          </p:spPr>
          <p:txBody>
            <a:bodyPr wrap="square" lIns="0" tIns="0" rIns="0" bIns="0" rtlCol="0"/>
            <a:lstStyle/>
            <a:p>
              <a:endParaRPr sz="1579">
                <a:latin typeface="Trebuchet MS" pitchFamily="34" charset="0"/>
              </a:endParaRPr>
            </a:p>
          </p:txBody>
        </p:sp>
      </p:grpSp>
      <p:graphicFrame>
        <p:nvGraphicFramePr>
          <p:cNvPr id="53" name="Таблица 52">
            <a:extLst>
              <a:ext uri="{FF2B5EF4-FFF2-40B4-BE49-F238E27FC236}">
                <a16:creationId xmlns="" xmlns:a16="http://schemas.microsoft.com/office/drawing/2014/main" id="{DBFE1D8D-C6F8-4573-8D54-213641064B3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9236" y="2164866"/>
          <a:ext cx="4365077" cy="441498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521361">
                  <a:extLst>
                    <a:ext uri="{9D8B030D-6E8A-4147-A177-3AD203B41FA5}">
                      <a16:colId xmlns="" xmlns:a16="http://schemas.microsoft.com/office/drawing/2014/main" val="3208171583"/>
                    </a:ext>
                  </a:extLst>
                </a:gridCol>
                <a:gridCol w="843716">
                  <a:extLst>
                    <a:ext uri="{9D8B030D-6E8A-4147-A177-3AD203B41FA5}">
                      <a16:colId xmlns="" xmlns:a16="http://schemas.microsoft.com/office/drawing/2014/main" val="1352772008"/>
                    </a:ext>
                  </a:extLst>
                </a:gridCol>
              </a:tblGrid>
              <a:tr h="316103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Всего по ГП-47</a:t>
                      </a:r>
                      <a:endParaRPr lang="ru-RU" sz="12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9" marR="5569" marT="5569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t"/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1 006,6</a:t>
                      </a:r>
                    </a:p>
                  </a:txBody>
                  <a:tcPr marL="8354" marR="8354" marT="8354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1915806"/>
                  </a:ext>
                </a:extLst>
              </a:tr>
              <a:tr h="442621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2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Проектная часть</a:t>
                      </a:r>
                      <a:endParaRPr lang="ru-RU" sz="12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9" marR="5569" marT="5569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t"/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278,4</a:t>
                      </a:r>
                    </a:p>
                  </a:txBody>
                  <a:tcPr marL="8354" marR="8354" marT="8354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9118694"/>
                  </a:ext>
                </a:extLst>
              </a:tr>
              <a:tr h="821895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2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1 - Федеральные проекты в составе национальных проектов (</a:t>
                      </a:r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20)</a:t>
                      </a:r>
                      <a:endParaRPr lang="ru-RU" sz="12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9" marR="5569" marT="5569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t"/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135,6</a:t>
                      </a:r>
                    </a:p>
                  </a:txBody>
                  <a:tcPr marL="8354" marR="8354" marT="83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27074961"/>
                  </a:ext>
                </a:extLst>
              </a:tr>
              <a:tr h="821895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2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2 - Федеральные проекты, не входящие в национальные проекты (</a:t>
                      </a:r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19)</a:t>
                      </a:r>
                      <a:endParaRPr lang="ru-RU" sz="12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9" marR="5569" marT="5569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t"/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72,5</a:t>
                      </a:r>
                    </a:p>
                  </a:txBody>
                  <a:tcPr marL="8354" marR="8354" marT="83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5133815"/>
                  </a:ext>
                </a:extLst>
              </a:tr>
              <a:tr h="598009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2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3 - Ведомственные проекты (</a:t>
                      </a:r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22)</a:t>
                      </a:r>
                      <a:endParaRPr lang="ru-RU" sz="12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9" marR="5569" marT="5569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t"/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69,7</a:t>
                      </a:r>
                    </a:p>
                  </a:txBody>
                  <a:tcPr marL="8354" marR="8354" marT="83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5980212"/>
                  </a:ext>
                </a:extLst>
              </a:tr>
              <a:tr h="543977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2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5 - Федеральные целевые программы </a:t>
                      </a:r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(3)</a:t>
                      </a:r>
                      <a:endParaRPr lang="ru-RU" sz="12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9" marR="5569" marT="5569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t"/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0,6</a:t>
                      </a:r>
                      <a:endParaRPr lang="ru-RU" sz="12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9" marR="5569" marT="5569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144290"/>
                  </a:ext>
                </a:extLst>
              </a:tr>
              <a:tr h="442621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2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Процессная часть</a:t>
                      </a:r>
                      <a:endParaRPr lang="ru-RU" sz="12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9" marR="5569" marT="5569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t"/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728,2</a:t>
                      </a:r>
                    </a:p>
                  </a:txBody>
                  <a:tcPr marL="8354" marR="8354" marT="83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93288994"/>
                  </a:ext>
                </a:extLst>
              </a:tr>
              <a:tr h="427861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2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4 - Комплексы процессных мероприятий (</a:t>
                      </a:r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14)</a:t>
                      </a:r>
                      <a:endParaRPr lang="ru-RU" sz="12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9" marR="5569" marT="5569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t"/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728,2</a:t>
                      </a:r>
                    </a:p>
                  </a:txBody>
                  <a:tcPr marL="8354" marR="8354" marT="83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9616022"/>
                  </a:ext>
                </a:extLst>
              </a:tr>
            </a:tbl>
          </a:graphicData>
        </a:graphic>
      </p:graphicFrame>
      <p:graphicFrame>
        <p:nvGraphicFramePr>
          <p:cNvPr id="54" name="Диаграмма 53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20D59086-9075-491D-A395-54D14A400A9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905959" y="2165209"/>
          <a:ext cx="5158842" cy="4421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Номер слайда 19"/>
          <p:cNvSpPr>
            <a:spLocks noGrp="1"/>
          </p:cNvSpPr>
          <p:nvPr>
            <p:ph type="sldNum" sz="quarter" idx="7"/>
          </p:nvPr>
        </p:nvSpPr>
        <p:spPr>
          <a:xfrm>
            <a:off x="10299700" y="7214360"/>
            <a:ext cx="198640" cy="107722"/>
          </a:xfrm>
        </p:spPr>
        <p:txBody>
          <a:bodyPr/>
          <a:lstStyle/>
          <a:p>
            <a:pPr marL="38735">
              <a:lnSpc>
                <a:spcPct val="100000"/>
              </a:lnSpc>
              <a:spcBef>
                <a:spcPts val="85"/>
              </a:spcBef>
            </a:pPr>
            <a:r>
              <a:rPr lang="ru-RU" spc="65" dirty="0" smtClean="0"/>
              <a:t>11</a:t>
            </a:r>
            <a:endParaRPr lang="ru-RU" spc="65" dirty="0"/>
          </a:p>
        </p:txBody>
      </p:sp>
    </p:spTree>
    <p:extLst>
      <p:ext uri="{BB962C8B-B14F-4D97-AF65-F5344CB8AC3E}">
        <p14:creationId xmlns:p14="http://schemas.microsoft.com/office/powerpoint/2010/main" val="2665715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Заголовок 1">
            <a:extLst>
              <a:ext uri="{FF2B5EF4-FFF2-40B4-BE49-F238E27FC236}">
                <a16:creationId xmlns:a16="http://schemas.microsoft.com/office/drawing/2014/main" xmlns="" id="{F60C27EF-9724-4556-B5C6-4196441CD3C1}"/>
              </a:ext>
            </a:extLst>
          </p:cNvPr>
          <p:cNvSpPr txBox="1">
            <a:spLocks/>
          </p:cNvSpPr>
          <p:nvPr/>
        </p:nvSpPr>
        <p:spPr>
          <a:xfrm>
            <a:off x="12700" y="-31750"/>
            <a:ext cx="9835798" cy="6287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000" dirty="0" smtClean="0">
                <a:solidFill>
                  <a:srgbClr val="014E90"/>
                </a:solidFill>
                <a:latin typeface="Verdana"/>
                <a:cs typeface="Verdana"/>
              </a:rPr>
              <a:t>Структурные элементы и объемы бюджетного финансирования ГП НТР</a:t>
            </a:r>
            <a:endParaRPr lang="ru-RU" sz="2000" dirty="0">
              <a:solidFill>
                <a:srgbClr val="014E90"/>
              </a:solidFill>
              <a:latin typeface="Verdana"/>
              <a:cs typeface="Verdana"/>
            </a:endParaRPr>
          </a:p>
        </p:txBody>
      </p:sp>
      <p:grpSp>
        <p:nvGrpSpPr>
          <p:cNvPr id="29" name="Группа 8"/>
          <p:cNvGrpSpPr/>
          <p:nvPr/>
        </p:nvGrpSpPr>
        <p:grpSpPr>
          <a:xfrm>
            <a:off x="12700" y="532131"/>
            <a:ext cx="6267894" cy="45719"/>
            <a:chOff x="3109" y="901929"/>
            <a:chExt cx="7146292" cy="80573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3109" y="901931"/>
              <a:ext cx="2314354" cy="80571"/>
            </a:xfrm>
            <a:prstGeom prst="rect">
              <a:avLst/>
            </a:prstGeom>
            <a:solidFill>
              <a:srgbClr val="3F3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347880" y="901931"/>
              <a:ext cx="2314354" cy="80571"/>
            </a:xfrm>
            <a:prstGeom prst="rect">
              <a:avLst/>
            </a:prstGeom>
            <a:solidFill>
              <a:srgbClr val="283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4640148" y="901930"/>
              <a:ext cx="2319913" cy="80570"/>
            </a:xfrm>
            <a:prstGeom prst="rect">
              <a:avLst/>
            </a:prstGeom>
            <a:solidFill>
              <a:srgbClr val="F8DB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5" name="Параллелограмм 54"/>
            <p:cNvSpPr/>
            <p:nvPr/>
          </p:nvSpPr>
          <p:spPr>
            <a:xfrm rot="10800000" flipH="1">
              <a:off x="3823332" y="901929"/>
              <a:ext cx="1056987" cy="80570"/>
            </a:xfrm>
            <a:prstGeom prst="parallelogram">
              <a:avLst/>
            </a:prstGeom>
            <a:solidFill>
              <a:srgbClr val="475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6980055" y="903300"/>
              <a:ext cx="103633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7103682" y="903300"/>
              <a:ext cx="45719" cy="79200"/>
            </a:xfrm>
            <a:prstGeom prst="rect">
              <a:avLst/>
            </a:prstGeom>
            <a:solidFill>
              <a:srgbClr val="D5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075281">
                <a:defRPr/>
              </a:pPr>
              <a:endParaRPr lang="ru-RU" sz="210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886704" y="1166257"/>
            <a:ext cx="2309500" cy="530749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62903" y="1347603"/>
            <a:ext cx="2139475" cy="39930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ГП НТР (всего)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962904" y="2080657"/>
            <a:ext cx="2139475" cy="6373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Федеральные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проекты</a:t>
            </a:r>
            <a:b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в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составе национальных проектов (20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962904" y="2918857"/>
            <a:ext cx="2139475" cy="6373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Федеральные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проекты,</a:t>
            </a:r>
            <a:b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не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входящие в национальные проекты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(25)</a:t>
            </a:r>
            <a:endParaRPr lang="ru-RU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962902" y="3805507"/>
            <a:ext cx="2139475" cy="6373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Ведомственные проекты (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23)</a:t>
            </a:r>
            <a:endParaRPr lang="ru-RU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962904" y="4643707"/>
            <a:ext cx="2139475" cy="6373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Федеральные целевые программы (3)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3966742" y="5634307"/>
            <a:ext cx="2139475" cy="6373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Комплексы процессных мероприятий (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17)</a:t>
            </a:r>
            <a:endParaRPr lang="ru-RU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Левая круглая скобка 4"/>
          <p:cNvSpPr/>
          <p:nvPr/>
        </p:nvSpPr>
        <p:spPr>
          <a:xfrm>
            <a:off x="3713353" y="5585857"/>
            <a:ext cx="97152" cy="685800"/>
          </a:xfrm>
          <a:prstGeom prst="leftBracke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Левая круглая скобка 64"/>
          <p:cNvSpPr/>
          <p:nvPr/>
        </p:nvSpPr>
        <p:spPr>
          <a:xfrm>
            <a:off x="3713352" y="2080657"/>
            <a:ext cx="97152" cy="2971800"/>
          </a:xfrm>
          <a:prstGeom prst="leftBracke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2359090" y="3272107"/>
            <a:ext cx="1283553" cy="6373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chemeClr val="accent4">
                    <a:lumMod val="75000"/>
                  </a:schemeClr>
                </a:solidFill>
              </a:rPr>
              <a:t>Проектная</a:t>
            </a:r>
            <a:br>
              <a:rPr lang="ru-RU" sz="1100" b="1" i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1100" b="1" i="1" dirty="0" smtClean="0">
                <a:solidFill>
                  <a:schemeClr val="accent4">
                    <a:lumMod val="75000"/>
                  </a:schemeClr>
                </a:solidFill>
              </a:rPr>
              <a:t>часть</a:t>
            </a:r>
          </a:p>
          <a:p>
            <a:pPr algn="ctr"/>
            <a:r>
              <a:rPr lang="ru-RU" sz="1100" b="1" i="1" dirty="0" smtClean="0">
                <a:solidFill>
                  <a:schemeClr val="accent4">
                    <a:lumMod val="75000"/>
                  </a:schemeClr>
                </a:solidFill>
              </a:rPr>
              <a:t>(278,1 млрд руб.)</a:t>
            </a:r>
            <a:endParaRPr lang="ru-RU" sz="11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082501" y="2170732"/>
            <a:ext cx="1069738" cy="457200"/>
          </a:xfrm>
          <a:prstGeom prst="roundRect">
            <a:avLst/>
          </a:prstGeom>
          <a:noFill/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135,6</a:t>
            </a:r>
            <a:b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млрд 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7" name="Прямая соединительная линия 6"/>
          <p:cNvCxnSpPr>
            <a:stCxn id="67" idx="3"/>
            <a:endCxn id="58" idx="1"/>
          </p:cNvCxnSpPr>
          <p:nvPr/>
        </p:nvCxnSpPr>
        <p:spPr>
          <a:xfrm>
            <a:off x="2152239" y="2399332"/>
            <a:ext cx="1810665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Скругленный прямоугольник 68"/>
          <p:cNvSpPr/>
          <p:nvPr/>
        </p:nvSpPr>
        <p:spPr>
          <a:xfrm>
            <a:off x="1082502" y="2912981"/>
            <a:ext cx="1069738" cy="457200"/>
          </a:xfrm>
          <a:prstGeom prst="roundRect">
            <a:avLst/>
          </a:prstGeom>
          <a:noFill/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72,2</a:t>
            </a:r>
            <a:b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млрд 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70" name="Прямая соединительная линия 69"/>
          <p:cNvCxnSpPr>
            <a:stCxn id="69" idx="3"/>
          </p:cNvCxnSpPr>
          <p:nvPr/>
        </p:nvCxnSpPr>
        <p:spPr>
          <a:xfrm>
            <a:off x="2152240" y="3141581"/>
            <a:ext cx="1814502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Скругленный прямоугольник 70"/>
          <p:cNvSpPr/>
          <p:nvPr/>
        </p:nvSpPr>
        <p:spPr>
          <a:xfrm>
            <a:off x="1063690" y="3895582"/>
            <a:ext cx="1069738" cy="457200"/>
          </a:xfrm>
          <a:prstGeom prst="roundRect">
            <a:avLst/>
          </a:prstGeom>
          <a:noFill/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69,7</a:t>
            </a:r>
            <a:b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млрд 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72" name="Прямая соединительная линия 71"/>
          <p:cNvCxnSpPr>
            <a:stCxn id="71" idx="3"/>
            <a:endCxn id="60" idx="1"/>
          </p:cNvCxnSpPr>
          <p:nvPr/>
        </p:nvCxnSpPr>
        <p:spPr>
          <a:xfrm>
            <a:off x="2133428" y="4124182"/>
            <a:ext cx="1829474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Скругленный прямоугольник 72"/>
          <p:cNvSpPr/>
          <p:nvPr/>
        </p:nvSpPr>
        <p:spPr>
          <a:xfrm>
            <a:off x="1063690" y="4733782"/>
            <a:ext cx="1069738" cy="457200"/>
          </a:xfrm>
          <a:prstGeom prst="roundRect">
            <a:avLst/>
          </a:prstGeom>
          <a:noFill/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0,6</a:t>
            </a:r>
            <a:b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млрд 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74" name="Прямая соединительная линия 73"/>
          <p:cNvCxnSpPr>
            <a:stCxn id="73" idx="3"/>
            <a:endCxn id="61" idx="1"/>
          </p:cNvCxnSpPr>
          <p:nvPr/>
        </p:nvCxnSpPr>
        <p:spPr>
          <a:xfrm>
            <a:off x="2133428" y="4962382"/>
            <a:ext cx="182947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Скругленный прямоугольник 74"/>
          <p:cNvSpPr/>
          <p:nvPr/>
        </p:nvSpPr>
        <p:spPr>
          <a:xfrm>
            <a:off x="1063690" y="5890657"/>
            <a:ext cx="1069738" cy="457200"/>
          </a:xfrm>
          <a:prstGeom prst="roundRect">
            <a:avLst/>
          </a:prstGeom>
          <a:noFill/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728,2</a:t>
            </a:r>
            <a:b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млрд 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76" name="Прямая соединительная линия 75"/>
          <p:cNvCxnSpPr>
            <a:stCxn id="75" idx="3"/>
          </p:cNvCxnSpPr>
          <p:nvPr/>
        </p:nvCxnSpPr>
        <p:spPr>
          <a:xfrm>
            <a:off x="2133428" y="6119257"/>
            <a:ext cx="1780901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Скругленный прямоугольник 76"/>
          <p:cNvSpPr/>
          <p:nvPr/>
        </p:nvSpPr>
        <p:spPr>
          <a:xfrm>
            <a:off x="1063690" y="1318657"/>
            <a:ext cx="1069738" cy="457200"/>
          </a:xfrm>
          <a:prstGeom prst="roundRect">
            <a:avLst/>
          </a:prstGeom>
          <a:noFill/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1 006,3</a:t>
            </a:r>
            <a:b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млрд руб.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78" name="Прямая соединительная линия 77"/>
          <p:cNvCxnSpPr>
            <a:stCxn id="77" idx="3"/>
            <a:endCxn id="4" idx="1"/>
          </p:cNvCxnSpPr>
          <p:nvPr/>
        </p:nvCxnSpPr>
        <p:spPr>
          <a:xfrm>
            <a:off x="2133428" y="1547257"/>
            <a:ext cx="1829475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2359090" y="5481907"/>
            <a:ext cx="1283553" cy="6373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chemeClr val="accent1">
                    <a:lumMod val="50000"/>
                  </a:schemeClr>
                </a:solidFill>
              </a:rPr>
              <a:t>Процессная</a:t>
            </a:r>
            <a:br>
              <a:rPr lang="ru-RU" sz="11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100" b="1" i="1" dirty="0" smtClean="0">
                <a:solidFill>
                  <a:schemeClr val="accent1">
                    <a:lumMod val="50000"/>
                  </a:schemeClr>
                </a:solidFill>
              </a:rPr>
              <a:t>часть</a:t>
            </a:r>
          </a:p>
          <a:p>
            <a:pPr algn="ctr"/>
            <a:r>
              <a:rPr lang="ru-RU" sz="1100" b="1" i="1" dirty="0" smtClean="0">
                <a:solidFill>
                  <a:schemeClr val="accent1">
                    <a:lumMod val="50000"/>
                  </a:schemeClr>
                </a:solidFill>
              </a:rPr>
              <a:t>(728,2 млрд руб.)</a:t>
            </a:r>
            <a:endParaRPr lang="ru-RU" sz="11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6702490" y="2995057"/>
            <a:ext cx="3124197" cy="533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Инициативы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фронтальной стратегии социально-экономического развития Российской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Федерации</a:t>
            </a:r>
          </a:p>
          <a:p>
            <a:pPr algn="ctr"/>
            <a:r>
              <a:rPr lang="ru-RU" sz="1000" dirty="0">
                <a:solidFill>
                  <a:schemeClr val="tx2">
                    <a:lumMod val="75000"/>
                  </a:schemeClr>
                </a:solidFill>
              </a:rPr>
              <a:t>и пр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10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5" name="Прямая со стрелкой 14"/>
          <p:cNvCxnSpPr>
            <a:stCxn id="80" idx="1"/>
          </p:cNvCxnSpPr>
          <p:nvPr/>
        </p:nvCxnSpPr>
        <p:spPr>
          <a:xfrm flipH="1" flipV="1">
            <a:off x="6102380" y="3253309"/>
            <a:ext cx="600110" cy="8448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flipH="1" flipV="1">
            <a:off x="6097062" y="2390883"/>
            <a:ext cx="750132" cy="8448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 flipH="1">
            <a:off x="6097062" y="4153834"/>
            <a:ext cx="750132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Прямоугольник 90"/>
          <p:cNvSpPr/>
          <p:nvPr/>
        </p:nvSpPr>
        <p:spPr>
          <a:xfrm>
            <a:off x="6702490" y="4519057"/>
            <a:ext cx="3124199" cy="9628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Развитие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космодромов на период 2017 - 2025 годов в обеспечение космической деятельности Российской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Федерации;</a:t>
            </a:r>
            <a:endParaRPr lang="ru-RU" sz="1000" i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Социально-экономическое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развитие Курильских островов (Сахалинская область) на 2016 - 2025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годы</a:t>
            </a:r>
          </a:p>
          <a:p>
            <a:pPr algn="ctr"/>
            <a:r>
              <a:rPr lang="ru-RU" sz="1000" dirty="0">
                <a:solidFill>
                  <a:schemeClr val="tx2">
                    <a:lumMod val="75000"/>
                  </a:schemeClr>
                </a:solidFill>
              </a:rPr>
              <a:t>и пр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10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92" name="Прямая со стрелкой 91"/>
          <p:cNvCxnSpPr>
            <a:stCxn id="91" idx="1"/>
          </p:cNvCxnSpPr>
          <p:nvPr/>
        </p:nvCxnSpPr>
        <p:spPr>
          <a:xfrm flipH="1">
            <a:off x="6102380" y="5000482"/>
            <a:ext cx="600110" cy="5428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>
            <a:endCxn id="62" idx="3"/>
          </p:cNvCxnSpPr>
          <p:nvPr/>
        </p:nvCxnSpPr>
        <p:spPr>
          <a:xfrm flipH="1">
            <a:off x="6106217" y="5940869"/>
            <a:ext cx="740977" cy="12113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 88"/>
          <p:cNvSpPr/>
          <p:nvPr/>
        </p:nvSpPr>
        <p:spPr>
          <a:xfrm>
            <a:off x="6702489" y="3680857"/>
            <a:ext cx="3124199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Развитие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институтов </a:t>
            </a:r>
            <a:r>
              <a:rPr lang="ru-RU" sz="1000" i="1" dirty="0" err="1">
                <a:solidFill>
                  <a:schemeClr val="tx2">
                    <a:lumMod val="75000"/>
                  </a:schemeClr>
                </a:solidFill>
              </a:rPr>
              <a:t>грантовой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 поддержки исследователей, научных и творческих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коллективов;</a:t>
            </a:r>
            <a:b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Популяризация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науки и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технологий</a:t>
            </a:r>
          </a:p>
          <a:p>
            <a:pPr algn="ctr"/>
            <a:r>
              <a:rPr lang="ru-RU" sz="1000" dirty="0">
                <a:solidFill>
                  <a:schemeClr val="tx2">
                    <a:lumMod val="75000"/>
                  </a:schemeClr>
                </a:solidFill>
              </a:rPr>
              <a:t>и пр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1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6702489" y="1775857"/>
            <a:ext cx="3124200" cy="1100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Приоритет-2030;</a:t>
            </a:r>
          </a:p>
          <a:p>
            <a:pPr algn="ctr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НОЦ;</a:t>
            </a:r>
          </a:p>
          <a:p>
            <a:pPr algn="ctr"/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ФНТП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развития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генетических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технологий;</a:t>
            </a:r>
            <a:endParaRPr lang="ru-RU" sz="1000" i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ФНТП развития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синхротронных и нейтронных исследований и исследовательской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инфраструктуры</a:t>
            </a:r>
          </a:p>
          <a:p>
            <a:pPr algn="ctr"/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и пр.</a:t>
            </a:r>
            <a:endParaRPr lang="ru-RU" sz="1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6702489" y="5585857"/>
            <a:ext cx="3124198" cy="8878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Проведение фундаментальных научных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исследований;</a:t>
            </a:r>
          </a:p>
          <a:p>
            <a:pPr algn="ctr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КЦП;</a:t>
            </a:r>
          </a:p>
          <a:p>
            <a:pPr algn="ctr"/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Проведение прикладных научных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исследований</a:t>
            </a:r>
            <a:b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по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широкому спектру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направлений</a:t>
            </a:r>
          </a:p>
          <a:p>
            <a:pPr algn="ctr"/>
            <a:r>
              <a:rPr lang="ru-RU" sz="1000" dirty="0">
                <a:solidFill>
                  <a:schemeClr val="tx2">
                    <a:lumMod val="75000"/>
                  </a:schemeClr>
                </a:solidFill>
              </a:rPr>
              <a:t>и пр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1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6" name="Номер слайда 19"/>
          <p:cNvSpPr>
            <a:spLocks noGrp="1"/>
          </p:cNvSpPr>
          <p:nvPr>
            <p:ph type="sldNum" sz="quarter" idx="7"/>
          </p:nvPr>
        </p:nvSpPr>
        <p:spPr>
          <a:xfrm>
            <a:off x="10223500" y="7214360"/>
            <a:ext cx="274840" cy="107722"/>
          </a:xfrm>
        </p:spPr>
        <p:txBody>
          <a:bodyPr/>
          <a:lstStyle/>
          <a:p>
            <a:pPr marL="38735">
              <a:lnSpc>
                <a:spcPct val="100000"/>
              </a:lnSpc>
              <a:spcBef>
                <a:spcPts val="85"/>
              </a:spcBef>
            </a:pPr>
            <a:r>
              <a:rPr lang="ru-RU" spc="65" smtClean="0"/>
              <a:t>12</a:t>
            </a:r>
            <a:endParaRPr lang="ru-RU" spc="65" dirty="0"/>
          </a:p>
        </p:txBody>
      </p:sp>
    </p:spTree>
    <p:extLst>
      <p:ext uri="{BB962C8B-B14F-4D97-AF65-F5344CB8AC3E}">
        <p14:creationId xmlns:p14="http://schemas.microsoft.com/office/powerpoint/2010/main" val="392016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2446</TotalTime>
  <Words>2499</Words>
  <Application>Microsoft Office PowerPoint</Application>
  <PresentationFormat>Произвольный</PresentationFormat>
  <Paragraphs>606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Tahoma</vt:lpstr>
      <vt:lpstr>Times New Roman</vt:lpstr>
      <vt:lpstr>Trebuchet MS</vt:lpstr>
      <vt:lpstr>Verdana</vt:lpstr>
      <vt:lpstr>Wingdings</vt:lpstr>
      <vt:lpstr>Office Theme</vt:lpstr>
      <vt:lpstr>Презентация PowerPoint</vt:lpstr>
      <vt:lpstr>ГП НТР в системе управления научно-технологической сферой Российской Федерации</vt:lpstr>
      <vt:lpstr>Разработка ГП НТР</vt:lpstr>
      <vt:lpstr>Системные проблемы научно-технологического развития России</vt:lpstr>
      <vt:lpstr>Презентация PowerPoint</vt:lpstr>
      <vt:lpstr>Новая система управления госпрограммами</vt:lpstr>
      <vt:lpstr>Госпрограммы (СТАЛО): состав и характеристика элементов</vt:lpstr>
      <vt:lpstr>Презентация PowerPoint</vt:lpstr>
      <vt:lpstr>Целеполагание новой ГП НТР</vt:lpstr>
      <vt:lpstr>TO BE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 совещанию у ДНЧ_ГПНТР_Краткая_07062021_1654</dc:title>
  <dc:creator>Григорьян Виталий Валерьевич</dc:creator>
  <cp:lastModifiedBy>Григорьян Виталий Валерьевич</cp:lastModifiedBy>
  <cp:revision>116</cp:revision>
  <cp:lastPrinted>2021-08-30T15:32:13Z</cp:lastPrinted>
  <dcterms:created xsi:type="dcterms:W3CDTF">2021-06-07T14:14:09Z</dcterms:created>
  <dcterms:modified xsi:type="dcterms:W3CDTF">2021-08-30T17:58:56Z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2021-06-07T00:00:00Z</vt:filetime>
  </property>
  <property fmtid="{D5CDD505-2E9C-101B-9397-08002B2CF9AE}" pid="3" name="Creator">
    <vt:lpwstr>Adobe Illustrator 25.0 (Windows)</vt:lpwstr>
  </property>
  <property fmtid="{D5CDD505-2E9C-101B-9397-08002B2CF9AE}" pid="4" name="LastSaved">
    <vt:filetime>2021-06-07T00:00:00Z</vt:filetime>
  </property>
</Properties>
</file>