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29"/>
  </p:notesMasterIdLst>
  <p:sldIdLst>
    <p:sldId id="256" r:id="rId2"/>
    <p:sldId id="281" r:id="rId3"/>
    <p:sldId id="293" r:id="rId4"/>
    <p:sldId id="294" r:id="rId5"/>
    <p:sldId id="292" r:id="rId6"/>
    <p:sldId id="295" r:id="rId7"/>
    <p:sldId id="296" r:id="rId8"/>
    <p:sldId id="271" r:id="rId9"/>
    <p:sldId id="282" r:id="rId10"/>
    <p:sldId id="297" r:id="rId11"/>
    <p:sldId id="283" r:id="rId12"/>
    <p:sldId id="285" r:id="rId13"/>
    <p:sldId id="284" r:id="rId14"/>
    <p:sldId id="286" r:id="rId15"/>
    <p:sldId id="287" r:id="rId16"/>
    <p:sldId id="288" r:id="rId17"/>
    <p:sldId id="289" r:id="rId18"/>
    <p:sldId id="290" r:id="rId19"/>
    <p:sldId id="269" r:id="rId20"/>
    <p:sldId id="270" r:id="rId21"/>
    <p:sldId id="272" r:id="rId22"/>
    <p:sldId id="298" r:id="rId23"/>
    <p:sldId id="273" r:id="rId24"/>
    <p:sldId id="274" r:id="rId25"/>
    <p:sldId id="299" r:id="rId26"/>
    <p:sldId id="301" r:id="rId27"/>
    <p:sldId id="300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0000"/>
    <a:srgbClr val="663D00"/>
    <a:srgbClr val="0006E8"/>
    <a:srgbClr val="339933"/>
    <a:srgbClr val="99FF99"/>
    <a:srgbClr val="008000"/>
    <a:srgbClr val="B46B00"/>
    <a:srgbClr val="FF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28" autoAdjust="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37B01E-BB74-4275-932B-4161218E92C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685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8ED9A8-316E-4F67-A9B2-F7E239E66202}" type="slidenum">
              <a:rPr lang="ru-RU"/>
              <a:pPr/>
              <a:t>1</a:t>
            </a:fld>
            <a:endParaRPr lang="ru-RU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30381B-478F-499E-97B8-CAB550A34864}" type="slidenum">
              <a:rPr lang="ru-RU"/>
              <a:pPr/>
              <a:t>4</a:t>
            </a:fld>
            <a:endParaRPr lang="ru-RU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30381B-478F-499E-97B8-CAB550A34864}" type="slidenum">
              <a:rPr lang="ru-RU"/>
              <a:pPr/>
              <a:t>8</a:t>
            </a:fld>
            <a:endParaRPr lang="ru-RU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7B01E-BB74-4275-932B-4161218E92C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45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AEFEDF-61FB-4931-9DC1-AEC5B8356F3D}" type="slidenum">
              <a:rPr lang="ru-RU"/>
              <a:pPr/>
              <a:t>19</a:t>
            </a:fld>
            <a:endParaRPr 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D6DB19-D3AC-4F53-B846-1B7F9E4C2FD6}" type="slidenum">
              <a:rPr lang="ru-RU"/>
              <a:pPr/>
              <a:t>20</a:t>
            </a:fld>
            <a:endParaRPr lang="ru-RU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5A381D-DA5A-42FB-9D82-D8C416AE5A21}" type="slidenum">
              <a:rPr lang="ru-RU"/>
              <a:pPr/>
              <a:t>21</a:t>
            </a:fld>
            <a:endParaRPr lang="ru-RU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D8C02-C99E-4DA0-8DC1-8ED84D29BCF5}" type="slidenum">
              <a:rPr lang="ru-RU"/>
              <a:pPr/>
              <a:t>23</a:t>
            </a:fld>
            <a:endParaRPr lang="ru-RU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F1439D-E0FB-4F22-9841-337F1F440BCE}" type="slidenum">
              <a:rPr lang="ru-RU"/>
              <a:pPr/>
              <a:t>24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0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788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78852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</p:grpSp>
      <p:grpSp>
        <p:nvGrpSpPr>
          <p:cNvPr id="78853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78854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8855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88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78857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78858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8859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6565A4B3-2686-495A-A445-331BF83AA95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8860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B3020-3C74-4DA7-AD88-DD5B8228DAD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83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993D0-8C17-4089-B288-227A699D500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96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DBF993-4558-4A94-B0B5-7111CD3181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19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01201-F244-4CD6-BA66-91D82662637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32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9F3A7-EFDE-4D5B-AA3C-4C70E19B8FD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861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5E261-FC8A-46B9-A90F-D4323EDB445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513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2009-2F3F-40CB-80ED-5F82DBDA8A1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55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F7064-7F1D-4827-9D42-6EFED4BB56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78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CEF337-E5A9-4922-8B1B-8EA946BD4A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90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595C3-CCA1-454F-981D-CF1346C1F56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77827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77828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7829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77830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77831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7832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77833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78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78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ru-RU"/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778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9A60E492-F14B-4074-87DD-5ED0191C9A4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xim@nmr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</a:t>
            </a:r>
            <a:r>
              <a:rPr lang="ru-RU" dirty="0" smtClean="0"/>
              <a:t>исуем формулу вещества по ЯМР и масс-спектрам</a:t>
            </a:r>
            <a:endParaRPr lang="ru-RU" dirty="0"/>
          </a:p>
        </p:txBody>
      </p:sp>
      <p:sp>
        <p:nvSpPr>
          <p:cNvPr id="2050" name="AutoShap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dirty="0" smtClean="0"/>
              <a:t>Как разгадать «химический кроссворд»</a:t>
            </a:r>
            <a:endParaRPr lang="ru-RU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68313" y="2997200"/>
            <a:ext cx="3311525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6E8"/>
                </a:solidFill>
              </a:rPr>
              <a:t>ДУБИННЫЙ Максим </a:t>
            </a:r>
            <a:br>
              <a:rPr lang="ru-RU" sz="2400" b="1" dirty="0">
                <a:solidFill>
                  <a:srgbClr val="0006E8"/>
                </a:solidFill>
              </a:rPr>
            </a:br>
            <a:r>
              <a:rPr lang="ru-RU" sz="2400" b="1" dirty="0" smtClean="0">
                <a:solidFill>
                  <a:srgbClr val="0006E8"/>
                </a:solidFill>
              </a:rPr>
              <a:t>Анатольевич</a:t>
            </a:r>
            <a:endParaRPr lang="ru-RU" sz="2400" b="1" dirty="0">
              <a:solidFill>
                <a:srgbClr val="0006E8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</a:rPr>
              <a:t>к.ф.-м.н., </a:t>
            </a:r>
            <a:r>
              <a:rPr lang="ru-RU" sz="2000" b="1" dirty="0" err="1">
                <a:solidFill>
                  <a:srgbClr val="000000"/>
                </a:solidFill>
              </a:rPr>
              <a:t>н.с</a:t>
            </a:r>
            <a:r>
              <a:rPr lang="ru-RU" sz="2000" b="1" dirty="0">
                <a:solidFill>
                  <a:srgbClr val="000000"/>
                </a:solidFill>
              </a:rPr>
              <a:t> лаборатории </a:t>
            </a:r>
            <a:r>
              <a:rPr lang="ru-RU" sz="2000" b="1" dirty="0" err="1">
                <a:solidFill>
                  <a:srgbClr val="000000"/>
                </a:solidFill>
              </a:rPr>
              <a:t>биомолекулярной</a:t>
            </a:r>
            <a:r>
              <a:rPr lang="ru-RU" sz="2000" b="1" dirty="0">
                <a:solidFill>
                  <a:srgbClr val="000000"/>
                </a:solidFill>
              </a:rPr>
              <a:t> ЯМР спектроскопии 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</a:rPr>
              <a:t>ИБХ РАН, Москва</a:t>
            </a:r>
          </a:p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hlinkClick r:id="rId3"/>
              </a:rPr>
              <a:t>maxim@nmr.ru</a:t>
            </a:r>
            <a:endParaRPr lang="ru-RU" sz="2000" b="1" dirty="0" smtClean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000000"/>
                </a:solidFill>
              </a:rPr>
              <a:t>+7(905)511-57-71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924800" cy="1143000"/>
          </a:xfrm>
        </p:spPr>
        <p:txBody>
          <a:bodyPr/>
          <a:lstStyle/>
          <a:p>
            <a:pPr algn="ctr"/>
            <a:r>
              <a:rPr lang="ru-RU" dirty="0" smtClean="0"/>
              <a:t>Зачем разгадывать </a:t>
            </a:r>
            <a:br>
              <a:rPr lang="ru-RU" dirty="0" smtClean="0"/>
            </a:br>
            <a:r>
              <a:rPr lang="ru-RU" dirty="0" smtClean="0"/>
              <a:t>«химические кроссворды»?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2200"/>
            <a:ext cx="8054280" cy="4235152"/>
          </a:xfrm>
        </p:spPr>
        <p:txBody>
          <a:bodyPr/>
          <a:lstStyle/>
          <a:p>
            <a:r>
              <a:rPr lang="ru-RU" b="1" i="1" dirty="0" smtClean="0">
                <a:solidFill>
                  <a:srgbClr val="006666"/>
                </a:solidFill>
              </a:rPr>
              <a:t>Контроль химического синтеза</a:t>
            </a:r>
            <a:br>
              <a:rPr lang="ru-RU" b="1" i="1" dirty="0" smtClean="0">
                <a:solidFill>
                  <a:srgbClr val="006666"/>
                </a:solidFill>
              </a:rPr>
            </a:br>
            <a:r>
              <a:rPr lang="ru-RU" dirty="0" smtClean="0"/>
              <a:t>положение защитных и реакционных групп, идентификация продуктов реакций</a:t>
            </a:r>
          </a:p>
          <a:p>
            <a:r>
              <a:rPr lang="ru-RU" b="1" i="1" dirty="0" smtClean="0">
                <a:solidFill>
                  <a:srgbClr val="006666"/>
                </a:solidFill>
              </a:rPr>
              <a:t>Установление химических формул </a:t>
            </a:r>
            <a:br>
              <a:rPr lang="ru-RU" b="1" i="1" dirty="0" smtClean="0">
                <a:solidFill>
                  <a:srgbClr val="006666"/>
                </a:solidFill>
              </a:rPr>
            </a:br>
            <a:r>
              <a:rPr lang="ru-RU" dirty="0" smtClean="0"/>
              <a:t>новых природных соединений при «нулевых» исходных данных 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Промышленный шпионаж :)</a:t>
            </a:r>
            <a:br>
              <a:rPr lang="ru-RU" b="1" i="1" dirty="0" smtClean="0">
                <a:solidFill>
                  <a:schemeClr val="tx2"/>
                </a:solidFill>
              </a:rPr>
            </a:br>
            <a:r>
              <a:rPr lang="ru-RU" dirty="0" smtClean="0"/>
              <a:t>То же самое, но для «рукотворных» соединений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45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38200" y="2362201"/>
            <a:ext cx="3770313" cy="562744"/>
          </a:xfrm>
        </p:spPr>
        <p:txBody>
          <a:bodyPr/>
          <a:lstStyle/>
          <a:p>
            <a:r>
              <a:rPr lang="ru-RU" b="1" dirty="0" smtClean="0">
                <a:solidFill>
                  <a:srgbClr val="006666"/>
                </a:solidFill>
              </a:rPr>
              <a:t>Масс-спектры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4008" y="2362201"/>
            <a:ext cx="3770312" cy="562744"/>
          </a:xfrm>
        </p:spPr>
        <p:txBody>
          <a:bodyPr/>
          <a:lstStyle/>
          <a:p>
            <a:r>
              <a:rPr lang="ru-RU" b="1" dirty="0" smtClean="0">
                <a:solidFill>
                  <a:srgbClr val="006666"/>
                </a:solidFill>
              </a:rPr>
              <a:t>ЯМР спектры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2852936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i="1" dirty="0" smtClean="0"/>
              <a:t>m/z</a:t>
            </a:r>
            <a:r>
              <a:rPr lang="en-US" sz="2400" dirty="0" smtClean="0"/>
              <a:t> </a:t>
            </a:r>
            <a:r>
              <a:rPr lang="ru-RU" sz="2400" dirty="0" smtClean="0"/>
              <a:t> молекулы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/>
              <a:t>m/z</a:t>
            </a:r>
            <a:r>
              <a:rPr lang="en-US" sz="2400" dirty="0"/>
              <a:t> </a:t>
            </a:r>
            <a:r>
              <a:rPr lang="ru-RU" sz="2400" dirty="0" smtClean="0"/>
              <a:t> фрагментов</a:t>
            </a:r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C00000"/>
                </a:solidFill>
              </a:rPr>
              <a:t>Брутто-формула</a:t>
            </a:r>
            <a:r>
              <a:rPr lang="en-US" sz="2400" dirty="0" smtClean="0">
                <a:solidFill>
                  <a:srgbClr val="C00000"/>
                </a:solidFill>
              </a:rPr>
              <a:t>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2852936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Спиновые системы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Формулы фрагментов</a:t>
            </a:r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C00000"/>
                </a:solidFill>
              </a:rPr>
              <a:t>Химическая формула</a:t>
            </a:r>
            <a:r>
              <a:rPr lang="en-US" sz="2400" dirty="0" smtClean="0">
                <a:solidFill>
                  <a:srgbClr val="C00000"/>
                </a:solidFill>
              </a:rPr>
              <a:t>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2210" y="407707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С</a:t>
            </a:r>
            <a:r>
              <a:rPr lang="ru-RU" sz="4000" b="1" baseline="-25000" dirty="0" smtClean="0">
                <a:solidFill>
                  <a:schemeClr val="tx2"/>
                </a:solidFill>
              </a:rPr>
              <a:t>33</a:t>
            </a:r>
            <a:r>
              <a:rPr lang="en-US" sz="4000" b="1" dirty="0" smtClean="0">
                <a:solidFill>
                  <a:schemeClr val="tx2"/>
                </a:solidFill>
              </a:rPr>
              <a:t>H</a:t>
            </a:r>
            <a:r>
              <a:rPr lang="en-US" sz="4000" b="1" baseline="-25000" dirty="0" smtClean="0">
                <a:solidFill>
                  <a:schemeClr val="tx2"/>
                </a:solidFill>
              </a:rPr>
              <a:t>26</a:t>
            </a:r>
            <a:r>
              <a:rPr lang="en-US" sz="4000" b="1" dirty="0" smtClean="0">
                <a:solidFill>
                  <a:schemeClr val="tx2"/>
                </a:solidFill>
              </a:rPr>
              <a:t>O</a:t>
            </a:r>
            <a:r>
              <a:rPr lang="en-US" sz="4000" b="1" baseline="-25000" dirty="0" smtClean="0">
                <a:solidFill>
                  <a:schemeClr val="tx2"/>
                </a:solidFill>
              </a:rPr>
              <a:t>20</a:t>
            </a:r>
            <a:endParaRPr lang="ru-RU" sz="4000" b="1" baseline="-25000" dirty="0">
              <a:solidFill>
                <a:schemeClr val="tx2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076" y="4127495"/>
            <a:ext cx="3024336" cy="2431328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2339752" y="5157192"/>
            <a:ext cx="2373706" cy="67790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447764" y="5176426"/>
            <a:ext cx="2265694" cy="584775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Совпало?</a:t>
            </a:r>
            <a:endParaRPr lang="ru-RU" sz="3200" dirty="0">
              <a:solidFill>
                <a:schemeClr val="bg1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3073063" y="4784958"/>
            <a:ext cx="1" cy="312420"/>
          </a:xfrm>
          <a:prstGeom prst="straightConnector1">
            <a:avLst/>
          </a:prstGeom>
          <a:ln w="444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4860032" y="5496145"/>
            <a:ext cx="1080120" cy="0"/>
          </a:xfrm>
          <a:prstGeom prst="straightConnector1">
            <a:avLst/>
          </a:prstGeom>
          <a:ln w="444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924800" cy="1143000"/>
          </a:xfrm>
        </p:spPr>
        <p:txBody>
          <a:bodyPr/>
          <a:lstStyle/>
          <a:p>
            <a:pPr algn="ctr"/>
            <a:r>
              <a:rPr lang="ru-RU" dirty="0" smtClean="0"/>
              <a:t>Как разгадывать </a:t>
            </a:r>
            <a:br>
              <a:rPr lang="ru-RU" dirty="0" smtClean="0"/>
            </a:br>
            <a:r>
              <a:rPr lang="ru-RU" dirty="0" smtClean="0"/>
              <a:t>«химические кроссворды»?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755576" y="621814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Возьми с полки пирожок</a:t>
            </a:r>
            <a:endParaRPr lang="ru-RU" sz="2800" dirty="0">
              <a:solidFill>
                <a:schemeClr val="tx2"/>
              </a:solidFill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H="1">
            <a:off x="3074400" y="5924892"/>
            <a:ext cx="1" cy="312420"/>
          </a:xfrm>
          <a:prstGeom prst="straightConnector1">
            <a:avLst/>
          </a:prstGeom>
          <a:ln w="444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65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dirty="0" smtClean="0"/>
              <a:t>Современный масс-спектрометр</a:t>
            </a:r>
            <a:endParaRPr lang="ru-RU" sz="3400" dirty="0"/>
          </a:p>
        </p:txBody>
      </p:sp>
      <p:pic>
        <p:nvPicPr>
          <p:cNvPr id="1157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3" y="2362200"/>
            <a:ext cx="6596062" cy="4397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900113" y="2420888"/>
            <a:ext cx="5328071" cy="798680"/>
          </a:xfrm>
          <a:prstGeom prst="rect">
            <a:avLst/>
          </a:prstGeom>
          <a:gradFill rotWithShape="1">
            <a:gsLst>
              <a:gs pos="0">
                <a:srgbClr val="663D00">
                  <a:alpha val="70000"/>
                </a:srgbClr>
              </a:gs>
              <a:gs pos="100000">
                <a:srgbClr val="663D00">
                  <a:gamma/>
                  <a:tint val="98431"/>
                  <a:invGamma/>
                  <a:alpha val="70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Agilent </a:t>
            </a:r>
            <a:r>
              <a:rPr lang="en-US" dirty="0" smtClean="0">
                <a:solidFill>
                  <a:schemeClr val="bg1"/>
                </a:solidFill>
              </a:rPr>
              <a:t>6210</a:t>
            </a:r>
            <a:r>
              <a:rPr lang="ru-RU" dirty="0" smtClean="0">
                <a:solidFill>
                  <a:schemeClr val="bg1"/>
                </a:solidFill>
              </a:rPr>
              <a:t>: ВЭЖХ ─ времяпролетный масс-спектрометр с </a:t>
            </a:r>
            <a:r>
              <a:rPr lang="ru-RU" dirty="0" err="1" smtClean="0">
                <a:solidFill>
                  <a:schemeClr val="bg1"/>
                </a:solidFill>
              </a:rPr>
              <a:t>электроспрей</a:t>
            </a:r>
            <a:r>
              <a:rPr lang="ru-RU" dirty="0" smtClean="0">
                <a:solidFill>
                  <a:schemeClr val="bg1"/>
                </a:solidFill>
              </a:rPr>
              <a:t>-ионизацией (</a:t>
            </a:r>
            <a:r>
              <a:rPr lang="en-US" dirty="0" smtClean="0">
                <a:solidFill>
                  <a:schemeClr val="bg1"/>
                </a:solidFill>
              </a:rPr>
              <a:t>en.wikipedia.org)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10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Масс спектр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89" y="2525788"/>
            <a:ext cx="4612584" cy="3063452"/>
          </a:xfrm>
        </p:spPr>
      </p:pic>
      <p:sp>
        <p:nvSpPr>
          <p:cNvPr id="5" name="TextBox 4"/>
          <p:cNvSpPr txBox="1"/>
          <p:nvPr/>
        </p:nvSpPr>
        <p:spPr>
          <a:xfrm>
            <a:off x="5508104" y="2492894"/>
            <a:ext cx="33843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  </a:t>
            </a:r>
            <a:r>
              <a:rPr lang="en-US" sz="3200" b="1" dirty="0" smtClean="0">
                <a:solidFill>
                  <a:schemeClr val="tx2"/>
                </a:solidFill>
                <a:latin typeface="+mj-lt"/>
                <a:ea typeface="DejaVu Sans Mono" pitchFamily="49" charset="0"/>
                <a:cs typeface="DejaVu Sans Mono" pitchFamily="49" charset="0"/>
              </a:rPr>
              <a:t>C</a:t>
            </a:r>
            <a:r>
              <a:rPr lang="en-US" sz="3200" b="1" baseline="-25000" dirty="0" smtClean="0">
                <a:solidFill>
                  <a:schemeClr val="tx2"/>
                </a:solidFill>
                <a:latin typeface="+mj-lt"/>
                <a:ea typeface="DejaVu Sans Mono" pitchFamily="49" charset="0"/>
                <a:cs typeface="DejaVu Sans Mono" pitchFamily="49" charset="0"/>
              </a:rPr>
              <a:t>30</a:t>
            </a:r>
            <a:r>
              <a:rPr lang="en-US" sz="3200" b="1" dirty="0" smtClean="0">
                <a:solidFill>
                  <a:schemeClr val="tx2"/>
                </a:solidFill>
                <a:latin typeface="+mj-lt"/>
                <a:ea typeface="DejaVu Sans Mono" pitchFamily="49" charset="0"/>
                <a:cs typeface="DejaVu Sans Mono" pitchFamily="49" charset="0"/>
              </a:rPr>
              <a:t>H</a:t>
            </a:r>
            <a:r>
              <a:rPr lang="en-US" sz="3200" b="1" baseline="-25000" dirty="0" smtClean="0">
                <a:solidFill>
                  <a:schemeClr val="tx2"/>
                </a:solidFill>
                <a:latin typeface="+mj-lt"/>
                <a:ea typeface="DejaVu Sans Mono" pitchFamily="49" charset="0"/>
                <a:cs typeface="DejaVu Sans Mono" pitchFamily="49" charset="0"/>
              </a:rPr>
              <a:t>26</a:t>
            </a:r>
            <a:r>
              <a:rPr lang="en-US" sz="3200" b="1" dirty="0" smtClean="0">
                <a:solidFill>
                  <a:schemeClr val="tx2"/>
                </a:solidFill>
                <a:latin typeface="+mj-lt"/>
                <a:ea typeface="DejaVu Sans Mono" pitchFamily="49" charset="0"/>
                <a:cs typeface="DejaVu Sans Mono" pitchFamily="49" charset="0"/>
              </a:rPr>
              <a:t>O</a:t>
            </a:r>
            <a:r>
              <a:rPr lang="en-US" sz="3200" b="1" baseline="-25000" dirty="0" smtClean="0">
                <a:solidFill>
                  <a:schemeClr val="tx2"/>
                </a:solidFill>
                <a:latin typeface="+mj-lt"/>
                <a:ea typeface="DejaVu Sans Mono" pitchFamily="49" charset="0"/>
                <a:cs typeface="DejaVu Sans Mono" pitchFamily="49" charset="0"/>
              </a:rPr>
              <a:t>20</a:t>
            </a:r>
            <a:r>
              <a:rPr lang="en-US" sz="3200" b="1" dirty="0" smtClean="0">
                <a:solidFill>
                  <a:schemeClr val="tx2"/>
                </a:solidFill>
                <a:latin typeface="+mj-lt"/>
                <a:ea typeface="DejaVu Sans Mono" pitchFamily="49" charset="0"/>
                <a:cs typeface="DejaVu Sans Mono" pitchFamily="49" charset="0"/>
              </a:rPr>
              <a:t>:</a:t>
            </a:r>
          </a:p>
          <a:p>
            <a:endParaRPr lang="en-US" sz="1400" b="1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  <a:p>
            <a:r>
              <a:rPr lang="en-US" sz="2800" dirty="0" smtClean="0"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  C  12.000000</a:t>
            </a:r>
          </a:p>
          <a:p>
            <a:r>
              <a:rPr lang="en-US" sz="2800" dirty="0" smtClean="0"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  H   1.007825</a:t>
            </a:r>
          </a:p>
          <a:p>
            <a:r>
              <a:rPr lang="en-US" sz="2800" dirty="0" smtClean="0"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  O  15.994915</a:t>
            </a:r>
          </a:p>
          <a:p>
            <a:r>
              <a:rPr lang="en-US" sz="2800" dirty="0" smtClean="0"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  e   0.000549</a:t>
            </a:r>
          </a:p>
          <a:p>
            <a:endParaRPr lang="en-US" sz="1400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  <a:p>
            <a:r>
              <a:rPr lang="en-US" sz="2800" dirty="0" smtClean="0">
                <a:solidFill>
                  <a:srgbClr val="0006E8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MH- 705.094474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MH+ 707.109026</a:t>
            </a:r>
            <a:endParaRPr lang="ru-RU" sz="2800" dirty="0">
              <a:solidFill>
                <a:srgbClr val="FF0000"/>
              </a:solidFill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6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самом деле :(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74" y="2474561"/>
            <a:ext cx="5892291" cy="4267849"/>
          </a:xfrm>
        </p:spPr>
      </p:pic>
      <p:sp>
        <p:nvSpPr>
          <p:cNvPr id="5" name="TextBox 4"/>
          <p:cNvSpPr txBox="1"/>
          <p:nvPr/>
        </p:nvSpPr>
        <p:spPr>
          <a:xfrm>
            <a:off x="3851920" y="2420888"/>
            <a:ext cx="4392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000" dirty="0" smtClean="0"/>
              <a:t>Какой-то из этих сигналов – </a:t>
            </a:r>
            <a:r>
              <a:rPr lang="ru-RU" sz="2000" dirty="0" err="1" smtClean="0"/>
              <a:t>молекулярый</a:t>
            </a:r>
            <a:r>
              <a:rPr lang="ru-RU" sz="2000" dirty="0" smtClean="0"/>
              <a:t> ион, остальные – результат фрагментации, «слипания» молекул или просто примеси.</a:t>
            </a:r>
          </a:p>
          <a:p>
            <a:pPr indent="457200"/>
            <a:r>
              <a:rPr lang="ru-RU" sz="2000" dirty="0" smtClean="0"/>
              <a:t>Требуется дополнительная информация, чтобы начать анализ.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1667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938808"/>
          </a:xfrm>
        </p:spPr>
        <p:txBody>
          <a:bodyPr/>
          <a:lstStyle/>
          <a:p>
            <a:pPr algn="ctr"/>
            <a:r>
              <a:rPr lang="ru-RU" dirty="0" smtClean="0"/>
              <a:t>Если известна формула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761" y="2362200"/>
            <a:ext cx="5899715" cy="4386176"/>
          </a:xfrm>
        </p:spPr>
      </p:pic>
    </p:spTree>
    <p:extLst>
      <p:ext uri="{BB962C8B-B14F-4D97-AF65-F5344CB8AC3E}">
        <p14:creationId xmlns:p14="http://schemas.microsoft.com/office/powerpoint/2010/main" val="43583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dirty="0" smtClean="0"/>
              <a:t>Современные </a:t>
            </a:r>
            <a:r>
              <a:rPr lang="ru-RU" sz="3400" dirty="0"/>
              <a:t>ЯМР </a:t>
            </a:r>
            <a:r>
              <a:rPr lang="ru-RU" sz="3400" dirty="0" smtClean="0"/>
              <a:t>спектрометры</a:t>
            </a:r>
            <a:endParaRPr lang="ru-RU" sz="3400" dirty="0"/>
          </a:p>
        </p:txBody>
      </p:sp>
      <p:pic>
        <p:nvPicPr>
          <p:cNvPr id="115716" name="Picture 4" descr="07 IBCH_102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362200"/>
            <a:ext cx="6691312" cy="4397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900113" y="5949950"/>
            <a:ext cx="5976937" cy="696913"/>
          </a:xfrm>
          <a:prstGeom prst="rect">
            <a:avLst/>
          </a:prstGeom>
          <a:gradFill rotWithShape="1">
            <a:gsLst>
              <a:gs pos="0">
                <a:srgbClr val="663D00">
                  <a:alpha val="70000"/>
                </a:srgbClr>
              </a:gs>
              <a:gs pos="100000">
                <a:srgbClr val="663D00">
                  <a:gamma/>
                  <a:tint val="98431"/>
                  <a:invGamma/>
                  <a:alpha val="70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Лаборатория </a:t>
            </a:r>
            <a:r>
              <a:rPr lang="ru-RU" dirty="0" err="1">
                <a:solidFill>
                  <a:schemeClr val="bg1"/>
                </a:solidFill>
              </a:rPr>
              <a:t>Биомолекулярной</a:t>
            </a:r>
            <a:r>
              <a:rPr lang="ru-RU" dirty="0">
                <a:solidFill>
                  <a:schemeClr val="bg1"/>
                </a:solidFill>
              </a:rPr>
              <a:t> ЯМР </a:t>
            </a:r>
            <a:r>
              <a:rPr lang="ru-RU" dirty="0" smtClean="0">
                <a:solidFill>
                  <a:schemeClr val="bg1"/>
                </a:solidFill>
              </a:rPr>
              <a:t>спектроскопии</a:t>
            </a: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ИБХ РАН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>
                <a:solidFill>
                  <a:schemeClr val="bg1"/>
                </a:solidFill>
              </a:rPr>
              <a:t>Москва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4800" dirty="0" smtClean="0"/>
              <a:t>На чем снимаем?</a:t>
            </a:r>
            <a:endParaRPr lang="ru-RU" sz="4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416633"/>
              </p:ext>
            </p:extLst>
          </p:nvPr>
        </p:nvGraphicFramePr>
        <p:xfrm>
          <a:off x="838200" y="2348879"/>
          <a:ext cx="7693023" cy="407964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938966"/>
                <a:gridCol w="938966"/>
                <a:gridCol w="1706916"/>
                <a:gridCol w="1661120"/>
                <a:gridCol w="2447055"/>
              </a:tblGrid>
              <a:tr h="85920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6666"/>
                          </a:solidFill>
                        </a:rPr>
                        <a:t>Ядро</a:t>
                      </a:r>
                      <a:endParaRPr lang="ru-RU" sz="2000" dirty="0">
                        <a:solidFill>
                          <a:srgbClr val="006666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6666"/>
                          </a:solidFill>
                        </a:rPr>
                        <a:t>Спин</a:t>
                      </a:r>
                      <a:endParaRPr lang="ru-RU" sz="2000" dirty="0">
                        <a:solidFill>
                          <a:srgbClr val="006666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rgbClr val="006666"/>
                          </a:solidFill>
                        </a:rPr>
                        <a:t>Естественное</a:t>
                      </a:r>
                      <a:r>
                        <a:rPr lang="ru-RU" sz="1700" baseline="0" dirty="0" smtClean="0">
                          <a:solidFill>
                            <a:srgbClr val="006666"/>
                          </a:solidFill>
                        </a:rPr>
                        <a:t> содержание</a:t>
                      </a:r>
                      <a:endParaRPr lang="ru-RU" sz="1700" dirty="0">
                        <a:solidFill>
                          <a:srgbClr val="0066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6666"/>
                          </a:solidFill>
                        </a:rPr>
                        <a:t>Резонансная</a:t>
                      </a:r>
                      <a: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  <a:t> частота </a:t>
                      </a:r>
                      <a:b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</a:br>
                      <a: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rgbClr val="006666"/>
                          </a:solidFill>
                        </a:rPr>
                        <a:t>(</a:t>
                      </a:r>
                      <a: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  <a:t>600 МГц)</a:t>
                      </a:r>
                      <a:endParaRPr lang="ru-RU" sz="1600" dirty="0">
                        <a:solidFill>
                          <a:srgbClr val="0066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6666"/>
                          </a:solidFill>
                        </a:rPr>
                        <a:t>Относительная чувствительность</a:t>
                      </a:r>
                      <a: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  <a:t> </a:t>
                      </a:r>
                      <a:b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</a:br>
                      <a: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  <a:t>(в сравнении с </a:t>
                      </a:r>
                      <a:r>
                        <a:rPr lang="ru-RU" sz="1600" baseline="30000" dirty="0" smtClean="0">
                          <a:solidFill>
                            <a:srgbClr val="006666"/>
                          </a:solidFill>
                        </a:rPr>
                        <a:t>13</a:t>
                      </a:r>
                      <a:r>
                        <a:rPr lang="ru-RU" sz="1600" baseline="0" dirty="0" smtClean="0">
                          <a:solidFill>
                            <a:srgbClr val="006666"/>
                          </a:solidFill>
                        </a:rPr>
                        <a:t>С)</a:t>
                      </a:r>
                      <a:endParaRPr lang="ru-RU" sz="1600" dirty="0">
                        <a:solidFill>
                          <a:srgbClr val="006666"/>
                        </a:solidFill>
                      </a:endParaRPr>
                    </a:p>
                  </a:txBody>
                  <a:tcPr anchor="ctr"/>
                </a:tc>
              </a:tr>
              <a:tr h="536740"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ru-RU" sz="2400" baseline="300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H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+½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99.98%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600.1 МГц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5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.87×10</a:t>
                      </a:r>
                      <a:r>
                        <a:rPr lang="en-US" sz="2400" baseline="300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3</a:t>
                      </a:r>
                      <a:endParaRPr lang="ru-RU" sz="2400" baseline="300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367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20000" algn="r"/>
                        </a:tabLst>
                        <a:defRPr/>
                      </a:pPr>
                      <a:r>
                        <a:rPr lang="ru-RU" sz="2400" baseline="30000" dirty="0" smtClean="0">
                          <a:latin typeface="+mn-lt"/>
                        </a:rPr>
                        <a:t>2</a:t>
                      </a:r>
                      <a:r>
                        <a:rPr lang="en-US" sz="2400" dirty="0" smtClean="0">
                          <a:latin typeface="+mn-lt"/>
                        </a:rPr>
                        <a:t>H</a:t>
                      </a:r>
                      <a:endParaRPr lang="ru-RU" sz="24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ru-RU" sz="2400" dirty="0" smtClean="0">
                          <a:latin typeface="+mn-lt"/>
                        </a:rPr>
                        <a:t>+1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+mn-lt"/>
                        </a:rPr>
                        <a:t>0.02%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+mn-lt"/>
                        </a:rPr>
                        <a:t>92.1</a:t>
                      </a:r>
                      <a:r>
                        <a:rPr lang="ru-RU" sz="2400" baseline="0" dirty="0" smtClean="0">
                          <a:latin typeface="+mn-lt"/>
                        </a:rPr>
                        <a:t> МГц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+mn-lt"/>
                        </a:rPr>
                        <a:t>6.52×10</a:t>
                      </a:r>
                      <a:r>
                        <a:rPr lang="en-US" sz="2400" baseline="30000" dirty="0" smtClean="0">
                          <a:latin typeface="+mn-lt"/>
                        </a:rPr>
                        <a:t>−3</a:t>
                      </a:r>
                      <a:endParaRPr lang="ru-RU" sz="2400" baseline="300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536740"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ru-RU" sz="2400" baseline="300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2400" baseline="300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3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C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+½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.</a:t>
                      </a:r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07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%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150.9 МГц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.00</a:t>
                      </a:r>
                      <a:endParaRPr lang="ru-RU" sz="24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367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20000" algn="r"/>
                        </a:tabLst>
                        <a:defRPr/>
                      </a:pPr>
                      <a:r>
                        <a:rPr lang="ru-RU" sz="2400" baseline="30000" dirty="0" smtClean="0">
                          <a:latin typeface="+mn-lt"/>
                        </a:rPr>
                        <a:t>1</a:t>
                      </a:r>
                      <a:r>
                        <a:rPr lang="en-US" sz="2400" baseline="30000" dirty="0" smtClean="0">
                          <a:latin typeface="+mn-lt"/>
                        </a:rPr>
                        <a:t>5</a:t>
                      </a:r>
                      <a:r>
                        <a:rPr lang="en-US" sz="2400" baseline="0" dirty="0" smtClean="0">
                          <a:latin typeface="+mn-lt"/>
                        </a:rPr>
                        <a:t>N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ru-RU" sz="2400" dirty="0" smtClean="0">
                          <a:latin typeface="+mn-lt"/>
                        </a:rPr>
                        <a:t>−½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n-lt"/>
                        </a:rPr>
                        <a:t>0.3</a:t>
                      </a:r>
                      <a:r>
                        <a:rPr lang="ru-RU" sz="2400" dirty="0" smtClean="0">
                          <a:latin typeface="+mn-lt"/>
                        </a:rPr>
                        <a:t>64</a:t>
                      </a:r>
                      <a:r>
                        <a:rPr lang="en-US" sz="2400" dirty="0" smtClean="0">
                          <a:latin typeface="+mn-lt"/>
                        </a:rPr>
                        <a:t>%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+mn-lt"/>
                        </a:rPr>
                        <a:t>60.8 МГц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+mn-lt"/>
                        </a:rPr>
                        <a:t>2.23×10</a:t>
                      </a:r>
                      <a:r>
                        <a:rPr lang="en-US" sz="2400" baseline="30000" dirty="0" smtClean="0">
                          <a:latin typeface="+mn-lt"/>
                        </a:rPr>
                        <a:t>−2</a:t>
                      </a:r>
                      <a:endParaRPr lang="ru-RU" sz="2400" baseline="300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536740"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en-US" sz="2400" baseline="30000" dirty="0" smtClean="0">
                          <a:latin typeface="+mn-lt"/>
                        </a:rPr>
                        <a:t>31</a:t>
                      </a:r>
                      <a:r>
                        <a:rPr lang="en-US" sz="2400" dirty="0" smtClean="0">
                          <a:latin typeface="+mn-lt"/>
                        </a:rPr>
                        <a:t>P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20000" algn="r"/>
                        </a:tabLst>
                        <a:defRPr/>
                      </a:pPr>
                      <a:r>
                        <a:rPr lang="ru-RU" sz="2400" dirty="0" smtClean="0">
                          <a:latin typeface="+mn-lt"/>
                        </a:rPr>
                        <a:t>+½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n-lt"/>
                        </a:rPr>
                        <a:t>100</a:t>
                      </a:r>
                      <a:r>
                        <a:rPr lang="ru-RU" sz="2400" dirty="0" smtClean="0">
                          <a:latin typeface="+mn-lt"/>
                        </a:rPr>
                        <a:t>.0</a:t>
                      </a:r>
                      <a:r>
                        <a:rPr lang="en-US" sz="2400" dirty="0" smtClean="0">
                          <a:latin typeface="+mn-lt"/>
                        </a:rPr>
                        <a:t>%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+mn-lt"/>
                        </a:rPr>
                        <a:t>242.9 МГц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+mn-lt"/>
                        </a:rPr>
                        <a:t>3.91×10</a:t>
                      </a:r>
                      <a:r>
                        <a:rPr lang="en-US" sz="2400" baseline="30000" dirty="0" smtClean="0">
                          <a:latin typeface="+mn-lt"/>
                        </a:rPr>
                        <a:t>2</a:t>
                      </a:r>
                      <a:endParaRPr lang="ru-RU" sz="2400" baseline="300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536740">
                <a:tc>
                  <a:txBody>
                    <a:bodyPr/>
                    <a:lstStyle/>
                    <a:p>
                      <a:pPr marL="0" algn="ctr">
                        <a:tabLst>
                          <a:tab pos="720000" algn="r"/>
                        </a:tabLst>
                      </a:pPr>
                      <a:r>
                        <a:rPr lang="en-US" sz="2400" baseline="30000" dirty="0" smtClean="0">
                          <a:latin typeface="+mn-lt"/>
                        </a:rPr>
                        <a:t>19</a:t>
                      </a:r>
                      <a:r>
                        <a:rPr lang="en-US" sz="2400" dirty="0" smtClean="0">
                          <a:latin typeface="+mn-lt"/>
                        </a:rPr>
                        <a:t>F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20000" algn="r"/>
                        </a:tabLst>
                        <a:defRPr/>
                      </a:pPr>
                      <a:r>
                        <a:rPr lang="ru-RU" sz="2400" dirty="0" smtClean="0">
                          <a:latin typeface="+mn-lt"/>
                        </a:rPr>
                        <a:t>+½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+mn-lt"/>
                        </a:rPr>
                        <a:t>100</a:t>
                      </a:r>
                      <a:r>
                        <a:rPr lang="ru-RU" sz="2400" dirty="0" smtClean="0">
                          <a:latin typeface="+mn-lt"/>
                        </a:rPr>
                        <a:t>.0</a:t>
                      </a:r>
                      <a:r>
                        <a:rPr lang="en-US" sz="2400" dirty="0" smtClean="0">
                          <a:latin typeface="+mn-lt"/>
                        </a:rPr>
                        <a:t>%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+mn-lt"/>
                        </a:rPr>
                        <a:t>564.7 МГц</a:t>
                      </a:r>
                      <a:endParaRPr lang="ru-RU" sz="2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+mn-lt"/>
                        </a:rPr>
                        <a:t>4.89×10</a:t>
                      </a:r>
                      <a:r>
                        <a:rPr lang="en-US" sz="2400" baseline="30000" dirty="0" smtClean="0">
                          <a:latin typeface="+mn-lt"/>
                        </a:rPr>
                        <a:t>3</a:t>
                      </a:r>
                      <a:endParaRPr lang="ru-RU" sz="2400" baseline="30000" dirty="0" smtClean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16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Что снимаем?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866256"/>
            <a:ext cx="7693025" cy="3731096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tx2"/>
                </a:solidFill>
              </a:rPr>
              <a:t>Одномерный </a:t>
            </a:r>
            <a:r>
              <a:rPr lang="ru-RU" sz="2400" b="1" i="1" baseline="30000" dirty="0" smtClean="0">
                <a:solidFill>
                  <a:schemeClr val="tx2"/>
                </a:solidFill>
              </a:rPr>
              <a:t>1</a:t>
            </a:r>
            <a:r>
              <a:rPr lang="ru-RU" sz="2400" b="1" i="1" dirty="0" smtClean="0">
                <a:solidFill>
                  <a:schemeClr val="tx2"/>
                </a:solidFill>
              </a:rPr>
              <a:t>Н спектр</a:t>
            </a:r>
            <a:br>
              <a:rPr lang="ru-RU" sz="2400" b="1" i="1" dirty="0" smtClean="0">
                <a:solidFill>
                  <a:schemeClr val="tx2"/>
                </a:solidFill>
              </a:rPr>
            </a:br>
            <a:r>
              <a:rPr lang="ru-RU" sz="2400" dirty="0" smtClean="0"/>
              <a:t>от секунд до минут</a:t>
            </a:r>
          </a:p>
          <a:p>
            <a:r>
              <a:rPr lang="ru-RU" sz="2400" b="1" i="1" dirty="0" smtClean="0">
                <a:solidFill>
                  <a:schemeClr val="tx2"/>
                </a:solidFill>
              </a:rPr>
              <a:t>Двумерные </a:t>
            </a:r>
            <a:r>
              <a:rPr lang="ru-RU" sz="2400" b="1" i="1" baseline="30000" dirty="0" smtClean="0">
                <a:solidFill>
                  <a:schemeClr val="tx2"/>
                </a:solidFill>
              </a:rPr>
              <a:t>1</a:t>
            </a:r>
            <a:r>
              <a:rPr lang="ru-RU" sz="2400" b="1" i="1" dirty="0" smtClean="0">
                <a:solidFill>
                  <a:schemeClr val="tx2"/>
                </a:solidFill>
              </a:rPr>
              <a:t>Н-</a:t>
            </a:r>
            <a:r>
              <a:rPr lang="ru-RU" sz="2400" b="1" i="1" baseline="30000" dirty="0" smtClean="0">
                <a:solidFill>
                  <a:schemeClr val="tx2"/>
                </a:solidFill>
              </a:rPr>
              <a:t>1</a:t>
            </a:r>
            <a:r>
              <a:rPr lang="ru-RU" sz="2400" b="1" i="1" dirty="0">
                <a:solidFill>
                  <a:schemeClr val="tx2"/>
                </a:solidFill>
              </a:rPr>
              <a:t>Н</a:t>
            </a:r>
            <a:r>
              <a:rPr lang="ru-RU" sz="2400" b="1" i="1" dirty="0" smtClean="0">
                <a:solidFill>
                  <a:schemeClr val="tx2"/>
                </a:solidFill>
              </a:rPr>
              <a:t> (</a:t>
            </a:r>
            <a:r>
              <a:rPr lang="ru-RU" sz="2400" b="1" i="1" dirty="0" err="1" smtClean="0">
                <a:solidFill>
                  <a:srgbClr val="C00000"/>
                </a:solidFill>
              </a:rPr>
              <a:t>гомо</a:t>
            </a:r>
            <a:r>
              <a:rPr lang="ru-RU" sz="2400" b="1" i="1" dirty="0" err="1" smtClean="0">
                <a:solidFill>
                  <a:schemeClr val="tx2"/>
                </a:solidFill>
              </a:rPr>
              <a:t>ядерные</a:t>
            </a:r>
            <a:r>
              <a:rPr lang="ru-RU" sz="2400" b="1" i="1" dirty="0" smtClean="0">
                <a:solidFill>
                  <a:schemeClr val="tx2"/>
                </a:solidFill>
              </a:rPr>
              <a:t>) спектры</a:t>
            </a:r>
            <a:br>
              <a:rPr lang="ru-RU" sz="2400" b="1" i="1" dirty="0" smtClean="0">
                <a:solidFill>
                  <a:schemeClr val="tx2"/>
                </a:solidFill>
              </a:rPr>
            </a:br>
            <a:r>
              <a:rPr lang="ru-RU" sz="2400" dirty="0"/>
              <a:t>от </a:t>
            </a:r>
            <a:r>
              <a:rPr lang="ru-RU" sz="2400" dirty="0" smtClean="0"/>
              <a:t>30 минут </a:t>
            </a:r>
            <a:r>
              <a:rPr lang="ru-RU" sz="2400" dirty="0"/>
              <a:t>до </a:t>
            </a:r>
            <a:r>
              <a:rPr lang="ru-RU" sz="2400" dirty="0" smtClean="0"/>
              <a:t>12 часов</a:t>
            </a:r>
          </a:p>
          <a:p>
            <a:r>
              <a:rPr lang="ru-RU" sz="2400" b="1" i="1" dirty="0">
                <a:solidFill>
                  <a:schemeClr val="tx2"/>
                </a:solidFill>
              </a:rPr>
              <a:t>Двумерные </a:t>
            </a:r>
            <a:r>
              <a:rPr lang="ru-RU" sz="2400" b="1" i="1" baseline="30000" dirty="0" smtClean="0">
                <a:solidFill>
                  <a:schemeClr val="tx2"/>
                </a:solidFill>
              </a:rPr>
              <a:t>1</a:t>
            </a:r>
            <a:r>
              <a:rPr lang="ru-RU" sz="2400" b="1" i="1" dirty="0" smtClean="0">
                <a:solidFill>
                  <a:schemeClr val="tx2"/>
                </a:solidFill>
              </a:rPr>
              <a:t>Н-</a:t>
            </a:r>
            <a:r>
              <a:rPr lang="ru-RU" sz="2400" b="1" i="1" baseline="30000" dirty="0" smtClean="0">
                <a:solidFill>
                  <a:schemeClr val="tx2"/>
                </a:solidFill>
              </a:rPr>
              <a:t>13</a:t>
            </a:r>
            <a:r>
              <a:rPr lang="ru-RU" sz="2400" b="1" i="1" dirty="0" smtClean="0">
                <a:solidFill>
                  <a:schemeClr val="tx2"/>
                </a:solidFill>
              </a:rPr>
              <a:t>С (</a:t>
            </a:r>
            <a:r>
              <a:rPr lang="ru-RU" sz="2400" b="1" i="1" dirty="0" err="1" smtClean="0">
                <a:solidFill>
                  <a:srgbClr val="C00000"/>
                </a:solidFill>
              </a:rPr>
              <a:t>гетеро</a:t>
            </a:r>
            <a:r>
              <a:rPr lang="ru-RU" sz="2400" b="1" i="1" dirty="0" err="1" smtClean="0">
                <a:solidFill>
                  <a:schemeClr val="tx2"/>
                </a:solidFill>
              </a:rPr>
              <a:t>ядерные</a:t>
            </a:r>
            <a:r>
              <a:rPr lang="ru-RU" sz="2400" b="1" i="1" dirty="0">
                <a:solidFill>
                  <a:schemeClr val="tx2"/>
                </a:solidFill>
              </a:rPr>
              <a:t>) спектры</a:t>
            </a:r>
            <a:br>
              <a:rPr lang="ru-RU" sz="2400" b="1" i="1" dirty="0">
                <a:solidFill>
                  <a:schemeClr val="tx2"/>
                </a:solidFill>
              </a:rPr>
            </a:br>
            <a:r>
              <a:rPr lang="ru-RU" sz="2400" dirty="0"/>
              <a:t>от 30 минут до 12 </a:t>
            </a:r>
            <a:r>
              <a:rPr lang="ru-RU" sz="2400" dirty="0" smtClean="0"/>
              <a:t>часов</a:t>
            </a:r>
          </a:p>
          <a:p>
            <a:r>
              <a:rPr lang="ru-RU" sz="2400" b="1" i="1" dirty="0">
                <a:solidFill>
                  <a:schemeClr val="tx2"/>
                </a:solidFill>
              </a:rPr>
              <a:t>Одномерный </a:t>
            </a:r>
            <a:r>
              <a:rPr lang="ru-RU" sz="2400" b="1" i="1" baseline="30000" dirty="0" smtClean="0">
                <a:solidFill>
                  <a:schemeClr val="tx2"/>
                </a:solidFill>
              </a:rPr>
              <a:t>13</a:t>
            </a:r>
            <a:r>
              <a:rPr lang="ru-RU" sz="2400" b="1" i="1" dirty="0" smtClean="0">
                <a:solidFill>
                  <a:schemeClr val="tx2"/>
                </a:solidFill>
              </a:rPr>
              <a:t>С </a:t>
            </a:r>
            <a:r>
              <a:rPr lang="ru-RU" sz="2400" b="1" i="1" dirty="0">
                <a:solidFill>
                  <a:schemeClr val="tx2"/>
                </a:solidFill>
              </a:rPr>
              <a:t>спектр</a:t>
            </a:r>
            <a:br>
              <a:rPr lang="ru-RU" sz="2400" b="1" i="1" dirty="0">
                <a:solidFill>
                  <a:schemeClr val="tx2"/>
                </a:solidFill>
              </a:rPr>
            </a:br>
            <a:r>
              <a:rPr lang="ru-RU" sz="2400" dirty="0"/>
              <a:t>от </a:t>
            </a:r>
            <a:r>
              <a:rPr lang="ru-RU" sz="2400" dirty="0" smtClean="0"/>
              <a:t>10 минут до 12 часов</a:t>
            </a:r>
            <a:endParaRPr lang="ru-RU" sz="2400" dirty="0"/>
          </a:p>
          <a:p>
            <a:r>
              <a:rPr lang="ru-RU" sz="2400" b="1" i="1" dirty="0" smtClean="0">
                <a:solidFill>
                  <a:schemeClr val="tx2"/>
                </a:solidFill>
              </a:rPr>
              <a:t>+ Другие спектры </a:t>
            </a:r>
            <a:r>
              <a:rPr lang="ru-RU" sz="2400" dirty="0" smtClean="0"/>
              <a:t>на ядрах </a:t>
            </a:r>
            <a:r>
              <a:rPr lang="ru-RU" sz="2400" baseline="30000" dirty="0" smtClean="0"/>
              <a:t>15</a:t>
            </a:r>
            <a:r>
              <a:rPr lang="en-US" sz="2400" dirty="0" smtClean="0"/>
              <a:t>N, </a:t>
            </a:r>
            <a:r>
              <a:rPr lang="en-US" sz="2400" baseline="30000" dirty="0" smtClean="0"/>
              <a:t>31</a:t>
            </a:r>
            <a:r>
              <a:rPr lang="en-US" sz="2400" dirty="0" smtClean="0"/>
              <a:t>P, </a:t>
            </a:r>
            <a:r>
              <a:rPr lang="en-US" sz="2400" baseline="30000" dirty="0" smtClean="0"/>
              <a:t>19</a:t>
            </a:r>
            <a:r>
              <a:rPr lang="en-US" sz="2400" dirty="0" smtClean="0"/>
              <a:t>F </a:t>
            </a:r>
            <a:r>
              <a:rPr lang="ru-RU" sz="2400" dirty="0" smtClean="0"/>
              <a:t>и пр.</a:t>
            </a:r>
            <a:endParaRPr lang="ru-RU" sz="2400" dirty="0"/>
          </a:p>
          <a:p>
            <a:endParaRPr lang="ru-RU" sz="2400" dirty="0"/>
          </a:p>
          <a:p>
            <a:pPr marL="0" indent="0">
              <a:buNone/>
            </a:pPr>
            <a:endParaRPr lang="ru-RU" sz="2400" b="1" i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234888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Имея </a:t>
            </a:r>
            <a:r>
              <a:rPr lang="ru-RU" sz="2400" b="1" dirty="0">
                <a:solidFill>
                  <a:srgbClr val="C00000"/>
                </a:solidFill>
              </a:rPr>
              <a:t>1-10 мг </a:t>
            </a:r>
            <a:r>
              <a:rPr lang="ru-RU" sz="2400" b="1" dirty="0" smtClean="0"/>
              <a:t>вещества с </a:t>
            </a:r>
            <a:r>
              <a:rPr lang="en-US" sz="2400" b="1" dirty="0" smtClean="0"/>
              <a:t>MW 100-1000</a:t>
            </a:r>
            <a:r>
              <a:rPr lang="ru-RU" sz="2400" b="1" dirty="0" smtClean="0"/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1524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 smtClean="0"/>
              <a:t>Когда </a:t>
            </a:r>
            <a:r>
              <a:rPr lang="ru-RU" dirty="0" smtClean="0">
                <a:solidFill>
                  <a:srgbClr val="C00000"/>
                </a:solidFill>
              </a:rPr>
              <a:t>НЕ</a:t>
            </a:r>
            <a:r>
              <a:rPr lang="ru-RU" dirty="0" smtClean="0"/>
              <a:t> снимаем?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00000"/>
            </a:pPr>
            <a:r>
              <a:rPr lang="ru-RU" sz="2400" b="1" i="1" dirty="0">
                <a:solidFill>
                  <a:srgbClr val="006666"/>
                </a:solidFill>
              </a:rPr>
              <a:t>Когда не растворяется </a:t>
            </a:r>
            <a:r>
              <a:rPr lang="ru-RU" sz="2400" dirty="0"/>
              <a:t>ни в одном из растворителей, используемых в ЯМР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>
              <a:buSzPct val="100000"/>
            </a:pPr>
            <a:r>
              <a:rPr lang="ru-RU" sz="2400" b="1" i="1" dirty="0">
                <a:solidFill>
                  <a:srgbClr val="006666"/>
                </a:solidFill>
              </a:rPr>
              <a:t>Когда мало вещества</a:t>
            </a:r>
            <a:r>
              <a:rPr lang="en-US" sz="2400" b="1" i="1" dirty="0">
                <a:solidFill>
                  <a:srgbClr val="006666"/>
                </a:solidFill>
              </a:rPr>
              <a:t>:</a:t>
            </a:r>
            <a:endParaRPr lang="ru-RU" sz="2400" b="1" i="1" dirty="0"/>
          </a:p>
          <a:p>
            <a:pPr marL="857250" lvl="1" indent="-457200">
              <a:buSzPct val="100000"/>
              <a:buFont typeface="Wingdings" pitchFamily="2" charset="2"/>
              <a:buChar char="§"/>
            </a:pPr>
            <a:r>
              <a:rPr lang="ru-RU" sz="2000" dirty="0"/>
              <a:t>Для </a:t>
            </a:r>
            <a:r>
              <a:rPr lang="ru-RU" sz="2000" baseline="30000" dirty="0"/>
              <a:t>1</a:t>
            </a:r>
            <a:r>
              <a:rPr lang="en-US" sz="2000" dirty="0"/>
              <a:t>H </a:t>
            </a:r>
            <a:r>
              <a:rPr lang="ru-RU" sz="2000" dirty="0"/>
              <a:t>спектров: до 0.1 мг</a:t>
            </a:r>
          </a:p>
          <a:p>
            <a:pPr marL="857250" lvl="1" indent="-457200">
              <a:buSzPct val="100000"/>
              <a:buFont typeface="Wingdings" pitchFamily="2" charset="2"/>
              <a:buChar char="§"/>
            </a:pPr>
            <a:r>
              <a:rPr lang="ru-RU" sz="2000" dirty="0"/>
              <a:t>Для </a:t>
            </a:r>
            <a:r>
              <a:rPr lang="ru-RU" sz="2000" baseline="30000" dirty="0"/>
              <a:t>13</a:t>
            </a:r>
            <a:r>
              <a:rPr lang="ru-RU" sz="2000" dirty="0"/>
              <a:t>С спектров: до 5</a:t>
            </a:r>
            <a:r>
              <a:rPr lang="en-US" sz="2000" dirty="0"/>
              <a:t>-10</a:t>
            </a:r>
            <a:r>
              <a:rPr lang="ru-RU" sz="2000" dirty="0"/>
              <a:t> мг («видно глазом»)</a:t>
            </a:r>
          </a:p>
          <a:p>
            <a:pPr marL="857250" lvl="1" indent="-457200">
              <a:buSzPct val="100000"/>
              <a:buFont typeface="Wingdings" pitchFamily="2" charset="2"/>
              <a:buChar char="§"/>
            </a:pPr>
            <a:r>
              <a:rPr lang="ru-RU" sz="2000" dirty="0"/>
              <a:t>Для </a:t>
            </a:r>
            <a:r>
              <a:rPr lang="ru-RU" sz="2000" baseline="30000" dirty="0"/>
              <a:t>15</a:t>
            </a:r>
            <a:r>
              <a:rPr lang="en-US" sz="2000" dirty="0"/>
              <a:t>N </a:t>
            </a:r>
            <a:r>
              <a:rPr lang="ru-RU" sz="2000" dirty="0"/>
              <a:t>спектров</a:t>
            </a:r>
            <a:r>
              <a:rPr lang="en-US" sz="2000" dirty="0"/>
              <a:t> </a:t>
            </a:r>
            <a:r>
              <a:rPr lang="ru-RU" sz="2000" dirty="0"/>
              <a:t>(только </a:t>
            </a:r>
            <a:r>
              <a:rPr lang="en-US" sz="2000" baseline="30000" dirty="0"/>
              <a:t>15</a:t>
            </a:r>
            <a:r>
              <a:rPr lang="en-US" sz="2000" dirty="0"/>
              <a:t>N-HMBC)</a:t>
            </a:r>
            <a:r>
              <a:rPr lang="ru-RU" sz="2000" dirty="0"/>
              <a:t>: до 2</a:t>
            </a:r>
            <a:r>
              <a:rPr lang="en-US" sz="2000" dirty="0"/>
              <a:t>0 </a:t>
            </a:r>
            <a:r>
              <a:rPr lang="ru-RU" sz="2000" dirty="0" smtClean="0"/>
              <a:t>мг</a:t>
            </a:r>
            <a:endParaRPr lang="en-US" sz="2400" b="1" i="1" dirty="0" smtClean="0">
              <a:solidFill>
                <a:srgbClr val="006666"/>
              </a:solidFill>
            </a:endParaRPr>
          </a:p>
          <a:p>
            <a:pPr>
              <a:buSzPct val="100000"/>
            </a:pPr>
            <a:r>
              <a:rPr lang="ru-RU" sz="2400" b="1" i="1" dirty="0" smtClean="0">
                <a:solidFill>
                  <a:srgbClr val="006666"/>
                </a:solidFill>
              </a:rPr>
              <a:t>Когда много примесей. </a:t>
            </a:r>
            <a:r>
              <a:rPr lang="ru-RU" sz="2400" dirty="0" smtClean="0"/>
              <a:t>В образце должно быть 1-2 основных компонента + растворитель, остальное – в концентрации в 5-10 раз меньше.</a:t>
            </a:r>
          </a:p>
        </p:txBody>
      </p:sp>
    </p:spTree>
    <p:extLst>
      <p:ext uri="{BB962C8B-B14F-4D97-AF65-F5344CB8AC3E}">
        <p14:creationId xmlns:p14="http://schemas.microsoft.com/office/powerpoint/2010/main" val="410347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Растворители для ЯМР спектроскопии: </a:t>
            </a:r>
            <a:r>
              <a:rPr lang="en-US" dirty="0" smtClean="0">
                <a:solidFill>
                  <a:srgbClr val="C00000"/>
                </a:solidFill>
              </a:rPr>
              <a:t>H</a:t>
            </a:r>
            <a:r>
              <a:rPr lang="en-US" baseline="-25000" dirty="0" smtClean="0">
                <a:solidFill>
                  <a:srgbClr val="C00000"/>
                </a:solidFill>
              </a:rPr>
              <a:t>2</a:t>
            </a:r>
            <a:r>
              <a:rPr lang="en-US" dirty="0" smtClean="0">
                <a:solidFill>
                  <a:srgbClr val="C00000"/>
                </a:solidFill>
              </a:rPr>
              <a:t>O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307160"/>
          </a:xfrm>
        </p:spPr>
        <p:txBody>
          <a:bodyPr/>
          <a:lstStyle/>
          <a:p>
            <a:r>
              <a:rPr lang="en-US" sz="2200" b="1" dirty="0" smtClean="0">
                <a:solidFill>
                  <a:srgbClr val="006666"/>
                </a:solidFill>
              </a:rPr>
              <a:t>H</a:t>
            </a:r>
            <a:r>
              <a:rPr lang="en-US" sz="2200" b="1" baseline="-25000" dirty="0" smtClean="0">
                <a:solidFill>
                  <a:srgbClr val="006666"/>
                </a:solidFill>
              </a:rPr>
              <a:t>2</a:t>
            </a:r>
            <a:r>
              <a:rPr lang="en-US" sz="2200" b="1" dirty="0" smtClean="0">
                <a:solidFill>
                  <a:srgbClr val="006666"/>
                </a:solidFill>
              </a:rPr>
              <a:t>O + 10% D</a:t>
            </a:r>
            <a:r>
              <a:rPr lang="en-US" sz="2200" b="1" baseline="-25000" dirty="0" smtClean="0">
                <a:solidFill>
                  <a:srgbClr val="006666"/>
                </a:solidFill>
              </a:rPr>
              <a:t>2</a:t>
            </a:r>
            <a:r>
              <a:rPr lang="en-US" sz="2200" b="1" dirty="0" smtClean="0">
                <a:solidFill>
                  <a:srgbClr val="006666"/>
                </a:solidFill>
              </a:rPr>
              <a:t>O</a:t>
            </a:r>
            <a:r>
              <a:rPr lang="ru-RU" sz="2200" b="1" dirty="0" smtClean="0">
                <a:solidFill>
                  <a:srgbClr val="006666"/>
                </a:solidFill>
              </a:rPr>
              <a:t>. </a:t>
            </a:r>
            <a:r>
              <a:rPr lang="ru-RU" sz="2200" dirty="0" smtClean="0"/>
              <a:t>Используется для расчета структур белков в естественном окружении, а так же для съемки спектров любых соединений, растворимых в воде.</a:t>
            </a:r>
          </a:p>
          <a:p>
            <a:r>
              <a:rPr lang="ru-RU" sz="2200" b="1" i="1" dirty="0" smtClean="0">
                <a:solidFill>
                  <a:srgbClr val="006666"/>
                </a:solidFill>
              </a:rPr>
              <a:t>Сигнал растворителя: </a:t>
            </a:r>
            <a:r>
              <a:rPr lang="ru-RU" sz="2200" baseline="30000" dirty="0" smtClean="0"/>
              <a:t>1</a:t>
            </a:r>
            <a:r>
              <a:rPr lang="en-US" sz="2200" dirty="0" smtClean="0"/>
              <a:t>H = </a:t>
            </a:r>
            <a:r>
              <a:rPr lang="ru-RU" sz="2200" dirty="0" smtClean="0"/>
              <a:t>4.7 </a:t>
            </a:r>
            <a:r>
              <a:rPr lang="ru-RU" sz="2200" dirty="0" err="1" smtClean="0"/>
              <a:t>м.д</a:t>
            </a:r>
            <a:r>
              <a:rPr lang="ru-RU" sz="2200" dirty="0" smtClean="0"/>
              <a:t>.</a:t>
            </a:r>
          </a:p>
          <a:p>
            <a:r>
              <a:rPr lang="ru-RU" sz="2200" b="1" i="1" dirty="0" smtClean="0">
                <a:solidFill>
                  <a:srgbClr val="006666"/>
                </a:solidFill>
              </a:rPr>
              <a:t>Присутствуют</a:t>
            </a:r>
            <a:r>
              <a:rPr lang="ru-RU" sz="2200" dirty="0" smtClean="0">
                <a:solidFill>
                  <a:srgbClr val="006666"/>
                </a:solidFill>
              </a:rPr>
              <a:t> </a:t>
            </a:r>
            <a:r>
              <a:rPr lang="en-US" sz="2200" baseline="30000" dirty="0" smtClean="0"/>
              <a:t>1</a:t>
            </a:r>
            <a:r>
              <a:rPr lang="en-US" sz="2200" dirty="0" smtClean="0"/>
              <a:t>H </a:t>
            </a:r>
            <a:r>
              <a:rPr lang="ru-RU" sz="2200" dirty="0" smtClean="0"/>
              <a:t>сигналы: </a:t>
            </a:r>
            <a:r>
              <a:rPr lang="en-US" sz="2200" dirty="0" smtClean="0"/>
              <a:t>N</a:t>
            </a:r>
            <a:r>
              <a:rPr lang="en-US" sz="2200" dirty="0" smtClean="0">
                <a:solidFill>
                  <a:srgbClr val="C00000"/>
                </a:solidFill>
              </a:rPr>
              <a:t>H</a:t>
            </a:r>
            <a:r>
              <a:rPr lang="en-US" sz="2200" dirty="0" smtClean="0"/>
              <a:t>, N</a:t>
            </a:r>
            <a:r>
              <a:rPr lang="en-US" sz="2200" dirty="0" smtClean="0">
                <a:solidFill>
                  <a:srgbClr val="C00000"/>
                </a:solidFill>
              </a:rPr>
              <a:t>H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, N</a:t>
            </a:r>
            <a:r>
              <a:rPr lang="en-US" sz="2200" dirty="0" smtClean="0">
                <a:solidFill>
                  <a:srgbClr val="C00000"/>
                </a:solidFill>
              </a:rPr>
              <a:t>H</a:t>
            </a:r>
            <a:r>
              <a:rPr lang="en-US" sz="2200" baseline="-25000" dirty="0" smtClean="0"/>
              <a:t>3</a:t>
            </a:r>
            <a:r>
              <a:rPr lang="en-US" sz="2200" baseline="30000" dirty="0" smtClean="0"/>
              <a:t>+</a:t>
            </a:r>
            <a:r>
              <a:rPr lang="ru-RU" sz="2200" dirty="0" smtClean="0"/>
              <a:t>.</a:t>
            </a:r>
          </a:p>
          <a:p>
            <a:r>
              <a:rPr lang="ru-RU" sz="2200" b="1" i="1" dirty="0" smtClean="0">
                <a:solidFill>
                  <a:srgbClr val="006666"/>
                </a:solidFill>
              </a:rPr>
              <a:t>Отсутствуют</a:t>
            </a:r>
            <a:r>
              <a:rPr lang="ru-RU" sz="2200" dirty="0" smtClean="0">
                <a:solidFill>
                  <a:srgbClr val="006666"/>
                </a:solidFill>
              </a:rPr>
              <a:t> </a:t>
            </a:r>
            <a:r>
              <a:rPr lang="en-US" sz="2200" baseline="30000" dirty="0" smtClean="0"/>
              <a:t>1</a:t>
            </a:r>
            <a:r>
              <a:rPr lang="en-US" sz="2200" dirty="0" smtClean="0"/>
              <a:t>H </a:t>
            </a:r>
            <a:r>
              <a:rPr lang="ru-RU" sz="2200" dirty="0" smtClean="0"/>
              <a:t>сигналы: </a:t>
            </a:r>
            <a:r>
              <a:rPr lang="en-US" sz="2200" dirty="0" smtClean="0"/>
              <a:t>O</a:t>
            </a:r>
            <a:r>
              <a:rPr lang="en-US" sz="2200" dirty="0" smtClean="0">
                <a:solidFill>
                  <a:srgbClr val="C00000"/>
                </a:solidFill>
              </a:rPr>
              <a:t>H</a:t>
            </a:r>
            <a:r>
              <a:rPr lang="en-US" sz="2200" dirty="0" smtClean="0"/>
              <a:t>, COO</a:t>
            </a:r>
            <a:r>
              <a:rPr lang="en-US" sz="2200" dirty="0" smtClean="0">
                <a:solidFill>
                  <a:srgbClr val="C00000"/>
                </a:solidFill>
              </a:rPr>
              <a:t>H</a:t>
            </a:r>
            <a:r>
              <a:rPr lang="en-US" sz="2200" dirty="0" smtClean="0"/>
              <a:t>, </a:t>
            </a:r>
            <a:br>
              <a:rPr lang="en-US" sz="2200" dirty="0" smtClean="0"/>
            </a:br>
            <a:r>
              <a:rPr lang="en-US" sz="2200" dirty="0" smtClean="0"/>
              <a:t>PO</a:t>
            </a:r>
            <a:r>
              <a:rPr lang="en-US" sz="2200" baseline="-25000" dirty="0" smtClean="0"/>
              <a:t>3-4</a:t>
            </a:r>
            <a:r>
              <a:rPr lang="en-US" sz="2200" dirty="0" smtClean="0">
                <a:solidFill>
                  <a:srgbClr val="C00000"/>
                </a:solidFill>
              </a:rPr>
              <a:t>H</a:t>
            </a:r>
            <a:r>
              <a:rPr lang="en-US" sz="2200" dirty="0" smtClean="0"/>
              <a:t>, SO</a:t>
            </a:r>
            <a:r>
              <a:rPr lang="en-US" sz="2200" baseline="-25000" dirty="0" smtClean="0"/>
              <a:t>3-4</a:t>
            </a:r>
            <a:r>
              <a:rPr lang="en-US" sz="2200" dirty="0" smtClean="0">
                <a:solidFill>
                  <a:srgbClr val="C00000"/>
                </a:solidFill>
              </a:rPr>
              <a:t>H</a:t>
            </a:r>
            <a:r>
              <a:rPr lang="ru-RU" sz="2200" dirty="0" smtClean="0"/>
              <a:t> </a:t>
            </a:r>
            <a:endParaRPr lang="en-US" sz="2200" dirty="0" smtClean="0"/>
          </a:p>
          <a:p>
            <a:r>
              <a:rPr lang="ru-RU" sz="2200" b="1" i="1" dirty="0" smtClean="0">
                <a:solidFill>
                  <a:srgbClr val="006666"/>
                </a:solidFill>
              </a:rPr>
              <a:t>Съемка спектров: </a:t>
            </a:r>
            <a:r>
              <a:rPr lang="ru-RU" sz="2200" dirty="0" smtClean="0"/>
              <a:t>любых, кроме </a:t>
            </a:r>
            <a:r>
              <a:rPr lang="en-US" sz="2200" dirty="0" smtClean="0"/>
              <a:t>HMBC</a:t>
            </a:r>
            <a:r>
              <a:rPr lang="ru-RU" sz="2200" dirty="0" smtClean="0"/>
              <a:t>. Искажены величины интегралов из-за подавления растворителя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7748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Растворители для ЯМР спектроскопии: </a:t>
            </a:r>
            <a:r>
              <a:rPr lang="en-US" dirty="0" smtClean="0">
                <a:solidFill>
                  <a:srgbClr val="C00000"/>
                </a:solidFill>
              </a:rPr>
              <a:t>D</a:t>
            </a:r>
            <a:r>
              <a:rPr lang="en-US" baseline="-25000" dirty="0" smtClean="0">
                <a:solidFill>
                  <a:srgbClr val="C00000"/>
                </a:solidFill>
              </a:rPr>
              <a:t>2</a:t>
            </a:r>
            <a:r>
              <a:rPr lang="en-US" dirty="0" smtClean="0">
                <a:solidFill>
                  <a:srgbClr val="C00000"/>
                </a:solidFill>
              </a:rPr>
              <a:t>O</a:t>
            </a:r>
            <a:r>
              <a:rPr lang="ru-RU" dirty="0" smtClean="0"/>
              <a:t> (</a:t>
            </a:r>
            <a:r>
              <a:rPr lang="en-US" dirty="0" smtClean="0"/>
              <a:t>D=</a:t>
            </a:r>
            <a:r>
              <a:rPr lang="en-US" baseline="30000" dirty="0" smtClean="0"/>
              <a:t>2</a:t>
            </a:r>
            <a:r>
              <a:rPr lang="en-US" dirty="0" smtClean="0"/>
              <a:t>H)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Хорошо подходит для образцов, не содержащих</a:t>
            </a:r>
            <a:r>
              <a:rPr lang="en-US" sz="2400" dirty="0" smtClean="0"/>
              <a:t> N</a:t>
            </a:r>
            <a:r>
              <a:rPr lang="en-US" sz="2400" dirty="0" smtClean="0">
                <a:solidFill>
                  <a:srgbClr val="C00000"/>
                </a:solidFill>
              </a:rPr>
              <a:t>H</a:t>
            </a:r>
            <a:r>
              <a:rPr lang="ru-RU" sz="2400" dirty="0" smtClean="0"/>
              <a:t>, </a:t>
            </a:r>
            <a:r>
              <a:rPr lang="en-US" sz="2400" dirty="0" smtClean="0"/>
              <a:t>N</a:t>
            </a:r>
            <a:r>
              <a:rPr lang="en-US" sz="2400" dirty="0" smtClean="0">
                <a:solidFill>
                  <a:srgbClr val="C00000"/>
                </a:solidFill>
              </a:rPr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ru-RU" sz="2400" dirty="0" smtClean="0"/>
              <a:t>групп. Для белков медленная скорость обмена </a:t>
            </a:r>
            <a:r>
              <a:rPr lang="en-US" sz="2400" dirty="0" smtClean="0"/>
              <a:t>N</a:t>
            </a:r>
            <a:r>
              <a:rPr lang="en-US" sz="2400" dirty="0" smtClean="0">
                <a:solidFill>
                  <a:srgbClr val="C00000"/>
                </a:solidFill>
              </a:rPr>
              <a:t>H</a:t>
            </a:r>
            <a:r>
              <a:rPr lang="en-US" sz="2400" dirty="0" smtClean="0"/>
              <a:t>↔N</a:t>
            </a:r>
            <a:r>
              <a:rPr lang="en-US" sz="2400" dirty="0" smtClean="0">
                <a:solidFill>
                  <a:srgbClr val="C00000"/>
                </a:solidFill>
              </a:rPr>
              <a:t>D</a:t>
            </a:r>
            <a:r>
              <a:rPr lang="en-US" sz="2400" dirty="0" smtClean="0"/>
              <a:t> </a:t>
            </a:r>
            <a:r>
              <a:rPr lang="ru-RU" sz="2400" dirty="0" smtClean="0"/>
              <a:t>говорит о наличии водородной связи.</a:t>
            </a:r>
            <a:endParaRPr lang="en-US" sz="2400" dirty="0" smtClean="0"/>
          </a:p>
          <a:p>
            <a:r>
              <a:rPr lang="ru-RU" sz="2400" b="1" i="1" dirty="0">
                <a:solidFill>
                  <a:srgbClr val="006666"/>
                </a:solidFill>
              </a:rPr>
              <a:t>Сигнал растворителя: </a:t>
            </a:r>
            <a:r>
              <a:rPr lang="ru-RU" sz="2400" baseline="30000" dirty="0"/>
              <a:t>1</a:t>
            </a:r>
            <a:r>
              <a:rPr lang="en-US" sz="2400" dirty="0"/>
              <a:t>H = </a:t>
            </a:r>
            <a:r>
              <a:rPr lang="ru-RU" sz="2400" dirty="0"/>
              <a:t>4.7 </a:t>
            </a:r>
            <a:r>
              <a:rPr lang="ru-RU" sz="2400" dirty="0" err="1"/>
              <a:t>м.д</a:t>
            </a:r>
            <a:r>
              <a:rPr lang="ru-RU" sz="2400" dirty="0" smtClean="0"/>
              <a:t>.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Отсутствуют</a:t>
            </a:r>
            <a:r>
              <a:rPr lang="ru-RU" sz="2400" dirty="0" smtClean="0">
                <a:solidFill>
                  <a:srgbClr val="006666"/>
                </a:solidFill>
              </a:rPr>
              <a:t> 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H </a:t>
            </a:r>
            <a:r>
              <a:rPr lang="ru-RU" sz="2400" dirty="0" smtClean="0"/>
              <a:t>сигналы: те же, что и в 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N</a:t>
            </a:r>
            <a:r>
              <a:rPr lang="en-US" sz="2400" dirty="0" smtClean="0">
                <a:solidFill>
                  <a:srgbClr val="C00000"/>
                </a:solidFill>
              </a:rPr>
              <a:t>H</a:t>
            </a:r>
            <a:r>
              <a:rPr lang="en-US" sz="2400" dirty="0"/>
              <a:t>, N</a:t>
            </a:r>
            <a:r>
              <a:rPr lang="en-US" sz="2400" dirty="0">
                <a:solidFill>
                  <a:srgbClr val="C00000"/>
                </a:solidFill>
              </a:rPr>
              <a:t>H</a:t>
            </a:r>
            <a:r>
              <a:rPr lang="en-US" sz="2400" baseline="-25000" dirty="0"/>
              <a:t>2</a:t>
            </a:r>
            <a:r>
              <a:rPr lang="en-US" sz="2400" dirty="0"/>
              <a:t>, N</a:t>
            </a:r>
            <a:r>
              <a:rPr lang="en-US" sz="2400" dirty="0">
                <a:solidFill>
                  <a:srgbClr val="C00000"/>
                </a:solidFill>
              </a:rPr>
              <a:t>H</a:t>
            </a:r>
            <a:r>
              <a:rPr lang="en-US" sz="2400" baseline="-25000" dirty="0"/>
              <a:t>3</a:t>
            </a:r>
            <a:r>
              <a:rPr lang="en-US" sz="2400" baseline="30000" dirty="0" smtClean="0"/>
              <a:t>+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Съемка спектров: </a:t>
            </a:r>
            <a:r>
              <a:rPr lang="ru-RU" sz="2400" dirty="0" smtClean="0"/>
              <a:t>любых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2256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 smtClean="0"/>
              <a:t>Другие растворители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467359"/>
              </p:ext>
            </p:extLst>
          </p:nvPr>
        </p:nvGraphicFramePr>
        <p:xfrm>
          <a:off x="827584" y="2348881"/>
          <a:ext cx="7693025" cy="43771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0"/>
                <a:gridCol w="1637050"/>
                <a:gridCol w="1538605"/>
                <a:gridCol w="1538605"/>
                <a:gridCol w="1538605"/>
              </a:tblGrid>
              <a:tr h="5392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Формула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30000" dirty="0" smtClean="0"/>
                        <a:t>1</a:t>
                      </a:r>
                      <a:r>
                        <a:rPr lang="en-US" dirty="0" smtClean="0"/>
                        <a:t>H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м.д</a:t>
                      </a:r>
                      <a:r>
                        <a:rPr lang="ru-RU" baseline="0" dirty="0" smtClean="0"/>
                        <a:t>.</a:t>
                      </a:r>
                      <a:endParaRPr lang="en-US" baseline="0" dirty="0" smtClean="0"/>
                    </a:p>
                    <a:p>
                      <a:pPr algn="ctr"/>
                      <a:r>
                        <a:rPr lang="en-US" sz="1200" baseline="0" dirty="0" smtClean="0"/>
                        <a:t>(</a:t>
                      </a:r>
                      <a:r>
                        <a:rPr lang="ru-RU" sz="1200" baseline="0" dirty="0" smtClean="0"/>
                        <a:t>мультиплетность)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30000" dirty="0" smtClean="0"/>
                        <a:t>13</a:t>
                      </a:r>
                      <a:r>
                        <a:rPr lang="ru-RU" dirty="0" smtClean="0"/>
                        <a:t>С,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м.д</a:t>
                      </a:r>
                      <a:r>
                        <a:rPr lang="ru-RU" baseline="0" dirty="0" smtClean="0"/>
                        <a:t>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 smtClean="0"/>
                        <a:t>(</a:t>
                      </a:r>
                      <a:r>
                        <a:rPr lang="ru-RU" sz="1100" baseline="0" dirty="0" smtClean="0"/>
                        <a:t>мультиплетность)</a:t>
                      </a:r>
                      <a:endParaRPr lang="ru-RU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Сигнал </a:t>
                      </a:r>
                      <a:r>
                        <a:rPr lang="en-US" sz="1600" dirty="0" smtClean="0"/>
                        <a:t>HOD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Примечания</a:t>
                      </a:r>
                      <a:endParaRPr lang="ru-RU" dirty="0"/>
                    </a:p>
                  </a:txBody>
                  <a:tcPr anchor="ctr"/>
                </a:tc>
              </a:tr>
              <a:tr h="62916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Метанол-</a:t>
                      </a:r>
                      <a:r>
                        <a:rPr lang="en-US" sz="1600" dirty="0" smtClean="0"/>
                        <a:t>d</a:t>
                      </a:r>
                      <a:r>
                        <a:rPr lang="en-US" sz="1600" baseline="-25000" dirty="0" smtClean="0"/>
                        <a:t>3,4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4.78(1)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3.31</a:t>
                      </a:r>
                      <a:r>
                        <a:rPr lang="ru-RU" dirty="0" smtClean="0"/>
                        <a:t>(5)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49.15</a:t>
                      </a:r>
                      <a:r>
                        <a:rPr lang="ru-RU" dirty="0" smtClean="0"/>
                        <a:t>(7)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Протонный,</a:t>
                      </a:r>
                      <a:r>
                        <a:rPr lang="ru-RU" sz="1400" baseline="0" dirty="0" smtClean="0"/>
                        <a:t> гидрофильный</a:t>
                      </a:r>
                      <a:endParaRPr lang="ru-RU" sz="1400" dirty="0"/>
                    </a:p>
                  </a:txBody>
                  <a:tcPr anchor="ctr"/>
                </a:tc>
              </a:tr>
              <a:tr h="5274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DMSO</a:t>
                      </a:r>
                      <a:r>
                        <a:rPr lang="ru-RU" sz="1600" dirty="0" smtClean="0"/>
                        <a:t>-</a:t>
                      </a:r>
                      <a:r>
                        <a:rPr lang="en-US" sz="1600" dirty="0" smtClean="0"/>
                        <a:t>d</a:t>
                      </a:r>
                      <a:r>
                        <a:rPr lang="en-US" sz="1600" baseline="-25000" dirty="0" smtClean="0"/>
                        <a:t>6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2.50</a:t>
                      </a:r>
                      <a:r>
                        <a:rPr lang="ru-RU" dirty="0" smtClean="0"/>
                        <a:t>(5)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39.51</a:t>
                      </a:r>
                      <a:r>
                        <a:rPr lang="ru-RU" dirty="0" smtClean="0"/>
                        <a:t>(7)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Апротонный, гигроскопичный</a:t>
                      </a:r>
                      <a:endParaRPr lang="ru-RU" sz="1400" dirty="0"/>
                    </a:p>
                  </a:txBody>
                  <a:tcPr anchor="ctr"/>
                </a:tc>
              </a:tr>
              <a:tr h="5274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CDCl</a:t>
                      </a:r>
                      <a:r>
                        <a:rPr lang="en-US" sz="1600" baseline="-25000" dirty="0" smtClean="0"/>
                        <a:t>3</a:t>
                      </a:r>
                      <a:endParaRPr lang="ru-RU" sz="1600" baseline="-25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7.24</a:t>
                      </a:r>
                      <a:r>
                        <a:rPr lang="en-US" dirty="0" smtClean="0"/>
                        <a:t>(1)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77.23</a:t>
                      </a:r>
                      <a:r>
                        <a:rPr lang="en-US" dirty="0" smtClean="0"/>
                        <a:t>(3)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Апротонный,</a:t>
                      </a:r>
                    </a:p>
                    <a:p>
                      <a:r>
                        <a:rPr lang="ru-RU" sz="1400" dirty="0" smtClean="0"/>
                        <a:t>Гидрофобный</a:t>
                      </a:r>
                      <a:endParaRPr lang="ru-RU" sz="1400" dirty="0"/>
                    </a:p>
                  </a:txBody>
                  <a:tcPr anchor="ctr"/>
                </a:tc>
              </a:tr>
              <a:tr h="62916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Этанол</a:t>
                      </a:r>
                      <a:r>
                        <a:rPr lang="en-US" sz="1600" dirty="0" smtClean="0"/>
                        <a:t>-d</a:t>
                      </a:r>
                      <a:r>
                        <a:rPr lang="en-US" sz="1600" baseline="-25000" dirty="0" smtClean="0"/>
                        <a:t>5,6</a:t>
                      </a:r>
                      <a:endParaRPr lang="ru-RU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5.19(1)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3.56(1)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1.11(m)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56.96(5)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17.31(7)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5.3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Протонный,</a:t>
                      </a:r>
                      <a:r>
                        <a:rPr lang="ru-RU" sz="1400" baseline="0" dirty="0" smtClean="0"/>
                        <a:t> гидрофильный</a:t>
                      </a:r>
                      <a:endParaRPr lang="ru-RU" sz="1400" dirty="0" smtClean="0"/>
                    </a:p>
                  </a:txBody>
                  <a:tcPr anchor="ctr"/>
                </a:tc>
              </a:tr>
              <a:tr h="6291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Ацетон</a:t>
                      </a:r>
                      <a:r>
                        <a:rPr lang="en-US" sz="1600" baseline="0" dirty="0" smtClean="0"/>
                        <a:t>-d</a:t>
                      </a:r>
                      <a:r>
                        <a:rPr lang="en-US" sz="1600" baseline="-25000" dirty="0" smtClean="0"/>
                        <a:t>6</a:t>
                      </a:r>
                      <a:endParaRPr lang="ru-RU" sz="1600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2.05(5)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29.92(7)</a:t>
                      </a:r>
                    </a:p>
                    <a:p>
                      <a:pPr algn="ctr"/>
                      <a:r>
                        <a:rPr lang="en-US" dirty="0" smtClean="0"/>
                        <a:t>206.68(1)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Апротонный</a:t>
                      </a:r>
                      <a:endParaRPr lang="ru-RU" sz="1400" dirty="0"/>
                    </a:p>
                  </a:txBody>
                  <a:tcPr anchor="ctr"/>
                </a:tc>
              </a:tr>
              <a:tr h="56924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Цикло</a:t>
                      </a:r>
                      <a:r>
                        <a:rPr lang="en-US" sz="1600" dirty="0" smtClean="0"/>
                        <a:t>-</a:t>
                      </a:r>
                      <a:r>
                        <a:rPr lang="ru-RU" sz="1600" dirty="0" err="1" smtClean="0"/>
                        <a:t>гексан</a:t>
                      </a:r>
                      <a:r>
                        <a:rPr lang="ru-RU" sz="1600" dirty="0" smtClean="0"/>
                        <a:t>-</a:t>
                      </a:r>
                      <a:r>
                        <a:rPr lang="en-US" sz="1600" dirty="0" smtClean="0"/>
                        <a:t>d</a:t>
                      </a:r>
                      <a:r>
                        <a:rPr lang="en-US" sz="1600" baseline="-25000" dirty="0" smtClean="0"/>
                        <a:t>12</a:t>
                      </a:r>
                      <a:endParaRPr lang="ru-RU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1.38(1)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26.43(5)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Апротонный,</a:t>
                      </a:r>
                    </a:p>
                    <a:p>
                      <a:r>
                        <a:rPr lang="ru-RU" sz="1400" dirty="0" smtClean="0"/>
                        <a:t>гидрофобный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55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 smtClean="0"/>
              <a:t>Мульти</a:t>
            </a:r>
            <a:r>
              <a:rPr lang="ru-RU" dirty="0"/>
              <a:t>п</a:t>
            </a:r>
            <a:r>
              <a:rPr lang="ru-RU" dirty="0" smtClean="0"/>
              <a:t>летность сигналов </a:t>
            </a:r>
            <a:r>
              <a:rPr lang="ru-RU" baseline="30000" dirty="0" smtClean="0"/>
              <a:t>1</a:t>
            </a:r>
            <a:r>
              <a:rPr lang="en-US" dirty="0" smtClean="0"/>
              <a:t>H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331" y="3139553"/>
            <a:ext cx="2927965" cy="19456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326" y="2483777"/>
            <a:ext cx="2680034" cy="2601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3688" y="2602665"/>
            <a:ext cx="553998" cy="195333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dirty="0" smtClean="0"/>
              <a:t>Синглет (1)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95101" y="2678943"/>
            <a:ext cx="553998" cy="18168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dirty="0" smtClean="0"/>
              <a:t>Дуплет (2)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67317" y="518855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…</a:t>
            </a:r>
            <a:r>
              <a:rPr lang="ru-RU" dirty="0" smtClean="0"/>
              <a:t>−</a:t>
            </a:r>
            <a:r>
              <a:rPr lang="en-US" dirty="0" smtClean="0"/>
              <a:t>N</a:t>
            </a:r>
            <a:r>
              <a:rPr lang="en-US" baseline="30000" dirty="0" smtClean="0"/>
              <a:t>+</a:t>
            </a:r>
            <a:r>
              <a:rPr lang="ru-RU" dirty="0" smtClean="0"/>
              <a:t>−(</a:t>
            </a:r>
            <a:r>
              <a:rPr lang="en-US" dirty="0" smtClean="0"/>
              <a:t>C</a:t>
            </a:r>
            <a:r>
              <a:rPr lang="en-US" dirty="0" smtClean="0">
                <a:solidFill>
                  <a:srgbClr val="C00000"/>
                </a:solidFill>
              </a:rPr>
              <a:t>H</a:t>
            </a:r>
            <a:r>
              <a:rPr lang="ru-RU" baseline="-25000" dirty="0" smtClean="0"/>
              <a:t>3</a:t>
            </a:r>
            <a:r>
              <a:rPr lang="ru-RU" dirty="0" smtClean="0"/>
              <a:t>)</a:t>
            </a:r>
            <a:r>
              <a:rPr lang="ru-RU" baseline="-25000" dirty="0" smtClean="0"/>
              <a:t>3</a:t>
            </a:r>
            <a:endParaRPr lang="ru-RU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1286710" y="5580325"/>
            <a:ext cx="2808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Отсутствуют другие</a:t>
            </a:r>
          </a:p>
          <a:p>
            <a:pPr algn="ctr"/>
            <a:r>
              <a:rPr lang="ru-RU" sz="1600" b="1" i="1" dirty="0" smtClean="0">
                <a:solidFill>
                  <a:schemeClr val="tx2"/>
                </a:solidFill>
              </a:rPr>
              <a:t>неэквивалентные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dirty="0" smtClean="0"/>
              <a:t>протоны в пределах 3х химических связей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827" y="5194528"/>
            <a:ext cx="1627286" cy="14608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5509459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Один протон в пределах 3х связей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878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/>
              <a:t>Мультиплетность сигналов </a:t>
            </a:r>
            <a:r>
              <a:rPr lang="ru-RU" baseline="30000" dirty="0"/>
              <a:t>1</a:t>
            </a:r>
            <a:r>
              <a:rPr lang="en-US" dirty="0"/>
              <a:t>H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47" y="2510265"/>
            <a:ext cx="2400017" cy="271988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355" y="2564903"/>
            <a:ext cx="2351805" cy="26652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539174"/>
            <a:ext cx="2376264" cy="26909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2780928"/>
            <a:ext cx="553998" cy="18168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dirty="0" smtClean="0"/>
              <a:t>Триплет (3)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02885" y="2586266"/>
            <a:ext cx="492443" cy="221088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dirty="0" smtClean="0"/>
              <a:t>Дуплет дуплетов 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095201" y="2780928"/>
            <a:ext cx="553998" cy="18168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dirty="0" smtClean="0"/>
              <a:t>Кв</a:t>
            </a:r>
            <a:r>
              <a:rPr lang="ru-RU" sz="2400" dirty="0" smtClean="0"/>
              <a:t>арте</a:t>
            </a:r>
            <a:r>
              <a:rPr lang="ru-RU" sz="2400" dirty="0" smtClean="0"/>
              <a:t>т </a:t>
            </a:r>
            <a:r>
              <a:rPr lang="ru-RU" sz="2400" dirty="0" smtClean="0"/>
              <a:t>(4)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104583" y="5373216"/>
            <a:ext cx="22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</a:t>
            </a:r>
            <a:r>
              <a:rPr lang="en-US" b="1" dirty="0" smtClean="0">
                <a:solidFill>
                  <a:srgbClr val="C00000"/>
                </a:solidFill>
              </a:rPr>
              <a:t>H</a:t>
            </a:r>
            <a:r>
              <a:rPr lang="ru-RU" b="1" baseline="-25000" dirty="0" smtClean="0">
                <a:solidFill>
                  <a:srgbClr val="C00000"/>
                </a:solidFill>
              </a:rPr>
              <a:t>3</a:t>
            </a:r>
            <a:r>
              <a:rPr lang="ru-RU" dirty="0" smtClean="0"/>
              <a:t>−С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ru-RU" dirty="0" smtClean="0"/>
              <a:t>− </a:t>
            </a:r>
            <a:r>
              <a:rPr lang="en-US" dirty="0" smtClean="0"/>
              <a:t>…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5934670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Два эквивалентных соседа</a:t>
            </a:r>
            <a:endParaRPr lang="ru-RU" dirty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51920" y="540285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NH</a:t>
            </a:r>
            <a:r>
              <a:rPr lang="ru-RU" dirty="0" smtClean="0"/>
              <a:t>−С</a:t>
            </a:r>
            <a:r>
              <a:rPr lang="en-US" b="1" dirty="0" smtClean="0">
                <a:solidFill>
                  <a:srgbClr val="C00000"/>
                </a:solidFill>
              </a:rPr>
              <a:t>H</a:t>
            </a:r>
            <a:r>
              <a:rPr lang="ru-RU" dirty="0" smtClean="0"/>
              <a:t>−</a:t>
            </a:r>
            <a:r>
              <a:rPr lang="en-US" dirty="0" smtClean="0"/>
              <a:t>CHOH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502885" y="5934670"/>
            <a:ext cx="2592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Два </a:t>
            </a:r>
            <a:r>
              <a:rPr lang="ru-RU" b="1" dirty="0" err="1" smtClean="0"/>
              <a:t>НЕ</a:t>
            </a:r>
            <a:r>
              <a:rPr lang="ru-RU" dirty="0" err="1" smtClean="0"/>
              <a:t>эквивалентных</a:t>
            </a:r>
            <a:r>
              <a:rPr lang="ru-RU" dirty="0" smtClean="0"/>
              <a:t> соседа</a:t>
            </a:r>
            <a:endParaRPr lang="ru-RU" dirty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438691" y="5402858"/>
            <a:ext cx="22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</a:t>
            </a:r>
            <a:r>
              <a:rPr lang="ru-RU" baseline="-25000" dirty="0" smtClean="0"/>
              <a:t>3</a:t>
            </a:r>
            <a:r>
              <a:rPr lang="ru-RU" dirty="0" smtClean="0"/>
              <a:t>−С</a:t>
            </a:r>
            <a:r>
              <a:rPr lang="en-US" b="1" dirty="0" smtClean="0">
                <a:solidFill>
                  <a:srgbClr val="C00000"/>
                </a:solidFill>
              </a:rPr>
              <a:t>H</a:t>
            </a:r>
            <a:r>
              <a:rPr lang="en-US" b="1" baseline="-25000" dirty="0" smtClean="0">
                <a:solidFill>
                  <a:srgbClr val="C00000"/>
                </a:solidFill>
              </a:rPr>
              <a:t>2</a:t>
            </a:r>
            <a:r>
              <a:rPr lang="ru-RU" dirty="0" smtClean="0"/>
              <a:t>−</a:t>
            </a:r>
            <a:r>
              <a:rPr lang="en-US" dirty="0" smtClean="0"/>
              <a:t>O</a:t>
            </a:r>
            <a:r>
              <a:rPr lang="ru-RU" dirty="0"/>
              <a:t> − </a:t>
            </a:r>
            <a:r>
              <a:rPr lang="en-US" dirty="0" smtClean="0"/>
              <a:t>…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372199" y="593467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Три соседа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38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Химические сдвиги </a:t>
            </a:r>
            <a:r>
              <a:rPr lang="ru-RU" baseline="30000" dirty="0" smtClean="0"/>
              <a:t>1</a:t>
            </a:r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636912"/>
            <a:ext cx="7693025" cy="3299048"/>
          </a:xfrm>
        </p:spPr>
        <p:txBody>
          <a:bodyPr/>
          <a:lstStyle/>
          <a:p>
            <a:r>
              <a:rPr lang="ru-RU" dirty="0" smtClean="0"/>
              <a:t>Метилы 		</a:t>
            </a:r>
            <a:r>
              <a:rPr lang="en-US" dirty="0" smtClean="0"/>
              <a:t>C−C</a:t>
            </a:r>
            <a:r>
              <a:rPr lang="en-US" dirty="0" smtClean="0">
                <a:solidFill>
                  <a:srgbClr val="C00000"/>
                </a:solidFill>
              </a:rPr>
              <a:t>H</a:t>
            </a:r>
            <a:r>
              <a:rPr lang="en-US" baseline="-25000" dirty="0" smtClean="0">
                <a:solidFill>
                  <a:srgbClr val="C00000"/>
                </a:solidFill>
              </a:rPr>
              <a:t>3</a:t>
            </a:r>
            <a:r>
              <a:rPr lang="en-US" dirty="0" smtClean="0"/>
              <a:t> </a:t>
            </a:r>
            <a:r>
              <a:rPr lang="ru-RU" dirty="0" smtClean="0"/>
              <a:t> 	</a:t>
            </a:r>
            <a:r>
              <a:rPr lang="en-US" dirty="0" smtClean="0"/>
              <a:t>0÷1.5 </a:t>
            </a:r>
            <a:r>
              <a:rPr lang="ru-RU" dirty="0" err="1" smtClean="0"/>
              <a:t>м.д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Метилы 		</a:t>
            </a:r>
            <a:r>
              <a:rPr lang="en-US" dirty="0" smtClean="0"/>
              <a:t>N,O−C</a:t>
            </a:r>
            <a:r>
              <a:rPr lang="en-US" dirty="0" smtClean="0">
                <a:solidFill>
                  <a:srgbClr val="C00000"/>
                </a:solidFill>
              </a:rPr>
              <a:t>H</a:t>
            </a:r>
            <a:r>
              <a:rPr lang="en-US" baseline="-25000" dirty="0" smtClean="0">
                <a:solidFill>
                  <a:srgbClr val="C00000"/>
                </a:solidFill>
              </a:rPr>
              <a:t>3</a:t>
            </a:r>
            <a:r>
              <a:rPr lang="en-US" dirty="0" smtClean="0"/>
              <a:t>  </a:t>
            </a:r>
            <a:r>
              <a:rPr lang="ru-RU" dirty="0" smtClean="0"/>
              <a:t>	</a:t>
            </a:r>
            <a:r>
              <a:rPr lang="en-US" dirty="0" smtClean="0"/>
              <a:t>3−4 </a:t>
            </a:r>
            <a:r>
              <a:rPr lang="ru-RU" dirty="0" err="1" smtClean="0"/>
              <a:t>м.д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ru-RU" dirty="0" smtClean="0"/>
              <a:t>Метилены 	С</a:t>
            </a:r>
            <a:r>
              <a:rPr lang="en-US" dirty="0" smtClean="0"/>
              <a:t>−</a:t>
            </a:r>
            <a:r>
              <a:rPr lang="ru-RU" dirty="0" smtClean="0"/>
              <a:t>С</a:t>
            </a:r>
            <a:r>
              <a:rPr lang="ru-RU" dirty="0" smtClean="0">
                <a:solidFill>
                  <a:srgbClr val="C00000"/>
                </a:solidFill>
              </a:rPr>
              <a:t>Н</a:t>
            </a:r>
            <a:r>
              <a:rPr lang="ru-RU" baseline="-25000" dirty="0" smtClean="0">
                <a:solidFill>
                  <a:srgbClr val="C00000"/>
                </a:solidFill>
              </a:rPr>
              <a:t>1,2</a:t>
            </a:r>
            <a:r>
              <a:rPr lang="ru-RU" dirty="0" smtClean="0"/>
              <a:t> 	1</a:t>
            </a:r>
            <a:r>
              <a:rPr lang="en-US" dirty="0" smtClean="0"/>
              <a:t>−</a:t>
            </a:r>
            <a:r>
              <a:rPr lang="ru-RU" dirty="0"/>
              <a:t>3</a:t>
            </a:r>
            <a:r>
              <a:rPr lang="ru-RU" dirty="0" smtClean="0"/>
              <a:t> </a:t>
            </a:r>
            <a:r>
              <a:rPr lang="ru-RU" dirty="0" err="1" smtClean="0"/>
              <a:t>м.д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Метилены 	</a:t>
            </a:r>
            <a:r>
              <a:rPr lang="en-US" dirty="0" smtClean="0"/>
              <a:t>N,O−</a:t>
            </a:r>
            <a:r>
              <a:rPr lang="ru-RU" dirty="0" smtClean="0"/>
              <a:t>С</a:t>
            </a:r>
            <a:r>
              <a:rPr lang="ru-RU" dirty="0" smtClean="0">
                <a:solidFill>
                  <a:srgbClr val="C00000"/>
                </a:solidFill>
              </a:rPr>
              <a:t>Н</a:t>
            </a:r>
            <a:r>
              <a:rPr lang="ru-RU" baseline="-25000" dirty="0">
                <a:solidFill>
                  <a:srgbClr val="C00000"/>
                </a:solidFill>
              </a:rPr>
              <a:t>1,2</a:t>
            </a:r>
            <a:r>
              <a:rPr lang="en-US" dirty="0"/>
              <a:t>	</a:t>
            </a:r>
            <a:r>
              <a:rPr lang="ru-RU" dirty="0"/>
              <a:t>3</a:t>
            </a:r>
            <a:r>
              <a:rPr lang="en-US" dirty="0" smtClean="0"/>
              <a:t>−</a:t>
            </a:r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ru-RU" dirty="0" err="1" smtClean="0"/>
              <a:t>м.д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Ароматика</a:t>
            </a:r>
            <a:r>
              <a:rPr lang="ru-RU" dirty="0" smtClean="0"/>
              <a:t>	С</a:t>
            </a:r>
            <a:r>
              <a:rPr lang="en-US" dirty="0" smtClean="0">
                <a:solidFill>
                  <a:srgbClr val="C00000"/>
                </a:solidFill>
              </a:rPr>
              <a:t>H		</a:t>
            </a:r>
            <a:r>
              <a:rPr lang="en-US" dirty="0" smtClean="0"/>
              <a:t>6−7 </a:t>
            </a:r>
            <a:r>
              <a:rPr lang="ru-RU" dirty="0" err="1"/>
              <a:t>м.д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Амиды		</a:t>
            </a:r>
            <a:r>
              <a:rPr lang="en-US" dirty="0" smtClean="0"/>
              <a:t>N</a:t>
            </a:r>
            <a:r>
              <a:rPr lang="en-US" dirty="0" smtClean="0">
                <a:solidFill>
                  <a:srgbClr val="C00000"/>
                </a:solidFill>
              </a:rPr>
              <a:t>H</a:t>
            </a:r>
            <a:r>
              <a:rPr lang="en-US" dirty="0" smtClean="0"/>
              <a:t>,N</a:t>
            </a:r>
            <a:r>
              <a:rPr lang="en-US" dirty="0" smtClean="0">
                <a:solidFill>
                  <a:srgbClr val="C00000"/>
                </a:solidFill>
              </a:rPr>
              <a:t>H</a:t>
            </a:r>
            <a:r>
              <a:rPr lang="en-US" baseline="-25000" dirty="0" smtClean="0">
                <a:solidFill>
                  <a:srgbClr val="C00000"/>
                </a:solidFill>
              </a:rPr>
              <a:t>2	</a:t>
            </a:r>
            <a:r>
              <a:rPr lang="en-US" dirty="0" smtClean="0"/>
              <a:t>6−11 </a:t>
            </a:r>
            <a:r>
              <a:rPr lang="ru-RU" dirty="0" err="1" smtClean="0"/>
              <a:t>м.д</a:t>
            </a:r>
            <a:r>
              <a:rPr lang="ru-RU" dirty="0" smtClean="0"/>
              <a:t>.</a:t>
            </a:r>
            <a:endParaRPr lang="ru-RU" baseline="-25000" dirty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56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Химические сдвиги </a:t>
            </a:r>
            <a:r>
              <a:rPr lang="ru-RU" baseline="30000" dirty="0" smtClean="0"/>
              <a:t>13</a:t>
            </a:r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Метилы 		</a:t>
            </a:r>
            <a:r>
              <a:rPr lang="en-US" dirty="0"/>
              <a:t>C−</a:t>
            </a:r>
            <a:r>
              <a:rPr lang="en-US" dirty="0">
                <a:solidFill>
                  <a:srgbClr val="C00000"/>
                </a:solidFill>
              </a:rPr>
              <a:t>C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 </a:t>
            </a:r>
            <a:r>
              <a:rPr lang="ru-RU" dirty="0"/>
              <a:t> 	</a:t>
            </a:r>
            <a:r>
              <a:rPr lang="ru-RU" dirty="0" smtClean="0"/>
              <a:t>5-15</a:t>
            </a:r>
            <a:r>
              <a:rPr lang="en-US" dirty="0" smtClean="0"/>
              <a:t> </a:t>
            </a:r>
            <a:r>
              <a:rPr lang="ru-RU" dirty="0" err="1"/>
              <a:t>м.д</a:t>
            </a:r>
            <a:r>
              <a:rPr lang="ru-RU" dirty="0"/>
              <a:t>.</a:t>
            </a:r>
          </a:p>
          <a:p>
            <a:r>
              <a:rPr lang="ru-RU" dirty="0" smtClean="0"/>
              <a:t>Метилены </a:t>
            </a:r>
            <a:r>
              <a:rPr lang="ru-RU" dirty="0"/>
              <a:t>	С</a:t>
            </a:r>
            <a:r>
              <a:rPr lang="en-US" dirty="0"/>
              <a:t>−</a:t>
            </a:r>
            <a:r>
              <a:rPr lang="ru-RU" dirty="0">
                <a:solidFill>
                  <a:srgbClr val="C00000"/>
                </a:solidFill>
              </a:rPr>
              <a:t>С</a:t>
            </a:r>
            <a:r>
              <a:rPr lang="ru-RU" dirty="0"/>
              <a:t>Н</a:t>
            </a:r>
            <a:r>
              <a:rPr lang="ru-RU" baseline="-25000" dirty="0"/>
              <a:t>1,2</a:t>
            </a:r>
            <a:r>
              <a:rPr lang="ru-RU" dirty="0"/>
              <a:t> 	</a:t>
            </a:r>
            <a:r>
              <a:rPr lang="ru-RU" dirty="0" smtClean="0"/>
              <a:t>20</a:t>
            </a:r>
            <a:r>
              <a:rPr lang="en-US" dirty="0" smtClean="0"/>
              <a:t>−</a:t>
            </a:r>
            <a:r>
              <a:rPr lang="ru-RU" dirty="0"/>
              <a:t>6</a:t>
            </a:r>
            <a:r>
              <a:rPr lang="ru-RU" dirty="0" smtClean="0"/>
              <a:t>0 </a:t>
            </a:r>
            <a:r>
              <a:rPr lang="ru-RU" dirty="0" err="1"/>
              <a:t>м.д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Метилены 	</a:t>
            </a:r>
            <a:r>
              <a:rPr lang="en-US" dirty="0" smtClean="0"/>
              <a:t>O−</a:t>
            </a:r>
            <a:r>
              <a:rPr lang="ru-RU" dirty="0">
                <a:solidFill>
                  <a:srgbClr val="C00000"/>
                </a:solidFill>
              </a:rPr>
              <a:t>С</a:t>
            </a:r>
            <a:r>
              <a:rPr lang="ru-RU" dirty="0"/>
              <a:t>Н</a:t>
            </a:r>
            <a:r>
              <a:rPr lang="ru-RU" baseline="-25000" dirty="0"/>
              <a:t>1,2</a:t>
            </a:r>
            <a:r>
              <a:rPr lang="ru-RU" dirty="0"/>
              <a:t> 	</a:t>
            </a:r>
            <a:r>
              <a:rPr lang="en-US" dirty="0"/>
              <a:t>6</a:t>
            </a:r>
            <a:r>
              <a:rPr lang="en-US" dirty="0" smtClean="0"/>
              <a:t>0−9</a:t>
            </a:r>
            <a:r>
              <a:rPr lang="ru-RU" dirty="0" smtClean="0"/>
              <a:t>0 </a:t>
            </a:r>
            <a:r>
              <a:rPr lang="ru-RU" dirty="0" err="1"/>
              <a:t>м.д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err="1" smtClean="0"/>
              <a:t>Ароматика</a:t>
            </a:r>
            <a:r>
              <a:rPr lang="ru-RU" dirty="0" smtClean="0"/>
              <a:t>,	</a:t>
            </a:r>
            <a:r>
              <a:rPr lang="ru-RU" dirty="0" smtClean="0">
                <a:solidFill>
                  <a:srgbClr val="C00000"/>
                </a:solidFill>
              </a:rPr>
              <a:t>С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C00000"/>
                </a:solidFill>
              </a:rPr>
              <a:t>C</a:t>
            </a:r>
            <a:r>
              <a:rPr lang="en-US" dirty="0" smtClean="0"/>
              <a:t>H		100-150 </a:t>
            </a:r>
            <a:r>
              <a:rPr lang="ru-RU" dirty="0" err="1" smtClean="0"/>
              <a:t>м.д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Олефины</a:t>
            </a:r>
          </a:p>
          <a:p>
            <a:r>
              <a:rPr lang="ru-RU" dirty="0" smtClean="0"/>
              <a:t>Карбоксилы	</a:t>
            </a:r>
            <a:r>
              <a:rPr lang="ru-RU" dirty="0" smtClean="0">
                <a:solidFill>
                  <a:srgbClr val="C00000"/>
                </a:solidFill>
              </a:rPr>
              <a:t>С</a:t>
            </a:r>
            <a:r>
              <a:rPr lang="ru-RU" dirty="0" smtClean="0"/>
              <a:t>=</a:t>
            </a:r>
            <a:r>
              <a:rPr lang="en-US" dirty="0" smtClean="0"/>
              <a:t>O		160-22</a:t>
            </a:r>
            <a:r>
              <a:rPr lang="ru-RU" dirty="0" smtClean="0"/>
              <a:t>0</a:t>
            </a:r>
            <a:r>
              <a:rPr lang="en-US" dirty="0" smtClean="0"/>
              <a:t> </a:t>
            </a:r>
            <a:r>
              <a:rPr lang="ru-RU" dirty="0" err="1" smtClean="0"/>
              <a:t>м.д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8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549275"/>
            <a:ext cx="7924800" cy="1355725"/>
          </a:xfrm>
        </p:spPr>
        <p:txBody>
          <a:bodyPr/>
          <a:lstStyle/>
          <a:p>
            <a:r>
              <a:rPr lang="ru-RU" dirty="0"/>
              <a:t>Виды </a:t>
            </a:r>
            <a:r>
              <a:rPr lang="ru-RU" dirty="0" smtClean="0"/>
              <a:t>2</a:t>
            </a:r>
            <a:r>
              <a:rPr lang="en-US" dirty="0" smtClean="0"/>
              <a:t>D </a:t>
            </a:r>
            <a:r>
              <a:rPr lang="ru-RU" dirty="0" smtClean="0"/>
              <a:t>ЯМР спектров,</a:t>
            </a:r>
            <a:r>
              <a:rPr lang="ru-RU" dirty="0"/>
              <a:t/>
            </a:r>
            <a:br>
              <a:rPr lang="ru-RU" dirty="0"/>
            </a:br>
            <a:r>
              <a:rPr lang="ru-RU" sz="2400" b="0" dirty="0"/>
              <a:t>используемые для определения строения молекул</a:t>
            </a:r>
            <a:endParaRPr lang="ru-RU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362200"/>
            <a:ext cx="7345362" cy="4235450"/>
          </a:xfrm>
        </p:spPr>
        <p:txBody>
          <a:bodyPr/>
          <a:lstStyle/>
          <a:p>
            <a:r>
              <a:rPr lang="ru-RU" sz="3000" dirty="0" err="1"/>
              <a:t>Гомоядерная</a:t>
            </a:r>
            <a:r>
              <a:rPr lang="ru-RU" sz="3000" dirty="0"/>
              <a:t> спектроскопия (</a:t>
            </a:r>
            <a:r>
              <a:rPr lang="ru-RU" sz="3000" baseline="30000" dirty="0"/>
              <a:t>1</a:t>
            </a:r>
            <a:r>
              <a:rPr lang="en-US" sz="3000" dirty="0"/>
              <a:t>H</a:t>
            </a:r>
            <a:r>
              <a:rPr lang="en-US" sz="3000" dirty="0">
                <a:latin typeface="Courier New" pitchFamily="49" charset="0"/>
                <a:cs typeface="Courier New" pitchFamily="49" charset="0"/>
              </a:rPr>
              <a:t>­</a:t>
            </a:r>
            <a:r>
              <a:rPr lang="en-US" sz="3000" baseline="30000" dirty="0"/>
              <a:t>1</a:t>
            </a:r>
            <a:r>
              <a:rPr lang="en-US" sz="3000" dirty="0"/>
              <a:t>H)</a:t>
            </a:r>
            <a:r>
              <a:rPr lang="ru-RU" sz="3000" dirty="0"/>
              <a:t>:</a:t>
            </a:r>
          </a:p>
          <a:p>
            <a:pPr lvl="1"/>
            <a:r>
              <a:rPr lang="ru-RU" sz="2600" b="1" dirty="0">
                <a:solidFill>
                  <a:srgbClr val="FF0066"/>
                </a:solidFill>
              </a:rPr>
              <a:t>2</a:t>
            </a:r>
            <a:r>
              <a:rPr lang="en-US" sz="2600" b="1" dirty="0">
                <a:solidFill>
                  <a:srgbClr val="FF0066"/>
                </a:solidFill>
              </a:rPr>
              <a:t>D COSY</a:t>
            </a:r>
          </a:p>
          <a:p>
            <a:pPr lvl="1"/>
            <a:r>
              <a:rPr lang="en-US" sz="2600" b="1" dirty="0">
                <a:solidFill>
                  <a:srgbClr val="FF0066"/>
                </a:solidFill>
              </a:rPr>
              <a:t>2D TOCSY</a:t>
            </a:r>
          </a:p>
          <a:p>
            <a:pPr lvl="1"/>
            <a:r>
              <a:rPr lang="en-US" sz="2600" b="1" dirty="0">
                <a:solidFill>
                  <a:srgbClr val="FF0066"/>
                </a:solidFill>
              </a:rPr>
              <a:t>2D NOESY</a:t>
            </a:r>
          </a:p>
          <a:p>
            <a:r>
              <a:rPr lang="ru-RU" sz="3000" dirty="0" err="1"/>
              <a:t>Гетероядерная</a:t>
            </a:r>
            <a:r>
              <a:rPr lang="ru-RU" sz="3000" dirty="0"/>
              <a:t> спектроскопия 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ru-RU" sz="3000" dirty="0"/>
              <a:t>(</a:t>
            </a:r>
            <a:r>
              <a:rPr lang="ru-RU" sz="3000" baseline="30000" dirty="0"/>
              <a:t>1</a:t>
            </a:r>
            <a:r>
              <a:rPr lang="en-US" sz="3000" dirty="0" smtClean="0"/>
              <a:t>H-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­</a:t>
            </a:r>
            <a:r>
              <a:rPr lang="en-US" sz="3000" baseline="30000" dirty="0"/>
              <a:t>13</a:t>
            </a:r>
            <a:r>
              <a:rPr lang="en-US" sz="3000" dirty="0"/>
              <a:t>C </a:t>
            </a:r>
            <a:r>
              <a:rPr lang="ru-RU" sz="3000" dirty="0"/>
              <a:t>или </a:t>
            </a:r>
            <a:r>
              <a:rPr lang="ru-RU" sz="3000" baseline="30000" dirty="0"/>
              <a:t>1</a:t>
            </a:r>
            <a:r>
              <a:rPr lang="en-US" sz="3000" dirty="0"/>
              <a:t>H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­-</a:t>
            </a:r>
            <a:r>
              <a:rPr lang="en-US" sz="3000" baseline="30000" dirty="0" smtClean="0">
                <a:cs typeface="Courier New" pitchFamily="49" charset="0"/>
              </a:rPr>
              <a:t>15</a:t>
            </a:r>
            <a:r>
              <a:rPr lang="en-US" sz="3000" dirty="0" smtClean="0">
                <a:cs typeface="Courier New" pitchFamily="49" charset="0"/>
              </a:rPr>
              <a:t>N</a:t>
            </a:r>
            <a:r>
              <a:rPr lang="en-US" sz="3000" dirty="0">
                <a:cs typeface="Courier New" pitchFamily="49" charset="0"/>
              </a:rPr>
              <a:t>)</a:t>
            </a:r>
            <a:r>
              <a:rPr lang="ru-RU" sz="3000" dirty="0">
                <a:cs typeface="Courier New" pitchFamily="49" charset="0"/>
              </a:rPr>
              <a:t>:</a:t>
            </a:r>
          </a:p>
          <a:p>
            <a:pPr lvl="1"/>
            <a:r>
              <a:rPr lang="ru-RU" sz="2600" b="1" dirty="0">
                <a:solidFill>
                  <a:srgbClr val="FF0066"/>
                </a:solidFill>
                <a:cs typeface="Courier New" pitchFamily="49" charset="0"/>
              </a:rPr>
              <a:t>2</a:t>
            </a:r>
            <a:r>
              <a:rPr lang="en-US" sz="2600" b="1" dirty="0">
                <a:solidFill>
                  <a:srgbClr val="FF0066"/>
                </a:solidFill>
                <a:cs typeface="Courier New" pitchFamily="49" charset="0"/>
              </a:rPr>
              <a:t>D </a:t>
            </a:r>
            <a:r>
              <a:rPr lang="en-US" sz="2600" b="1" dirty="0" smtClean="0">
                <a:solidFill>
                  <a:srgbClr val="FF0066"/>
                </a:solidFill>
                <a:cs typeface="Courier New" pitchFamily="49" charset="0"/>
              </a:rPr>
              <a:t>HSQC</a:t>
            </a:r>
          </a:p>
          <a:p>
            <a:pPr lvl="1"/>
            <a:r>
              <a:rPr lang="en-US" sz="2600" b="1" dirty="0" smtClean="0">
                <a:solidFill>
                  <a:srgbClr val="FF0066"/>
                </a:solidFill>
                <a:cs typeface="Courier New" pitchFamily="49" charset="0"/>
              </a:rPr>
              <a:t>2D </a:t>
            </a:r>
            <a:r>
              <a:rPr lang="en-US" sz="2600" b="1" dirty="0">
                <a:solidFill>
                  <a:srgbClr val="FF0066"/>
                </a:solidFill>
                <a:cs typeface="Courier New" pitchFamily="49" charset="0"/>
              </a:rPr>
              <a:t>HMBC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1196975"/>
            <a:ext cx="7924800" cy="708025"/>
          </a:xfrm>
        </p:spPr>
        <p:txBody>
          <a:bodyPr/>
          <a:lstStyle/>
          <a:p>
            <a:pPr algn="ctr">
              <a:lnSpc>
                <a:spcPct val="105000"/>
              </a:lnSpc>
            </a:pPr>
            <a:r>
              <a:rPr lang="ru-RU" sz="3200">
                <a:solidFill>
                  <a:srgbClr val="FF0066"/>
                </a:solidFill>
              </a:rPr>
              <a:t>2</a:t>
            </a:r>
            <a:r>
              <a:rPr lang="en-US" sz="3200">
                <a:solidFill>
                  <a:srgbClr val="FF0066"/>
                </a:solidFill>
              </a:rPr>
              <a:t>D COSY</a:t>
            </a:r>
            <a:r>
              <a:rPr lang="ru-RU" sz="3200">
                <a:solidFill>
                  <a:srgbClr val="FF0066"/>
                </a:solidFill>
              </a:rPr>
              <a:t/>
            </a:r>
            <a:br>
              <a:rPr lang="ru-RU" sz="3200">
                <a:solidFill>
                  <a:srgbClr val="FF0066"/>
                </a:solidFill>
              </a:rPr>
            </a:br>
            <a:r>
              <a:rPr lang="en-US" sz="3200">
                <a:solidFill>
                  <a:schemeClr val="tx1"/>
                </a:solidFill>
              </a:rPr>
              <a:t>(</a:t>
            </a:r>
            <a:r>
              <a:rPr lang="en-US" sz="3200">
                <a:solidFill>
                  <a:srgbClr val="FF0066"/>
                </a:solidFill>
              </a:rPr>
              <a:t>CO</a:t>
            </a:r>
            <a:r>
              <a:rPr lang="en-US" sz="3200">
                <a:solidFill>
                  <a:schemeClr val="tx1"/>
                </a:solidFill>
              </a:rPr>
              <a:t>rrelation</a:t>
            </a:r>
            <a:r>
              <a:rPr lang="en-US" sz="3200">
                <a:solidFill>
                  <a:srgbClr val="FF0066"/>
                </a:solidFill>
              </a:rPr>
              <a:t> S</a:t>
            </a:r>
            <a:r>
              <a:rPr lang="en-US" sz="3200">
                <a:solidFill>
                  <a:schemeClr val="tx1"/>
                </a:solidFill>
              </a:rPr>
              <a:t>pectroscop</a:t>
            </a:r>
            <a:r>
              <a:rPr lang="en-US" sz="3200">
                <a:solidFill>
                  <a:srgbClr val="FF0066"/>
                </a:solidFill>
              </a:rPr>
              <a:t>Y</a:t>
            </a:r>
            <a:r>
              <a:rPr lang="en-US" sz="3200">
                <a:solidFill>
                  <a:schemeClr val="tx1"/>
                </a:solidFill>
              </a:rPr>
              <a:t>)</a:t>
            </a:r>
            <a:endParaRPr lang="ru-RU" sz="3200">
              <a:solidFill>
                <a:schemeClr val="tx1"/>
              </a:solidFill>
            </a:endParaRPr>
          </a:p>
        </p:txBody>
      </p:sp>
      <p:pic>
        <p:nvPicPr>
          <p:cNvPr id="113675" name="Picture 11" descr="08 COSY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2728913"/>
            <a:ext cx="6335712" cy="4016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3677" name="Text Box 13"/>
          <p:cNvSpPr txBox="1">
            <a:spLocks noChangeArrowheads="1"/>
          </p:cNvSpPr>
          <p:nvPr/>
        </p:nvSpPr>
        <p:spPr bwMode="auto">
          <a:xfrm>
            <a:off x="3276600" y="179388"/>
            <a:ext cx="5867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000" b="1">
                <a:solidFill>
                  <a:schemeClr val="tx2"/>
                </a:solidFill>
              </a:rPr>
              <a:t>Гомоядерная спектроскопия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5000"/>
              </a:lnSpc>
            </a:pPr>
            <a:r>
              <a:rPr lang="ru-RU" sz="3200">
                <a:solidFill>
                  <a:srgbClr val="FF0066"/>
                </a:solidFill>
              </a:rPr>
              <a:t>2</a:t>
            </a:r>
            <a:r>
              <a:rPr lang="en-US" sz="3200">
                <a:solidFill>
                  <a:srgbClr val="FF0066"/>
                </a:solidFill>
              </a:rPr>
              <a:t>D TOCSY</a:t>
            </a:r>
            <a:br>
              <a:rPr lang="en-US" sz="3200">
                <a:solidFill>
                  <a:srgbClr val="FF0066"/>
                </a:solidFill>
              </a:rPr>
            </a:br>
            <a:r>
              <a:rPr lang="en-US" sz="3200">
                <a:solidFill>
                  <a:schemeClr val="tx1"/>
                </a:solidFill>
              </a:rPr>
              <a:t>(</a:t>
            </a:r>
            <a:r>
              <a:rPr lang="en-US" sz="3200">
                <a:solidFill>
                  <a:srgbClr val="FF0066"/>
                </a:solidFill>
              </a:rPr>
              <a:t>TO</a:t>
            </a:r>
            <a:r>
              <a:rPr lang="en-US" sz="3200">
                <a:solidFill>
                  <a:schemeClr val="tx1"/>
                </a:solidFill>
              </a:rPr>
              <a:t>tal </a:t>
            </a:r>
            <a:r>
              <a:rPr lang="en-US" sz="3200">
                <a:solidFill>
                  <a:srgbClr val="FF0066"/>
                </a:solidFill>
              </a:rPr>
              <a:t>C</a:t>
            </a:r>
            <a:r>
              <a:rPr lang="en-US" sz="3200">
                <a:solidFill>
                  <a:schemeClr val="tx1"/>
                </a:solidFill>
              </a:rPr>
              <a:t>orrelation</a:t>
            </a:r>
            <a:r>
              <a:rPr lang="en-US" sz="3200">
                <a:solidFill>
                  <a:srgbClr val="FF0066"/>
                </a:solidFill>
              </a:rPr>
              <a:t> S</a:t>
            </a:r>
            <a:r>
              <a:rPr lang="en-US" sz="3200">
                <a:solidFill>
                  <a:schemeClr val="tx1"/>
                </a:solidFill>
              </a:rPr>
              <a:t>pectroscop</a:t>
            </a:r>
            <a:r>
              <a:rPr lang="en-US" sz="3200">
                <a:solidFill>
                  <a:srgbClr val="FF0066"/>
                </a:solidFill>
              </a:rPr>
              <a:t>Y</a:t>
            </a:r>
            <a:r>
              <a:rPr lang="en-US" sz="3200">
                <a:solidFill>
                  <a:schemeClr val="tx1"/>
                </a:solidFill>
              </a:rPr>
              <a:t>) </a:t>
            </a:r>
            <a:endParaRPr lang="ru-RU" sz="3200">
              <a:solidFill>
                <a:schemeClr val="tx1"/>
              </a:solidFill>
            </a:endParaRPr>
          </a:p>
        </p:txBody>
      </p:sp>
      <p:pic>
        <p:nvPicPr>
          <p:cNvPr id="11981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40" y="2349500"/>
            <a:ext cx="6693408" cy="426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3276600" y="179388"/>
            <a:ext cx="5867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000" b="1">
                <a:solidFill>
                  <a:schemeClr val="tx2"/>
                </a:solidFill>
              </a:rPr>
              <a:t>Гомоядерная спектроскопия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TOCSY/COSY </a:t>
            </a:r>
            <a:r>
              <a:rPr lang="ru-RU" sz="3200" dirty="0" smtClean="0"/>
              <a:t>спектры позволяют выделить </a:t>
            </a:r>
            <a:r>
              <a:rPr lang="ru-RU" sz="3200" i="1" dirty="0" smtClean="0">
                <a:solidFill>
                  <a:srgbClr val="C00000"/>
                </a:solidFill>
              </a:rPr>
              <a:t>спиновые системы</a:t>
            </a:r>
            <a:endParaRPr lang="ru-RU" sz="3200" i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77244"/>
            <a:ext cx="4007268" cy="4267846"/>
          </a:xfrm>
        </p:spPr>
      </p:pic>
      <p:sp>
        <p:nvSpPr>
          <p:cNvPr id="5" name="TextBox 4"/>
          <p:cNvSpPr txBox="1"/>
          <p:nvPr/>
        </p:nvSpPr>
        <p:spPr>
          <a:xfrm>
            <a:off x="4644008" y="2492896"/>
            <a:ext cx="410445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Протоны внутри спиновой системы связаны друг с другом по </a:t>
            </a:r>
            <a:r>
              <a:rPr lang="ru-RU" sz="2000" dirty="0"/>
              <a:t>спектрам </a:t>
            </a:r>
            <a:r>
              <a:rPr lang="en-US" sz="2000" dirty="0" smtClean="0"/>
              <a:t>COSY/TOCSY</a:t>
            </a:r>
            <a:endParaRPr lang="ru-RU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Спиновые системы отделены друг от друга атомами углерода/азота/кислорода/ серы, пр. </a:t>
            </a:r>
            <a:r>
              <a:rPr lang="ru-RU" sz="2000" i="1" dirty="0" smtClean="0">
                <a:solidFill>
                  <a:schemeClr val="tx2"/>
                </a:solidFill>
              </a:rPr>
              <a:t>без протонов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8064" y="5273913"/>
            <a:ext cx="3744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err="1" smtClean="0"/>
              <a:t>Гомоядерная</a:t>
            </a:r>
            <a:r>
              <a:rPr lang="ru-RU" sz="2000" dirty="0" smtClean="0"/>
              <a:t> </a:t>
            </a:r>
            <a:r>
              <a:rPr lang="ru-RU" sz="2000" dirty="0" err="1" smtClean="0"/>
              <a:t>спектрос</a:t>
            </a:r>
            <a:r>
              <a:rPr lang="ru-RU" sz="2000" dirty="0" smtClean="0"/>
              <a:t>-копия не позволяет связать спиновые системы между собой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8139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>
                <a:solidFill>
                  <a:srgbClr val="FF0066"/>
                </a:solidFill>
              </a:rPr>
              <a:t>2</a:t>
            </a:r>
            <a:r>
              <a:rPr lang="en-US" sz="3200" dirty="0">
                <a:solidFill>
                  <a:srgbClr val="FF0066"/>
                </a:solidFill>
              </a:rPr>
              <a:t>D HSQC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2800" dirty="0"/>
              <a:t>(</a:t>
            </a:r>
            <a:r>
              <a:rPr lang="en-US" sz="2800" dirty="0" err="1">
                <a:solidFill>
                  <a:srgbClr val="FF0066"/>
                </a:solidFill>
              </a:rPr>
              <a:t>H</a:t>
            </a:r>
            <a:r>
              <a:rPr lang="en-US" sz="2800" dirty="0" err="1"/>
              <a:t>eteronuclear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66"/>
                </a:solidFill>
              </a:rPr>
              <a:t>S</a:t>
            </a:r>
            <a:r>
              <a:rPr lang="en-US" sz="2800" dirty="0"/>
              <a:t>ingle </a:t>
            </a:r>
            <a:r>
              <a:rPr lang="en-US" sz="2800" dirty="0">
                <a:solidFill>
                  <a:srgbClr val="FF0066"/>
                </a:solidFill>
              </a:rPr>
              <a:t>Q</a:t>
            </a:r>
            <a:r>
              <a:rPr lang="en-US" sz="2800" dirty="0"/>
              <a:t>uantum </a:t>
            </a:r>
            <a:r>
              <a:rPr lang="en-US" sz="2800" dirty="0">
                <a:solidFill>
                  <a:srgbClr val="FF0066"/>
                </a:solidFill>
              </a:rPr>
              <a:t>C</a:t>
            </a:r>
            <a:r>
              <a:rPr lang="en-US" sz="2800" dirty="0"/>
              <a:t>oherence)</a:t>
            </a:r>
            <a:endParaRPr lang="ru-RU" sz="2800" dirty="0"/>
          </a:p>
        </p:txBody>
      </p:sp>
      <p:pic>
        <p:nvPicPr>
          <p:cNvPr id="121861" name="Picture 5" descr="10 HSQC Explanatio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2409825"/>
            <a:ext cx="7197725" cy="4327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3276600" y="179388"/>
            <a:ext cx="586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900" b="1">
                <a:solidFill>
                  <a:schemeClr val="tx2"/>
                </a:solidFill>
              </a:rPr>
              <a:t>Гетероядерная спектроскопия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AutoShap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3200">
                <a:solidFill>
                  <a:srgbClr val="FF0066"/>
                </a:solidFill>
              </a:rPr>
              <a:t>2</a:t>
            </a:r>
            <a:r>
              <a:rPr lang="en-US" sz="3200">
                <a:solidFill>
                  <a:srgbClr val="FF0066"/>
                </a:solidFill>
              </a:rPr>
              <a:t>D HMBC</a:t>
            </a:r>
            <a:r>
              <a:rPr lang="en-US" sz="3200"/>
              <a:t/>
            </a:r>
            <a:br>
              <a:rPr lang="en-US" sz="3200"/>
            </a:br>
            <a:r>
              <a:rPr lang="en-US" sz="2800"/>
              <a:t>(</a:t>
            </a:r>
            <a:r>
              <a:rPr lang="en-US" sz="2800">
                <a:solidFill>
                  <a:srgbClr val="FF0066"/>
                </a:solidFill>
              </a:rPr>
              <a:t>H</a:t>
            </a:r>
            <a:r>
              <a:rPr lang="en-US" sz="2800"/>
              <a:t>eteronuclear </a:t>
            </a:r>
            <a:r>
              <a:rPr lang="en-US" sz="2800">
                <a:solidFill>
                  <a:srgbClr val="FF0066"/>
                </a:solidFill>
              </a:rPr>
              <a:t>M</a:t>
            </a:r>
            <a:r>
              <a:rPr lang="en-US" sz="2800"/>
              <a:t>ultiple</a:t>
            </a:r>
            <a:r>
              <a:rPr lang="en-US" sz="2800">
                <a:solidFill>
                  <a:srgbClr val="FF0066"/>
                </a:solidFill>
              </a:rPr>
              <a:t> B</a:t>
            </a:r>
            <a:r>
              <a:rPr lang="en-US" sz="2800"/>
              <a:t>ond</a:t>
            </a:r>
            <a:r>
              <a:rPr lang="en-US" sz="2800">
                <a:solidFill>
                  <a:srgbClr val="FF0066"/>
                </a:solidFill>
              </a:rPr>
              <a:t> C</a:t>
            </a:r>
            <a:r>
              <a:rPr lang="en-US" sz="2800"/>
              <a:t>orrelation)</a:t>
            </a:r>
            <a:endParaRPr lang="ru-RU" sz="2800"/>
          </a:p>
        </p:txBody>
      </p:sp>
      <p:pic>
        <p:nvPicPr>
          <p:cNvPr id="124933" name="Picture 5" descr="11 HMBC Explanatio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2419350"/>
            <a:ext cx="6980238" cy="4249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276600" y="179388"/>
            <a:ext cx="586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900" b="1" dirty="0" err="1">
                <a:solidFill>
                  <a:schemeClr val="tx2"/>
                </a:solidFill>
              </a:rPr>
              <a:t>Гетероядерная</a:t>
            </a:r>
            <a:r>
              <a:rPr lang="ru-RU" sz="2900" b="1" dirty="0">
                <a:solidFill>
                  <a:schemeClr val="tx2"/>
                </a:solidFill>
              </a:rPr>
              <a:t> спектроскопия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HMBC </a:t>
            </a:r>
            <a:r>
              <a:rPr lang="ru-RU" dirty="0" smtClean="0"/>
              <a:t>связывает спиновые системы друг с другом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2377245"/>
            <a:ext cx="4008914" cy="4269600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76600" y="179388"/>
            <a:ext cx="586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900" b="1" dirty="0" err="1">
                <a:solidFill>
                  <a:schemeClr val="tx2"/>
                </a:solidFill>
              </a:rPr>
              <a:t>Гетероядерная</a:t>
            </a:r>
            <a:r>
              <a:rPr lang="ru-RU" sz="2900" b="1" dirty="0">
                <a:solidFill>
                  <a:schemeClr val="tx2"/>
                </a:solidFill>
              </a:rPr>
              <a:t> спектроскопия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4008" y="2492896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Каждый кросс-пик в </a:t>
            </a:r>
            <a:r>
              <a:rPr lang="en-US" sz="2000" dirty="0" smtClean="0"/>
              <a:t>HMBC </a:t>
            </a:r>
            <a:r>
              <a:rPr lang="ru-RU" sz="2000" dirty="0" smtClean="0"/>
              <a:t>за пределы спиновой системы показывает «новые» спины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4088" y="3717032"/>
            <a:ext cx="33843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Если один и тот же спин виден из разных спиновых систем, то мы можем «связать» их друг с другом, собрав молекулу из отдельных фрагментов</a:t>
            </a:r>
            <a:endParaRPr lang="ru-RU" i="1" dirty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Порядок действий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20888"/>
            <a:ext cx="5749823" cy="4336982"/>
          </a:xfrm>
        </p:spPr>
      </p:pic>
    </p:spTree>
    <p:extLst>
      <p:ext uri="{BB962C8B-B14F-4D97-AF65-F5344CB8AC3E}">
        <p14:creationId xmlns:p14="http://schemas.microsoft.com/office/powerpoint/2010/main" val="29993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980728"/>
            <a:ext cx="7924800" cy="924272"/>
          </a:xfrm>
        </p:spPr>
        <p:txBody>
          <a:bodyPr/>
          <a:lstStyle/>
          <a:p>
            <a:r>
              <a:rPr lang="ru-RU" sz="2400" dirty="0" smtClean="0"/>
              <a:t>В лекции были использованы образцы и фрагменты спектров, предоставленные: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348880"/>
            <a:ext cx="7910264" cy="4392488"/>
          </a:xfrm>
        </p:spPr>
        <p:txBody>
          <a:bodyPr/>
          <a:lstStyle/>
          <a:p>
            <a:r>
              <a:rPr lang="ru-RU" sz="1600" b="1" i="1" dirty="0" err="1" smtClean="0">
                <a:solidFill>
                  <a:schemeClr val="tx2"/>
                </a:solidFill>
              </a:rPr>
              <a:t>Абдильданова</a:t>
            </a:r>
            <a:r>
              <a:rPr lang="ru-RU" sz="1600" b="1" i="1" dirty="0" smtClean="0">
                <a:solidFill>
                  <a:schemeClr val="tx2"/>
                </a:solidFill>
              </a:rPr>
              <a:t> </a:t>
            </a:r>
            <a:r>
              <a:rPr lang="ru-RU" sz="1600" b="1" i="1" dirty="0" err="1" smtClean="0">
                <a:solidFill>
                  <a:schemeClr val="tx2"/>
                </a:solidFill>
              </a:rPr>
              <a:t>Асель</a:t>
            </a:r>
            <a:r>
              <a:rPr lang="ru-RU" sz="1600" b="1" i="1" dirty="0" smtClean="0">
                <a:solidFill>
                  <a:schemeClr val="tx2"/>
                </a:solidFill>
              </a:rPr>
              <a:t> </a:t>
            </a:r>
            <a:r>
              <a:rPr lang="ru-RU" sz="1600" b="1" i="1" dirty="0" err="1" smtClean="0">
                <a:solidFill>
                  <a:schemeClr val="tx2"/>
                </a:solidFill>
              </a:rPr>
              <a:t>Абаевна</a:t>
            </a:r>
            <a:r>
              <a:rPr lang="ru-RU" sz="1600" b="1" i="1" dirty="0" smtClean="0">
                <a:solidFill>
                  <a:schemeClr val="tx2"/>
                </a:solidFill>
              </a:rPr>
              <a:t>,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r>
              <a:rPr lang="ru-RU" sz="1600" dirty="0" smtClean="0"/>
              <a:t>Алматы, Казахстан, </a:t>
            </a:r>
            <a:br>
              <a:rPr lang="ru-RU" sz="1600" dirty="0" smtClean="0"/>
            </a:br>
            <a:r>
              <a:rPr lang="ru-RU" sz="1600" dirty="0" smtClean="0"/>
              <a:t>Институт </a:t>
            </a:r>
            <a:r>
              <a:rPr lang="ru-RU" sz="1600" dirty="0"/>
              <a:t>химических наук им. А.Б. </a:t>
            </a:r>
            <a:r>
              <a:rPr lang="ru-RU" sz="1600" dirty="0" err="1"/>
              <a:t>Бектурова</a:t>
            </a:r>
            <a:endParaRPr lang="ru-RU" sz="1600" b="1" dirty="0" smtClean="0"/>
          </a:p>
          <a:p>
            <a:r>
              <a:rPr lang="ru-RU" sz="1600" b="1" i="1" dirty="0" smtClean="0">
                <a:solidFill>
                  <a:schemeClr val="tx2"/>
                </a:solidFill>
              </a:rPr>
              <a:t>Болдырев </a:t>
            </a:r>
            <a:r>
              <a:rPr lang="ru-RU" sz="1600" b="1" i="1" dirty="0">
                <a:solidFill>
                  <a:schemeClr val="tx2"/>
                </a:solidFill>
              </a:rPr>
              <a:t>Иван </a:t>
            </a:r>
            <a:r>
              <a:rPr lang="ru-RU" sz="1600" b="1" i="1" dirty="0" smtClean="0">
                <a:solidFill>
                  <a:schemeClr val="tx2"/>
                </a:solidFill>
              </a:rPr>
              <a:t>Александрович</a:t>
            </a:r>
            <a:r>
              <a:rPr lang="ru-RU" sz="1600" dirty="0" smtClean="0"/>
              <a:t>, ИБХ РАН, </a:t>
            </a:r>
            <a:br>
              <a:rPr lang="ru-RU" sz="1600" dirty="0" smtClean="0"/>
            </a:br>
            <a:r>
              <a:rPr lang="ru-RU" sz="1600" dirty="0" smtClean="0"/>
              <a:t>Лаборатория химии липидов</a:t>
            </a:r>
          </a:p>
          <a:p>
            <a:r>
              <a:rPr lang="ru-RU" sz="1600" b="1" i="1" dirty="0" err="1" smtClean="0">
                <a:solidFill>
                  <a:schemeClr val="tx2"/>
                </a:solidFill>
              </a:rPr>
              <a:t>Дейгин</a:t>
            </a:r>
            <a:r>
              <a:rPr lang="ru-RU" sz="1600" b="1" i="1" dirty="0" smtClean="0">
                <a:solidFill>
                  <a:schemeClr val="tx2"/>
                </a:solidFill>
              </a:rPr>
              <a:t> Владислав Исаакович</a:t>
            </a:r>
            <a:r>
              <a:rPr lang="ru-RU" sz="1600" dirty="0" smtClean="0"/>
              <a:t>, ИБХ РАН, </a:t>
            </a:r>
            <a:br>
              <a:rPr lang="ru-RU" sz="1600" dirty="0" smtClean="0"/>
            </a:br>
            <a:r>
              <a:rPr lang="ru-RU" sz="1600" dirty="0" smtClean="0"/>
              <a:t>Лаборатория </a:t>
            </a:r>
            <a:r>
              <a:rPr lang="ru-RU" sz="1600" dirty="0" err="1" smtClean="0"/>
              <a:t>биофармацевтики</a:t>
            </a:r>
            <a:endParaRPr lang="ru-RU" sz="1600" dirty="0" smtClean="0"/>
          </a:p>
          <a:p>
            <a:r>
              <a:rPr lang="ru-RU" sz="1600" b="1" i="1" dirty="0" err="1">
                <a:solidFill>
                  <a:schemeClr val="tx2"/>
                </a:solidFill>
              </a:rPr>
              <a:t>Кемельбеков</a:t>
            </a:r>
            <a:r>
              <a:rPr lang="ru-RU" sz="1600" b="1" i="1" dirty="0">
                <a:solidFill>
                  <a:schemeClr val="tx2"/>
                </a:solidFill>
              </a:rPr>
              <a:t> Улан </a:t>
            </a:r>
            <a:r>
              <a:rPr lang="ru-RU" sz="1600" b="1" i="1" dirty="0" err="1">
                <a:solidFill>
                  <a:schemeClr val="tx2"/>
                </a:solidFill>
              </a:rPr>
              <a:t>Сатыбалдыулы</a:t>
            </a:r>
            <a:r>
              <a:rPr lang="ru-RU" sz="1600" b="1" i="1" dirty="0">
                <a:solidFill>
                  <a:schemeClr val="tx2"/>
                </a:solidFill>
              </a:rPr>
              <a:t>, </a:t>
            </a:r>
            <a:r>
              <a:rPr lang="ru-RU" sz="1600" dirty="0"/>
              <a:t>Кокшетау, Казахстан, КГУ им. Ш. </a:t>
            </a:r>
            <a:r>
              <a:rPr lang="ru-RU" sz="1600" dirty="0" err="1"/>
              <a:t>Уалиханова</a:t>
            </a:r>
            <a:r>
              <a:rPr lang="ru-RU" sz="1600" dirty="0"/>
              <a:t>, Лаборатория инженерного профиля ЯМР-спектроскопии</a:t>
            </a:r>
            <a:r>
              <a:rPr lang="ru-RU" sz="1600" dirty="0" smtClean="0"/>
              <a:t>.</a:t>
            </a:r>
          </a:p>
          <a:p>
            <a:r>
              <a:rPr lang="ru-RU" sz="1600" b="1" i="1" dirty="0" smtClean="0">
                <a:solidFill>
                  <a:schemeClr val="tx2"/>
                </a:solidFill>
              </a:rPr>
              <a:t>Константинова </a:t>
            </a:r>
            <a:r>
              <a:rPr lang="ru-RU" sz="1600" b="1" i="1" dirty="0">
                <a:solidFill>
                  <a:schemeClr val="tx2"/>
                </a:solidFill>
              </a:rPr>
              <a:t>Ирина Дмитриевна, </a:t>
            </a:r>
            <a:r>
              <a:rPr lang="ru-RU" sz="1600" dirty="0"/>
              <a:t>ИБХ РАН,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Лаборатория биотехнологии</a:t>
            </a:r>
          </a:p>
          <a:p>
            <a:r>
              <a:rPr lang="ru-RU" sz="1600" b="1" i="1" dirty="0" err="1" smtClean="0">
                <a:solidFill>
                  <a:schemeClr val="tx2"/>
                </a:solidFill>
              </a:rPr>
              <a:t>Осмаков</a:t>
            </a:r>
            <a:r>
              <a:rPr lang="ru-RU" sz="1600" b="1" i="1" dirty="0" smtClean="0">
                <a:solidFill>
                  <a:schemeClr val="tx2"/>
                </a:solidFill>
              </a:rPr>
              <a:t> Дмитрий Игоревич, </a:t>
            </a:r>
            <a:r>
              <a:rPr lang="ru-RU" sz="1600" dirty="0" smtClean="0"/>
              <a:t>ИБХ РАН, </a:t>
            </a:r>
            <a:br>
              <a:rPr lang="ru-RU" sz="1600" dirty="0" smtClean="0"/>
            </a:br>
            <a:r>
              <a:rPr lang="ru-RU" sz="1600" dirty="0" smtClean="0"/>
              <a:t>Лаборатория </a:t>
            </a:r>
            <a:r>
              <a:rPr lang="ru-RU" sz="1600" dirty="0" err="1"/>
              <a:t>нейрорецепторов</a:t>
            </a:r>
            <a:r>
              <a:rPr lang="ru-RU" sz="1600" dirty="0"/>
              <a:t> и </a:t>
            </a:r>
            <a:r>
              <a:rPr lang="ru-RU" sz="1600" dirty="0" err="1" smtClean="0"/>
              <a:t>нейрорегуляторов</a:t>
            </a:r>
            <a:endParaRPr lang="ru-RU" sz="1600" dirty="0" smtClean="0"/>
          </a:p>
          <a:p>
            <a:r>
              <a:rPr lang="ru-RU" sz="1600" b="1" i="1" dirty="0" smtClean="0">
                <a:solidFill>
                  <a:schemeClr val="tx2"/>
                </a:solidFill>
              </a:rPr>
              <a:t>Саблина Марина Александровна</a:t>
            </a:r>
            <a:r>
              <a:rPr lang="ru-RU" sz="1600" dirty="0" smtClean="0"/>
              <a:t>, ИБХ РАН, </a:t>
            </a:r>
            <a:br>
              <a:rPr lang="ru-RU" sz="1600" dirty="0" smtClean="0"/>
            </a:br>
            <a:r>
              <a:rPr lang="ru-RU" sz="1600" dirty="0" smtClean="0"/>
              <a:t>Лаборатория углеводов</a:t>
            </a:r>
          </a:p>
          <a:p>
            <a:r>
              <a:rPr lang="ru-RU" sz="1600" b="1" i="1" dirty="0" smtClean="0">
                <a:solidFill>
                  <a:schemeClr val="tx2"/>
                </a:solidFill>
              </a:rPr>
              <a:t>Ямпольский Илья Викторович, </a:t>
            </a:r>
            <a:r>
              <a:rPr lang="ru-RU" sz="1600" dirty="0" smtClean="0"/>
              <a:t>ИБХ РАН, </a:t>
            </a:r>
            <a:br>
              <a:rPr lang="ru-RU" sz="1600" dirty="0" smtClean="0"/>
            </a:br>
            <a:r>
              <a:rPr lang="ru-RU" sz="1600" dirty="0" smtClean="0"/>
              <a:t>Лаборатория </a:t>
            </a:r>
            <a:r>
              <a:rPr lang="ru-RU" sz="1600" dirty="0" err="1" smtClean="0"/>
              <a:t>биофотоники</a:t>
            </a: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563888" y="260647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Благодарности</a:t>
            </a:r>
          </a:p>
        </p:txBody>
      </p:sp>
    </p:spTree>
    <p:extLst>
      <p:ext uri="{BB962C8B-B14F-4D97-AF65-F5344CB8AC3E}">
        <p14:creationId xmlns:p14="http://schemas.microsoft.com/office/powerpoint/2010/main" val="7019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3295</TotalTime>
  <Words>761</Words>
  <Application>Microsoft Office PowerPoint</Application>
  <PresentationFormat>Экран (4:3)</PresentationFormat>
  <Paragraphs>224</Paragraphs>
  <Slides>27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Капсулы</vt:lpstr>
      <vt:lpstr>Как разгадать «химический кроссворд»</vt:lpstr>
      <vt:lpstr>Зачем разгадывать  «химические кроссворды»?</vt:lpstr>
      <vt:lpstr>Как разгадывать  «химические кроссворды»?</vt:lpstr>
      <vt:lpstr>Современный масс-спектрометр</vt:lpstr>
      <vt:lpstr>Масс спектр</vt:lpstr>
      <vt:lpstr>На самом деле :(</vt:lpstr>
      <vt:lpstr>Если известна формула</vt:lpstr>
      <vt:lpstr>Современные ЯМР спектрометры</vt:lpstr>
      <vt:lpstr>На чем снимаем?</vt:lpstr>
      <vt:lpstr>Что снимаем?</vt:lpstr>
      <vt:lpstr>Когда НЕ снимаем?</vt:lpstr>
      <vt:lpstr>Растворители для ЯМР спектроскопии: H2O</vt:lpstr>
      <vt:lpstr>Растворители для ЯМР спектроскопии: D2O (D=2H)</vt:lpstr>
      <vt:lpstr>Другие растворители</vt:lpstr>
      <vt:lpstr>Мультиплетность сигналов 1H</vt:lpstr>
      <vt:lpstr>Мультиплетность сигналов 1H</vt:lpstr>
      <vt:lpstr>Химические сдвиги 1Н</vt:lpstr>
      <vt:lpstr>Химические сдвиги 13С</vt:lpstr>
      <vt:lpstr>Виды 2D ЯМР спектров, используемые для определения строения молекул</vt:lpstr>
      <vt:lpstr>2D COSY (COrrelation SpectroscopY)</vt:lpstr>
      <vt:lpstr>2D TOCSY (TOtal Correlation SpectroscopY) </vt:lpstr>
      <vt:lpstr>TOCSY/COSY спектры позволяют выделить спиновые системы</vt:lpstr>
      <vt:lpstr>2D HSQC (Heteronuclear Single Quantum Coherence)</vt:lpstr>
      <vt:lpstr>2D HMBC (Heteronuclear Multiple Bond Correlation)</vt:lpstr>
      <vt:lpstr>HMBC связывает спиновые системы друг с другом</vt:lpstr>
      <vt:lpstr>Порядок действий</vt:lpstr>
      <vt:lpstr>В лекции были использованы образцы и фрагменты спектров, предоставленные: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2D ЯМР-спектроскопия</dc:title>
  <dc:creator>www.PHILka.RU</dc:creator>
  <cp:lastModifiedBy>Dumkas</cp:lastModifiedBy>
  <cp:revision>133</cp:revision>
  <dcterms:created xsi:type="dcterms:W3CDTF">2010-12-13T12:46:39Z</dcterms:created>
  <dcterms:modified xsi:type="dcterms:W3CDTF">2012-07-10T06:38:01Z</dcterms:modified>
</cp:coreProperties>
</file>