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9" r:id="rId1"/>
    <p:sldMasterId id="2147483881" r:id="rId2"/>
  </p:sldMasterIdLst>
  <p:notesMasterIdLst>
    <p:notesMasterId r:id="rId9"/>
  </p:notesMasterIdLst>
  <p:sldIdLst>
    <p:sldId id="284" r:id="rId3"/>
    <p:sldId id="286" r:id="rId4"/>
    <p:sldId id="287" r:id="rId5"/>
    <p:sldId id="288" r:id="rId6"/>
    <p:sldId id="289" r:id="rId7"/>
    <p:sldId id="290" r:id="rId8"/>
  </p:sldIdLst>
  <p:sldSz cx="9144000" cy="6858000" type="screen4x3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C0099"/>
    <a:srgbClr val="FF0066"/>
    <a:srgbClr val="6600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18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35" tIns="45318" rIns="90635" bIns="45318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3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35" tIns="45318" rIns="90635" bIns="45318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153"/>
            <a:ext cx="5438140" cy="446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35" tIns="45318" rIns="90635" bIns="453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35" tIns="45318" rIns="90635" bIns="45318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3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35" tIns="45318" rIns="90635" bIns="45318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44F2BE54-B7F1-4B51-841F-FACD31EBF3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6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9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0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CB5EC0-2880-45B6-907C-18661B35BF8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27.12.2012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F058D6-2073-427C-A0C2-E32FBB4430E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D05F17-7CE9-4017-8B84-AAC810B1E13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27.12.2012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4A4D3-AABF-405E-8230-6F324D04254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3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5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9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1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6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8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90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03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E3EF17-28EF-444F-9834-387B6AD102D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27.12.2012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0329EF-5AE8-47AE-BF75-9B85599F74E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A2BF4E-9EF0-4950-90D6-07730079BCA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27.12.2012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BBB438-6A0D-4711-A8A9-7A019B0AAC7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A30FA7-C56C-4D88-A6F3-393DC05BA84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27.12.2012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DB20A-A7BD-4730-AB48-4E0E4A55744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97A51D-D02C-46E4-8275-48710CA05B8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27.12.2012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578A9A-6F73-48B0-A36D-58A04BB2570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E20231-B03E-479A-8212-8B432E9AB3C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27.12.2012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8F2B36-7889-4188-82DC-1D19A2EEA1F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89CF54-77BC-410F-8058-17C6FC876EB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27.12.2012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245D9B-5E4B-453E-8FD1-12088F46504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30" indent="0">
              <a:buNone/>
              <a:defRPr sz="2800"/>
            </a:lvl2pPr>
            <a:lvl3pPr marL="914259" indent="0">
              <a:buNone/>
              <a:defRPr sz="2400"/>
            </a:lvl3pPr>
            <a:lvl4pPr marL="1371390" indent="0">
              <a:buNone/>
              <a:defRPr sz="2000"/>
            </a:lvl4pPr>
            <a:lvl5pPr marL="1828519" indent="0">
              <a:buNone/>
              <a:defRPr sz="2000"/>
            </a:lvl5pPr>
            <a:lvl6pPr marL="2285649" indent="0">
              <a:buNone/>
              <a:defRPr sz="2000"/>
            </a:lvl6pPr>
            <a:lvl7pPr marL="2742780" indent="0">
              <a:buNone/>
              <a:defRPr sz="2000"/>
            </a:lvl7pPr>
            <a:lvl8pPr marL="3199908" indent="0">
              <a:buNone/>
              <a:defRPr sz="2000"/>
            </a:lvl8pPr>
            <a:lvl9pPr marL="3657039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A02767-3338-483E-9818-62A6AC1AC16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27.12.2012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845D5-B282-4226-A98C-524635738C3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5A0B65-625D-49D5-8B7E-E675F474698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27.12.2012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EFF539-C4F9-4580-8C8C-75C0E585540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DC4BB7-5B47-435C-A20E-CC5EC1E66E8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27.12.2012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A106CE-8B3E-48F5-8593-97A4FE735B7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B9793E-DA3B-4AC5-8823-C47C6B72C7D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27.12.2012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205B7-AC82-4ECA-B96D-1784C2002C2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68EBD9-FB3A-4B8E-80EA-05D68D7B84D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27.12.2012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AD2542-7A87-484B-AF15-4369D0B803C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265411-4EF7-4A1F-9871-1FA6595912C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27.12.2012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036BEC-FD2C-47D5-BFDE-C7DFB35E221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03C3AD-9314-4C5B-8BC8-084F79318CB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27.12.2012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8AA212-0857-4026-945B-859B540B14F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598C45-2979-49DA-AB97-075E3EB0BFE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27.12.2012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2387E4-850E-4966-9516-D075E4E850E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43B661-E4ED-444A-9BD8-93A365CC76B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27.12.2012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A89B95-4463-49C5-ABBD-2DF518E4A33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23C397-0700-40E9-A3C6-D881B55FDA8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27.12.2012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A58A7F-724E-4D6B-BFCF-3BA9FC8FD95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9D71C-509E-4DD4-8659-76A8FDD8A69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27.12.2012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E466C4-B6DE-4FB6-8EB7-59918E34717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2A201A-3D0A-4F20-AD51-7BACBE72288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27.12.2012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0B4F9E-E602-4327-A83A-6CBD9E8405C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3C5F1-0CE9-4465-930F-41F27350868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27.12.2012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0CB6F4-6333-4FD1-9510-6D416B4DD3F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54F3A5-5315-48FE-B482-94D36A4DC7A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27.12.2012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33057E-FF21-4C8C-82CE-E6D32B027E1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14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25" tIns="45713" rIns="91425" bIns="45713" rtlCol="0" anchor="ctr"/>
          <a:lstStyle>
            <a:lvl1pPr algn="l" defTabSz="914259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A7AA757-5BB9-4160-9B5C-F71E73154A4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27.12.2012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25" tIns="45713" rIns="91425" bIns="45713" rtlCol="0" anchor="ctr"/>
          <a:lstStyle>
            <a:lvl1pPr algn="ctr" defTabSz="914259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25" tIns="45713" rIns="91425" bIns="45713" rtlCol="0" anchor="ctr"/>
          <a:lstStyle>
            <a:lvl1pPr algn="r" defTabSz="914259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729EEF4-D8AD-43CF-B595-6765D6C6AF2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</p:sldLayoutIdLst>
  <p:txStyles>
    <p:titleStyle>
      <a:lvl1pPr algn="ctr" defTabSz="912813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1281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91281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91281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91281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1313" indent="-341313" algn="l" defTabSz="912813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defTabSz="912813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912813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defTabSz="912813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defTabSz="912813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215" indent="-228564" algn="l" defTabSz="91425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344" indent="-228564" algn="l" defTabSz="91425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475" indent="-228564" algn="l" defTabSz="91425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603" indent="-228564" algn="l" defTabSz="91425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8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8195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914259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5F22AD6-1705-4695-A2F4-883B81879FE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27.12.2012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914259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defTabSz="914259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70232C0-C6B5-42E5-8B47-625455BD64B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2" r:id="rId1"/>
    <p:sldLayoutId id="2147483883" r:id="rId2"/>
    <p:sldLayoutId id="2147483884" r:id="rId3"/>
    <p:sldLayoutId id="2147483885" r:id="rId4"/>
    <p:sldLayoutId id="2147483886" r:id="rId5"/>
    <p:sldLayoutId id="2147483887" r:id="rId6"/>
    <p:sldLayoutId id="2147483888" r:id="rId7"/>
    <p:sldLayoutId id="2147483889" r:id="rId8"/>
    <p:sldLayoutId id="2147483890" r:id="rId9"/>
    <p:sldLayoutId id="2147483891" r:id="rId10"/>
    <p:sldLayoutId id="214748389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Заголовок 1"/>
          <p:cNvSpPr>
            <a:spLocks noGrp="1"/>
          </p:cNvSpPr>
          <p:nvPr>
            <p:ph type="ctrTitle"/>
          </p:nvPr>
        </p:nvSpPr>
        <p:spPr>
          <a:xfrm>
            <a:off x="0" y="214312"/>
            <a:ext cx="9144000" cy="694407"/>
          </a:xfrm>
        </p:spPr>
        <p:txBody>
          <a:bodyPr/>
          <a:lstStyle/>
          <a:p>
            <a:pPr eaLnBrk="1" hangingPunct="1"/>
            <a:r>
              <a:rPr lang="ru-RU" sz="1500" b="1" dirty="0" smtClean="0"/>
              <a:t>Федеральное государственное бюджетное учреждение  науки</a:t>
            </a:r>
            <a:br>
              <a:rPr lang="ru-RU" sz="1500" b="1" dirty="0" smtClean="0"/>
            </a:br>
            <a:r>
              <a:rPr lang="ru-RU" sz="1500" b="1" dirty="0" smtClean="0"/>
              <a:t>Институт биоорганической химии им. академиков М.М. Шемякина и Ю.А. </a:t>
            </a:r>
            <a:r>
              <a:rPr lang="ru-RU" sz="1500" b="1" dirty="0" err="1" smtClean="0"/>
              <a:t>Овчинникова</a:t>
            </a:r>
            <a:r>
              <a:rPr lang="ru-RU" sz="1500" b="1" dirty="0" smtClean="0"/>
              <a:t/>
            </a:r>
            <a:br>
              <a:rPr lang="ru-RU" sz="1500" b="1" dirty="0" smtClean="0"/>
            </a:br>
            <a:r>
              <a:rPr lang="ru-RU" sz="1500" b="1" dirty="0" smtClean="0"/>
              <a:t>Российской академии наук</a:t>
            </a:r>
          </a:p>
        </p:txBody>
      </p:sp>
      <p:sp>
        <p:nvSpPr>
          <p:cNvPr id="221187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750" y="1857375"/>
            <a:ext cx="6400800" cy="1752600"/>
          </a:xfrm>
        </p:spPr>
        <p:txBody>
          <a:bodyPr/>
          <a:lstStyle/>
          <a:p>
            <a:pPr eaLnBrk="1" hangingPunct="1"/>
            <a:r>
              <a:rPr lang="ru-RU" dirty="0" smtClean="0">
                <a:solidFill>
                  <a:schemeClr val="tx1"/>
                </a:solidFill>
                <a:latin typeface="Arial Black" pitchFamily="34" charset="0"/>
              </a:rPr>
              <a:t>ИТОГИ</a:t>
            </a:r>
          </a:p>
          <a:p>
            <a:pPr eaLnBrk="1" hangingPunct="1"/>
            <a:r>
              <a:rPr lang="ru-RU" dirty="0" smtClean="0">
                <a:solidFill>
                  <a:schemeClr val="tx1"/>
                </a:solidFill>
                <a:latin typeface="Arial Black" pitchFamily="34" charset="0"/>
              </a:rPr>
              <a:t>выполнения НИР в 20</a:t>
            </a:r>
            <a:r>
              <a:rPr lang="en-US" dirty="0" smtClean="0">
                <a:solidFill>
                  <a:schemeClr val="tx1"/>
                </a:solidFill>
                <a:latin typeface="Arial Black" pitchFamily="34" charset="0"/>
              </a:rPr>
              <a:t>1</a:t>
            </a:r>
            <a:r>
              <a:rPr lang="ru-RU" dirty="0" smtClean="0">
                <a:solidFill>
                  <a:schemeClr val="tx1"/>
                </a:solidFill>
                <a:latin typeface="Arial Black" pitchFamily="34" charset="0"/>
              </a:rPr>
              <a:t>2 г.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39752" y="378904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Статистика по публикациям подразделений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Заголовок 1"/>
          <p:cNvSpPr>
            <a:spLocks noGrp="1"/>
          </p:cNvSpPr>
          <p:nvPr>
            <p:ph type="ctrTitle"/>
          </p:nvPr>
        </p:nvSpPr>
        <p:spPr>
          <a:xfrm>
            <a:off x="642938" y="214313"/>
            <a:ext cx="7772400" cy="428625"/>
          </a:xfrm>
        </p:spPr>
        <p:txBody>
          <a:bodyPr/>
          <a:lstStyle/>
          <a:p>
            <a:pPr eaLnBrk="1" hangingPunct="1"/>
            <a:r>
              <a:rPr lang="ru-RU" sz="1800" dirty="0" smtClean="0">
                <a:latin typeface="Arial Black" pitchFamily="34" charset="0"/>
              </a:rPr>
              <a:t>Некоторые показатели результативности в 2008</a:t>
            </a:r>
            <a:r>
              <a:rPr lang="en-US" sz="1800" dirty="0" smtClean="0">
                <a:latin typeface="Arial Black" pitchFamily="34" charset="0"/>
              </a:rPr>
              <a:t>-</a:t>
            </a:r>
            <a:r>
              <a:rPr lang="ru-RU" sz="1800" dirty="0" smtClean="0">
                <a:latin typeface="Arial Black" pitchFamily="34" charset="0"/>
              </a:rPr>
              <a:t>20</a:t>
            </a:r>
            <a:r>
              <a:rPr lang="en-US" sz="1800" dirty="0" smtClean="0">
                <a:latin typeface="Arial Black" pitchFamily="34" charset="0"/>
              </a:rPr>
              <a:t>1</a:t>
            </a:r>
            <a:r>
              <a:rPr lang="ru-RU" sz="1800" dirty="0" smtClean="0">
                <a:latin typeface="Arial Black" pitchFamily="34" charset="0"/>
              </a:rPr>
              <a:t>2 гг.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83568" y="980728"/>
          <a:ext cx="7848872" cy="33919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8232"/>
                <a:gridCol w="1008112"/>
                <a:gridCol w="1152128"/>
                <a:gridCol w="1175349"/>
                <a:gridCol w="1212525"/>
                <a:gridCol w="1212526"/>
              </a:tblGrid>
              <a:tr h="37438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Показатель</a:t>
                      </a:r>
                      <a:r>
                        <a:rPr lang="ru-RU" baseline="30000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2008 г.</a:t>
                      </a:r>
                      <a:endParaRPr lang="ru-RU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2009 г.</a:t>
                      </a:r>
                      <a:r>
                        <a:rPr lang="ru-RU" baseline="30000" dirty="0" smtClean="0"/>
                        <a:t>2</a:t>
                      </a:r>
                      <a:endParaRPr lang="ru-RU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</a:t>
                      </a:r>
                      <a:r>
                        <a:rPr lang="en-US" dirty="0" smtClean="0"/>
                        <a:t>1</a:t>
                      </a:r>
                      <a:r>
                        <a:rPr lang="ru-RU" dirty="0" smtClean="0"/>
                        <a:t>0 г.</a:t>
                      </a:r>
                      <a:endParaRPr lang="ru-RU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smtClean="0">
                          <a:latin typeface="+mn-lt"/>
                        </a:rPr>
                        <a:t>2011 </a:t>
                      </a:r>
                      <a:r>
                        <a:rPr lang="ru-RU" baseline="0" dirty="0" smtClean="0">
                          <a:latin typeface="+mn-lt"/>
                        </a:rPr>
                        <a:t>г.</a:t>
                      </a:r>
                      <a:endParaRPr lang="ru-RU" baseline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aseline="0" dirty="0" smtClean="0">
                          <a:latin typeface="+mn-lt"/>
                        </a:rPr>
                        <a:t>2012 г.</a:t>
                      </a:r>
                      <a:endParaRPr lang="ru-RU" baseline="0" dirty="0">
                        <a:latin typeface="+mn-lt"/>
                      </a:endParaRPr>
                    </a:p>
                  </a:txBody>
                  <a:tcPr/>
                </a:tc>
              </a:tr>
              <a:tr h="374386">
                <a:tc>
                  <a:txBody>
                    <a:bodyPr/>
                    <a:lstStyle/>
                    <a:p>
                      <a:r>
                        <a:rPr lang="ru-RU" dirty="0" smtClean="0"/>
                        <a:t>Статьи с ИФ ≥ 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23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40 (20)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</a:t>
                      </a:r>
                      <a:r>
                        <a:rPr lang="ru-RU" b="1" dirty="0" smtClean="0"/>
                        <a:t>4</a:t>
                      </a:r>
                      <a:r>
                        <a:rPr lang="en-US" b="1" dirty="0" smtClean="0"/>
                        <a:t> (1</a:t>
                      </a:r>
                      <a:r>
                        <a:rPr lang="ru-RU" b="1" dirty="0" smtClean="0"/>
                        <a:t>9</a:t>
                      </a:r>
                      <a:r>
                        <a:rPr lang="en-US" b="1" dirty="0" smtClean="0"/>
                        <a:t>)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baseline="0" dirty="0" smtClean="0">
                          <a:latin typeface="+mn-lt"/>
                        </a:rPr>
                        <a:t>50 (30)</a:t>
                      </a:r>
                      <a:endParaRPr lang="ru-RU" sz="1800" b="1" baseline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 smtClean="0">
                          <a:latin typeface="+mn-lt"/>
                        </a:rPr>
                        <a:t>4</a:t>
                      </a:r>
                      <a:r>
                        <a:rPr lang="en-US" sz="2000" b="1" baseline="0" dirty="0" smtClean="0">
                          <a:latin typeface="+mn-lt"/>
                        </a:rPr>
                        <a:t>8</a:t>
                      </a:r>
                      <a:r>
                        <a:rPr lang="ru-RU" sz="2000" b="1" baseline="0" dirty="0" smtClean="0">
                          <a:latin typeface="+mn-lt"/>
                        </a:rPr>
                        <a:t> (2</a:t>
                      </a:r>
                      <a:r>
                        <a:rPr lang="en-US" sz="2000" b="1" baseline="0" dirty="0" smtClean="0">
                          <a:latin typeface="+mn-lt"/>
                        </a:rPr>
                        <a:t>5</a:t>
                      </a:r>
                      <a:r>
                        <a:rPr lang="ru-RU" sz="2000" b="1" baseline="0" dirty="0" smtClean="0">
                          <a:latin typeface="+mn-lt"/>
                        </a:rPr>
                        <a:t>)</a:t>
                      </a:r>
                      <a:endParaRPr lang="ru-RU" sz="2000" b="1" baseline="0" dirty="0">
                        <a:latin typeface="+mn-lt"/>
                      </a:endParaRPr>
                    </a:p>
                  </a:txBody>
                  <a:tcPr/>
                </a:tc>
              </a:tr>
              <a:tr h="374386">
                <a:tc>
                  <a:txBody>
                    <a:bodyPr/>
                    <a:lstStyle/>
                    <a:p>
                      <a:r>
                        <a:rPr lang="ru-RU" dirty="0" smtClean="0"/>
                        <a:t>Статьи с 3 ≤ ИФ </a:t>
                      </a:r>
                      <a:r>
                        <a:rPr lang="en-US" dirty="0" smtClean="0"/>
                        <a:t>&lt;</a:t>
                      </a:r>
                      <a:r>
                        <a:rPr lang="en-US" baseline="0" dirty="0" smtClean="0"/>
                        <a:t> 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15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16 (13)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22 (15)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baseline="0" dirty="0" smtClean="0">
                          <a:latin typeface="+mn-lt"/>
                        </a:rPr>
                        <a:t>2</a:t>
                      </a:r>
                      <a:r>
                        <a:rPr lang="en-US" sz="1800" b="1" baseline="0" dirty="0" smtClean="0">
                          <a:latin typeface="+mn-lt"/>
                        </a:rPr>
                        <a:t>5</a:t>
                      </a:r>
                      <a:r>
                        <a:rPr lang="ru-RU" sz="1800" b="1" baseline="0" dirty="0" smtClean="0">
                          <a:latin typeface="+mn-lt"/>
                        </a:rPr>
                        <a:t> (14)</a:t>
                      </a:r>
                      <a:endParaRPr lang="ru-RU" sz="1800" b="1" baseline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 smtClean="0">
                          <a:latin typeface="+mn-lt"/>
                        </a:rPr>
                        <a:t>2</a:t>
                      </a:r>
                      <a:r>
                        <a:rPr lang="en-US" sz="2000" b="1" baseline="0" dirty="0" smtClean="0">
                          <a:latin typeface="+mn-lt"/>
                        </a:rPr>
                        <a:t>4</a:t>
                      </a:r>
                      <a:r>
                        <a:rPr lang="ru-RU" sz="2000" b="1" baseline="0" dirty="0" smtClean="0">
                          <a:latin typeface="+mn-lt"/>
                        </a:rPr>
                        <a:t> (1</a:t>
                      </a:r>
                      <a:r>
                        <a:rPr lang="en-US" sz="2000" b="1" baseline="0" dirty="0" smtClean="0">
                          <a:latin typeface="+mn-lt"/>
                        </a:rPr>
                        <a:t>8</a:t>
                      </a:r>
                      <a:r>
                        <a:rPr lang="ru-RU" sz="2000" b="1" baseline="0" dirty="0" smtClean="0">
                          <a:latin typeface="+mn-lt"/>
                        </a:rPr>
                        <a:t>)</a:t>
                      </a:r>
                      <a:endParaRPr lang="ru-RU" sz="2000" b="1" baseline="0" dirty="0">
                        <a:latin typeface="+mn-lt"/>
                      </a:endParaRPr>
                    </a:p>
                  </a:txBody>
                  <a:tcPr/>
                </a:tc>
              </a:tr>
              <a:tr h="374386">
                <a:tc>
                  <a:txBody>
                    <a:bodyPr/>
                    <a:lstStyle/>
                    <a:p>
                      <a:r>
                        <a:rPr lang="ru-RU" dirty="0" smtClean="0"/>
                        <a:t>Статьи с </a:t>
                      </a:r>
                      <a:r>
                        <a:rPr lang="en-US" dirty="0" smtClean="0"/>
                        <a:t>2 </a:t>
                      </a:r>
                      <a:r>
                        <a:rPr lang="ru-RU" dirty="0" smtClean="0"/>
                        <a:t>≤</a:t>
                      </a:r>
                      <a:r>
                        <a:rPr lang="en-US" dirty="0" smtClean="0"/>
                        <a:t> </a:t>
                      </a:r>
                      <a:r>
                        <a:rPr lang="ru-RU" dirty="0" smtClean="0"/>
                        <a:t>ИФ </a:t>
                      </a:r>
                      <a:r>
                        <a:rPr lang="en-US" dirty="0" smtClean="0"/>
                        <a:t>&lt;</a:t>
                      </a:r>
                      <a:r>
                        <a:rPr lang="ru-RU" baseline="0" dirty="0" smtClean="0"/>
                        <a:t> 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21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21 (20)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33 (19)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baseline="0" dirty="0" smtClean="0">
                          <a:latin typeface="+mn-lt"/>
                        </a:rPr>
                        <a:t>26 (19)</a:t>
                      </a:r>
                      <a:endParaRPr lang="ru-RU" sz="1800" b="1" baseline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 smtClean="0">
                          <a:latin typeface="+mn-lt"/>
                        </a:rPr>
                        <a:t>32 (23)</a:t>
                      </a:r>
                      <a:endParaRPr lang="ru-RU" sz="2000" b="1" baseline="0" dirty="0">
                        <a:latin typeface="+mn-lt"/>
                      </a:endParaRPr>
                    </a:p>
                  </a:txBody>
                  <a:tcPr/>
                </a:tc>
              </a:tr>
              <a:tr h="374386">
                <a:tc>
                  <a:txBody>
                    <a:bodyPr/>
                    <a:lstStyle/>
                    <a:p>
                      <a:r>
                        <a:rPr lang="ru-RU" dirty="0" smtClean="0"/>
                        <a:t>Всего статей</a:t>
                      </a:r>
                      <a:r>
                        <a:rPr lang="ru-RU" baseline="30000" dirty="0" smtClean="0"/>
                        <a:t>3,4</a:t>
                      </a:r>
                      <a:r>
                        <a:rPr lang="ru-RU" dirty="0" smtClean="0"/>
                        <a:t>, из них: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185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249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24</a:t>
                      </a:r>
                      <a:r>
                        <a:rPr lang="ru-RU" b="1" dirty="0" smtClean="0"/>
                        <a:t>8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baseline="0" dirty="0" smtClean="0">
                          <a:latin typeface="+mn-lt"/>
                        </a:rPr>
                        <a:t>26</a:t>
                      </a:r>
                      <a:r>
                        <a:rPr lang="en-US" sz="1800" b="1" baseline="0" dirty="0" smtClean="0">
                          <a:latin typeface="+mn-lt"/>
                        </a:rPr>
                        <a:t>9</a:t>
                      </a:r>
                      <a:r>
                        <a:rPr lang="ru-RU" sz="1800" b="1" baseline="0" dirty="0" smtClean="0">
                          <a:latin typeface="+mn-lt"/>
                        </a:rPr>
                        <a:t> / 18</a:t>
                      </a:r>
                      <a:r>
                        <a:rPr lang="en-US" sz="1800" b="1" baseline="0" dirty="0" smtClean="0">
                          <a:latin typeface="+mn-lt"/>
                        </a:rPr>
                        <a:t>8</a:t>
                      </a:r>
                      <a:endParaRPr lang="ru-RU" sz="1800" b="1" baseline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 smtClean="0">
                          <a:latin typeface="+mn-lt"/>
                        </a:rPr>
                        <a:t>26</a:t>
                      </a:r>
                      <a:r>
                        <a:rPr lang="en-US" sz="2000" b="1" baseline="0" dirty="0" smtClean="0">
                          <a:latin typeface="+mn-lt"/>
                        </a:rPr>
                        <a:t>8</a:t>
                      </a:r>
                      <a:r>
                        <a:rPr lang="ru-RU" sz="2000" b="1" baseline="0" dirty="0" smtClean="0">
                          <a:latin typeface="+mn-lt"/>
                        </a:rPr>
                        <a:t> / </a:t>
                      </a:r>
                      <a:r>
                        <a:rPr lang="en-US" sz="2000" b="1" baseline="0" dirty="0" smtClean="0">
                          <a:latin typeface="+mn-lt"/>
                        </a:rPr>
                        <a:t>177</a:t>
                      </a:r>
                      <a:endParaRPr lang="ru-RU" sz="2000" b="1" baseline="0" dirty="0">
                        <a:latin typeface="+mn-lt"/>
                      </a:endParaRPr>
                    </a:p>
                  </a:txBody>
                  <a:tcPr/>
                </a:tc>
              </a:tr>
              <a:tr h="374386"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журналы СНГ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145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aseline="0" dirty="0" smtClean="0">
                          <a:latin typeface="+mn-lt"/>
                        </a:rPr>
                        <a:t>135 / 71</a:t>
                      </a:r>
                      <a:endParaRPr lang="ru-RU" sz="1800" baseline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aseline="0" dirty="0" smtClean="0">
                          <a:latin typeface="+mn-lt"/>
                        </a:rPr>
                        <a:t>1</a:t>
                      </a:r>
                      <a:r>
                        <a:rPr lang="en-US" sz="2000" baseline="0" dirty="0" smtClean="0">
                          <a:latin typeface="+mn-lt"/>
                        </a:rPr>
                        <a:t>29</a:t>
                      </a:r>
                      <a:r>
                        <a:rPr lang="ru-RU" sz="2000" baseline="0" dirty="0" smtClean="0">
                          <a:latin typeface="+mn-lt"/>
                        </a:rPr>
                        <a:t> / </a:t>
                      </a:r>
                      <a:r>
                        <a:rPr lang="en-US" sz="2000" baseline="0" dirty="0" smtClean="0">
                          <a:latin typeface="+mn-lt"/>
                        </a:rPr>
                        <a:t>60</a:t>
                      </a:r>
                      <a:endParaRPr lang="ru-RU" sz="2000" baseline="0" dirty="0">
                        <a:latin typeface="+mn-lt"/>
                      </a:endParaRPr>
                    </a:p>
                  </a:txBody>
                  <a:tcPr/>
                </a:tc>
              </a:tr>
              <a:tr h="374386"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журналы </a:t>
                      </a:r>
                      <a:r>
                        <a:rPr lang="ru-RU" dirty="0" err="1" smtClean="0"/>
                        <a:t>зарубеж</a:t>
                      </a:r>
                      <a:r>
                        <a:rPr lang="ru-RU" dirty="0" smtClean="0"/>
                        <a:t>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</a:t>
                      </a:r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aseline="0" dirty="0" smtClean="0">
                          <a:latin typeface="+mn-lt"/>
                        </a:rPr>
                        <a:t>13</a:t>
                      </a:r>
                      <a:r>
                        <a:rPr lang="en-US" sz="1800" baseline="0" dirty="0" smtClean="0">
                          <a:latin typeface="+mn-lt"/>
                        </a:rPr>
                        <a:t>4</a:t>
                      </a:r>
                      <a:r>
                        <a:rPr lang="ru-RU" sz="1800" baseline="0" dirty="0" smtClean="0">
                          <a:latin typeface="+mn-lt"/>
                        </a:rPr>
                        <a:t> / 11</a:t>
                      </a:r>
                      <a:r>
                        <a:rPr lang="en-US" sz="1800" baseline="0" dirty="0" smtClean="0">
                          <a:latin typeface="+mn-lt"/>
                        </a:rPr>
                        <a:t>7</a:t>
                      </a:r>
                      <a:endParaRPr lang="ru-RU" sz="1800" baseline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aseline="0" dirty="0" smtClean="0">
                          <a:latin typeface="+mn-lt"/>
                        </a:rPr>
                        <a:t>13</a:t>
                      </a:r>
                      <a:r>
                        <a:rPr lang="en-US" sz="2000" baseline="0" dirty="0" smtClean="0">
                          <a:latin typeface="+mn-lt"/>
                        </a:rPr>
                        <a:t>9</a:t>
                      </a:r>
                      <a:r>
                        <a:rPr lang="ru-RU" sz="2000" baseline="0" dirty="0" smtClean="0">
                          <a:latin typeface="+mn-lt"/>
                        </a:rPr>
                        <a:t> / </a:t>
                      </a:r>
                      <a:r>
                        <a:rPr lang="en-US" sz="2000" baseline="0" dirty="0" smtClean="0">
                          <a:latin typeface="+mn-lt"/>
                        </a:rPr>
                        <a:t>117</a:t>
                      </a:r>
                      <a:endParaRPr lang="ru-RU" sz="2000" baseline="0" dirty="0">
                        <a:latin typeface="+mn-lt"/>
                      </a:endParaRPr>
                    </a:p>
                  </a:txBody>
                  <a:tcPr/>
                </a:tc>
              </a:tr>
              <a:tr h="374386">
                <a:tc>
                  <a:txBody>
                    <a:bodyPr/>
                    <a:lstStyle/>
                    <a:p>
                      <a:r>
                        <a:rPr lang="ru-RU" dirty="0" smtClean="0"/>
                        <a:t>Патенты/заявки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48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5</a:t>
                      </a:r>
                      <a:r>
                        <a:rPr lang="en-US" b="1" dirty="0" smtClean="0"/>
                        <a:t>4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36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baseline="0" dirty="0" smtClean="0">
                          <a:latin typeface="+mn-lt"/>
                        </a:rPr>
                        <a:t>42</a:t>
                      </a:r>
                      <a:endParaRPr lang="ru-RU" sz="1800" b="1" baseline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 smtClean="0">
                          <a:latin typeface="+mn-lt"/>
                        </a:rPr>
                        <a:t>24</a:t>
                      </a:r>
                      <a:endParaRPr lang="ru-RU" sz="2000" b="1" baseline="0" dirty="0"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23291" name="TextBox 5"/>
          <p:cNvSpPr txBox="1">
            <a:spLocks noChangeArrowheads="1"/>
          </p:cNvSpPr>
          <p:nvPr/>
        </p:nvSpPr>
        <p:spPr bwMode="auto">
          <a:xfrm>
            <a:off x="0" y="5572125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12813"/>
            <a:r>
              <a:rPr lang="ru-RU" sz="1600" baseline="30000" dirty="0">
                <a:solidFill>
                  <a:prstClr val="black"/>
                </a:solidFill>
                <a:latin typeface="Calibri" pitchFamily="34" charset="0"/>
              </a:rPr>
              <a:t>1 </a:t>
            </a:r>
            <a:r>
              <a:rPr lang="ru-RU" sz="1600" dirty="0">
                <a:solidFill>
                  <a:prstClr val="black"/>
                </a:solidFill>
                <a:latin typeface="Calibri" pitchFamily="34" charset="0"/>
              </a:rPr>
              <a:t>ИФ: для статей 2009, 2010, </a:t>
            </a:r>
            <a:r>
              <a:rPr lang="ru-RU" sz="1600" dirty="0" smtClean="0">
                <a:solidFill>
                  <a:prstClr val="black"/>
                </a:solidFill>
                <a:latin typeface="Calibri" pitchFamily="34" charset="0"/>
              </a:rPr>
              <a:t>2011, 2012 </a:t>
            </a:r>
            <a:r>
              <a:rPr lang="ru-RU" sz="1600" dirty="0">
                <a:solidFill>
                  <a:prstClr val="black"/>
                </a:solidFill>
                <a:latin typeface="Calibri" pitchFamily="34" charset="0"/>
              </a:rPr>
              <a:t>гг. - </a:t>
            </a:r>
            <a:r>
              <a:rPr lang="ru-RU" sz="1600" dirty="0" err="1">
                <a:solidFill>
                  <a:prstClr val="black"/>
                </a:solidFill>
                <a:latin typeface="Calibri" pitchFamily="34" charset="0"/>
              </a:rPr>
              <a:t>импакт-факторы</a:t>
            </a:r>
            <a:r>
              <a:rPr lang="ru-RU" sz="1600" dirty="0">
                <a:solidFill>
                  <a:prstClr val="black"/>
                </a:solidFill>
                <a:latin typeface="Calibri" pitchFamily="34" charset="0"/>
              </a:rPr>
              <a:t> 2008, 2009, </a:t>
            </a:r>
            <a:r>
              <a:rPr lang="ru-RU" sz="1600" dirty="0" smtClean="0">
                <a:solidFill>
                  <a:prstClr val="black"/>
                </a:solidFill>
                <a:latin typeface="Calibri" pitchFamily="34" charset="0"/>
              </a:rPr>
              <a:t>2010, 2011 </a:t>
            </a:r>
            <a:r>
              <a:rPr lang="ru-RU" sz="1600" dirty="0">
                <a:solidFill>
                  <a:prstClr val="black"/>
                </a:solidFill>
                <a:latin typeface="Calibri" pitchFamily="34" charset="0"/>
              </a:rPr>
              <a:t>гг., соответственно;</a:t>
            </a:r>
          </a:p>
          <a:p>
            <a:pPr defTabSz="912813"/>
            <a:r>
              <a:rPr lang="ru-RU" sz="1600" baseline="30000" dirty="0">
                <a:solidFill>
                  <a:prstClr val="black"/>
                </a:solidFill>
                <a:latin typeface="Calibri" pitchFamily="34" charset="0"/>
              </a:rPr>
              <a:t>2 </a:t>
            </a:r>
            <a:r>
              <a:rPr lang="ru-RU" sz="1600" dirty="0">
                <a:solidFill>
                  <a:prstClr val="black"/>
                </a:solidFill>
                <a:latin typeface="Calibri" pitchFamily="34" charset="0"/>
              </a:rPr>
              <a:t>В скобках: статьи, в которых первый и/или последний авторы – сотрудники ИБХ;</a:t>
            </a:r>
          </a:p>
          <a:p>
            <a:pPr defTabSz="912813"/>
            <a:r>
              <a:rPr lang="ru-RU" sz="1600" baseline="30000" dirty="0">
                <a:solidFill>
                  <a:prstClr val="black"/>
                </a:solidFill>
                <a:latin typeface="Calibri" pitchFamily="34" charset="0"/>
              </a:rPr>
              <a:t>3 </a:t>
            </a:r>
            <a:r>
              <a:rPr lang="ru-RU" sz="1600" dirty="0">
                <a:solidFill>
                  <a:prstClr val="black"/>
                </a:solidFill>
                <a:latin typeface="Calibri" pitchFamily="34" charset="0"/>
              </a:rPr>
              <a:t>Независимо от </a:t>
            </a:r>
            <a:r>
              <a:rPr lang="ru-RU" sz="1600" dirty="0" err="1">
                <a:solidFill>
                  <a:prstClr val="black"/>
                </a:solidFill>
                <a:latin typeface="Calibri" pitchFamily="34" charset="0"/>
              </a:rPr>
              <a:t>импакт-фактора</a:t>
            </a:r>
            <a:r>
              <a:rPr lang="ru-RU" sz="1600" dirty="0">
                <a:solidFill>
                  <a:prstClr val="black"/>
                </a:solidFill>
                <a:latin typeface="Calibri" pitchFamily="34" charset="0"/>
              </a:rPr>
              <a:t> журнала;</a:t>
            </a:r>
          </a:p>
          <a:p>
            <a:pPr defTabSz="912813"/>
            <a:r>
              <a:rPr lang="ru-RU" sz="1600" baseline="30000" dirty="0">
                <a:solidFill>
                  <a:prstClr val="black"/>
                </a:solidFill>
                <a:latin typeface="Calibri" pitchFamily="34" charset="0"/>
              </a:rPr>
              <a:t>4 </a:t>
            </a:r>
            <a:r>
              <a:rPr lang="ru-RU" sz="1600" dirty="0">
                <a:solidFill>
                  <a:prstClr val="black"/>
                </a:solidFill>
                <a:latin typeface="Calibri" pitchFamily="34" charset="0"/>
              </a:rPr>
              <a:t>После символа «/» – число статей в журналах с </a:t>
            </a:r>
            <a:r>
              <a:rPr lang="ru-RU" sz="1600" dirty="0" err="1">
                <a:solidFill>
                  <a:prstClr val="black"/>
                </a:solidFill>
                <a:latin typeface="Calibri" pitchFamily="34" charset="0"/>
              </a:rPr>
              <a:t>импакт-фактором</a:t>
            </a:r>
            <a:r>
              <a:rPr lang="ru-RU" sz="1600" dirty="0">
                <a:solidFill>
                  <a:prstClr val="black"/>
                </a:solidFill>
                <a:latin typeface="Calibri" pitchFamily="34" charset="0"/>
              </a:rPr>
              <a:t>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Заголовок 1"/>
          <p:cNvSpPr>
            <a:spLocks noGrp="1"/>
          </p:cNvSpPr>
          <p:nvPr>
            <p:ph type="ctrTitle"/>
          </p:nvPr>
        </p:nvSpPr>
        <p:spPr>
          <a:xfrm>
            <a:off x="642938" y="142875"/>
            <a:ext cx="7772400" cy="357188"/>
          </a:xfrm>
        </p:spPr>
        <p:txBody>
          <a:bodyPr/>
          <a:lstStyle/>
          <a:p>
            <a:pPr eaLnBrk="1" hangingPunct="1"/>
            <a:r>
              <a:rPr lang="ru-RU" sz="1400" dirty="0" smtClean="0">
                <a:latin typeface="Arial Black" pitchFamily="34" charset="0"/>
              </a:rPr>
              <a:t>Результативность выполнения НИР в 201</a:t>
            </a:r>
            <a:r>
              <a:rPr lang="en-US" sz="1400" dirty="0" smtClean="0">
                <a:latin typeface="Arial Black" pitchFamily="34" charset="0"/>
              </a:rPr>
              <a:t>2</a:t>
            </a:r>
            <a:r>
              <a:rPr lang="ru-RU" sz="1400" dirty="0" smtClean="0">
                <a:latin typeface="Arial Black" pitchFamily="34" charset="0"/>
              </a:rPr>
              <a:t> г.: научные публикации 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67544" y="692696"/>
          <a:ext cx="8134408" cy="5143516"/>
        </p:xfrm>
        <a:graphic>
          <a:graphicData uri="http://schemas.openxmlformats.org/drawingml/2006/table">
            <a:tbl>
              <a:tblPr/>
              <a:tblGrid>
                <a:gridCol w="2088232"/>
                <a:gridCol w="3273271"/>
                <a:gridCol w="919874"/>
                <a:gridCol w="889986"/>
                <a:gridCol w="963045"/>
              </a:tblGrid>
              <a:tr h="8932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Руководитель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Подразделение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Суммар-ный ИФ</a:t>
                      </a:r>
                      <a:r>
                        <a:rPr kumimoji="0" lang="ru-RU" sz="14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Состав,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научн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.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сотр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3000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Общее число статей </a:t>
                      </a:r>
                      <a:r>
                        <a:rPr kumimoji="0" lang="en-US" sz="12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2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3000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541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Чудаков Д.М.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Лаб.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геномики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адаптивного иммунитета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67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,8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7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3541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Гришин Е.В.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Лаб.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нейрорецепторов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и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нейрорегуляторов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60,3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17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23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3541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Бовин Н.В.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Лаб. углеводов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49,5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16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3541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Ефремов Р.Г.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Лаб. моделирования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биомолекулярных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систем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44,4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11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3541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Лукьянов С.А.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Лаб. молекулярных технологий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32,2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9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6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3541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Арсеньев А.С.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Лаб.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биомолекулярной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ЯМР спектроскопии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31,3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10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354187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+mn-lt"/>
                        </a:rPr>
                        <a:t>Свердлов</a:t>
                      </a:r>
                      <a:r>
                        <a:rPr lang="ru-RU" sz="1200" baseline="0" dirty="0" smtClean="0">
                          <a:latin typeface="+mn-lt"/>
                        </a:rPr>
                        <a:t> Е.Д.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+mn-lt"/>
                        </a:rPr>
                        <a:t>Лаб. структуры и функций генов человека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n-lt"/>
                        </a:rPr>
                        <a:t>29,6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n-lt"/>
                        </a:rPr>
                        <a:t>25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n-lt"/>
                        </a:rPr>
                        <a:t>16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3541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Лукьянов К.А.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Лаб.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биофотоники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6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,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354187">
                <a:tc>
                  <a:txBody>
                    <a:bodyPr/>
                    <a:lstStyle/>
                    <a:p>
                      <a:r>
                        <a:rPr lang="ru-RU" sz="1200" dirty="0" err="1" smtClean="0"/>
                        <a:t>Формановский</a:t>
                      </a:r>
                      <a:r>
                        <a:rPr lang="ru-RU" sz="1200" dirty="0" smtClean="0"/>
                        <a:t> А.А.</a:t>
                      </a:r>
                      <a:endParaRPr lang="ru-RU" sz="1200" dirty="0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Лаб. органического синтеза</a:t>
                      </a:r>
                      <a:endParaRPr lang="ru-RU" sz="1200" dirty="0"/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25,0</a:t>
                      </a:r>
                      <a:endParaRPr lang="ru-RU" sz="1200" dirty="0"/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6</a:t>
                      </a:r>
                      <a:endParaRPr lang="ru-RU" sz="1200" dirty="0"/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7</a:t>
                      </a:r>
                      <a:endParaRPr lang="ru-RU" sz="1200" dirty="0"/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3541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Кирпичников М.П.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Отдел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биоинженерии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23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,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3541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Цетлин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В.И. /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Кашеверов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И.Е.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Лаб.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лиганд-рецепторных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взаимодействий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23,2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3541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Габибов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А.Г.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Лаб.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биокатализа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22,0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224345" name="TextBox 5"/>
          <p:cNvSpPr txBox="1">
            <a:spLocks noChangeArrowheads="1"/>
          </p:cNvSpPr>
          <p:nvPr/>
        </p:nvSpPr>
        <p:spPr bwMode="auto">
          <a:xfrm>
            <a:off x="1143000" y="6000750"/>
            <a:ext cx="728345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2813"/>
            <a:r>
              <a:rPr lang="ru-RU" sz="1400" baseline="30000" dirty="0">
                <a:solidFill>
                  <a:prstClr val="black"/>
                </a:solidFill>
                <a:latin typeface="Calibri" pitchFamily="34" charset="0"/>
              </a:rPr>
              <a:t>1 </a:t>
            </a:r>
            <a:r>
              <a:rPr lang="ru-RU" sz="1400" dirty="0">
                <a:solidFill>
                  <a:prstClr val="black"/>
                </a:solidFill>
                <a:latin typeface="Calibri" pitchFamily="34" charset="0"/>
              </a:rPr>
              <a:t>ИФ – </a:t>
            </a:r>
            <a:r>
              <a:rPr lang="ru-RU" sz="1400" dirty="0" err="1">
                <a:solidFill>
                  <a:prstClr val="black"/>
                </a:solidFill>
                <a:latin typeface="Calibri" pitchFamily="34" charset="0"/>
              </a:rPr>
              <a:t>импакт-фактор</a:t>
            </a:r>
            <a:r>
              <a:rPr lang="ru-RU" sz="1400" dirty="0">
                <a:solidFill>
                  <a:prstClr val="black"/>
                </a:solidFill>
                <a:latin typeface="Calibri" pitchFamily="34" charset="0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latin typeface="Calibri" pitchFamily="34" charset="0"/>
              </a:rPr>
              <a:t>201</a:t>
            </a:r>
            <a:r>
              <a:rPr lang="en-US" sz="1400" dirty="0" smtClean="0">
                <a:solidFill>
                  <a:prstClr val="black"/>
                </a:solidFill>
                <a:latin typeface="Calibri" pitchFamily="34" charset="0"/>
              </a:rPr>
              <a:t>1</a:t>
            </a:r>
            <a:r>
              <a:rPr lang="ru-RU" sz="1400" dirty="0" smtClean="0">
                <a:solidFill>
                  <a:prstClr val="black"/>
                </a:solidFill>
                <a:latin typeface="Calibri" pitchFamily="34" charset="0"/>
              </a:rPr>
              <a:t> </a:t>
            </a:r>
            <a:r>
              <a:rPr lang="ru-RU" sz="1400" dirty="0">
                <a:solidFill>
                  <a:prstClr val="black"/>
                </a:solidFill>
                <a:latin typeface="Calibri" pitchFamily="34" charset="0"/>
              </a:rPr>
              <a:t>г.</a:t>
            </a:r>
            <a:r>
              <a:rPr lang="en-US" sz="1400" dirty="0">
                <a:solidFill>
                  <a:prstClr val="black"/>
                </a:solidFill>
                <a:latin typeface="Calibri" pitchFamily="34" charset="0"/>
              </a:rPr>
              <a:t> (</a:t>
            </a:r>
            <a:r>
              <a:rPr lang="ru-RU" sz="1400" dirty="0">
                <a:solidFill>
                  <a:prstClr val="black"/>
                </a:solidFill>
                <a:latin typeface="Calibri" pitchFamily="34" charset="0"/>
              </a:rPr>
              <a:t>указаны лишь подразделения с суммарным ИФ </a:t>
            </a:r>
            <a:r>
              <a:rPr lang="ru-RU" sz="1400" dirty="0" smtClean="0">
                <a:solidFill>
                  <a:prstClr val="black"/>
                </a:solidFill>
                <a:latin typeface="Calibri" pitchFamily="34" charset="0"/>
              </a:rPr>
              <a:t>≥</a:t>
            </a:r>
            <a:r>
              <a:rPr lang="en-US" sz="1400" dirty="0" smtClean="0">
                <a:solidFill>
                  <a:prstClr val="black"/>
                </a:solidFill>
                <a:latin typeface="Calibri" pitchFamily="34" charset="0"/>
              </a:rPr>
              <a:t> 2</a:t>
            </a:r>
            <a:r>
              <a:rPr lang="ru-RU" sz="1400" dirty="0" smtClean="0">
                <a:solidFill>
                  <a:prstClr val="black"/>
                </a:solidFill>
                <a:latin typeface="Calibri" pitchFamily="34" charset="0"/>
              </a:rPr>
              <a:t>0</a:t>
            </a:r>
            <a:r>
              <a:rPr lang="en-US" sz="1400" dirty="0" smtClean="0">
                <a:solidFill>
                  <a:prstClr val="black"/>
                </a:solidFill>
                <a:latin typeface="Calibri" pitchFamily="34" charset="0"/>
              </a:rPr>
              <a:t>,0</a:t>
            </a:r>
            <a:r>
              <a:rPr lang="en-US" sz="1400" dirty="0">
                <a:solidFill>
                  <a:prstClr val="black"/>
                </a:solidFill>
                <a:latin typeface="Calibri" pitchFamily="34" charset="0"/>
              </a:rPr>
              <a:t>)</a:t>
            </a:r>
            <a:r>
              <a:rPr lang="ru-RU" sz="1400" dirty="0">
                <a:solidFill>
                  <a:prstClr val="black"/>
                </a:solidFill>
                <a:latin typeface="Calibri" pitchFamily="34" charset="0"/>
              </a:rPr>
              <a:t>.</a:t>
            </a:r>
          </a:p>
          <a:p>
            <a:pPr defTabSz="912813"/>
            <a:r>
              <a:rPr lang="en-US" sz="1400" baseline="30000" dirty="0">
                <a:solidFill>
                  <a:prstClr val="black"/>
                </a:solidFill>
                <a:latin typeface="Calibri" pitchFamily="34" charset="0"/>
              </a:rPr>
              <a:t>2</a:t>
            </a:r>
            <a:r>
              <a:rPr lang="ru-RU" sz="1400" baseline="30000" dirty="0">
                <a:solidFill>
                  <a:prstClr val="black"/>
                </a:solidFill>
                <a:latin typeface="Calibri" pitchFamily="34" charset="0"/>
              </a:rPr>
              <a:t> </a:t>
            </a:r>
            <a:r>
              <a:rPr lang="ru-RU" sz="1400" dirty="0">
                <a:solidFill>
                  <a:prstClr val="black"/>
                </a:solidFill>
                <a:latin typeface="Calibri" pitchFamily="34" charset="0"/>
              </a:rPr>
              <a:t>Независимо от </a:t>
            </a:r>
            <a:r>
              <a:rPr lang="ru-RU" sz="1400" dirty="0" err="1">
                <a:solidFill>
                  <a:prstClr val="black"/>
                </a:solidFill>
                <a:latin typeface="Calibri" pitchFamily="34" charset="0"/>
              </a:rPr>
              <a:t>импакт-фактора</a:t>
            </a:r>
            <a:r>
              <a:rPr lang="ru-RU" sz="1400" dirty="0">
                <a:solidFill>
                  <a:prstClr val="black"/>
                </a:solidFill>
                <a:latin typeface="Calibri" pitchFamily="34" charset="0"/>
              </a:rPr>
              <a:t> журнала</a:t>
            </a:r>
          </a:p>
          <a:p>
            <a:pPr defTabSz="912813"/>
            <a:endParaRPr lang="ru-RU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TextBox 5"/>
          <p:cNvSpPr txBox="1">
            <a:spLocks noChangeArrowheads="1"/>
          </p:cNvSpPr>
          <p:nvPr/>
        </p:nvSpPr>
        <p:spPr bwMode="auto">
          <a:xfrm>
            <a:off x="1285875" y="0"/>
            <a:ext cx="7061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2813"/>
            <a:r>
              <a:rPr lang="ru-RU" b="1">
                <a:solidFill>
                  <a:prstClr val="black"/>
                </a:solidFill>
                <a:latin typeface="Calibri" pitchFamily="34" charset="0"/>
              </a:rPr>
              <a:t>СТАТЬИ  В  РЕФЕРИРУЕМЫХ  ЖУРНАЛАХ  С  ИМПАКТ-ФАКТОРОМ  ≥  4</a:t>
            </a:r>
          </a:p>
        </p:txBody>
      </p:sp>
      <p:sp>
        <p:nvSpPr>
          <p:cNvPr id="6" name="TextBox 5"/>
          <p:cNvSpPr txBox="1"/>
          <p:nvPr/>
        </p:nvSpPr>
        <p:spPr>
          <a:xfrm rot="16200000">
            <a:off x="691154" y="2845351"/>
            <a:ext cx="12699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2813"/>
            <a:r>
              <a:rPr lang="ru-RU" sz="1200" b="1" dirty="0" smtClean="0">
                <a:solidFill>
                  <a:prstClr val="black"/>
                </a:solidFill>
                <a:latin typeface="Arial" pitchFamily="34" charset="0"/>
              </a:rPr>
              <a:t>Число статей</a:t>
            </a:r>
            <a:endParaRPr lang="ru-RU" sz="1200" b="1" dirty="0">
              <a:solidFill>
                <a:prstClr val="black"/>
              </a:solidFill>
              <a:latin typeface="Arial" pitchFamily="34" charset="0"/>
            </a:endParaRPr>
          </a:p>
        </p:txBody>
      </p:sp>
      <p:pic>
        <p:nvPicPr>
          <p:cNvPr id="8" name="Рисунок 7" descr="if_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476672"/>
            <a:ext cx="7128792" cy="5337064"/>
          </a:xfrm>
          <a:prstGeom prst="rect">
            <a:avLst/>
          </a:prstGeom>
        </p:spPr>
      </p:pic>
      <p:sp>
        <p:nvSpPr>
          <p:cNvPr id="9" name="TextBox 4"/>
          <p:cNvSpPr txBox="1">
            <a:spLocks noChangeArrowheads="1"/>
          </p:cNvSpPr>
          <p:nvPr/>
        </p:nvSpPr>
        <p:spPr bwMode="auto">
          <a:xfrm rot="16200000">
            <a:off x="3954013" y="3038877"/>
            <a:ext cx="1643062" cy="544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2813"/>
            <a:r>
              <a:rPr lang="ru-RU" sz="1200" b="1" dirty="0" smtClean="0">
                <a:solidFill>
                  <a:prstClr val="black"/>
                </a:solidFill>
                <a:latin typeface="Calibri" pitchFamily="34" charset="0"/>
              </a:rPr>
              <a:t>Бовин</a:t>
            </a:r>
          </a:p>
          <a:p>
            <a:pPr defTabSz="912813"/>
            <a:r>
              <a:rPr lang="ru-RU" sz="1200" b="1" dirty="0" smtClean="0">
                <a:solidFill>
                  <a:prstClr val="black"/>
                </a:solidFill>
                <a:latin typeface="Calibri" pitchFamily="34" charset="0"/>
              </a:rPr>
              <a:t>Чудаков</a:t>
            </a:r>
          </a:p>
          <a:p>
            <a:pPr defTabSz="912813"/>
            <a:r>
              <a:rPr lang="ru-RU" sz="1200" b="1" dirty="0" smtClean="0">
                <a:solidFill>
                  <a:prstClr val="black"/>
                </a:solidFill>
                <a:latin typeface="Calibri" pitchFamily="34" charset="0"/>
              </a:rPr>
              <a:t>Гришин</a:t>
            </a:r>
          </a:p>
          <a:p>
            <a:pPr defTabSz="912813"/>
            <a:r>
              <a:rPr lang="ru-RU" sz="1200" b="1" dirty="0" smtClean="0">
                <a:solidFill>
                  <a:prstClr val="black"/>
                </a:solidFill>
                <a:latin typeface="Calibri" pitchFamily="34" charset="0"/>
              </a:rPr>
              <a:t>Ефремов</a:t>
            </a:r>
            <a:endParaRPr lang="ru-RU" sz="1200" b="1" dirty="0" smtClean="0">
              <a:solidFill>
                <a:prstClr val="black"/>
              </a:solidFill>
              <a:latin typeface="Calibri" pitchFamily="34" charset="0"/>
            </a:endParaRPr>
          </a:p>
          <a:p>
            <a:pPr defTabSz="912813"/>
            <a:r>
              <a:rPr lang="ru-RU" sz="1200" b="1" dirty="0" smtClean="0">
                <a:solidFill>
                  <a:prstClr val="black"/>
                </a:solidFill>
                <a:latin typeface="Calibri" pitchFamily="34" charset="0"/>
              </a:rPr>
              <a:t>Лукьянов С.</a:t>
            </a:r>
          </a:p>
          <a:p>
            <a:pPr defTabSz="912813"/>
            <a:r>
              <a:rPr lang="ru-RU" sz="1200" b="1" dirty="0" smtClean="0">
                <a:solidFill>
                  <a:prstClr val="black"/>
                </a:solidFill>
                <a:latin typeface="Calibri" pitchFamily="34" charset="0"/>
              </a:rPr>
              <a:t>Лукьянов К.</a:t>
            </a:r>
          </a:p>
          <a:p>
            <a:pPr defTabSz="912813"/>
            <a:r>
              <a:rPr lang="ru-RU" sz="1200" b="1" dirty="0" smtClean="0">
                <a:solidFill>
                  <a:prstClr val="black"/>
                </a:solidFill>
                <a:latin typeface="Calibri" pitchFamily="34" charset="0"/>
              </a:rPr>
              <a:t>Свердлов</a:t>
            </a:r>
            <a:endParaRPr lang="ru-RU" sz="1200" b="1" dirty="0">
              <a:solidFill>
                <a:prstClr val="black"/>
              </a:solidFill>
              <a:latin typeface="Calibri" pitchFamily="34" charset="0"/>
            </a:endParaRPr>
          </a:p>
          <a:p>
            <a:pPr defTabSz="912813"/>
            <a:r>
              <a:rPr lang="ru-RU" sz="1200" b="1" dirty="0" smtClean="0">
                <a:solidFill>
                  <a:prstClr val="black"/>
                </a:solidFill>
                <a:latin typeface="Calibri" pitchFamily="34" charset="0"/>
              </a:rPr>
              <a:t>Деев </a:t>
            </a:r>
            <a:endParaRPr lang="ru-RU" sz="1200" b="1" dirty="0" smtClean="0">
              <a:solidFill>
                <a:prstClr val="black"/>
              </a:solidFill>
              <a:latin typeface="Calibri" pitchFamily="34" charset="0"/>
            </a:endParaRPr>
          </a:p>
          <a:p>
            <a:pPr defTabSz="912813"/>
            <a:r>
              <a:rPr lang="ru-RU" sz="1200" b="1" dirty="0" err="1" smtClean="0">
                <a:solidFill>
                  <a:prstClr val="black"/>
                </a:solidFill>
                <a:latin typeface="Calibri" pitchFamily="34" charset="0"/>
              </a:rPr>
              <a:t>Кашеверов</a:t>
            </a:r>
            <a:endParaRPr lang="ru-RU" sz="1200" b="1" dirty="0" smtClean="0">
              <a:solidFill>
                <a:prstClr val="black"/>
              </a:solidFill>
              <a:latin typeface="Calibri" pitchFamily="34" charset="0"/>
            </a:endParaRPr>
          </a:p>
          <a:p>
            <a:pPr defTabSz="912813"/>
            <a:r>
              <a:rPr lang="ru-RU" sz="1200" b="1" dirty="0" smtClean="0">
                <a:solidFill>
                  <a:prstClr val="black"/>
                </a:solidFill>
                <a:latin typeface="Calibri" pitchFamily="34" charset="0"/>
              </a:rPr>
              <a:t>Коршун</a:t>
            </a:r>
          </a:p>
          <a:p>
            <a:pPr defTabSz="912813"/>
            <a:r>
              <a:rPr lang="ru-RU" sz="1200" b="1" dirty="0" err="1" smtClean="0">
                <a:solidFill>
                  <a:prstClr val="black"/>
                </a:solidFill>
                <a:latin typeface="Calibri" pitchFamily="34" charset="0"/>
              </a:rPr>
              <a:t>Формановский</a:t>
            </a:r>
            <a:endParaRPr lang="ru-RU" sz="1200" b="1" dirty="0" smtClean="0">
              <a:solidFill>
                <a:prstClr val="black"/>
              </a:solidFill>
              <a:latin typeface="Calibri" pitchFamily="34" charset="0"/>
            </a:endParaRPr>
          </a:p>
          <a:p>
            <a:pPr defTabSz="912813"/>
            <a:r>
              <a:rPr lang="ru-RU" sz="1200" b="1" dirty="0" smtClean="0">
                <a:solidFill>
                  <a:prstClr val="black"/>
                </a:solidFill>
                <a:latin typeface="Calibri" pitchFamily="34" charset="0"/>
              </a:rPr>
              <a:t>Арсеньев</a:t>
            </a:r>
            <a:endParaRPr lang="ru-RU" sz="1200" b="1" dirty="0">
              <a:solidFill>
                <a:prstClr val="black"/>
              </a:solidFill>
              <a:latin typeface="Calibri" pitchFamily="34" charset="0"/>
            </a:endParaRPr>
          </a:p>
          <a:p>
            <a:pPr defTabSz="912813"/>
            <a:r>
              <a:rPr lang="ru-RU" sz="1200" b="1" dirty="0" err="1" smtClean="0">
                <a:solidFill>
                  <a:prstClr val="black"/>
                </a:solidFill>
                <a:latin typeface="Calibri" pitchFamily="34" charset="0"/>
              </a:rPr>
              <a:t>Бровко</a:t>
            </a:r>
            <a:endParaRPr lang="ru-RU" sz="1200" b="1" dirty="0" smtClean="0">
              <a:solidFill>
                <a:prstClr val="black"/>
              </a:solidFill>
              <a:latin typeface="Calibri" pitchFamily="34" charset="0"/>
            </a:endParaRPr>
          </a:p>
          <a:p>
            <a:pPr defTabSz="912813"/>
            <a:r>
              <a:rPr lang="ru-RU" sz="1200" b="1" dirty="0" err="1" smtClean="0">
                <a:solidFill>
                  <a:prstClr val="black"/>
                </a:solidFill>
                <a:latin typeface="Calibri" pitchFamily="34" charset="0"/>
              </a:rPr>
              <a:t>Водовозова</a:t>
            </a:r>
            <a:endParaRPr lang="ru-RU" sz="1200" b="1" dirty="0">
              <a:solidFill>
                <a:prstClr val="black"/>
              </a:solidFill>
              <a:latin typeface="Calibri" pitchFamily="34" charset="0"/>
            </a:endParaRPr>
          </a:p>
          <a:p>
            <a:pPr defTabSz="912813"/>
            <a:r>
              <a:rPr lang="ru-RU" sz="1200" b="1" dirty="0" err="1" smtClean="0">
                <a:solidFill>
                  <a:prstClr val="black"/>
                </a:solidFill>
                <a:latin typeface="Calibri" pitchFamily="34" charset="0"/>
              </a:rPr>
              <a:t>Габибов</a:t>
            </a:r>
            <a:endParaRPr lang="ru-RU" sz="1200" b="1" dirty="0" smtClean="0">
              <a:solidFill>
                <a:prstClr val="black"/>
              </a:solidFill>
              <a:latin typeface="Calibri" pitchFamily="34" charset="0"/>
            </a:endParaRPr>
          </a:p>
          <a:p>
            <a:pPr defTabSz="912813"/>
            <a:r>
              <a:rPr lang="ru-RU" sz="1200" b="1" dirty="0" smtClean="0">
                <a:solidFill>
                  <a:prstClr val="black"/>
                </a:solidFill>
                <a:latin typeface="Calibri" pitchFamily="34" charset="0"/>
              </a:rPr>
              <a:t>Олейников</a:t>
            </a:r>
            <a:endParaRPr lang="ru-RU" sz="1200" b="1" dirty="0" smtClean="0">
              <a:solidFill>
                <a:prstClr val="black"/>
              </a:solidFill>
              <a:latin typeface="Calibri" pitchFamily="34" charset="0"/>
            </a:endParaRPr>
          </a:p>
          <a:p>
            <a:pPr defTabSz="912813"/>
            <a:r>
              <a:rPr lang="ru-RU" sz="1200" b="1" dirty="0" smtClean="0">
                <a:solidFill>
                  <a:prstClr val="black"/>
                </a:solidFill>
                <a:latin typeface="Calibri" pitchFamily="34" charset="0"/>
              </a:rPr>
              <a:t>Уткин</a:t>
            </a:r>
            <a:endParaRPr lang="ru-RU" sz="1200" b="1" dirty="0">
              <a:solidFill>
                <a:prstClr val="black"/>
              </a:solidFill>
              <a:latin typeface="Calibri" pitchFamily="34" charset="0"/>
            </a:endParaRPr>
          </a:p>
          <a:p>
            <a:pPr defTabSz="912813"/>
            <a:r>
              <a:rPr lang="ru-RU" sz="1200" b="1" dirty="0" smtClean="0">
                <a:solidFill>
                  <a:prstClr val="black"/>
                </a:solidFill>
                <a:latin typeface="Calibri" pitchFamily="34" charset="0"/>
              </a:rPr>
              <a:t>Зарайский</a:t>
            </a:r>
          </a:p>
          <a:p>
            <a:pPr defTabSz="912813"/>
            <a:r>
              <a:rPr lang="ru-RU" sz="1200" b="1" dirty="0" smtClean="0">
                <a:solidFill>
                  <a:prstClr val="black"/>
                </a:solidFill>
                <a:latin typeface="Calibri" pitchFamily="34" charset="0"/>
              </a:rPr>
              <a:t>Зинченко</a:t>
            </a:r>
            <a:endParaRPr lang="ru-RU" sz="1200" b="1" dirty="0">
              <a:solidFill>
                <a:prstClr val="black"/>
              </a:solidFill>
              <a:latin typeface="Calibri" pitchFamily="34" charset="0"/>
            </a:endParaRPr>
          </a:p>
          <a:p>
            <a:pPr defTabSz="912813"/>
            <a:r>
              <a:rPr lang="ru-RU" sz="1200" b="1" dirty="0" smtClean="0">
                <a:solidFill>
                  <a:prstClr val="black"/>
                </a:solidFill>
                <a:latin typeface="Calibri" pitchFamily="34" charset="0"/>
              </a:rPr>
              <a:t>Зубов</a:t>
            </a:r>
          </a:p>
          <a:p>
            <a:pPr defTabSz="912813"/>
            <a:r>
              <a:rPr lang="ru-RU" sz="1200" b="1" dirty="0" smtClean="0">
                <a:solidFill>
                  <a:prstClr val="black"/>
                </a:solidFill>
                <a:latin typeface="Calibri" pitchFamily="34" charset="0"/>
              </a:rPr>
              <a:t>Лебедев</a:t>
            </a:r>
          </a:p>
          <a:p>
            <a:pPr defTabSz="912813"/>
            <a:r>
              <a:rPr lang="ru-RU" sz="1200" b="1" dirty="0" smtClean="0">
                <a:solidFill>
                  <a:prstClr val="black"/>
                </a:solidFill>
                <a:latin typeface="Calibri" pitchFamily="34" charset="0"/>
              </a:rPr>
              <a:t>Мартынов</a:t>
            </a:r>
            <a:endParaRPr lang="ru-RU" sz="1200" b="1" dirty="0">
              <a:solidFill>
                <a:prstClr val="black"/>
              </a:solidFill>
              <a:latin typeface="Calibri" pitchFamily="34" charset="0"/>
            </a:endParaRPr>
          </a:p>
          <a:p>
            <a:pPr defTabSz="912813"/>
            <a:r>
              <a:rPr lang="ru-RU" sz="1200" b="1" dirty="0" err="1" smtClean="0">
                <a:solidFill>
                  <a:prstClr val="black"/>
                </a:solidFill>
                <a:latin typeface="Calibri" pitchFamily="34" charset="0"/>
              </a:rPr>
              <a:t>Месянжинов</a:t>
            </a:r>
            <a:endParaRPr lang="ru-RU" sz="1200" b="1" dirty="0" smtClean="0">
              <a:solidFill>
                <a:prstClr val="black"/>
              </a:solidFill>
              <a:latin typeface="Calibri" pitchFamily="34" charset="0"/>
            </a:endParaRPr>
          </a:p>
          <a:p>
            <a:pPr defTabSz="912813"/>
            <a:r>
              <a:rPr lang="ru-RU" sz="1200" b="1" dirty="0" err="1" smtClean="0">
                <a:solidFill>
                  <a:prstClr val="black"/>
                </a:solidFill>
                <a:latin typeface="Calibri" pitchFamily="34" charset="0"/>
              </a:rPr>
              <a:t>Овчинникова</a:t>
            </a:r>
            <a:endParaRPr lang="ru-RU" sz="1200" b="1" dirty="0" smtClean="0">
              <a:solidFill>
                <a:prstClr val="black"/>
              </a:solidFill>
              <a:latin typeface="Calibri" pitchFamily="34" charset="0"/>
            </a:endParaRPr>
          </a:p>
          <a:p>
            <a:pPr defTabSz="912813"/>
            <a:r>
              <a:rPr lang="ru-RU" sz="1200" b="1" dirty="0" smtClean="0">
                <a:solidFill>
                  <a:prstClr val="black"/>
                </a:solidFill>
                <a:latin typeface="Calibri" pitchFamily="34" charset="0"/>
              </a:rPr>
              <a:t>Плетнев</a:t>
            </a:r>
            <a:endParaRPr lang="ru-RU" sz="1200" b="1" dirty="0">
              <a:solidFill>
                <a:prstClr val="black"/>
              </a:solidFill>
              <a:latin typeface="Calibri" pitchFamily="34" charset="0"/>
            </a:endParaRPr>
          </a:p>
          <a:p>
            <a:pPr defTabSz="912813"/>
            <a:r>
              <a:rPr lang="ru-RU" sz="1200" b="1" dirty="0" smtClean="0">
                <a:solidFill>
                  <a:prstClr val="black"/>
                </a:solidFill>
                <a:latin typeface="Calibri" pitchFamily="34" charset="0"/>
              </a:rPr>
              <a:t>Трубецкая</a:t>
            </a:r>
            <a:endParaRPr lang="ru-RU" sz="1200" b="1" dirty="0">
              <a:solidFill>
                <a:prstClr val="black"/>
              </a:solidFill>
              <a:latin typeface="Calibri" pitchFamily="34" charset="0"/>
            </a:endParaRPr>
          </a:p>
          <a:p>
            <a:pPr defTabSz="912813"/>
            <a:endParaRPr lang="ru-RU" sz="1200" b="1" dirty="0">
              <a:solidFill>
                <a:prstClr val="black"/>
              </a:solidFill>
              <a:latin typeface="Calibri" pitchFamily="34" charset="0"/>
            </a:endParaRPr>
          </a:p>
          <a:p>
            <a:pPr defTabSz="912813"/>
            <a:endParaRPr lang="ru-RU" sz="1200" b="1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757858" y="0"/>
            <a:ext cx="812677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2813"/>
            <a:r>
              <a:rPr lang="ru-RU" dirty="0">
                <a:solidFill>
                  <a:prstClr val="black"/>
                </a:solidFill>
                <a:latin typeface="Arial" pitchFamily="34" charset="0"/>
              </a:rPr>
              <a:t>СТАТЬИ  В  РЕФЕРИРУЕМЫХ  ЖУРНАЛАХ  С  ИМПАКТ-ФАКТОРОМ  ≥  4</a:t>
            </a:r>
          </a:p>
        </p:txBody>
      </p:sp>
      <p:sp>
        <p:nvSpPr>
          <p:cNvPr id="9" name="TextBox 9"/>
          <p:cNvSpPr txBox="1">
            <a:spLocks noChangeArrowheads="1"/>
          </p:cNvSpPr>
          <p:nvPr/>
        </p:nvSpPr>
        <p:spPr bwMode="auto">
          <a:xfrm>
            <a:off x="1187624" y="260648"/>
            <a:ext cx="687188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2813"/>
            <a:r>
              <a:rPr lang="ru-RU" sz="1600" dirty="0">
                <a:solidFill>
                  <a:prstClr val="black"/>
                </a:solidFill>
                <a:latin typeface="Arial" pitchFamily="34" charset="0"/>
              </a:rPr>
              <a:t>(при условии, что первый и/или последний авторы – сотрудники ИБХ)</a:t>
            </a:r>
          </a:p>
        </p:txBody>
      </p:sp>
      <p:sp>
        <p:nvSpPr>
          <p:cNvPr id="11" name="TextBox 10"/>
          <p:cNvSpPr txBox="1"/>
          <p:nvPr/>
        </p:nvSpPr>
        <p:spPr>
          <a:xfrm rot="16200000">
            <a:off x="691154" y="2845351"/>
            <a:ext cx="12699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2813"/>
            <a:r>
              <a:rPr lang="ru-RU" sz="1200" b="1" dirty="0" smtClean="0">
                <a:solidFill>
                  <a:prstClr val="black"/>
                </a:solidFill>
                <a:latin typeface="Arial" pitchFamily="34" charset="0"/>
              </a:rPr>
              <a:t>Число статей</a:t>
            </a:r>
            <a:endParaRPr lang="ru-RU" sz="1200" b="1" dirty="0">
              <a:solidFill>
                <a:prstClr val="black"/>
              </a:solidFill>
              <a:latin typeface="Arial" pitchFamily="34" charset="0"/>
            </a:endParaRPr>
          </a:p>
        </p:txBody>
      </p:sp>
      <p:pic>
        <p:nvPicPr>
          <p:cNvPr id="12" name="Рисунок 11" descr="if_4ib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7624" y="620688"/>
            <a:ext cx="6984776" cy="5229244"/>
          </a:xfrm>
          <a:prstGeom prst="rect">
            <a:avLst/>
          </a:prstGeom>
        </p:spPr>
      </p:pic>
      <p:sp>
        <p:nvSpPr>
          <p:cNvPr id="13" name="TextBox 4"/>
          <p:cNvSpPr txBox="1">
            <a:spLocks noChangeArrowheads="1"/>
          </p:cNvSpPr>
          <p:nvPr/>
        </p:nvSpPr>
        <p:spPr bwMode="auto">
          <a:xfrm rot="16200000">
            <a:off x="4026021" y="3110885"/>
            <a:ext cx="1643062" cy="544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2813"/>
            <a:r>
              <a:rPr lang="ru-RU" sz="1200" b="1" dirty="0" smtClean="0">
                <a:solidFill>
                  <a:prstClr val="black"/>
                </a:solidFill>
                <a:latin typeface="Calibri" pitchFamily="34" charset="0"/>
              </a:rPr>
              <a:t>Бовин</a:t>
            </a:r>
          </a:p>
          <a:p>
            <a:pPr defTabSz="912813"/>
            <a:r>
              <a:rPr lang="ru-RU" sz="1200" b="1" dirty="0" smtClean="0">
                <a:solidFill>
                  <a:prstClr val="black"/>
                </a:solidFill>
                <a:latin typeface="Calibri" pitchFamily="34" charset="0"/>
              </a:rPr>
              <a:t>Чудаков</a:t>
            </a:r>
          </a:p>
          <a:p>
            <a:pPr defTabSz="912813"/>
            <a:r>
              <a:rPr lang="ru-RU" sz="1200" b="1" dirty="0" smtClean="0">
                <a:solidFill>
                  <a:prstClr val="black"/>
                </a:solidFill>
                <a:latin typeface="Calibri" pitchFamily="34" charset="0"/>
              </a:rPr>
              <a:t>Гришин</a:t>
            </a:r>
          </a:p>
          <a:p>
            <a:pPr defTabSz="912813"/>
            <a:r>
              <a:rPr lang="ru-RU" sz="1200" b="1" dirty="0" smtClean="0">
                <a:solidFill>
                  <a:prstClr val="black"/>
                </a:solidFill>
                <a:latin typeface="Calibri" pitchFamily="34" charset="0"/>
              </a:rPr>
              <a:t>Ефремов</a:t>
            </a:r>
            <a:endParaRPr lang="ru-RU" sz="1200" b="1" dirty="0" smtClean="0">
              <a:solidFill>
                <a:prstClr val="black"/>
              </a:solidFill>
              <a:latin typeface="Calibri" pitchFamily="34" charset="0"/>
            </a:endParaRPr>
          </a:p>
          <a:p>
            <a:pPr defTabSz="912813"/>
            <a:r>
              <a:rPr lang="ru-RU" sz="1200" b="1" dirty="0" smtClean="0">
                <a:solidFill>
                  <a:prstClr val="black"/>
                </a:solidFill>
                <a:latin typeface="Calibri" pitchFamily="34" charset="0"/>
              </a:rPr>
              <a:t>Лукьянов С.</a:t>
            </a:r>
          </a:p>
          <a:p>
            <a:pPr defTabSz="912813"/>
            <a:r>
              <a:rPr lang="ru-RU" sz="1200" b="1" dirty="0" smtClean="0">
                <a:solidFill>
                  <a:prstClr val="black"/>
                </a:solidFill>
                <a:latin typeface="Calibri" pitchFamily="34" charset="0"/>
              </a:rPr>
              <a:t>Лукьянов К.</a:t>
            </a:r>
          </a:p>
          <a:p>
            <a:pPr defTabSz="912813"/>
            <a:r>
              <a:rPr lang="ru-RU" sz="1200" b="1" dirty="0" smtClean="0">
                <a:solidFill>
                  <a:prstClr val="black"/>
                </a:solidFill>
                <a:latin typeface="Calibri" pitchFamily="34" charset="0"/>
              </a:rPr>
              <a:t>Свердлов</a:t>
            </a:r>
            <a:endParaRPr lang="ru-RU" sz="1200" b="1" dirty="0">
              <a:solidFill>
                <a:prstClr val="black"/>
              </a:solidFill>
              <a:latin typeface="Calibri" pitchFamily="34" charset="0"/>
            </a:endParaRPr>
          </a:p>
          <a:p>
            <a:pPr defTabSz="912813"/>
            <a:r>
              <a:rPr lang="ru-RU" sz="1200" b="1" dirty="0" smtClean="0">
                <a:solidFill>
                  <a:prstClr val="black"/>
                </a:solidFill>
                <a:latin typeface="Calibri" pitchFamily="34" charset="0"/>
              </a:rPr>
              <a:t>Деев </a:t>
            </a:r>
            <a:endParaRPr lang="ru-RU" sz="1200" b="1" dirty="0" smtClean="0">
              <a:solidFill>
                <a:prstClr val="black"/>
              </a:solidFill>
              <a:latin typeface="Calibri" pitchFamily="34" charset="0"/>
            </a:endParaRPr>
          </a:p>
          <a:p>
            <a:pPr defTabSz="912813"/>
            <a:r>
              <a:rPr lang="ru-RU" sz="1200" b="1" dirty="0" err="1" smtClean="0">
                <a:solidFill>
                  <a:prstClr val="black"/>
                </a:solidFill>
                <a:latin typeface="Calibri" pitchFamily="34" charset="0"/>
              </a:rPr>
              <a:t>Кашеверов</a:t>
            </a:r>
            <a:endParaRPr lang="ru-RU" sz="1200" b="1" dirty="0" smtClean="0">
              <a:solidFill>
                <a:prstClr val="black"/>
              </a:solidFill>
              <a:latin typeface="Calibri" pitchFamily="34" charset="0"/>
            </a:endParaRPr>
          </a:p>
          <a:p>
            <a:pPr defTabSz="912813"/>
            <a:r>
              <a:rPr lang="ru-RU" sz="1200" b="1" dirty="0" smtClean="0">
                <a:solidFill>
                  <a:prstClr val="black"/>
                </a:solidFill>
                <a:latin typeface="Calibri" pitchFamily="34" charset="0"/>
              </a:rPr>
              <a:t>Коршун</a:t>
            </a:r>
          </a:p>
          <a:p>
            <a:pPr defTabSz="912813"/>
            <a:r>
              <a:rPr lang="ru-RU" sz="1200" b="1" dirty="0" err="1" smtClean="0">
                <a:solidFill>
                  <a:prstClr val="black"/>
                </a:solidFill>
                <a:latin typeface="Calibri" pitchFamily="34" charset="0"/>
              </a:rPr>
              <a:t>Формановский</a:t>
            </a:r>
            <a:endParaRPr lang="ru-RU" sz="1200" b="1" dirty="0" smtClean="0">
              <a:solidFill>
                <a:prstClr val="black"/>
              </a:solidFill>
              <a:latin typeface="Calibri" pitchFamily="34" charset="0"/>
            </a:endParaRPr>
          </a:p>
          <a:p>
            <a:pPr defTabSz="912813"/>
            <a:r>
              <a:rPr lang="ru-RU" sz="1200" b="1" dirty="0" smtClean="0">
                <a:solidFill>
                  <a:prstClr val="black"/>
                </a:solidFill>
                <a:latin typeface="Calibri" pitchFamily="34" charset="0"/>
              </a:rPr>
              <a:t>Арсеньев</a:t>
            </a:r>
            <a:endParaRPr lang="ru-RU" sz="1200" b="1" dirty="0">
              <a:solidFill>
                <a:prstClr val="black"/>
              </a:solidFill>
              <a:latin typeface="Calibri" pitchFamily="34" charset="0"/>
            </a:endParaRPr>
          </a:p>
          <a:p>
            <a:pPr defTabSz="912813"/>
            <a:r>
              <a:rPr lang="ru-RU" sz="1200" b="1" dirty="0" err="1" smtClean="0">
                <a:solidFill>
                  <a:prstClr val="black"/>
                </a:solidFill>
                <a:latin typeface="Calibri" pitchFamily="34" charset="0"/>
              </a:rPr>
              <a:t>Бровко</a:t>
            </a:r>
            <a:endParaRPr lang="ru-RU" sz="1200" b="1" dirty="0" smtClean="0">
              <a:solidFill>
                <a:prstClr val="black"/>
              </a:solidFill>
              <a:latin typeface="Calibri" pitchFamily="34" charset="0"/>
            </a:endParaRPr>
          </a:p>
          <a:p>
            <a:pPr defTabSz="912813"/>
            <a:r>
              <a:rPr lang="ru-RU" sz="1200" b="1" dirty="0" err="1" smtClean="0">
                <a:solidFill>
                  <a:prstClr val="black"/>
                </a:solidFill>
                <a:latin typeface="Calibri" pitchFamily="34" charset="0"/>
              </a:rPr>
              <a:t>Водовозова</a:t>
            </a:r>
            <a:endParaRPr lang="ru-RU" sz="1200" b="1" dirty="0">
              <a:solidFill>
                <a:prstClr val="black"/>
              </a:solidFill>
              <a:latin typeface="Calibri" pitchFamily="34" charset="0"/>
            </a:endParaRPr>
          </a:p>
          <a:p>
            <a:pPr defTabSz="912813"/>
            <a:r>
              <a:rPr lang="ru-RU" sz="1200" b="1" dirty="0" err="1" smtClean="0">
                <a:solidFill>
                  <a:prstClr val="black"/>
                </a:solidFill>
                <a:latin typeface="Calibri" pitchFamily="34" charset="0"/>
              </a:rPr>
              <a:t>Габибов</a:t>
            </a:r>
            <a:endParaRPr lang="ru-RU" sz="1200" b="1" dirty="0" smtClean="0">
              <a:solidFill>
                <a:prstClr val="black"/>
              </a:solidFill>
              <a:latin typeface="Calibri" pitchFamily="34" charset="0"/>
            </a:endParaRPr>
          </a:p>
          <a:p>
            <a:pPr defTabSz="912813"/>
            <a:r>
              <a:rPr lang="ru-RU" sz="1200" b="1" dirty="0" smtClean="0">
                <a:solidFill>
                  <a:prstClr val="black"/>
                </a:solidFill>
                <a:latin typeface="Calibri" pitchFamily="34" charset="0"/>
              </a:rPr>
              <a:t>Олейников</a:t>
            </a:r>
            <a:endParaRPr lang="ru-RU" sz="1200" b="1" dirty="0" smtClean="0">
              <a:solidFill>
                <a:prstClr val="black"/>
              </a:solidFill>
              <a:latin typeface="Calibri" pitchFamily="34" charset="0"/>
            </a:endParaRPr>
          </a:p>
          <a:p>
            <a:pPr defTabSz="912813"/>
            <a:r>
              <a:rPr lang="ru-RU" sz="1200" b="1" dirty="0" smtClean="0">
                <a:solidFill>
                  <a:prstClr val="black"/>
                </a:solidFill>
                <a:latin typeface="Calibri" pitchFamily="34" charset="0"/>
              </a:rPr>
              <a:t>Уткин</a:t>
            </a:r>
            <a:endParaRPr lang="ru-RU" sz="1200" b="1" dirty="0">
              <a:solidFill>
                <a:prstClr val="black"/>
              </a:solidFill>
              <a:latin typeface="Calibri" pitchFamily="34" charset="0"/>
            </a:endParaRPr>
          </a:p>
          <a:p>
            <a:pPr defTabSz="912813"/>
            <a:r>
              <a:rPr lang="ru-RU" sz="1200" b="1" dirty="0" smtClean="0">
                <a:solidFill>
                  <a:prstClr val="black"/>
                </a:solidFill>
                <a:latin typeface="Calibri" pitchFamily="34" charset="0"/>
              </a:rPr>
              <a:t>Зарайский</a:t>
            </a:r>
          </a:p>
          <a:p>
            <a:pPr defTabSz="912813"/>
            <a:r>
              <a:rPr lang="ru-RU" sz="1200" b="1" dirty="0" smtClean="0">
                <a:solidFill>
                  <a:prstClr val="black"/>
                </a:solidFill>
                <a:latin typeface="Calibri" pitchFamily="34" charset="0"/>
              </a:rPr>
              <a:t>Зинченко</a:t>
            </a:r>
            <a:endParaRPr lang="ru-RU" sz="1200" b="1" dirty="0">
              <a:solidFill>
                <a:prstClr val="black"/>
              </a:solidFill>
              <a:latin typeface="Calibri" pitchFamily="34" charset="0"/>
            </a:endParaRPr>
          </a:p>
          <a:p>
            <a:pPr defTabSz="912813"/>
            <a:r>
              <a:rPr lang="ru-RU" sz="1200" b="1" dirty="0" smtClean="0">
                <a:solidFill>
                  <a:prstClr val="black"/>
                </a:solidFill>
                <a:latin typeface="Calibri" pitchFamily="34" charset="0"/>
              </a:rPr>
              <a:t>Зубов</a:t>
            </a:r>
          </a:p>
          <a:p>
            <a:pPr defTabSz="912813"/>
            <a:r>
              <a:rPr lang="ru-RU" sz="1200" b="1" dirty="0" smtClean="0">
                <a:solidFill>
                  <a:prstClr val="black"/>
                </a:solidFill>
                <a:latin typeface="Calibri" pitchFamily="34" charset="0"/>
              </a:rPr>
              <a:t>Лебедев</a:t>
            </a:r>
          </a:p>
          <a:p>
            <a:pPr defTabSz="912813"/>
            <a:r>
              <a:rPr lang="ru-RU" sz="1200" b="1" dirty="0" smtClean="0">
                <a:solidFill>
                  <a:prstClr val="black"/>
                </a:solidFill>
                <a:latin typeface="Calibri" pitchFamily="34" charset="0"/>
              </a:rPr>
              <a:t>Мартынов</a:t>
            </a:r>
            <a:endParaRPr lang="ru-RU" sz="1200" b="1" dirty="0">
              <a:solidFill>
                <a:prstClr val="black"/>
              </a:solidFill>
              <a:latin typeface="Calibri" pitchFamily="34" charset="0"/>
            </a:endParaRPr>
          </a:p>
          <a:p>
            <a:pPr defTabSz="912813"/>
            <a:r>
              <a:rPr lang="ru-RU" sz="1200" b="1" dirty="0" err="1" smtClean="0">
                <a:solidFill>
                  <a:prstClr val="black"/>
                </a:solidFill>
                <a:latin typeface="Calibri" pitchFamily="34" charset="0"/>
              </a:rPr>
              <a:t>Месянжинов</a:t>
            </a:r>
            <a:endParaRPr lang="ru-RU" sz="1200" b="1" dirty="0" smtClean="0">
              <a:solidFill>
                <a:prstClr val="black"/>
              </a:solidFill>
              <a:latin typeface="Calibri" pitchFamily="34" charset="0"/>
            </a:endParaRPr>
          </a:p>
          <a:p>
            <a:pPr defTabSz="912813"/>
            <a:r>
              <a:rPr lang="ru-RU" sz="1200" b="1" dirty="0" err="1" smtClean="0">
                <a:solidFill>
                  <a:prstClr val="black"/>
                </a:solidFill>
                <a:latin typeface="Calibri" pitchFamily="34" charset="0"/>
              </a:rPr>
              <a:t>Овчинникова</a:t>
            </a:r>
            <a:endParaRPr lang="ru-RU" sz="1200" b="1" dirty="0" smtClean="0">
              <a:solidFill>
                <a:prstClr val="black"/>
              </a:solidFill>
              <a:latin typeface="Calibri" pitchFamily="34" charset="0"/>
            </a:endParaRPr>
          </a:p>
          <a:p>
            <a:pPr defTabSz="912813"/>
            <a:r>
              <a:rPr lang="ru-RU" sz="1200" b="1" dirty="0" smtClean="0">
                <a:solidFill>
                  <a:prstClr val="black"/>
                </a:solidFill>
                <a:latin typeface="Calibri" pitchFamily="34" charset="0"/>
              </a:rPr>
              <a:t>Плетнев</a:t>
            </a:r>
            <a:endParaRPr lang="ru-RU" sz="1200" b="1" dirty="0">
              <a:solidFill>
                <a:prstClr val="black"/>
              </a:solidFill>
              <a:latin typeface="Calibri" pitchFamily="34" charset="0"/>
            </a:endParaRPr>
          </a:p>
          <a:p>
            <a:pPr defTabSz="912813"/>
            <a:r>
              <a:rPr lang="ru-RU" sz="1200" b="1" dirty="0" smtClean="0">
                <a:solidFill>
                  <a:prstClr val="black"/>
                </a:solidFill>
                <a:latin typeface="Calibri" pitchFamily="34" charset="0"/>
              </a:rPr>
              <a:t>Трубецкая</a:t>
            </a:r>
            <a:endParaRPr lang="ru-RU" sz="1200" b="1" dirty="0">
              <a:solidFill>
                <a:prstClr val="black"/>
              </a:solidFill>
              <a:latin typeface="Calibri" pitchFamily="34" charset="0"/>
            </a:endParaRPr>
          </a:p>
          <a:p>
            <a:pPr defTabSz="912813"/>
            <a:endParaRPr lang="ru-RU" sz="1200" b="1" dirty="0">
              <a:solidFill>
                <a:prstClr val="black"/>
              </a:solidFill>
              <a:latin typeface="Calibri" pitchFamily="34" charset="0"/>
            </a:endParaRPr>
          </a:p>
          <a:p>
            <a:pPr defTabSz="912813"/>
            <a:endParaRPr lang="ru-RU" sz="1200" b="1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757858" y="0"/>
            <a:ext cx="812677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2813"/>
            <a:r>
              <a:rPr lang="ru-RU" dirty="0">
                <a:solidFill>
                  <a:prstClr val="black"/>
                </a:solidFill>
                <a:latin typeface="Arial" pitchFamily="34" charset="0"/>
              </a:rPr>
              <a:t>СТАТЬИ  В  РЕФЕРИРУЕМЫХ  ЖУРНАЛАХ  С  ИМПАКТ-ФАКТОРОМ  ≥  4</a:t>
            </a:r>
          </a:p>
        </p:txBody>
      </p:sp>
      <p:sp>
        <p:nvSpPr>
          <p:cNvPr id="14" name="TextBox 13"/>
          <p:cNvSpPr txBox="1"/>
          <p:nvPr/>
        </p:nvSpPr>
        <p:spPr>
          <a:xfrm rot="16200000">
            <a:off x="691154" y="2845351"/>
            <a:ext cx="12699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2813"/>
            <a:r>
              <a:rPr lang="ru-RU" sz="1200" b="1" dirty="0" smtClean="0">
                <a:solidFill>
                  <a:prstClr val="black"/>
                </a:solidFill>
                <a:latin typeface="Arial" pitchFamily="34" charset="0"/>
              </a:rPr>
              <a:t>Число статей</a:t>
            </a:r>
            <a:endParaRPr lang="ru-RU" sz="1200" b="1" dirty="0">
              <a:solidFill>
                <a:prstClr val="black"/>
              </a:solidFill>
              <a:latin typeface="Arial" pitchFamily="34" charset="0"/>
            </a:endParaRPr>
          </a:p>
        </p:txBody>
      </p:sp>
      <p:pic>
        <p:nvPicPr>
          <p:cNvPr id="7" name="Рисунок 6" descr="if_4la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616" y="566778"/>
            <a:ext cx="7128278" cy="5336678"/>
          </a:xfrm>
          <a:prstGeom prst="rect">
            <a:avLst/>
          </a:prstGeom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 rot="16200000">
            <a:off x="4026021" y="3110885"/>
            <a:ext cx="1643062" cy="544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2813"/>
            <a:r>
              <a:rPr lang="ru-RU" sz="1200" b="1" dirty="0" smtClean="0">
                <a:solidFill>
                  <a:prstClr val="black"/>
                </a:solidFill>
                <a:latin typeface="Calibri" pitchFamily="34" charset="0"/>
              </a:rPr>
              <a:t>Бовин</a:t>
            </a:r>
          </a:p>
          <a:p>
            <a:pPr defTabSz="912813"/>
            <a:r>
              <a:rPr lang="ru-RU" sz="1200" b="1" dirty="0" smtClean="0">
                <a:solidFill>
                  <a:prstClr val="black"/>
                </a:solidFill>
                <a:latin typeface="Calibri" pitchFamily="34" charset="0"/>
              </a:rPr>
              <a:t>Чудаков</a:t>
            </a:r>
          </a:p>
          <a:p>
            <a:pPr defTabSz="912813"/>
            <a:r>
              <a:rPr lang="ru-RU" sz="1200" b="1" dirty="0" smtClean="0">
                <a:solidFill>
                  <a:prstClr val="black"/>
                </a:solidFill>
                <a:latin typeface="Calibri" pitchFamily="34" charset="0"/>
              </a:rPr>
              <a:t>Гришин</a:t>
            </a:r>
          </a:p>
          <a:p>
            <a:pPr defTabSz="912813"/>
            <a:r>
              <a:rPr lang="ru-RU" sz="1200" b="1" dirty="0" smtClean="0">
                <a:solidFill>
                  <a:prstClr val="black"/>
                </a:solidFill>
                <a:latin typeface="Calibri" pitchFamily="34" charset="0"/>
              </a:rPr>
              <a:t>Ефремов</a:t>
            </a:r>
            <a:endParaRPr lang="ru-RU" sz="1200" b="1" dirty="0" smtClean="0">
              <a:solidFill>
                <a:prstClr val="black"/>
              </a:solidFill>
              <a:latin typeface="Calibri" pitchFamily="34" charset="0"/>
            </a:endParaRPr>
          </a:p>
          <a:p>
            <a:pPr defTabSz="912813"/>
            <a:r>
              <a:rPr lang="ru-RU" sz="1200" b="1" dirty="0" smtClean="0">
                <a:solidFill>
                  <a:prstClr val="black"/>
                </a:solidFill>
                <a:latin typeface="Calibri" pitchFamily="34" charset="0"/>
              </a:rPr>
              <a:t>Лукьянов С.</a:t>
            </a:r>
          </a:p>
          <a:p>
            <a:pPr defTabSz="912813"/>
            <a:r>
              <a:rPr lang="ru-RU" sz="1200" b="1" dirty="0" smtClean="0">
                <a:solidFill>
                  <a:prstClr val="black"/>
                </a:solidFill>
                <a:latin typeface="Calibri" pitchFamily="34" charset="0"/>
              </a:rPr>
              <a:t>Лукьянов К.</a:t>
            </a:r>
          </a:p>
          <a:p>
            <a:pPr defTabSz="912813"/>
            <a:r>
              <a:rPr lang="ru-RU" sz="1200" b="1" dirty="0" smtClean="0">
                <a:solidFill>
                  <a:prstClr val="black"/>
                </a:solidFill>
                <a:latin typeface="Calibri" pitchFamily="34" charset="0"/>
              </a:rPr>
              <a:t>Свердлов</a:t>
            </a:r>
            <a:endParaRPr lang="ru-RU" sz="1200" b="1" dirty="0">
              <a:solidFill>
                <a:prstClr val="black"/>
              </a:solidFill>
              <a:latin typeface="Calibri" pitchFamily="34" charset="0"/>
            </a:endParaRPr>
          </a:p>
          <a:p>
            <a:pPr defTabSz="912813"/>
            <a:r>
              <a:rPr lang="ru-RU" sz="1200" b="1" dirty="0" smtClean="0">
                <a:solidFill>
                  <a:prstClr val="black"/>
                </a:solidFill>
                <a:latin typeface="Calibri" pitchFamily="34" charset="0"/>
              </a:rPr>
              <a:t>Деев </a:t>
            </a:r>
            <a:endParaRPr lang="ru-RU" sz="1200" b="1" dirty="0" smtClean="0">
              <a:solidFill>
                <a:prstClr val="black"/>
              </a:solidFill>
              <a:latin typeface="Calibri" pitchFamily="34" charset="0"/>
            </a:endParaRPr>
          </a:p>
          <a:p>
            <a:pPr defTabSz="912813"/>
            <a:r>
              <a:rPr lang="ru-RU" sz="1200" b="1" dirty="0" err="1" smtClean="0">
                <a:solidFill>
                  <a:prstClr val="black"/>
                </a:solidFill>
                <a:latin typeface="Calibri" pitchFamily="34" charset="0"/>
              </a:rPr>
              <a:t>Кашеверов</a:t>
            </a:r>
            <a:endParaRPr lang="ru-RU" sz="1200" b="1" dirty="0" smtClean="0">
              <a:solidFill>
                <a:prstClr val="black"/>
              </a:solidFill>
              <a:latin typeface="Calibri" pitchFamily="34" charset="0"/>
            </a:endParaRPr>
          </a:p>
          <a:p>
            <a:pPr defTabSz="912813"/>
            <a:r>
              <a:rPr lang="ru-RU" sz="1200" b="1" dirty="0" smtClean="0">
                <a:solidFill>
                  <a:prstClr val="black"/>
                </a:solidFill>
                <a:latin typeface="Calibri" pitchFamily="34" charset="0"/>
              </a:rPr>
              <a:t>Коршун</a:t>
            </a:r>
          </a:p>
          <a:p>
            <a:pPr defTabSz="912813"/>
            <a:r>
              <a:rPr lang="ru-RU" sz="1200" b="1" dirty="0" err="1" smtClean="0">
                <a:solidFill>
                  <a:prstClr val="black"/>
                </a:solidFill>
                <a:latin typeface="Calibri" pitchFamily="34" charset="0"/>
              </a:rPr>
              <a:t>Формановский</a:t>
            </a:r>
            <a:endParaRPr lang="ru-RU" sz="1200" b="1" dirty="0" smtClean="0">
              <a:solidFill>
                <a:prstClr val="black"/>
              </a:solidFill>
              <a:latin typeface="Calibri" pitchFamily="34" charset="0"/>
            </a:endParaRPr>
          </a:p>
          <a:p>
            <a:pPr defTabSz="912813"/>
            <a:r>
              <a:rPr lang="ru-RU" sz="1200" b="1" dirty="0" smtClean="0">
                <a:solidFill>
                  <a:prstClr val="black"/>
                </a:solidFill>
                <a:latin typeface="Calibri" pitchFamily="34" charset="0"/>
              </a:rPr>
              <a:t>Арсеньев</a:t>
            </a:r>
            <a:endParaRPr lang="ru-RU" sz="1200" b="1" dirty="0">
              <a:solidFill>
                <a:prstClr val="black"/>
              </a:solidFill>
              <a:latin typeface="Calibri" pitchFamily="34" charset="0"/>
            </a:endParaRPr>
          </a:p>
          <a:p>
            <a:pPr defTabSz="912813"/>
            <a:r>
              <a:rPr lang="ru-RU" sz="1200" b="1" dirty="0" err="1" smtClean="0">
                <a:solidFill>
                  <a:prstClr val="black"/>
                </a:solidFill>
                <a:latin typeface="Calibri" pitchFamily="34" charset="0"/>
              </a:rPr>
              <a:t>Бровко</a:t>
            </a:r>
            <a:endParaRPr lang="ru-RU" sz="1200" b="1" dirty="0" smtClean="0">
              <a:solidFill>
                <a:prstClr val="black"/>
              </a:solidFill>
              <a:latin typeface="Calibri" pitchFamily="34" charset="0"/>
            </a:endParaRPr>
          </a:p>
          <a:p>
            <a:pPr defTabSz="912813"/>
            <a:r>
              <a:rPr lang="ru-RU" sz="1200" b="1" dirty="0" err="1" smtClean="0">
                <a:solidFill>
                  <a:prstClr val="black"/>
                </a:solidFill>
                <a:latin typeface="Calibri" pitchFamily="34" charset="0"/>
              </a:rPr>
              <a:t>Водовозова</a:t>
            </a:r>
            <a:endParaRPr lang="ru-RU" sz="1200" b="1" dirty="0">
              <a:solidFill>
                <a:prstClr val="black"/>
              </a:solidFill>
              <a:latin typeface="Calibri" pitchFamily="34" charset="0"/>
            </a:endParaRPr>
          </a:p>
          <a:p>
            <a:pPr defTabSz="912813"/>
            <a:r>
              <a:rPr lang="ru-RU" sz="1200" b="1" dirty="0" err="1" smtClean="0">
                <a:solidFill>
                  <a:prstClr val="black"/>
                </a:solidFill>
                <a:latin typeface="Calibri" pitchFamily="34" charset="0"/>
              </a:rPr>
              <a:t>Габибов</a:t>
            </a:r>
            <a:endParaRPr lang="ru-RU" sz="1200" b="1" dirty="0" smtClean="0">
              <a:solidFill>
                <a:prstClr val="black"/>
              </a:solidFill>
              <a:latin typeface="Calibri" pitchFamily="34" charset="0"/>
            </a:endParaRPr>
          </a:p>
          <a:p>
            <a:pPr defTabSz="912813"/>
            <a:r>
              <a:rPr lang="ru-RU" sz="1200" b="1" dirty="0" smtClean="0">
                <a:solidFill>
                  <a:prstClr val="black"/>
                </a:solidFill>
                <a:latin typeface="Calibri" pitchFamily="34" charset="0"/>
              </a:rPr>
              <a:t>Олейников</a:t>
            </a:r>
            <a:endParaRPr lang="ru-RU" sz="1200" b="1" dirty="0" smtClean="0">
              <a:solidFill>
                <a:prstClr val="black"/>
              </a:solidFill>
              <a:latin typeface="Calibri" pitchFamily="34" charset="0"/>
            </a:endParaRPr>
          </a:p>
          <a:p>
            <a:pPr defTabSz="912813"/>
            <a:r>
              <a:rPr lang="ru-RU" sz="1200" b="1" dirty="0" smtClean="0">
                <a:solidFill>
                  <a:prstClr val="black"/>
                </a:solidFill>
                <a:latin typeface="Calibri" pitchFamily="34" charset="0"/>
              </a:rPr>
              <a:t>Уткин</a:t>
            </a:r>
            <a:endParaRPr lang="ru-RU" sz="1200" b="1" dirty="0">
              <a:solidFill>
                <a:prstClr val="black"/>
              </a:solidFill>
              <a:latin typeface="Calibri" pitchFamily="34" charset="0"/>
            </a:endParaRPr>
          </a:p>
          <a:p>
            <a:pPr defTabSz="912813"/>
            <a:r>
              <a:rPr lang="ru-RU" sz="1200" b="1" dirty="0" smtClean="0">
                <a:solidFill>
                  <a:prstClr val="black"/>
                </a:solidFill>
                <a:latin typeface="Calibri" pitchFamily="34" charset="0"/>
              </a:rPr>
              <a:t>Зарайский</a:t>
            </a:r>
          </a:p>
          <a:p>
            <a:pPr defTabSz="912813"/>
            <a:r>
              <a:rPr lang="ru-RU" sz="1200" b="1" dirty="0" smtClean="0">
                <a:solidFill>
                  <a:prstClr val="black"/>
                </a:solidFill>
                <a:latin typeface="Calibri" pitchFamily="34" charset="0"/>
              </a:rPr>
              <a:t>Зинченко</a:t>
            </a:r>
            <a:endParaRPr lang="ru-RU" sz="1200" b="1" dirty="0">
              <a:solidFill>
                <a:prstClr val="black"/>
              </a:solidFill>
              <a:latin typeface="Calibri" pitchFamily="34" charset="0"/>
            </a:endParaRPr>
          </a:p>
          <a:p>
            <a:pPr defTabSz="912813"/>
            <a:r>
              <a:rPr lang="ru-RU" sz="1200" b="1" dirty="0" smtClean="0">
                <a:solidFill>
                  <a:prstClr val="black"/>
                </a:solidFill>
                <a:latin typeface="Calibri" pitchFamily="34" charset="0"/>
              </a:rPr>
              <a:t>Зубов</a:t>
            </a:r>
          </a:p>
          <a:p>
            <a:pPr defTabSz="912813"/>
            <a:r>
              <a:rPr lang="ru-RU" sz="1200" b="1" dirty="0" smtClean="0">
                <a:solidFill>
                  <a:prstClr val="black"/>
                </a:solidFill>
                <a:latin typeface="Calibri" pitchFamily="34" charset="0"/>
              </a:rPr>
              <a:t>Лебедев</a:t>
            </a:r>
          </a:p>
          <a:p>
            <a:pPr defTabSz="912813"/>
            <a:r>
              <a:rPr lang="ru-RU" sz="1200" b="1" dirty="0" smtClean="0">
                <a:solidFill>
                  <a:prstClr val="black"/>
                </a:solidFill>
                <a:latin typeface="Calibri" pitchFamily="34" charset="0"/>
              </a:rPr>
              <a:t>Мартынов</a:t>
            </a:r>
            <a:endParaRPr lang="ru-RU" sz="1200" b="1" dirty="0">
              <a:solidFill>
                <a:prstClr val="black"/>
              </a:solidFill>
              <a:latin typeface="Calibri" pitchFamily="34" charset="0"/>
            </a:endParaRPr>
          </a:p>
          <a:p>
            <a:pPr defTabSz="912813"/>
            <a:r>
              <a:rPr lang="ru-RU" sz="1200" b="1" dirty="0" err="1" smtClean="0">
                <a:solidFill>
                  <a:prstClr val="black"/>
                </a:solidFill>
                <a:latin typeface="Calibri" pitchFamily="34" charset="0"/>
              </a:rPr>
              <a:t>Месянжинов</a:t>
            </a:r>
            <a:endParaRPr lang="ru-RU" sz="1200" b="1" dirty="0" smtClean="0">
              <a:solidFill>
                <a:prstClr val="black"/>
              </a:solidFill>
              <a:latin typeface="Calibri" pitchFamily="34" charset="0"/>
            </a:endParaRPr>
          </a:p>
          <a:p>
            <a:pPr defTabSz="912813"/>
            <a:r>
              <a:rPr lang="ru-RU" sz="1200" b="1" dirty="0" err="1" smtClean="0">
                <a:solidFill>
                  <a:prstClr val="black"/>
                </a:solidFill>
                <a:latin typeface="Calibri" pitchFamily="34" charset="0"/>
              </a:rPr>
              <a:t>Овчинникова</a:t>
            </a:r>
            <a:endParaRPr lang="ru-RU" sz="1200" b="1" dirty="0" smtClean="0">
              <a:solidFill>
                <a:prstClr val="black"/>
              </a:solidFill>
              <a:latin typeface="Calibri" pitchFamily="34" charset="0"/>
            </a:endParaRPr>
          </a:p>
          <a:p>
            <a:pPr defTabSz="912813"/>
            <a:r>
              <a:rPr lang="ru-RU" sz="1200" b="1" dirty="0" smtClean="0">
                <a:solidFill>
                  <a:prstClr val="black"/>
                </a:solidFill>
                <a:latin typeface="Calibri" pitchFamily="34" charset="0"/>
              </a:rPr>
              <a:t>Плетнев</a:t>
            </a:r>
            <a:endParaRPr lang="ru-RU" sz="1200" b="1" dirty="0">
              <a:solidFill>
                <a:prstClr val="black"/>
              </a:solidFill>
              <a:latin typeface="Calibri" pitchFamily="34" charset="0"/>
            </a:endParaRPr>
          </a:p>
          <a:p>
            <a:pPr defTabSz="912813"/>
            <a:r>
              <a:rPr lang="ru-RU" sz="1200" b="1" dirty="0" smtClean="0">
                <a:solidFill>
                  <a:prstClr val="black"/>
                </a:solidFill>
                <a:latin typeface="Calibri" pitchFamily="34" charset="0"/>
              </a:rPr>
              <a:t>Трубецкая</a:t>
            </a:r>
            <a:endParaRPr lang="ru-RU" sz="1200" b="1" dirty="0">
              <a:solidFill>
                <a:prstClr val="black"/>
              </a:solidFill>
              <a:latin typeface="Calibri" pitchFamily="34" charset="0"/>
            </a:endParaRPr>
          </a:p>
          <a:p>
            <a:pPr defTabSz="912813"/>
            <a:endParaRPr lang="ru-RU" sz="1200" b="1" dirty="0">
              <a:solidFill>
                <a:prstClr val="black"/>
              </a:solidFill>
              <a:latin typeface="Calibri" pitchFamily="34" charset="0"/>
            </a:endParaRPr>
          </a:p>
          <a:p>
            <a:pPr defTabSz="912813"/>
            <a:endParaRPr lang="ru-RU" sz="1200" b="1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TextBox 9"/>
          <p:cNvSpPr txBox="1">
            <a:spLocks noChangeArrowheads="1"/>
          </p:cNvSpPr>
          <p:nvPr/>
        </p:nvSpPr>
        <p:spPr bwMode="auto">
          <a:xfrm>
            <a:off x="539552" y="404664"/>
            <a:ext cx="844532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2813"/>
            <a:r>
              <a:rPr lang="ru-RU" sz="1600" dirty="0">
                <a:solidFill>
                  <a:prstClr val="black"/>
                </a:solidFill>
                <a:latin typeface="Arial" pitchFamily="34" charset="0"/>
              </a:rPr>
              <a:t>(при условии, что первый и/или последний авторы – сотрудники </a:t>
            </a:r>
            <a:r>
              <a:rPr lang="ru-RU" sz="1600" dirty="0" smtClean="0">
                <a:solidFill>
                  <a:prstClr val="black"/>
                </a:solidFill>
                <a:latin typeface="Arial" pitchFamily="34" charset="0"/>
              </a:rPr>
              <a:t>данной лаборатории)</a:t>
            </a:r>
            <a:endParaRPr lang="ru-RU" sz="1600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0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2480</TotalTime>
  <Words>570</Words>
  <Application>Microsoft Office PowerPoint</Application>
  <PresentationFormat>Экран (4:3)</PresentationFormat>
  <Paragraphs>212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6</vt:i4>
      </vt:variant>
    </vt:vector>
  </HeadingPairs>
  <TitlesOfParts>
    <vt:vector size="8" baseType="lpstr">
      <vt:lpstr>10_Тема Office</vt:lpstr>
      <vt:lpstr>11_Тема Office</vt:lpstr>
      <vt:lpstr>Федеральное государственное бюджетное учреждение  науки Институт биоорганической химии им. академиков М.М. Шемякина и Ю.А. Овчинникова Российской академии наук</vt:lpstr>
      <vt:lpstr>Некоторые показатели результативности в 2008-2012 гг.</vt:lpstr>
      <vt:lpstr>Результативность выполнения НИР в 2012 г.: научные публикации </vt:lpstr>
      <vt:lpstr>Слайд 4</vt:lpstr>
      <vt:lpstr>Слайд 5</vt:lpstr>
      <vt:lpstr>Слайд 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bon</dc:creator>
  <cp:lastModifiedBy>Роман Ефремов</cp:lastModifiedBy>
  <cp:revision>119</cp:revision>
  <dcterms:created xsi:type="dcterms:W3CDTF">2009-12-15T15:01:39Z</dcterms:created>
  <dcterms:modified xsi:type="dcterms:W3CDTF">2012-12-27T08:33:47Z</dcterms:modified>
</cp:coreProperties>
</file>