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7"/>
  </p:notesMasterIdLst>
  <p:sldIdLst>
    <p:sldId id="492" r:id="rId2"/>
    <p:sldId id="480" r:id="rId3"/>
    <p:sldId id="493" r:id="rId4"/>
    <p:sldId id="482" r:id="rId5"/>
    <p:sldId id="483" r:id="rId6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92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FF99"/>
    <a:srgbClr val="003300"/>
    <a:srgbClr val="000066"/>
    <a:srgbClr val="003399"/>
    <a:srgbClr val="FFFF99"/>
    <a:srgbClr val="EBFCD4"/>
    <a:srgbClr val="920000"/>
    <a:srgbClr val="003192"/>
    <a:srgbClr val="FF6600"/>
    <a:srgbClr val="5050C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2051" autoAdjust="0"/>
    <p:restoredTop sz="94660"/>
  </p:normalViewPr>
  <p:slideViewPr>
    <p:cSldViewPr>
      <p:cViewPr varScale="1">
        <p:scale>
          <a:sx n="107" d="100"/>
          <a:sy n="107" d="100"/>
        </p:scale>
        <p:origin x="-1062" y="-78"/>
      </p:cViewPr>
      <p:guideLst>
        <p:guide orient="horz" pos="1392"/>
        <p:guide pos="5759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09E0C4F3-1154-4CF0-8066-593D4D178C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57746-BE49-483D-A0FC-4C41DF2C4E2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80A2C-AE5F-4427-BD97-B2D9CBEB83B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7E715-12F5-4C83-B147-9558EA8027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C3031-833F-4B5E-823D-AB27A989E5A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2949A-6668-4E92-A764-E4E8FD7C63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9DBAB-1C6B-42A5-A4C0-1874E1B8F1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0AB1E-0E75-4680-A815-1FFE8A7DCD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C8A43-027B-4DB7-A90A-007494FF84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1C3B5-2973-44B8-9ACC-23DCE012A3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A2170-CA8E-43D9-93AD-422DE88E15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5A7A7-00E3-48EB-BFBD-2BCB2A921E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264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64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64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6C760A2-47F5-44F5-9480-EE251E2213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500">
              <a:srgbClr val="F4F19A"/>
            </a:gs>
            <a:gs pos="69000">
              <a:srgbClr val="FFFF99"/>
            </a:gs>
            <a:gs pos="0">
              <a:srgbClr val="EBFCD4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364331" y="296169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64331" y="1785926"/>
            <a:ext cx="8229600" cy="4595402"/>
          </a:xfrm>
        </p:spPr>
        <p:txBody>
          <a:bodyPr/>
          <a:lstStyle/>
          <a:p>
            <a:pPr algn="ctr"/>
            <a: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ПОРЯДКЕ </a:t>
            </a:r>
            <a:r>
              <a:rPr lang="ru-RU" sz="32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ПРОВЕДЕНИЯ КОНКУРСА НА ЗАМЕЩЕНИЕ ВАКАНТНЫХ ДОЛЖНОСТЕЙ. </a:t>
            </a:r>
            <a: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КОНКУРСН</a:t>
            </a:r>
            <a:r>
              <a:rPr lang="ru-RU" sz="32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АЯ</a:t>
            </a:r>
            <a:r>
              <a:rPr lang="ru-RU" sz="32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КОМИССИЯ ИБХ РАН</a:t>
            </a:r>
            <a: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 ВЫБОРОВ НОВОГО СОСТАВА УЧЕНОГО СОВЕТА ИБХ РАН </a:t>
            </a:r>
            <a:r>
              <a:rPr lang="ru-RU" sz="3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Сообщение </a:t>
            </a:r>
            <a:r>
              <a:rPr lang="ru-RU" sz="2400" b="0" dirty="0" smtClean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ученого секретаря ИБХ РАН</a:t>
            </a:r>
            <a:br>
              <a:rPr lang="ru-RU" sz="2400" b="0" dirty="0" smtClean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0" dirty="0" smtClean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д-ра </a:t>
            </a:r>
            <a:r>
              <a:rPr lang="ru-RU" sz="2400" b="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ф-м.н</a:t>
            </a:r>
            <a:r>
              <a:rPr lang="ru-RU" sz="2400" b="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В.А. </a:t>
            </a:r>
            <a:r>
              <a:rPr lang="ru-RU" sz="2400" b="0" dirty="0" err="1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Олейникова</a:t>
            </a:r>
            <a:r>
              <a:rPr lang="ru-RU" sz="2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3350" y="188913"/>
            <a:ext cx="7272338" cy="1282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агентство научных организаций Российской Федерации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 государственное бюджетное учреждение науки</a:t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spc="2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ИНСТИТУТ БИООРГАНИЧЕСКОЙ ХИМИИ 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им. академиков М.М.</a:t>
            </a:r>
            <a:r>
              <a:rPr 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Шемякина и Ю.А. </a:t>
            </a:r>
            <a:r>
              <a:rPr lang="ru-RU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Овчинникова</a:t>
            </a:r>
            <a: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Российской академии наук</a:t>
            </a:r>
            <a:endParaRPr lang="ru-RU" sz="16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2748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500">
              <a:srgbClr val="F4F19A"/>
            </a:gs>
            <a:gs pos="69000">
              <a:srgbClr val="FFFF99"/>
            </a:gs>
            <a:gs pos="0">
              <a:srgbClr val="EBFCD4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900"/>
            <a:ext cx="6912768" cy="142775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400" dirty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Состав постоянно действующей комиссии </a:t>
            </a:r>
            <a:br>
              <a:rPr lang="ru-RU" sz="2400" dirty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</a:br>
            <a:r>
              <a:rPr lang="ru-RU" sz="2400" dirty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по проведению конкурса на замещение вакантных должностей научных работников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460" y="2132856"/>
            <a:ext cx="8435280" cy="4032448"/>
          </a:xfrm>
        </p:spPr>
        <p:txBody>
          <a:bodyPr numCol="2"/>
          <a:lstStyle/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ГАБИБОВ А.Г.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академик РАН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ГОВОРУН В.М.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академик РАН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ИВАНОВ В.Т.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академик РАН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ИЛЬИН Ю.В.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, академик РАН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КИРПИЧНИКОВ М.П.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академик РАН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ЛУКЬЯНОВ С.А.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 , академик РАН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МИРОШНИКОВ А.И.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академик РАН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ПЕТРОВ Р.В.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академик </a:t>
            </a:r>
            <a:r>
              <a:rPr lang="ru-RU" sz="2200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РАН</a:t>
            </a:r>
            <a:endParaRPr lang="ru-RU" sz="2200" b="1" dirty="0" smtClean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СВЕРДЛОВ Е.Д.</a:t>
            </a:r>
            <a:r>
              <a:rPr lang="ru-RU" sz="2200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академик РАН</a:t>
            </a:r>
            <a:endParaRPr lang="ru-RU" sz="22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22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22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ДЕЕВ </a:t>
            </a: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С.М.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чл.-корр. РАН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ЗАВРИЕВ С.К.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чл.-корр. РАН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КАРПОВ В.Л.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чл.-корр. РАН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ЛИПКИН В.М.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чл.-корр. РАН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ЛУКЬЯНОВ К.А.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чл.-корр. РАН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ОЛЕЙНИКОВ В.А.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ru-RU" sz="2200" dirty="0" err="1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д.ф-м.н</a:t>
            </a:r>
            <a:endParaRPr lang="ru-RU" sz="2200" dirty="0">
              <a:solidFill>
                <a:srgbClr val="0033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ФОРМАНОВСКИЙ А.А.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д.х.н.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ЯМПОЛЬСКИЙ И.В.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д.х.н.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22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2200" b="1" dirty="0" smtClean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МИХУРА </a:t>
            </a:r>
            <a:r>
              <a:rPr lang="ru-RU" sz="2200" b="1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И.В.</a:t>
            </a:r>
            <a:r>
              <a:rPr lang="ru-RU" sz="2200" dirty="0">
                <a:solidFill>
                  <a:srgbClr val="003300"/>
                </a:solidFill>
                <a:latin typeface="Calibri" pitchFamily="34" charset="0"/>
                <a:cs typeface="Calibri" pitchFamily="34" charset="0"/>
              </a:rPr>
              <a:t>, к.х.н., секретарь комиссии</a:t>
            </a:r>
            <a:endParaRPr lang="ru-RU" sz="2200" dirty="0">
              <a:solidFill>
                <a:srgbClr val="003300"/>
              </a:solidFill>
            </a:endParaRPr>
          </a:p>
        </p:txBody>
      </p:sp>
      <p:pic>
        <p:nvPicPr>
          <p:cNvPr id="5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364331" y="296169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49406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900"/>
            <a:ext cx="7526070" cy="142775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400" dirty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О ПОРЯДКЕ ВЫБОРОВ </a:t>
            </a:r>
            <a:r>
              <a:rPr lang="ru-RU" sz="2400" dirty="0" smtClean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УЧЕНОГО СОВЕТА ИБХ </a:t>
            </a:r>
            <a:r>
              <a:rPr lang="ru-RU" sz="2400" dirty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РАН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949" y="1916832"/>
            <a:ext cx="8435280" cy="4608512"/>
          </a:xfrm>
        </p:spPr>
        <p:txBody>
          <a:bodyPr numCol="1"/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Из Устава ИБХ РАН (статья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Ученый совет Института избирается тайным голосованием на Общем собрании научных работников Института из числа работников Института, имеющих ученую степень . Ученый совет Института избирается на срок полномочий Директора.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Число членов Ученого совета Института определяется Общим собранием научных работников Института.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В сосав совета по должности входят Директор Института (исполняющий обязанности Директора института) и ученый секретарь Институт, являющийся Ученым секретарем Ученого совета. В состав Ученого совета без выборов входят члены РАН, работающие в Институте, с их согласия.</a:t>
            </a:r>
          </a:p>
        </p:txBody>
      </p:sp>
      <p:pic>
        <p:nvPicPr>
          <p:cNvPr id="5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364331" y="296169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15817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500">
              <a:srgbClr val="F4F19A"/>
            </a:gs>
            <a:gs pos="69000">
              <a:srgbClr val="FFFF99"/>
            </a:gs>
            <a:gs pos="0">
              <a:srgbClr val="EBFCD4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900"/>
            <a:ext cx="6912768" cy="142775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400" dirty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О ПОРЯДКЕ ВЫБОРОВ ДИРЕКТОРА ИБХ РАН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949" y="1916832"/>
            <a:ext cx="8435280" cy="4608512"/>
          </a:xfrm>
        </p:spPr>
        <p:txBody>
          <a:bodyPr numCol="1"/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Из Устава ИБХ РАН (статья 29)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Директор назначается (утверждается) на должность и освобождается от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должности Руководителем Федерального агентства научных организаций в установленном порядке.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Директор избирается коллективом Института из числа кандидатур, согласованных с президиумом РАН, одобренных комиссией по кадровым вопросам Совета при Президенте РФ по науке и образованию и утвержденных Агентством.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Инициатором проведения выборов Директора Института является Агентство.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Организатором выборов Директора в Институте является Ученый совет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Порядок проведения выборов Директора в Институте устанавливается настоящим Уставом и Положением, утверждаемым Ученым советом.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Утвержденные в установленном порядке кандидатуры на должность Директора Института рассматриваются коллективом Института. В процедуре выборов участвуют не менее двух кандидатур.</a:t>
            </a:r>
          </a:p>
        </p:txBody>
      </p:sp>
      <p:pic>
        <p:nvPicPr>
          <p:cNvPr id="5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364331" y="296169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15817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500">
              <a:srgbClr val="F4F19A"/>
            </a:gs>
            <a:gs pos="69000">
              <a:srgbClr val="FFFF99"/>
            </a:gs>
            <a:gs pos="0">
              <a:srgbClr val="EBFCD4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900"/>
            <a:ext cx="6912768" cy="142775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400" dirty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О ПОРЯДКЕ ВЫБОРОВ ДИРЕКТОРА ИБХ РАН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460" y="1556792"/>
            <a:ext cx="8435280" cy="5040560"/>
          </a:xfrm>
        </p:spPr>
        <p:txBody>
          <a:bodyPr numCol="1"/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Из Устава ИБХ РАН (статья 29 - продолжение)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Кандидатура Директора считается избранной коллективом Института, если за нее проголосовало большинство участвующих в голосовании работников Института.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В случае если выборы Директора Института признаны не состоявшимися, проводятся повторные выборы Директора Института в порядке, установленном законодательством РФ и абзацами вторым – седьмым настоящего пункта.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Решение коллектива Института оформляется протоколом, утверждаемым председателем Ученого совета Института, и в течение пяти календарных дней со дня проведения выборов направляется в Агентство.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Выборы Директора Института проводятся в срок, не превышающий 30 календарных дней со дня утверждения Агентством кандидатур на должность Директора Института.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Из Устава ИБХ РАН (статья 30)</a:t>
            </a:r>
          </a:p>
          <a:p>
            <a:pPr marL="0" indent="457200">
              <a:spcBef>
                <a:spcPts val="600"/>
              </a:spcBef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Агентство заключает с Директором трудовой договор на срок до 5 лет, расторгает его в соответствии с законодательством РФ.</a:t>
            </a:r>
          </a:p>
        </p:txBody>
      </p:sp>
      <p:pic>
        <p:nvPicPr>
          <p:cNvPr id="5" name="Рисунок 33" descr="IBCh_emblem_Maxim (1)"/>
          <p:cNvPicPr>
            <a:picLocks noChangeAspect="1" noChangeArrowheads="1"/>
          </p:cNvPicPr>
          <p:nvPr/>
        </p:nvPicPr>
        <p:blipFill>
          <a:blip r:embed="rId2" cstate="print"/>
          <a:srcRect l="9631" t="6924" r="66774" b="63110"/>
          <a:stretch>
            <a:fillRect/>
          </a:stretch>
        </p:blipFill>
        <p:spPr bwMode="auto">
          <a:xfrm>
            <a:off x="364331" y="296169"/>
            <a:ext cx="64293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92451317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189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8126</TotalTime>
  <Words>423</Words>
  <Application>Microsoft Office PowerPoint</Application>
  <PresentationFormat>Экран (4:3)</PresentationFormat>
  <Paragraphs>42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Оформление по умолчанию</vt:lpstr>
      <vt:lpstr>О ПОРЯДКЕ ПРОВЕДЕНИЯ КОНКУРСА НА ЗАМЕЩЕНИЕ ВАКАНТНЫХ ДОЛЖНОСТЕЙ.  КОНКУРСНАЯ КОМИССИЯ ИБХ РАН  ПОРЯДОК ВЫБОРОВ НОВОГО СОСТАВА УЧЕНОГО СОВЕТА ИБХ РАН   Сообщение ученого секретаря ИБХ РАН д-ра ф-м.н. В.А. Олейникова </vt:lpstr>
      <vt:lpstr>Состав постоянно действующей комиссии  по проведению конкурса на замещение вакантных должностей научных работников</vt:lpstr>
      <vt:lpstr>О ПОРЯДКЕ ВЫБОРОВ УЧЕНОГО СОВЕТА ИБХ РАН</vt:lpstr>
      <vt:lpstr>О ПОРЯДКЕ ВЫБОРОВ ДИРЕКТОРА ИБХ РАН</vt:lpstr>
      <vt:lpstr>О ПОРЯДКЕ ВЫБОРОВ ДИРЕКТОРА ИБХ РАН</vt:lpstr>
    </vt:vector>
  </TitlesOfParts>
  <Company>IBCH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Oleynikov</cp:lastModifiedBy>
  <cp:revision>494</cp:revision>
  <cp:lastPrinted>2017-03-15T07:18:41Z</cp:lastPrinted>
  <dcterms:created xsi:type="dcterms:W3CDTF">2002-02-01T11:19:27Z</dcterms:created>
  <dcterms:modified xsi:type="dcterms:W3CDTF">2017-03-16T05:00:46Z</dcterms:modified>
</cp:coreProperties>
</file>