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iagrams/layout20.xml" ContentType="application/vnd.openxmlformats-officedocument.drawingml.diagramLayout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Default Extension="emf" ContentType="image/x-emf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notesSlides/notesSlide13.xml" ContentType="application/vnd.openxmlformats-officedocument.presentationml.notesSlide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slides/slide108.xml" ContentType="application/vnd.openxmlformats-officedocument.presentationml.slide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diagrams/colors35.xml" ContentType="application/vnd.openxmlformats-officedocument.drawingml.diagramColors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ppt/diagrams/colors24.xml" ContentType="application/vnd.openxmlformats-officedocument.drawingml.diagramColors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diagrams/quickStyle19.xml" ContentType="application/vnd.openxmlformats-officedocument.drawingml.diagramStyle+xml"/>
  <Override PartName="/ppt/notesSlides/notesSlide18.xml" ContentType="application/vnd.openxmlformats-officedocument.presentationml.notesSlide+xml"/>
  <Override PartName="/ppt/slides/slide41.xml" ContentType="application/vnd.openxmlformats-officedocument.presentationml.slide+xml"/>
  <Override PartName="/ppt/slides/slide30.xml" ContentType="application/vnd.openxmlformats-officedocument.presentationml.slid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34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colors29.xml" ContentType="application/vnd.openxmlformats-officedocument.drawingml.diagramColors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diagrams/colors6.xml" ContentType="application/vnd.openxmlformats-officedocument.drawingml.diagramColors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notesSlides/notesSlide10.xml" ContentType="application/vnd.openxmlformats-officedocument.presentationml.notesSlid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layout22.xml" ContentType="application/vnd.openxmlformats-officedocument.drawingml.diagram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notesSlides/notesSlide15.xml" ContentType="application/vnd.openxmlformats-officedocument.presentationml.notesSlide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notesSlides/notesSlide22.xml" ContentType="application/vnd.openxmlformats-officedocument.presentationml.notesSlide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notesSlides/notesSlide11.xml" ContentType="application/vnd.openxmlformats-officedocument.presentationml.notesSlide+xml"/>
  <Default Extension="tiff" ContentType="image/tiff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layout34.xml" ContentType="application/vnd.openxmlformats-officedocument.drawingml.diagramLayout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notesSlides/notesSlide12.xml" ContentType="application/vnd.openxmlformats-officedocument.presentationml.notesSlide+xml"/>
  <Override PartName="/ppt/diagrams/layout35.xml" ContentType="application/vnd.openxmlformats-officedocument.drawingml.diagramLayout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quickStyle29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s/slide51.xml" ContentType="application/vnd.openxmlformats-officedocument.presentationml.slide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Default Extension="wdp" ContentType="image/vnd.ms-photo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Default Extension="gif" ContentType="image/gif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theme/theme3.xml" ContentType="application/vnd.openxmlformats-officedocument.theme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notesSlides/notesSlide14.xml" ContentType="application/vnd.openxmlformats-officedocument.presentationml.notesSlide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slides/slide109.xml" ContentType="application/vnd.openxmlformats-officedocument.presentationml.slide+xml"/>
  <Override PartName="/ppt/diagrams/quickStyle9.xml" ContentType="application/vnd.openxmlformats-officedocument.drawingml.diagramStyle+xml"/>
  <Override PartName="/ppt/diagrams/drawing30.xml" ContentType="application/vnd.ms-office.drawingml.diagramDrawing+xml"/>
  <Override PartName="/ppt/slides/slide97.xml" ContentType="application/vnd.openxmlformats-officedocument.presentationml.slide+xml"/>
  <Override PartName="/ppt/notesSlides/notesSlide5.xml" ContentType="application/vnd.openxmlformats-officedocument.presentationml.notesSlide+xml"/>
  <Override PartName="/ppt/diagrams/colors14.xml" ContentType="application/vnd.openxmlformats-officedocument.drawingml.diagramColors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diagrams/colors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data30.xml" ContentType="application/vnd.openxmlformats-officedocument.drawingml.diagramData+xml"/>
  <Override PartName="/ppt/slides/slide31.xml" ContentType="application/vnd.openxmlformats-officedocument.presentationml.slide+xml"/>
  <Override PartName="/ppt/slides/slide4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22"/>
  </p:notesMasterIdLst>
  <p:handoutMasterIdLst>
    <p:handoutMasterId r:id="rId123"/>
  </p:handoutMasterIdLst>
  <p:sldIdLst>
    <p:sldId id="256" r:id="rId5"/>
    <p:sldId id="257" r:id="rId6"/>
    <p:sldId id="400" r:id="rId7"/>
    <p:sldId id="419" r:id="rId8"/>
    <p:sldId id="440" r:id="rId9"/>
    <p:sldId id="508" r:id="rId10"/>
    <p:sldId id="485" r:id="rId11"/>
    <p:sldId id="471" r:id="rId12"/>
    <p:sldId id="417" r:id="rId13"/>
    <p:sldId id="418" r:id="rId14"/>
    <p:sldId id="470" r:id="rId15"/>
    <p:sldId id="439" r:id="rId16"/>
    <p:sldId id="442" r:id="rId17"/>
    <p:sldId id="522" r:id="rId18"/>
    <p:sldId id="401" r:id="rId19"/>
    <p:sldId id="441" r:id="rId20"/>
    <p:sldId id="449" r:id="rId21"/>
    <p:sldId id="523" r:id="rId22"/>
    <p:sldId id="402" r:id="rId23"/>
    <p:sldId id="448" r:id="rId24"/>
    <p:sldId id="450" r:id="rId25"/>
    <p:sldId id="451" r:id="rId26"/>
    <p:sldId id="452" r:id="rId27"/>
    <p:sldId id="453" r:id="rId28"/>
    <p:sldId id="444" r:id="rId29"/>
    <p:sldId id="524" r:id="rId30"/>
    <p:sldId id="403" r:id="rId31"/>
    <p:sldId id="445" r:id="rId32"/>
    <p:sldId id="455" r:id="rId33"/>
    <p:sldId id="437" r:id="rId34"/>
    <p:sldId id="525" r:id="rId35"/>
    <p:sldId id="404" r:id="rId36"/>
    <p:sldId id="446" r:id="rId37"/>
    <p:sldId id="458" r:id="rId38"/>
    <p:sldId id="472" r:id="rId39"/>
    <p:sldId id="456" r:id="rId40"/>
    <p:sldId id="526" r:id="rId41"/>
    <p:sldId id="405" r:id="rId42"/>
    <p:sldId id="457" r:id="rId43"/>
    <p:sldId id="473" r:id="rId44"/>
    <p:sldId id="527" r:id="rId45"/>
    <p:sldId id="406" r:id="rId46"/>
    <p:sldId id="447" r:id="rId47"/>
    <p:sldId id="506" r:id="rId48"/>
    <p:sldId id="475" r:id="rId49"/>
    <p:sldId id="476" r:id="rId50"/>
    <p:sldId id="528" r:id="rId51"/>
    <p:sldId id="407" r:id="rId52"/>
    <p:sldId id="477" r:id="rId53"/>
    <p:sldId id="549" r:id="rId54"/>
    <p:sldId id="501" r:id="rId55"/>
    <p:sldId id="502" r:id="rId56"/>
    <p:sldId id="503" r:id="rId57"/>
    <p:sldId id="478" r:id="rId58"/>
    <p:sldId id="479" r:id="rId59"/>
    <p:sldId id="486" r:id="rId60"/>
    <p:sldId id="529" r:id="rId61"/>
    <p:sldId id="408" r:id="rId62"/>
    <p:sldId id="461" r:id="rId63"/>
    <p:sldId id="530" r:id="rId64"/>
    <p:sldId id="409" r:id="rId65"/>
    <p:sldId id="462" r:id="rId66"/>
    <p:sldId id="531" r:id="rId67"/>
    <p:sldId id="532" r:id="rId68"/>
    <p:sldId id="463" r:id="rId69"/>
    <p:sldId id="480" r:id="rId70"/>
    <p:sldId id="482" r:id="rId71"/>
    <p:sldId id="483" r:id="rId72"/>
    <p:sldId id="487" r:id="rId73"/>
    <p:sldId id="410" r:id="rId74"/>
    <p:sldId id="411" r:id="rId75"/>
    <p:sldId id="488" r:id="rId76"/>
    <p:sldId id="489" r:id="rId77"/>
    <p:sldId id="533" r:id="rId78"/>
    <p:sldId id="414" r:id="rId79"/>
    <p:sldId id="490" r:id="rId80"/>
    <p:sldId id="493" r:id="rId81"/>
    <p:sldId id="534" r:id="rId82"/>
    <p:sldId id="413" r:id="rId83"/>
    <p:sldId id="491" r:id="rId84"/>
    <p:sldId id="509" r:id="rId85"/>
    <p:sldId id="510" r:id="rId86"/>
    <p:sldId id="494" r:id="rId87"/>
    <p:sldId id="492" r:id="rId88"/>
    <p:sldId id="535" r:id="rId89"/>
    <p:sldId id="415" r:id="rId90"/>
    <p:sldId id="518" r:id="rId91"/>
    <p:sldId id="519" r:id="rId92"/>
    <p:sldId id="520" r:id="rId93"/>
    <p:sldId id="536" r:id="rId94"/>
    <p:sldId id="504" r:id="rId95"/>
    <p:sldId id="505" r:id="rId96"/>
    <p:sldId id="495" r:id="rId97"/>
    <p:sldId id="537" r:id="rId98"/>
    <p:sldId id="416" r:id="rId99"/>
    <p:sldId id="469" r:id="rId100"/>
    <p:sldId id="497" r:id="rId101"/>
    <p:sldId id="496" r:id="rId102"/>
    <p:sldId id="498" r:id="rId103"/>
    <p:sldId id="500" r:id="rId104"/>
    <p:sldId id="511" r:id="rId105"/>
    <p:sldId id="512" r:id="rId106"/>
    <p:sldId id="513" r:id="rId107"/>
    <p:sldId id="514" r:id="rId108"/>
    <p:sldId id="521" r:id="rId109"/>
    <p:sldId id="539" r:id="rId110"/>
    <p:sldId id="540" r:id="rId111"/>
    <p:sldId id="515" r:id="rId112"/>
    <p:sldId id="538" r:id="rId113"/>
    <p:sldId id="517" r:id="rId114"/>
    <p:sldId id="545" r:id="rId115"/>
    <p:sldId id="546" r:id="rId116"/>
    <p:sldId id="541" r:id="rId117"/>
    <p:sldId id="542" r:id="rId118"/>
    <p:sldId id="548" r:id="rId119"/>
    <p:sldId id="543" r:id="rId120"/>
    <p:sldId id="547" r:id="rId121"/>
  </p:sldIdLst>
  <p:sldSz cx="9144000" cy="6858000" type="screen4x3"/>
  <p:notesSz cx="6797675" cy="9926638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AF3E2"/>
    <a:srgbClr val="FFE48F"/>
    <a:srgbClr val="3A1D00"/>
    <a:srgbClr val="003300"/>
    <a:srgbClr val="FFEAA7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0" autoAdjust="0"/>
    <p:restoredTop sz="95401" autoAdjust="0"/>
  </p:normalViewPr>
  <p:slideViewPr>
    <p:cSldViewPr snapToGrid="0" showGuides="1">
      <p:cViewPr varScale="1">
        <p:scale>
          <a:sx n="56" d="100"/>
          <a:sy n="56" d="100"/>
        </p:scale>
        <p:origin x="-53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2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16" Type="http://schemas.openxmlformats.org/officeDocument/2006/relationships/slide" Target="slides/slide112.xml"/><Relationship Id="rId124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11" Type="http://schemas.openxmlformats.org/officeDocument/2006/relationships/slide" Target="slides/slide10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12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61" Type="http://schemas.openxmlformats.org/officeDocument/2006/relationships/slide" Target="slides/slide57.xml"/><Relationship Id="rId82" Type="http://schemas.openxmlformats.org/officeDocument/2006/relationships/slide" Target="slides/slide7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БИОКАТАЛИЗА (А.Г. ГАБИБОВ)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62</a:t>
          </a: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1F6A73C-098F-4AD9-8A5D-7CA52A6F7AA5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КЛЕТОЧНОЙ БИОЛОГИИ РЕЦЕПТОРОВ (А.Г. ПЕТРЕНКО</a:t>
          </a:r>
          <a:r>
            <a: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6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7F4453-2CF5-42A8-98A2-27A082F33229}" type="parTrans" cxnId="{E12FBC23-2053-4DE2-A1DD-518A44DD988E}">
      <dgm:prSet/>
      <dgm:spPr/>
      <dgm:t>
        <a:bodyPr/>
        <a:lstStyle/>
        <a:p>
          <a:endParaRPr lang="ru-RU" sz="1400"/>
        </a:p>
      </dgm:t>
    </dgm:pt>
    <dgm:pt modelId="{E347174A-B8F6-4760-AFF8-47E8B444846E}" type="sibTrans" cxnId="{E12FBC23-2053-4DE2-A1DD-518A44DD988E}">
      <dgm:prSet/>
      <dgm:spPr/>
      <dgm:t>
        <a:bodyPr/>
        <a:lstStyle/>
        <a:p>
          <a:endParaRPr lang="ru-RU" sz="1400"/>
        </a:p>
      </dgm:t>
    </dgm:pt>
    <dgm:pt modelId="{A8655694-0EAA-45D0-82EE-F0193594B8BE}">
      <dgm:prSet phldrT="[Текст]" custT="1"/>
      <dgm:spPr/>
      <dgm:t>
        <a:bodyPr/>
        <a:lstStyle/>
        <a:p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БИОФАРМАЦЕВТИКИ (В.И. ДЕЙГИН)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11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DFED1E-1D21-44CB-BF4E-94548FEBF5D8}" type="parTrans" cxnId="{83B2D015-8568-45CA-91BB-5C56B48DCE90}">
      <dgm:prSet/>
      <dgm:spPr/>
      <dgm:t>
        <a:bodyPr/>
        <a:lstStyle/>
        <a:p>
          <a:endParaRPr lang="ru-RU" sz="1400"/>
        </a:p>
      </dgm:t>
    </dgm:pt>
    <dgm:pt modelId="{A50AAA36-D85E-45D1-964C-B98D7114789A}" type="sibTrans" cxnId="{83B2D015-8568-45CA-91BB-5C56B48DCE90}">
      <dgm:prSet/>
      <dgm:spPr/>
      <dgm:t>
        <a:bodyPr/>
        <a:lstStyle/>
        <a:p>
          <a:endParaRPr lang="ru-RU" sz="1400"/>
        </a:p>
      </dgm:t>
    </dgm:pt>
    <dgm:pt modelId="{B79BFC87-A423-4A4E-85F6-C4096CDDA851}">
      <dgm:prSet phldrT="[Текст]" custT="1"/>
      <dgm:spPr/>
      <dgm:t>
        <a:bodyPr/>
        <a:lstStyle/>
        <a:p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БЕЛКОВ ГОРМОНАЛЬНОЙ РЕГУЛЯЦИИ (В.М. ЛИПКИН)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17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BD1D15A-4FD5-40CB-B688-6D8316AA75F8}" type="parTrans" cxnId="{4F47146E-4BC5-4F46-8822-43AC4432AB07}">
      <dgm:prSet/>
      <dgm:spPr/>
      <dgm:t>
        <a:bodyPr/>
        <a:lstStyle/>
        <a:p>
          <a:endParaRPr lang="ru-RU" sz="1400"/>
        </a:p>
      </dgm:t>
    </dgm:pt>
    <dgm:pt modelId="{C9BE28BA-C523-472D-955E-EEB92F4280FB}" type="sibTrans" cxnId="{4F47146E-4BC5-4F46-8822-43AC4432AB07}">
      <dgm:prSet/>
      <dgm:spPr/>
      <dgm:t>
        <a:bodyPr/>
        <a:lstStyle/>
        <a:p>
          <a:endParaRPr lang="ru-RU" sz="1400"/>
        </a:p>
      </dgm:t>
    </dgm:pt>
    <dgm:pt modelId="{A7477F0A-C496-445F-BEF1-01921624F6BC}">
      <dgm:prSet phldrT="[Текст]" custT="1"/>
      <dgm:spPr/>
      <dgm:t>
        <a:bodyPr/>
        <a:lstStyle/>
        <a:p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ХИМИИ ПРОТЕОЛИТИЧЕСКИХ ФЕРМЕНТОВ (И.В. СМИРНОВ)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36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44DB02D-1DD3-4D0B-8BB7-A3258E4A2931}" type="parTrans" cxnId="{9399DA91-8655-4876-8488-DDA95252AF9D}">
      <dgm:prSet/>
      <dgm:spPr/>
      <dgm:t>
        <a:bodyPr/>
        <a:lstStyle/>
        <a:p>
          <a:endParaRPr lang="ru-RU" sz="1400"/>
        </a:p>
      </dgm:t>
    </dgm:pt>
    <dgm:pt modelId="{3265732F-B7A8-40A9-AE7F-3A445B34BC0E}" type="sibTrans" cxnId="{9399DA91-8655-4876-8488-DDA95252AF9D}">
      <dgm:prSet/>
      <dgm:spPr/>
      <dgm:t>
        <a:bodyPr/>
        <a:lstStyle/>
        <a:p>
          <a:endParaRPr lang="ru-RU" sz="1400"/>
        </a:p>
      </dgm:t>
    </dgm:pt>
    <dgm:pt modelId="{FA931B70-9593-409D-8CF2-C23D993F1875}">
      <dgm:prSet phldrT="[Текст]" custT="1"/>
      <dgm:spPr/>
      <dgm:t>
        <a:bodyPr/>
        <a:lstStyle/>
        <a:p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РЕНТГЕНОСТРУКТУРНЫХ ИССЛЕДОВАНИЙ БИОПОЛИМЕРОВ (В.З. ПЛЕТНЕВ)</a:t>
          </a:r>
          <a:b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BF109C-CD49-492B-A591-43D55A0C4DE8}" type="parTrans" cxnId="{508957A8-C7AC-4BC0-A518-4FB22AE8BB93}">
      <dgm:prSet/>
      <dgm:spPr/>
      <dgm:t>
        <a:bodyPr/>
        <a:lstStyle/>
        <a:p>
          <a:endParaRPr lang="ru-RU" sz="1400"/>
        </a:p>
      </dgm:t>
    </dgm:pt>
    <dgm:pt modelId="{0D91B44A-F0B9-469C-BCE2-4D2694DD0DC1}" type="sibTrans" cxnId="{508957A8-C7AC-4BC0-A518-4FB22AE8BB93}">
      <dgm:prSet/>
      <dgm:spPr/>
      <dgm:t>
        <a:bodyPr/>
        <a:lstStyle/>
        <a:p>
          <a:endParaRPr lang="ru-RU" sz="1400"/>
        </a:p>
      </dgm:t>
    </dgm:pt>
    <dgm:pt modelId="{BC3CE151-FB59-4F6A-87D5-DC09CED9140B}">
      <dgm:prSet phldrT="[Текст]" custT="1"/>
      <dgm:spPr/>
      <dgm:t>
        <a:bodyPr/>
        <a:lstStyle/>
        <a:p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ГРУППА МОЛЕКУЛЯРНОЙ ФИЗИОЛОГИИ (И.Е. ДЕЕВ)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13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7FAD88A-754F-4AFC-B4C8-BCA2995C6D7D}" type="parTrans" cxnId="{B5A31B77-F0C9-4924-9204-C2AD124337E8}">
      <dgm:prSet/>
      <dgm:spPr/>
      <dgm:t>
        <a:bodyPr/>
        <a:lstStyle/>
        <a:p>
          <a:endParaRPr lang="ru-RU" sz="1400"/>
        </a:p>
      </dgm:t>
    </dgm:pt>
    <dgm:pt modelId="{8B138B2E-721D-43A5-B107-E2153C4FC0E7}" type="sibTrans" cxnId="{B5A31B77-F0C9-4924-9204-C2AD124337E8}">
      <dgm:prSet/>
      <dgm:spPr/>
      <dgm:t>
        <a:bodyPr/>
        <a:lstStyle/>
        <a:p>
          <a:endParaRPr lang="ru-RU" sz="1400"/>
        </a:p>
      </dgm:t>
    </dgm:pt>
    <dgm:pt modelId="{D511E89E-E343-41E3-BC28-0DB2C989EBBD}">
      <dgm:prSet phldrT="[Текст]" custT="1"/>
      <dgm:spPr/>
      <dgm:t>
        <a:bodyPr/>
        <a:lstStyle/>
        <a:p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ГРУППА ЭКСПРЕССИИ БЕЛКОВЫХ ФАКТОРОВ РОСТА И ДИФФЕРЕНЦИРОВКИ (Е.И. ФРОЛОВА)</a:t>
          </a:r>
          <a:b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5BF31C-79E6-41F2-8571-FD08BF111D0E}" type="parTrans" cxnId="{48EF3468-A8A1-4FBF-979A-1A7292195982}">
      <dgm:prSet/>
      <dgm:spPr/>
      <dgm:t>
        <a:bodyPr/>
        <a:lstStyle/>
        <a:p>
          <a:endParaRPr lang="ru-RU" sz="1400"/>
        </a:p>
      </dgm:t>
    </dgm:pt>
    <dgm:pt modelId="{F752305D-B94F-4B10-8246-F966E7AB61AD}" type="sibTrans" cxnId="{48EF3468-A8A1-4FBF-979A-1A7292195982}">
      <dgm:prSet/>
      <dgm:spPr/>
      <dgm:t>
        <a:bodyPr/>
        <a:lstStyle/>
        <a:p>
          <a:endParaRPr lang="ru-RU" sz="1400"/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8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8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165CD55C-664C-4BEB-8B7E-795D203ACEEB}" type="pres">
      <dgm:prSet presAssocID="{D1F6A73C-098F-4AD9-8A5D-7CA52A6F7AA5}" presName="parentLin" presStyleCnt="0"/>
      <dgm:spPr/>
    </dgm:pt>
    <dgm:pt modelId="{7299DC97-4762-4376-81E3-C07649559AA9}" type="pres">
      <dgm:prSet presAssocID="{D1F6A73C-098F-4AD9-8A5D-7CA52A6F7AA5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1477A343-CDF9-4607-AC57-28B03A74D625}" type="pres">
      <dgm:prSet presAssocID="{D1F6A73C-098F-4AD9-8A5D-7CA52A6F7AA5}" presName="parentText" presStyleLbl="node1" presStyleIdx="1" presStyleCnt="8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4DB79-0D3D-44C5-8BAF-91F5641C11C9}" type="pres">
      <dgm:prSet presAssocID="{D1F6A73C-098F-4AD9-8A5D-7CA52A6F7AA5}" presName="negativeSpace" presStyleCnt="0"/>
      <dgm:spPr/>
    </dgm:pt>
    <dgm:pt modelId="{A37800B2-E7CC-4F32-8B84-8538A7E654F8}" type="pres">
      <dgm:prSet presAssocID="{D1F6A73C-098F-4AD9-8A5D-7CA52A6F7AA5}" presName="childText" presStyleLbl="conFgAcc1" presStyleIdx="1" presStyleCnt="8">
        <dgm:presLayoutVars>
          <dgm:bulletEnabled val="1"/>
        </dgm:presLayoutVars>
      </dgm:prSet>
      <dgm:spPr/>
    </dgm:pt>
    <dgm:pt modelId="{2BC853FA-3052-4D6D-96AC-5B421A739624}" type="pres">
      <dgm:prSet presAssocID="{E347174A-B8F6-4760-AFF8-47E8B444846E}" presName="spaceBetweenRectangles" presStyleCnt="0"/>
      <dgm:spPr/>
    </dgm:pt>
    <dgm:pt modelId="{44AD9F19-534C-429C-88F5-47F9EC334227}" type="pres">
      <dgm:prSet presAssocID="{A8655694-0EAA-45D0-82EE-F0193594B8BE}" presName="parentLin" presStyleCnt="0"/>
      <dgm:spPr/>
    </dgm:pt>
    <dgm:pt modelId="{3D6C3B43-9ECE-4464-A177-982A9C4493A8}" type="pres">
      <dgm:prSet presAssocID="{A8655694-0EAA-45D0-82EE-F0193594B8BE}" presName="parentLeftMargin" presStyleLbl="node1" presStyleIdx="1" presStyleCnt="8"/>
      <dgm:spPr/>
      <dgm:t>
        <a:bodyPr/>
        <a:lstStyle/>
        <a:p>
          <a:endParaRPr lang="ru-RU"/>
        </a:p>
      </dgm:t>
    </dgm:pt>
    <dgm:pt modelId="{8E8020E4-9692-42D3-A5A4-A6AB5E7D0F91}" type="pres">
      <dgm:prSet presAssocID="{A8655694-0EAA-45D0-82EE-F0193594B8BE}" presName="parentText" presStyleLbl="node1" presStyleIdx="2" presStyleCnt="8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BB14B-DD7D-415C-8433-0CC0C8711E2B}" type="pres">
      <dgm:prSet presAssocID="{A8655694-0EAA-45D0-82EE-F0193594B8BE}" presName="negativeSpace" presStyleCnt="0"/>
      <dgm:spPr/>
    </dgm:pt>
    <dgm:pt modelId="{A0F06776-7EC6-4910-A970-722784C86A1F}" type="pres">
      <dgm:prSet presAssocID="{A8655694-0EAA-45D0-82EE-F0193594B8BE}" presName="childText" presStyleLbl="conFgAcc1" presStyleIdx="2" presStyleCnt="8">
        <dgm:presLayoutVars>
          <dgm:bulletEnabled val="1"/>
        </dgm:presLayoutVars>
      </dgm:prSet>
      <dgm:spPr/>
    </dgm:pt>
    <dgm:pt modelId="{EB0DFACC-0F68-41E4-B494-91AE91B518AC}" type="pres">
      <dgm:prSet presAssocID="{A50AAA36-D85E-45D1-964C-B98D7114789A}" presName="spaceBetweenRectangles" presStyleCnt="0"/>
      <dgm:spPr/>
    </dgm:pt>
    <dgm:pt modelId="{D482513A-C602-4A58-9359-DAC80128137B}" type="pres">
      <dgm:prSet presAssocID="{B79BFC87-A423-4A4E-85F6-C4096CDDA851}" presName="parentLin" presStyleCnt="0"/>
      <dgm:spPr/>
    </dgm:pt>
    <dgm:pt modelId="{A52E31CD-5E8A-4925-855B-3444573123D3}" type="pres">
      <dgm:prSet presAssocID="{B79BFC87-A423-4A4E-85F6-C4096CDDA851}" presName="parentLeftMargin" presStyleLbl="node1" presStyleIdx="2" presStyleCnt="8"/>
      <dgm:spPr/>
      <dgm:t>
        <a:bodyPr/>
        <a:lstStyle/>
        <a:p>
          <a:endParaRPr lang="ru-RU"/>
        </a:p>
      </dgm:t>
    </dgm:pt>
    <dgm:pt modelId="{E3312BC0-C61C-4E6A-A95D-3F10BD3119CB}" type="pres">
      <dgm:prSet presAssocID="{B79BFC87-A423-4A4E-85F6-C4096CDDA851}" presName="parentText" presStyleLbl="node1" presStyleIdx="3" presStyleCnt="8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9BD743-93F6-47D9-BAB1-756D851466EB}" type="pres">
      <dgm:prSet presAssocID="{B79BFC87-A423-4A4E-85F6-C4096CDDA851}" presName="negativeSpace" presStyleCnt="0"/>
      <dgm:spPr/>
    </dgm:pt>
    <dgm:pt modelId="{4C6D7443-22BF-48C3-AA85-6B15CB36A6C0}" type="pres">
      <dgm:prSet presAssocID="{B79BFC87-A423-4A4E-85F6-C4096CDDA851}" presName="childText" presStyleLbl="conFgAcc1" presStyleIdx="3" presStyleCnt="8">
        <dgm:presLayoutVars>
          <dgm:bulletEnabled val="1"/>
        </dgm:presLayoutVars>
      </dgm:prSet>
      <dgm:spPr/>
    </dgm:pt>
    <dgm:pt modelId="{F89C78EB-1CD4-428D-8EDC-49E874BED989}" type="pres">
      <dgm:prSet presAssocID="{C9BE28BA-C523-472D-955E-EEB92F4280FB}" presName="spaceBetweenRectangles" presStyleCnt="0"/>
      <dgm:spPr/>
    </dgm:pt>
    <dgm:pt modelId="{E6293668-FC6F-4DF2-A9B1-9E2332C8804A}" type="pres">
      <dgm:prSet presAssocID="{A7477F0A-C496-445F-BEF1-01921624F6BC}" presName="parentLin" presStyleCnt="0"/>
      <dgm:spPr/>
    </dgm:pt>
    <dgm:pt modelId="{BBED4542-020C-4CD1-8205-DFA8EAEF6CBB}" type="pres">
      <dgm:prSet presAssocID="{A7477F0A-C496-445F-BEF1-01921624F6BC}" presName="parentLeftMargin" presStyleLbl="node1" presStyleIdx="3" presStyleCnt="8"/>
      <dgm:spPr/>
      <dgm:t>
        <a:bodyPr/>
        <a:lstStyle/>
        <a:p>
          <a:endParaRPr lang="ru-RU"/>
        </a:p>
      </dgm:t>
    </dgm:pt>
    <dgm:pt modelId="{F3B232FD-8BCE-47B9-92E1-D96E0B17C9A6}" type="pres">
      <dgm:prSet presAssocID="{A7477F0A-C496-445F-BEF1-01921624F6BC}" presName="parentText" presStyleLbl="node1" presStyleIdx="4" presStyleCnt="8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D1CF37-1806-4402-B777-E31F4C37163C}" type="pres">
      <dgm:prSet presAssocID="{A7477F0A-C496-445F-BEF1-01921624F6BC}" presName="negativeSpace" presStyleCnt="0"/>
      <dgm:spPr/>
    </dgm:pt>
    <dgm:pt modelId="{B905B671-9EEE-4C2C-8593-434779B4A1DE}" type="pres">
      <dgm:prSet presAssocID="{A7477F0A-C496-445F-BEF1-01921624F6BC}" presName="childText" presStyleLbl="conFgAcc1" presStyleIdx="4" presStyleCnt="8">
        <dgm:presLayoutVars>
          <dgm:bulletEnabled val="1"/>
        </dgm:presLayoutVars>
      </dgm:prSet>
      <dgm:spPr/>
    </dgm:pt>
    <dgm:pt modelId="{54F4F58C-A2D9-4A14-B233-7191753E9ABB}" type="pres">
      <dgm:prSet presAssocID="{3265732F-B7A8-40A9-AE7F-3A445B34BC0E}" presName="spaceBetweenRectangles" presStyleCnt="0"/>
      <dgm:spPr/>
    </dgm:pt>
    <dgm:pt modelId="{1085626F-8DB6-4A78-B881-E0331F8A0FE4}" type="pres">
      <dgm:prSet presAssocID="{FA931B70-9593-409D-8CF2-C23D993F1875}" presName="parentLin" presStyleCnt="0"/>
      <dgm:spPr/>
    </dgm:pt>
    <dgm:pt modelId="{784AABB7-1EA3-444B-859D-C22D1164DE82}" type="pres">
      <dgm:prSet presAssocID="{FA931B70-9593-409D-8CF2-C23D993F1875}" presName="parentLeftMargin" presStyleLbl="node1" presStyleIdx="4" presStyleCnt="8"/>
      <dgm:spPr/>
      <dgm:t>
        <a:bodyPr/>
        <a:lstStyle/>
        <a:p>
          <a:endParaRPr lang="ru-RU"/>
        </a:p>
      </dgm:t>
    </dgm:pt>
    <dgm:pt modelId="{E41DD4D9-B1C8-4731-88F0-A72F96DA4E13}" type="pres">
      <dgm:prSet presAssocID="{FA931B70-9593-409D-8CF2-C23D993F1875}" presName="parentText" presStyleLbl="node1" presStyleIdx="5" presStyleCnt="8" custScaleX="141826" custScaleY="1301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291A33-D64F-4E6F-B90B-F7657E7E8292}" type="pres">
      <dgm:prSet presAssocID="{FA931B70-9593-409D-8CF2-C23D993F1875}" presName="negativeSpace" presStyleCnt="0"/>
      <dgm:spPr/>
    </dgm:pt>
    <dgm:pt modelId="{5E9A82BD-3ADC-4619-BD8F-A5AED1F40D23}" type="pres">
      <dgm:prSet presAssocID="{FA931B70-9593-409D-8CF2-C23D993F1875}" presName="childText" presStyleLbl="conFgAcc1" presStyleIdx="5" presStyleCnt="8">
        <dgm:presLayoutVars>
          <dgm:bulletEnabled val="1"/>
        </dgm:presLayoutVars>
      </dgm:prSet>
      <dgm:spPr/>
    </dgm:pt>
    <dgm:pt modelId="{09934D21-16E7-4A16-97C7-F85286A370BC}" type="pres">
      <dgm:prSet presAssocID="{0D91B44A-F0B9-469C-BCE2-4D2694DD0DC1}" presName="spaceBetweenRectangles" presStyleCnt="0"/>
      <dgm:spPr/>
    </dgm:pt>
    <dgm:pt modelId="{079B47E2-648C-4533-9EAE-B4DBA2101FFF}" type="pres">
      <dgm:prSet presAssocID="{BC3CE151-FB59-4F6A-87D5-DC09CED9140B}" presName="parentLin" presStyleCnt="0"/>
      <dgm:spPr/>
    </dgm:pt>
    <dgm:pt modelId="{8107E999-6224-474B-862C-8FD6E5C0FF96}" type="pres">
      <dgm:prSet presAssocID="{BC3CE151-FB59-4F6A-87D5-DC09CED9140B}" presName="parentLeftMargin" presStyleLbl="node1" presStyleIdx="5" presStyleCnt="8"/>
      <dgm:spPr/>
      <dgm:t>
        <a:bodyPr/>
        <a:lstStyle/>
        <a:p>
          <a:endParaRPr lang="ru-RU"/>
        </a:p>
      </dgm:t>
    </dgm:pt>
    <dgm:pt modelId="{27167AF3-D873-47A3-8ED9-D1ABC9B513F9}" type="pres">
      <dgm:prSet presAssocID="{BC3CE151-FB59-4F6A-87D5-DC09CED9140B}" presName="parentText" presStyleLbl="node1" presStyleIdx="6" presStyleCnt="8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1D08AF-94D3-4B8E-90DB-E492E97CC79B}" type="pres">
      <dgm:prSet presAssocID="{BC3CE151-FB59-4F6A-87D5-DC09CED9140B}" presName="negativeSpace" presStyleCnt="0"/>
      <dgm:spPr/>
    </dgm:pt>
    <dgm:pt modelId="{020368AB-5932-4F9C-A424-DCE58E6B8623}" type="pres">
      <dgm:prSet presAssocID="{BC3CE151-FB59-4F6A-87D5-DC09CED9140B}" presName="childText" presStyleLbl="conFgAcc1" presStyleIdx="6" presStyleCnt="8">
        <dgm:presLayoutVars>
          <dgm:bulletEnabled val="1"/>
        </dgm:presLayoutVars>
      </dgm:prSet>
      <dgm:spPr/>
    </dgm:pt>
    <dgm:pt modelId="{98372294-5A8A-47B3-BEBB-67E30BE1EDBD}" type="pres">
      <dgm:prSet presAssocID="{8B138B2E-721D-43A5-B107-E2153C4FC0E7}" presName="spaceBetweenRectangles" presStyleCnt="0"/>
      <dgm:spPr/>
    </dgm:pt>
    <dgm:pt modelId="{7944D580-075D-41E1-8453-E4FD42D9F441}" type="pres">
      <dgm:prSet presAssocID="{D511E89E-E343-41E3-BC28-0DB2C989EBBD}" presName="parentLin" presStyleCnt="0"/>
      <dgm:spPr/>
    </dgm:pt>
    <dgm:pt modelId="{A6327897-4AAE-45BC-A0C1-AEFFAAEE8E85}" type="pres">
      <dgm:prSet presAssocID="{D511E89E-E343-41E3-BC28-0DB2C989EBBD}" presName="parentLeftMargin" presStyleLbl="node1" presStyleIdx="6" presStyleCnt="8"/>
      <dgm:spPr/>
      <dgm:t>
        <a:bodyPr/>
        <a:lstStyle/>
        <a:p>
          <a:endParaRPr lang="ru-RU"/>
        </a:p>
      </dgm:t>
    </dgm:pt>
    <dgm:pt modelId="{DECBFB28-CF27-495A-90B4-81F141AD1611}" type="pres">
      <dgm:prSet presAssocID="{D511E89E-E343-41E3-BC28-0DB2C989EBBD}" presName="parentText" presStyleLbl="node1" presStyleIdx="7" presStyleCnt="8" custScaleX="142857" custScaleY="1342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7E5C2B-3061-49BF-8F98-0EE52910811E}" type="pres">
      <dgm:prSet presAssocID="{D511E89E-E343-41E3-BC28-0DB2C989EBBD}" presName="negativeSpace" presStyleCnt="0"/>
      <dgm:spPr/>
    </dgm:pt>
    <dgm:pt modelId="{1FF192E5-C610-47EE-A0BE-76B57DFFCA95}" type="pres">
      <dgm:prSet presAssocID="{D511E89E-E343-41E3-BC28-0DB2C989EBBD}" presName="childText" presStyleLbl="conFgAcc1" presStyleIdx="7" presStyleCnt="8" custLinFactNeighborY="7774">
        <dgm:presLayoutVars>
          <dgm:bulletEnabled val="1"/>
        </dgm:presLayoutVars>
      </dgm:prSet>
      <dgm:spPr/>
    </dgm:pt>
  </dgm:ptLst>
  <dgm:cxnLst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F572079A-EAAC-4D90-902E-7FB33662B8FA}" type="presOf" srcId="{A7477F0A-C496-445F-BEF1-01921624F6BC}" destId="{BBED4542-020C-4CD1-8205-DFA8EAEF6CBB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5C7971BC-AD3B-400E-9007-57E2B33EE7C9}" type="presOf" srcId="{BC3CE151-FB59-4F6A-87D5-DC09CED9140B}" destId="{8107E999-6224-474B-862C-8FD6E5C0FF96}" srcOrd="0" destOrd="0" presId="urn:microsoft.com/office/officeart/2005/8/layout/list1"/>
    <dgm:cxn modelId="{2D42EDCB-38A0-4F85-A304-76E920066AF5}" type="presOf" srcId="{A8655694-0EAA-45D0-82EE-F0193594B8BE}" destId="{8E8020E4-9692-42D3-A5A4-A6AB5E7D0F91}" srcOrd="1" destOrd="0" presId="urn:microsoft.com/office/officeart/2005/8/layout/list1"/>
    <dgm:cxn modelId="{48EF3468-A8A1-4FBF-979A-1A7292195982}" srcId="{D0FAAFE9-4082-4DDA-8346-3DAB3C7A301C}" destId="{D511E89E-E343-41E3-BC28-0DB2C989EBBD}" srcOrd="7" destOrd="0" parTransId="{A45BF31C-79E6-41F2-8571-FD08BF111D0E}" sibTransId="{F752305D-B94F-4B10-8246-F966E7AB61AD}"/>
    <dgm:cxn modelId="{39B1D4CA-D1DE-4DC4-B987-D21F2C332146}" type="presOf" srcId="{BC3CE151-FB59-4F6A-87D5-DC09CED9140B}" destId="{27167AF3-D873-47A3-8ED9-D1ABC9B513F9}" srcOrd="1" destOrd="0" presId="urn:microsoft.com/office/officeart/2005/8/layout/list1"/>
    <dgm:cxn modelId="{71A1AB28-0226-49C1-AA7B-B91270B0A416}" type="presOf" srcId="{B79BFC87-A423-4A4E-85F6-C4096CDDA851}" destId="{A52E31CD-5E8A-4925-855B-3444573123D3}" srcOrd="0" destOrd="0" presId="urn:microsoft.com/office/officeart/2005/8/layout/list1"/>
    <dgm:cxn modelId="{9399DA91-8655-4876-8488-DDA95252AF9D}" srcId="{D0FAAFE9-4082-4DDA-8346-3DAB3C7A301C}" destId="{A7477F0A-C496-445F-BEF1-01921624F6BC}" srcOrd="4" destOrd="0" parTransId="{644DB02D-1DD3-4D0B-8BB7-A3258E4A2931}" sibTransId="{3265732F-B7A8-40A9-AE7F-3A445B34BC0E}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83B2D015-8568-45CA-91BB-5C56B48DCE90}" srcId="{D0FAAFE9-4082-4DDA-8346-3DAB3C7A301C}" destId="{A8655694-0EAA-45D0-82EE-F0193594B8BE}" srcOrd="2" destOrd="0" parTransId="{A4DFED1E-1D21-44CB-BF4E-94548FEBF5D8}" sibTransId="{A50AAA36-D85E-45D1-964C-B98D7114789A}"/>
    <dgm:cxn modelId="{299A1729-C04E-47B0-B8B3-0BA8A97AF848}" type="presOf" srcId="{FA931B70-9593-409D-8CF2-C23D993F1875}" destId="{784AABB7-1EA3-444B-859D-C22D1164DE82}" srcOrd="0" destOrd="0" presId="urn:microsoft.com/office/officeart/2005/8/layout/list1"/>
    <dgm:cxn modelId="{E12FBC23-2053-4DE2-A1DD-518A44DD988E}" srcId="{D0FAAFE9-4082-4DDA-8346-3DAB3C7A301C}" destId="{D1F6A73C-098F-4AD9-8A5D-7CA52A6F7AA5}" srcOrd="1" destOrd="0" parTransId="{2E7F4453-2CF5-42A8-98A2-27A082F33229}" sibTransId="{E347174A-B8F6-4760-AFF8-47E8B444846E}"/>
    <dgm:cxn modelId="{806E73EB-3127-48F5-BE69-A940F8C7D52C}" type="presOf" srcId="{A8655694-0EAA-45D0-82EE-F0193594B8BE}" destId="{3D6C3B43-9ECE-4464-A177-982A9C4493A8}" srcOrd="0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4F47146E-4BC5-4F46-8822-43AC4432AB07}" srcId="{D0FAAFE9-4082-4DDA-8346-3DAB3C7A301C}" destId="{B79BFC87-A423-4A4E-85F6-C4096CDDA851}" srcOrd="3" destOrd="0" parTransId="{ABD1D15A-4FD5-40CB-B688-6D8316AA75F8}" sibTransId="{C9BE28BA-C523-472D-955E-EEB92F4280FB}"/>
    <dgm:cxn modelId="{C35101E4-9E6A-4868-BA8D-5336CBAFD553}" type="presOf" srcId="{A7477F0A-C496-445F-BEF1-01921624F6BC}" destId="{F3B232FD-8BCE-47B9-92E1-D96E0B17C9A6}" srcOrd="1" destOrd="0" presId="urn:microsoft.com/office/officeart/2005/8/layout/list1"/>
    <dgm:cxn modelId="{8980EF80-80E3-43AE-945C-4106CF97B562}" type="presOf" srcId="{D511E89E-E343-41E3-BC28-0DB2C989EBBD}" destId="{DECBFB28-CF27-495A-90B4-81F141AD1611}" srcOrd="1" destOrd="0" presId="urn:microsoft.com/office/officeart/2005/8/layout/list1"/>
    <dgm:cxn modelId="{218BB231-9A99-456C-BC06-8C62D682838E}" type="presOf" srcId="{FA931B70-9593-409D-8CF2-C23D993F1875}" destId="{E41DD4D9-B1C8-4731-88F0-A72F96DA4E13}" srcOrd="1" destOrd="0" presId="urn:microsoft.com/office/officeart/2005/8/layout/list1"/>
    <dgm:cxn modelId="{B5A31B77-F0C9-4924-9204-C2AD124337E8}" srcId="{D0FAAFE9-4082-4DDA-8346-3DAB3C7A301C}" destId="{BC3CE151-FB59-4F6A-87D5-DC09CED9140B}" srcOrd="6" destOrd="0" parTransId="{97FAD88A-754F-4AFC-B4C8-BCA2995C6D7D}" sibTransId="{8B138B2E-721D-43A5-B107-E2153C4FC0E7}"/>
    <dgm:cxn modelId="{77E5047D-A0E3-4827-B503-2BC9621D1B4C}" type="presOf" srcId="{D1F6A73C-098F-4AD9-8A5D-7CA52A6F7AA5}" destId="{1477A343-CDF9-4607-AC57-28B03A74D625}" srcOrd="1" destOrd="0" presId="urn:microsoft.com/office/officeart/2005/8/layout/list1"/>
    <dgm:cxn modelId="{508957A8-C7AC-4BC0-A518-4FB22AE8BB93}" srcId="{D0FAAFE9-4082-4DDA-8346-3DAB3C7A301C}" destId="{FA931B70-9593-409D-8CF2-C23D993F1875}" srcOrd="5" destOrd="0" parTransId="{5ABF109C-CD49-492B-A591-43D55A0C4DE8}" sibTransId="{0D91B44A-F0B9-469C-BCE2-4D2694DD0DC1}"/>
    <dgm:cxn modelId="{22F8083D-A0CA-46CB-8F80-2F8187CF728E}" type="presOf" srcId="{D511E89E-E343-41E3-BC28-0DB2C989EBBD}" destId="{A6327897-4AAE-45BC-A0C1-AEFFAAEE8E85}" srcOrd="0" destOrd="0" presId="urn:microsoft.com/office/officeart/2005/8/layout/list1"/>
    <dgm:cxn modelId="{4813254F-FE7D-4837-99AF-DFC02886FD84}" type="presOf" srcId="{B79BFC87-A423-4A4E-85F6-C4096CDDA851}" destId="{E3312BC0-C61C-4E6A-A95D-3F10BD3119CB}" srcOrd="1" destOrd="0" presId="urn:microsoft.com/office/officeart/2005/8/layout/list1"/>
    <dgm:cxn modelId="{5017E0FB-C485-4D57-8E4F-4BB3F8134547}" type="presOf" srcId="{D1F6A73C-098F-4AD9-8A5D-7CA52A6F7AA5}" destId="{7299DC97-4762-4376-81E3-C07649559AA9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BBB994B1-CEB2-4370-8AA7-09E66C4427F8}" type="presParOf" srcId="{40A64266-BC3A-42A9-BFF2-844D86C846AE}" destId="{165CD55C-664C-4BEB-8B7E-795D203ACEEB}" srcOrd="4" destOrd="0" presId="urn:microsoft.com/office/officeart/2005/8/layout/list1"/>
    <dgm:cxn modelId="{2BB86FF8-F2A0-4748-BF68-659D5DC7CE1F}" type="presParOf" srcId="{165CD55C-664C-4BEB-8B7E-795D203ACEEB}" destId="{7299DC97-4762-4376-81E3-C07649559AA9}" srcOrd="0" destOrd="0" presId="urn:microsoft.com/office/officeart/2005/8/layout/list1"/>
    <dgm:cxn modelId="{CFBC6793-EE0C-4E7A-837B-0C2ED7FB3996}" type="presParOf" srcId="{165CD55C-664C-4BEB-8B7E-795D203ACEEB}" destId="{1477A343-CDF9-4607-AC57-28B03A74D625}" srcOrd="1" destOrd="0" presId="urn:microsoft.com/office/officeart/2005/8/layout/list1"/>
    <dgm:cxn modelId="{8455F634-2D03-425E-A3DA-D259406AE2FA}" type="presParOf" srcId="{40A64266-BC3A-42A9-BFF2-844D86C846AE}" destId="{5784DB79-0D3D-44C5-8BAF-91F5641C11C9}" srcOrd="5" destOrd="0" presId="urn:microsoft.com/office/officeart/2005/8/layout/list1"/>
    <dgm:cxn modelId="{E9A7300E-932B-4ABA-802B-7F916EC73C75}" type="presParOf" srcId="{40A64266-BC3A-42A9-BFF2-844D86C846AE}" destId="{A37800B2-E7CC-4F32-8B84-8538A7E654F8}" srcOrd="6" destOrd="0" presId="urn:microsoft.com/office/officeart/2005/8/layout/list1"/>
    <dgm:cxn modelId="{A69AC2F2-8D71-4537-8755-62436E10FE4D}" type="presParOf" srcId="{40A64266-BC3A-42A9-BFF2-844D86C846AE}" destId="{2BC853FA-3052-4D6D-96AC-5B421A739624}" srcOrd="7" destOrd="0" presId="urn:microsoft.com/office/officeart/2005/8/layout/list1"/>
    <dgm:cxn modelId="{4C4EFC7F-506C-42C7-89D5-A1F080CB6876}" type="presParOf" srcId="{40A64266-BC3A-42A9-BFF2-844D86C846AE}" destId="{44AD9F19-534C-429C-88F5-47F9EC334227}" srcOrd="8" destOrd="0" presId="urn:microsoft.com/office/officeart/2005/8/layout/list1"/>
    <dgm:cxn modelId="{08E4BFA5-4D48-4DAC-BE12-8A111D51C047}" type="presParOf" srcId="{44AD9F19-534C-429C-88F5-47F9EC334227}" destId="{3D6C3B43-9ECE-4464-A177-982A9C4493A8}" srcOrd="0" destOrd="0" presId="urn:microsoft.com/office/officeart/2005/8/layout/list1"/>
    <dgm:cxn modelId="{07D550EC-B2A4-4B07-BB30-FC8AE1FD6EC5}" type="presParOf" srcId="{44AD9F19-534C-429C-88F5-47F9EC334227}" destId="{8E8020E4-9692-42D3-A5A4-A6AB5E7D0F91}" srcOrd="1" destOrd="0" presId="urn:microsoft.com/office/officeart/2005/8/layout/list1"/>
    <dgm:cxn modelId="{E6DBECBB-88A8-4FD3-BC0B-CE7469B07682}" type="presParOf" srcId="{40A64266-BC3A-42A9-BFF2-844D86C846AE}" destId="{F69BB14B-DD7D-415C-8433-0CC0C8711E2B}" srcOrd="9" destOrd="0" presId="urn:microsoft.com/office/officeart/2005/8/layout/list1"/>
    <dgm:cxn modelId="{05D38FAA-FBAA-479C-B358-A8EC8107C60C}" type="presParOf" srcId="{40A64266-BC3A-42A9-BFF2-844D86C846AE}" destId="{A0F06776-7EC6-4910-A970-722784C86A1F}" srcOrd="10" destOrd="0" presId="urn:microsoft.com/office/officeart/2005/8/layout/list1"/>
    <dgm:cxn modelId="{91B4CD75-C60B-4063-8831-7336DDAB939D}" type="presParOf" srcId="{40A64266-BC3A-42A9-BFF2-844D86C846AE}" destId="{EB0DFACC-0F68-41E4-B494-91AE91B518AC}" srcOrd="11" destOrd="0" presId="urn:microsoft.com/office/officeart/2005/8/layout/list1"/>
    <dgm:cxn modelId="{19F32BD2-1B94-49BB-AC5E-3BA34CB85AC8}" type="presParOf" srcId="{40A64266-BC3A-42A9-BFF2-844D86C846AE}" destId="{D482513A-C602-4A58-9359-DAC80128137B}" srcOrd="12" destOrd="0" presId="urn:microsoft.com/office/officeart/2005/8/layout/list1"/>
    <dgm:cxn modelId="{15ACF543-2370-4611-9F31-29C49A888FD9}" type="presParOf" srcId="{D482513A-C602-4A58-9359-DAC80128137B}" destId="{A52E31CD-5E8A-4925-855B-3444573123D3}" srcOrd="0" destOrd="0" presId="urn:microsoft.com/office/officeart/2005/8/layout/list1"/>
    <dgm:cxn modelId="{E22A9A03-DD14-4954-8B20-41B23812F2D8}" type="presParOf" srcId="{D482513A-C602-4A58-9359-DAC80128137B}" destId="{E3312BC0-C61C-4E6A-A95D-3F10BD3119CB}" srcOrd="1" destOrd="0" presId="urn:microsoft.com/office/officeart/2005/8/layout/list1"/>
    <dgm:cxn modelId="{18DD1E49-48ED-45B6-9BD8-B1AEBDE549B9}" type="presParOf" srcId="{40A64266-BC3A-42A9-BFF2-844D86C846AE}" destId="{DC9BD743-93F6-47D9-BAB1-756D851466EB}" srcOrd="13" destOrd="0" presId="urn:microsoft.com/office/officeart/2005/8/layout/list1"/>
    <dgm:cxn modelId="{61158C07-CD0E-43C6-AAEB-1D46FB2D24CE}" type="presParOf" srcId="{40A64266-BC3A-42A9-BFF2-844D86C846AE}" destId="{4C6D7443-22BF-48C3-AA85-6B15CB36A6C0}" srcOrd="14" destOrd="0" presId="urn:microsoft.com/office/officeart/2005/8/layout/list1"/>
    <dgm:cxn modelId="{F6E24E4C-3797-4B67-B3E7-D584D29064B0}" type="presParOf" srcId="{40A64266-BC3A-42A9-BFF2-844D86C846AE}" destId="{F89C78EB-1CD4-428D-8EDC-49E874BED989}" srcOrd="15" destOrd="0" presId="urn:microsoft.com/office/officeart/2005/8/layout/list1"/>
    <dgm:cxn modelId="{5A9AA04C-979E-494A-9E56-3F02D8E1E315}" type="presParOf" srcId="{40A64266-BC3A-42A9-BFF2-844D86C846AE}" destId="{E6293668-FC6F-4DF2-A9B1-9E2332C8804A}" srcOrd="16" destOrd="0" presId="urn:microsoft.com/office/officeart/2005/8/layout/list1"/>
    <dgm:cxn modelId="{93723E74-ABA4-4E9E-A975-45864D0AE622}" type="presParOf" srcId="{E6293668-FC6F-4DF2-A9B1-9E2332C8804A}" destId="{BBED4542-020C-4CD1-8205-DFA8EAEF6CBB}" srcOrd="0" destOrd="0" presId="urn:microsoft.com/office/officeart/2005/8/layout/list1"/>
    <dgm:cxn modelId="{6C5CC065-69BC-46E3-9C3B-7532C58672D4}" type="presParOf" srcId="{E6293668-FC6F-4DF2-A9B1-9E2332C8804A}" destId="{F3B232FD-8BCE-47B9-92E1-D96E0B17C9A6}" srcOrd="1" destOrd="0" presId="urn:microsoft.com/office/officeart/2005/8/layout/list1"/>
    <dgm:cxn modelId="{9B6D684A-0824-4795-9C16-2AD92560C76E}" type="presParOf" srcId="{40A64266-BC3A-42A9-BFF2-844D86C846AE}" destId="{75D1CF37-1806-4402-B777-E31F4C37163C}" srcOrd="17" destOrd="0" presId="urn:microsoft.com/office/officeart/2005/8/layout/list1"/>
    <dgm:cxn modelId="{AF9CAB08-0865-44F5-ADB8-E598E5BEB9C9}" type="presParOf" srcId="{40A64266-BC3A-42A9-BFF2-844D86C846AE}" destId="{B905B671-9EEE-4C2C-8593-434779B4A1DE}" srcOrd="18" destOrd="0" presId="urn:microsoft.com/office/officeart/2005/8/layout/list1"/>
    <dgm:cxn modelId="{E9A7BC46-19C4-4AF8-9B16-91976AA9AC4B}" type="presParOf" srcId="{40A64266-BC3A-42A9-BFF2-844D86C846AE}" destId="{54F4F58C-A2D9-4A14-B233-7191753E9ABB}" srcOrd="19" destOrd="0" presId="urn:microsoft.com/office/officeart/2005/8/layout/list1"/>
    <dgm:cxn modelId="{39EF29BC-52A8-41C8-B55B-F141C21E6569}" type="presParOf" srcId="{40A64266-BC3A-42A9-BFF2-844D86C846AE}" destId="{1085626F-8DB6-4A78-B881-E0331F8A0FE4}" srcOrd="20" destOrd="0" presId="urn:microsoft.com/office/officeart/2005/8/layout/list1"/>
    <dgm:cxn modelId="{AC2067A5-B3A2-46C6-B2D9-6D3B500D2353}" type="presParOf" srcId="{1085626F-8DB6-4A78-B881-E0331F8A0FE4}" destId="{784AABB7-1EA3-444B-859D-C22D1164DE82}" srcOrd="0" destOrd="0" presId="urn:microsoft.com/office/officeart/2005/8/layout/list1"/>
    <dgm:cxn modelId="{33413CFD-FA05-43D2-956D-BFD0B7DE53D2}" type="presParOf" srcId="{1085626F-8DB6-4A78-B881-E0331F8A0FE4}" destId="{E41DD4D9-B1C8-4731-88F0-A72F96DA4E13}" srcOrd="1" destOrd="0" presId="urn:microsoft.com/office/officeart/2005/8/layout/list1"/>
    <dgm:cxn modelId="{FD1A7B59-F747-4926-A95F-64A72D089116}" type="presParOf" srcId="{40A64266-BC3A-42A9-BFF2-844D86C846AE}" destId="{37291A33-D64F-4E6F-B90B-F7657E7E8292}" srcOrd="21" destOrd="0" presId="urn:microsoft.com/office/officeart/2005/8/layout/list1"/>
    <dgm:cxn modelId="{0581BBD6-7322-4481-9F4D-9939C1B4DE7A}" type="presParOf" srcId="{40A64266-BC3A-42A9-BFF2-844D86C846AE}" destId="{5E9A82BD-3ADC-4619-BD8F-A5AED1F40D23}" srcOrd="22" destOrd="0" presId="urn:microsoft.com/office/officeart/2005/8/layout/list1"/>
    <dgm:cxn modelId="{171CEEDE-E581-4F5E-84E5-C078A8B2A6A3}" type="presParOf" srcId="{40A64266-BC3A-42A9-BFF2-844D86C846AE}" destId="{09934D21-16E7-4A16-97C7-F85286A370BC}" srcOrd="23" destOrd="0" presId="urn:microsoft.com/office/officeart/2005/8/layout/list1"/>
    <dgm:cxn modelId="{CDE2BCD0-B61D-41FB-B5C5-DD4AB4133FB7}" type="presParOf" srcId="{40A64266-BC3A-42A9-BFF2-844D86C846AE}" destId="{079B47E2-648C-4533-9EAE-B4DBA2101FFF}" srcOrd="24" destOrd="0" presId="urn:microsoft.com/office/officeart/2005/8/layout/list1"/>
    <dgm:cxn modelId="{E7C745FC-3C42-4034-AA03-712C4B7FA19D}" type="presParOf" srcId="{079B47E2-648C-4533-9EAE-B4DBA2101FFF}" destId="{8107E999-6224-474B-862C-8FD6E5C0FF96}" srcOrd="0" destOrd="0" presId="urn:microsoft.com/office/officeart/2005/8/layout/list1"/>
    <dgm:cxn modelId="{6507DD11-6B77-4978-90DB-0411DB3ECC79}" type="presParOf" srcId="{079B47E2-648C-4533-9EAE-B4DBA2101FFF}" destId="{27167AF3-D873-47A3-8ED9-D1ABC9B513F9}" srcOrd="1" destOrd="0" presId="urn:microsoft.com/office/officeart/2005/8/layout/list1"/>
    <dgm:cxn modelId="{65D11846-365E-4C45-B352-75E0E773780B}" type="presParOf" srcId="{40A64266-BC3A-42A9-BFF2-844D86C846AE}" destId="{5B1D08AF-94D3-4B8E-90DB-E492E97CC79B}" srcOrd="25" destOrd="0" presId="urn:microsoft.com/office/officeart/2005/8/layout/list1"/>
    <dgm:cxn modelId="{4294924A-2332-44D4-AE95-FC6B066506BD}" type="presParOf" srcId="{40A64266-BC3A-42A9-BFF2-844D86C846AE}" destId="{020368AB-5932-4F9C-A424-DCE58E6B8623}" srcOrd="26" destOrd="0" presId="urn:microsoft.com/office/officeart/2005/8/layout/list1"/>
    <dgm:cxn modelId="{D9192D48-0FA7-4732-A1E9-A4A895E0FBFA}" type="presParOf" srcId="{40A64266-BC3A-42A9-BFF2-844D86C846AE}" destId="{98372294-5A8A-47B3-BEBB-67E30BE1EDBD}" srcOrd="27" destOrd="0" presId="urn:microsoft.com/office/officeart/2005/8/layout/list1"/>
    <dgm:cxn modelId="{BA92E250-553D-489F-80B3-C78AE2467486}" type="presParOf" srcId="{40A64266-BC3A-42A9-BFF2-844D86C846AE}" destId="{7944D580-075D-41E1-8453-E4FD42D9F441}" srcOrd="28" destOrd="0" presId="urn:microsoft.com/office/officeart/2005/8/layout/list1"/>
    <dgm:cxn modelId="{D325C959-CF6F-40B6-8725-6B462383D75B}" type="presParOf" srcId="{7944D580-075D-41E1-8453-E4FD42D9F441}" destId="{A6327897-4AAE-45BC-A0C1-AEFFAAEE8E85}" srcOrd="0" destOrd="0" presId="urn:microsoft.com/office/officeart/2005/8/layout/list1"/>
    <dgm:cxn modelId="{1E8F07B4-5D6E-408D-9AAF-537A6BC24FD0}" type="presParOf" srcId="{7944D580-075D-41E1-8453-E4FD42D9F441}" destId="{DECBFB28-CF27-495A-90B4-81F141AD1611}" srcOrd="1" destOrd="0" presId="urn:microsoft.com/office/officeart/2005/8/layout/list1"/>
    <dgm:cxn modelId="{2E90C4F5-3190-4A7B-8EA3-BE49D2DD5724}" type="presParOf" srcId="{40A64266-BC3A-42A9-BFF2-844D86C846AE}" destId="{6F7E5C2B-3061-49BF-8F98-0EE52910811E}" srcOrd="29" destOrd="0" presId="urn:microsoft.com/office/officeart/2005/8/layout/list1"/>
    <dgm:cxn modelId="{9274DF14-FC0D-416A-BBFD-E6C46BC391A8}" type="presParOf" srcId="{40A64266-BC3A-42A9-BFF2-844D86C846AE}" destId="{1FF192E5-C610-47EE-A0BE-76B57DFFCA95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КОЛИЧЕСТВО СТАТЕЙ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12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5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 dirty="0"/>
            <a:t>ИФ в 2018</a:t>
          </a:r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C9C87F4F-5CEB-47DF-926B-53509C6595E3}">
      <dgm:prSet phldrT="[Текст]"/>
      <dgm:spPr/>
      <dgm:t>
        <a:bodyPr/>
        <a:lstStyle/>
        <a:p>
          <a:pPr algn="ctr"/>
          <a:r>
            <a:rPr lang="en-US" b="1" dirty="0"/>
            <a:t>11</a:t>
          </a:r>
          <a:r>
            <a:rPr lang="ru-RU" b="1" dirty="0"/>
            <a:t>2</a:t>
          </a:r>
        </a:p>
      </dgm:t>
    </dgm:pt>
    <dgm:pt modelId="{706EFB35-7297-46D8-B29D-80E820D44E6C}" type="parTrans" cxnId="{EDA5C330-1A08-46E5-9CBD-EC5329902949}">
      <dgm:prSet/>
      <dgm:spPr/>
      <dgm:t>
        <a:bodyPr/>
        <a:lstStyle/>
        <a:p>
          <a:endParaRPr lang="ru-RU"/>
        </a:p>
      </dgm:t>
    </dgm:pt>
    <dgm:pt modelId="{093A36DE-0F00-4CB9-91CD-8FAC38086D64}" type="sibTrans" cxnId="{EDA5C330-1A08-46E5-9CBD-EC5329902949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en-US" b="1" dirty="0"/>
            <a:t>78</a:t>
          </a:r>
          <a:endParaRPr lang="ru-RU" b="1" dirty="0"/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1,5</a:t>
          </a:r>
          <a:r>
            <a:rPr lang="en-US" b="1" dirty="0">
              <a:solidFill>
                <a:srgbClr val="C00000"/>
              </a:solidFill>
            </a:rPr>
            <a:t/>
          </a:r>
          <a:br>
            <a:rPr lang="en-US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1,9</a:t>
          </a: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21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AB1B64B1-31DB-467B-9987-2CF381F5A448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FE1BBE8B-B3B3-4030-8CED-D378D2CD8CF8}" type="parTrans" cxnId="{11E7F269-DA4F-4B6A-A916-F926C917EE2A}">
      <dgm:prSet/>
      <dgm:spPr/>
      <dgm:t>
        <a:bodyPr/>
        <a:lstStyle/>
        <a:p>
          <a:endParaRPr lang="ru-RU"/>
        </a:p>
      </dgm:t>
    </dgm:pt>
    <dgm:pt modelId="{A9D1AB62-5A02-4D50-8091-3FE400660C0D}" type="sibTrans" cxnId="{11E7F269-DA4F-4B6A-A916-F926C917EE2A}">
      <dgm:prSet/>
      <dgm:spPr/>
      <dgm:t>
        <a:bodyPr/>
        <a:lstStyle/>
        <a:p>
          <a:endParaRPr lang="ru-RU"/>
        </a:p>
      </dgm:t>
    </dgm:pt>
    <dgm:pt modelId="{5A6CC2AC-B3A1-457D-A0D0-55A2A6635FD2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50,5</a:t>
          </a:r>
        </a:p>
      </dgm:t>
    </dgm:pt>
    <dgm:pt modelId="{47A4D611-09BE-4B2C-841C-F2F44D17671E}" type="parTrans" cxnId="{6899DBEF-1779-462F-B4EF-2526EFC3C92F}">
      <dgm:prSet/>
      <dgm:spPr/>
      <dgm:t>
        <a:bodyPr/>
        <a:lstStyle/>
        <a:p>
          <a:endParaRPr lang="ru-RU"/>
        </a:p>
      </dgm:t>
    </dgm:pt>
    <dgm:pt modelId="{E17F07BD-4E1D-4630-A11D-8DD676235D60}" type="sibTrans" cxnId="{6899DBEF-1779-462F-B4EF-2526EFC3C92F}">
      <dgm:prSet/>
      <dgm:spPr/>
      <dgm:t>
        <a:bodyPr/>
        <a:lstStyle/>
        <a:p>
          <a:endParaRPr lang="ru-RU"/>
        </a:p>
      </dgm:t>
    </dgm:pt>
    <dgm:pt modelId="{545F6FC8-F83D-48CA-99E5-1691A7555A2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40,625</a:t>
          </a:r>
          <a:r>
            <a:rPr lang="ru-RU" dirty="0"/>
            <a:t>	</a:t>
          </a:r>
        </a:p>
      </dgm:t>
    </dgm:pt>
    <dgm:pt modelId="{13D862E7-409F-4B8E-AED3-29F5E98B1182}" type="parTrans" cxnId="{02335CA0-4A5E-4509-838B-91CF60DEE3D4}">
      <dgm:prSet/>
      <dgm:spPr/>
      <dgm:t>
        <a:bodyPr/>
        <a:lstStyle/>
        <a:p>
          <a:endParaRPr lang="ru-RU"/>
        </a:p>
      </dgm:t>
    </dgm:pt>
    <dgm:pt modelId="{385454AF-0713-4225-A742-B22DDAC47E12}" type="sibTrans" cxnId="{02335CA0-4A5E-4509-838B-91CF60DEE3D4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E0AEFA-3389-40BB-8067-C640F8A2E08C}" type="pres">
      <dgm:prSet presAssocID="{AB1B64B1-31DB-467B-9987-2CF381F5A448}" presName="composite" presStyleCnt="0"/>
      <dgm:spPr/>
    </dgm:pt>
    <dgm:pt modelId="{ECF2ECE4-7644-4542-9C70-D173C6887088}" type="pres">
      <dgm:prSet presAssocID="{AB1B64B1-31DB-467B-9987-2CF381F5A448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B4A22B-512C-4CD2-8290-B1BB166F15D2}" type="pres">
      <dgm:prSet presAssocID="{AB1B64B1-31DB-467B-9987-2CF381F5A448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4709AF-BFB9-4D02-8ECE-3AFB9E9E2B7F}" type="pres">
      <dgm:prSet presAssocID="{A9D1AB62-5A02-4D50-8091-3FE400660C0D}" presName="space" presStyleCnt="0"/>
      <dgm:spPr/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6899DBEF-1779-462F-B4EF-2526EFC3C92F}" srcId="{AB1B64B1-31DB-467B-9987-2CF381F5A448}" destId="{5A6CC2AC-B3A1-457D-A0D0-55A2A6635FD2}" srcOrd="0" destOrd="0" parTransId="{47A4D611-09BE-4B2C-841C-F2F44D17671E}" sibTransId="{E17F07BD-4E1D-4630-A11D-8DD676235D60}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E14DAB9C-8FE9-4A4F-A187-9B2BB99F57AE}" type="presOf" srcId="{C9C87F4F-5CEB-47DF-926B-53509C6595E3}" destId="{DF18CAAE-6961-49B2-961A-B5537765F801}" srcOrd="0" destOrd="0" presId="urn:microsoft.com/office/officeart/2005/8/layout/hList1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BA7BF7E1-BA4B-482E-8556-9581F631ACB7}" type="presOf" srcId="{AB1B64B1-31DB-467B-9987-2CF381F5A448}" destId="{ECF2ECE4-7644-4542-9C70-D173C6887088}" srcOrd="0" destOrd="0" presId="urn:microsoft.com/office/officeart/2005/8/layout/hList1"/>
    <dgm:cxn modelId="{A453571B-0E70-4ECE-92BB-3F79045C61BB}" srcId="{134AA3BE-572A-4F8F-866C-EF3AA34558AC}" destId="{366F5736-4EE4-426C-987E-70B763A5A28D}" srcOrd="0" destOrd="0" parTransId="{0EA05FAF-5972-4C3B-A3B1-C77397D3B279}" sibTransId="{1382B28E-D26B-470F-8599-066C996407F5}"/>
    <dgm:cxn modelId="{98C8E41A-C878-45C4-B830-24D7822B1E6E}" type="presOf" srcId="{366F5736-4EE4-426C-987E-70B763A5A28D}" destId="{56DE4B25-5D2B-4F63-9D25-5C5750365F39}" srcOrd="0" destOrd="0" presId="urn:microsoft.com/office/officeart/2005/8/layout/hList1"/>
    <dgm:cxn modelId="{02335CA0-4A5E-4509-838B-91CF60DEE3D4}" srcId="{AB1B64B1-31DB-467B-9987-2CF381F5A448}" destId="{545F6FC8-F83D-48CA-99E5-1691A7555A26}" srcOrd="1" destOrd="0" parTransId="{13D862E7-409F-4B8E-AED3-29F5E98B1182}" sibTransId="{385454AF-0713-4225-A742-B22DDAC47E12}"/>
    <dgm:cxn modelId="{B6160237-3313-4120-A263-2E534EA374DF}" srcId="{3B06B399-876A-4972-BD6D-78F63B3637CC}" destId="{134AA3BE-572A-4F8F-866C-EF3AA34558AC}" srcOrd="1" destOrd="0" parTransId="{A8424EAA-F4C9-4EAA-880E-45A5B073B492}" sibTransId="{1FBE7BCF-68DE-4CC8-86AB-DA60436D0EBB}"/>
    <dgm:cxn modelId="{FDD45BBA-2C70-44A5-B681-EDF841626D77}" type="presOf" srcId="{DC75636C-6469-4F7D-8BEB-AF15B0B94AA5}" destId="{56DE4B25-5D2B-4F63-9D25-5C5750365F39}" srcOrd="0" destOrd="2" presId="urn:microsoft.com/office/officeart/2005/8/layout/hList1"/>
    <dgm:cxn modelId="{11E7F269-DA4F-4B6A-A916-F926C917EE2A}" srcId="{3B06B399-876A-4972-BD6D-78F63B3637CC}" destId="{AB1B64B1-31DB-467B-9987-2CF381F5A448}" srcOrd="0" destOrd="0" parTransId="{FE1BBE8B-B3B3-4030-8CED-D378D2CD8CF8}" sibTransId="{A9D1AB62-5A02-4D50-8091-3FE400660C0D}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A978896B-4974-447A-8017-E7851A370DE5}" type="presOf" srcId="{5A6CC2AC-B3A1-457D-A0D0-55A2A6635FD2}" destId="{63B4A22B-512C-4CD2-8290-B1BB166F15D2}" srcOrd="0" destOrd="0" presId="urn:microsoft.com/office/officeart/2005/8/layout/hList1"/>
    <dgm:cxn modelId="{EDA5C330-1A08-46E5-9CBD-EC5329902949}" srcId="{AE0D40FB-F662-4AA4-8533-1ACE09A8DC3A}" destId="{C9C87F4F-5CEB-47DF-926B-53509C6595E3}" srcOrd="0" destOrd="0" parTransId="{706EFB35-7297-46D8-B29D-80E820D44E6C}" sibTransId="{093A36DE-0F00-4CB9-91CD-8FAC38086D64}"/>
    <dgm:cxn modelId="{6157A98C-F267-44D2-BBA2-910F8A05A1F1}" type="presOf" srcId="{A2901902-85D5-4CC1-87B2-E638B0188947}" destId="{56DE4B25-5D2B-4F63-9D25-5C5750365F39}" srcOrd="0" destOrd="1" presId="urn:microsoft.com/office/officeart/2005/8/layout/hList1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19CBB87B-AE65-4C32-BFF4-F358F4BC9322}" type="presOf" srcId="{545F6FC8-F83D-48CA-99E5-1691A7555A26}" destId="{63B4A22B-512C-4CD2-8290-B1BB166F15D2}" srcOrd="0" destOrd="1" presId="urn:microsoft.com/office/officeart/2005/8/layout/hList1"/>
    <dgm:cxn modelId="{E38E64BA-9ED0-4013-AFF1-4BAB3D50D0FD}" srcId="{134AA3BE-572A-4F8F-866C-EF3AA34558AC}" destId="{DC75636C-6469-4F7D-8BEB-AF15B0B94AA5}" srcOrd="2" destOrd="0" parTransId="{3B9DD29A-C2BC-45E4-A98B-B79CA7610AE8}" sibTransId="{172FD43E-FA17-4403-ADD8-70E92662C565}"/>
    <dgm:cxn modelId="{9A731558-976B-4CAA-876A-14E3EF9D5C95}" srcId="{134AA3BE-572A-4F8F-866C-EF3AA34558AC}" destId="{A2901902-85D5-4CC1-87B2-E638B0188947}" srcOrd="1" destOrd="0" parTransId="{132423A1-C889-40E5-8244-976402BCB2BA}" sibTransId="{641E2D92-5BC9-432C-A232-265507C60489}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BDD7876D-939B-475A-AAA8-B19250E6D1DE}" type="presParOf" srcId="{3C77512C-C3E0-4449-9941-1F650882FEFD}" destId="{58E0AEFA-3389-40BB-8067-C640F8A2E08C}" srcOrd="0" destOrd="0" presId="urn:microsoft.com/office/officeart/2005/8/layout/hList1"/>
    <dgm:cxn modelId="{627F6D58-A446-4B45-9F23-379EBF6B4593}" type="presParOf" srcId="{58E0AEFA-3389-40BB-8067-C640F8A2E08C}" destId="{ECF2ECE4-7644-4542-9C70-D173C6887088}" srcOrd="0" destOrd="0" presId="urn:microsoft.com/office/officeart/2005/8/layout/hList1"/>
    <dgm:cxn modelId="{B0C33DE3-2944-435A-A83C-C52DD97E97E2}" type="presParOf" srcId="{58E0AEFA-3389-40BB-8067-C640F8A2E08C}" destId="{63B4A22B-512C-4CD2-8290-B1BB166F15D2}" srcOrd="1" destOrd="0" presId="urn:microsoft.com/office/officeart/2005/8/layout/hList1"/>
    <dgm:cxn modelId="{C0542094-798A-4BCD-A890-3559BC43BAA3}" type="presParOf" srcId="{3C77512C-C3E0-4449-9941-1F650882FEFD}" destId="{244709AF-BFB9-4D02-8ECE-3AFB9E9E2B7F}" srcOrd="1" destOrd="0" presId="urn:microsoft.com/office/officeart/2005/8/layout/hList1"/>
    <dgm:cxn modelId="{E453767B-F86E-45A6-B26B-5997041C4A50}" type="presParOf" srcId="{3C77512C-C3E0-4449-9941-1F650882FEFD}" destId="{54243EFB-8D77-4957-851A-6BC21D996F80}" srcOrd="2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ИММУНОЛОГИИ  (С.М. ДЕЕВ)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72</a:t>
          </a: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27C9D6-DA80-42B6-B70C-CF06D4EEA1F6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КЛЕТОЧНЫХ ВЗАИМОДЕЙСТВИЙ (А.М. САПОЖНИКОВ)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44</a:t>
          </a: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</a:p>
      </dgm:t>
    </dgm:pt>
    <dgm:pt modelId="{13F1E23A-3CF4-4830-9405-13577B6EDE17}" type="parTrans" cxnId="{48C796AD-6D3D-436E-88BA-E12607627EAC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940851F-71C8-4B41-97CF-304025ECE221}" type="sibTrans" cxnId="{48C796AD-6D3D-436E-88BA-E12607627EAC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A0BD305-BBA5-40D4-B891-D1CB9041957D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МОЛЕКУЛЯРНОЙ ТЕРАНОСТИКИ (В.И. МАРТЫНОВ)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</a:t>
          </a:r>
          <a:endParaRPr lang="ru-RU" sz="1400" b="1" kern="120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A6B040EC-8565-456B-87E4-5EAA1DE9684D}" type="parTrans" cxnId="{4CD2779C-DD0E-4CFE-8266-49749E3A180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315D8A5-8722-4146-AF8B-6A2AD61FD534}" type="sibTrans" cxnId="{4CD2779C-DD0E-4CFE-8266-49749E3A180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B0B2293-11F9-439F-B55A-CA00429085DE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ГРУППА ОНКОНАНОТЕХНОЛОГИИ (А.В. ЗВЯГИН)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22</a:t>
          </a:r>
          <a:endParaRPr lang="ru-RU" sz="1400" b="1" kern="120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61857F3-2EF8-4932-AE8B-1A13D3A136AD}" type="parTrans" cxnId="{D9CA0655-9C7B-47CA-B29E-EEF7804CBF7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B71A707-2203-4170-9A8E-7B336B722036}" type="sibTrans" cxnId="{D9CA0655-9C7B-47CA-B29E-EEF7804CBF7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4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53E9B066-A8EB-4831-96DD-2C857D3FB72B}" type="pres">
      <dgm:prSet presAssocID="{BE27C9D6-DA80-42B6-B70C-CF06D4EEA1F6}" presName="parentLin" presStyleCnt="0"/>
      <dgm:spPr/>
    </dgm:pt>
    <dgm:pt modelId="{571405B1-C169-4B6D-B257-168385951C99}" type="pres">
      <dgm:prSet presAssocID="{BE27C9D6-DA80-42B6-B70C-CF06D4EEA1F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4FC1B5B-AB30-46B6-BFE5-E79622A8A25F}" type="pres">
      <dgm:prSet presAssocID="{BE27C9D6-DA80-42B6-B70C-CF06D4EEA1F6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ADC75B-1D5A-49F4-A9D6-98F3AFC9959E}" type="pres">
      <dgm:prSet presAssocID="{BE27C9D6-DA80-42B6-B70C-CF06D4EEA1F6}" presName="negativeSpace" presStyleCnt="0"/>
      <dgm:spPr/>
    </dgm:pt>
    <dgm:pt modelId="{B70083F4-68DF-406E-A8BD-70087065FA88}" type="pres">
      <dgm:prSet presAssocID="{BE27C9D6-DA80-42B6-B70C-CF06D4EEA1F6}" presName="childText" presStyleLbl="conFgAcc1" presStyleIdx="1" presStyleCnt="4">
        <dgm:presLayoutVars>
          <dgm:bulletEnabled val="1"/>
        </dgm:presLayoutVars>
      </dgm:prSet>
      <dgm:spPr/>
    </dgm:pt>
    <dgm:pt modelId="{E6B7D3AC-7B27-406F-9B24-FE13EBCFDDB5}" type="pres">
      <dgm:prSet presAssocID="{3940851F-71C8-4B41-97CF-304025ECE221}" presName="spaceBetweenRectangles" presStyleCnt="0"/>
      <dgm:spPr/>
    </dgm:pt>
    <dgm:pt modelId="{0E2DBEC5-AE0E-4981-80C2-E66D2A5C763B}" type="pres">
      <dgm:prSet presAssocID="{DA0BD305-BBA5-40D4-B891-D1CB9041957D}" presName="parentLin" presStyleCnt="0"/>
      <dgm:spPr/>
    </dgm:pt>
    <dgm:pt modelId="{0F5F213D-D84B-46A2-946E-AD89C84B95DF}" type="pres">
      <dgm:prSet presAssocID="{DA0BD305-BBA5-40D4-B891-D1CB9041957D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2DF785E9-1635-492F-8344-E24A58606050}" type="pres">
      <dgm:prSet presAssocID="{DA0BD305-BBA5-40D4-B891-D1CB9041957D}" presName="parentText" presStyleLbl="node1" presStyleIdx="2" presStyleCnt="4" custScaleX="142857" custLinFactNeighborX="-4441" custLinFactNeighborY="-62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D70779-44CD-421D-8899-22C62E95061B}" type="pres">
      <dgm:prSet presAssocID="{DA0BD305-BBA5-40D4-B891-D1CB9041957D}" presName="negativeSpace" presStyleCnt="0"/>
      <dgm:spPr/>
    </dgm:pt>
    <dgm:pt modelId="{69A2A531-B89D-4A57-96D7-F18C668C9A11}" type="pres">
      <dgm:prSet presAssocID="{DA0BD305-BBA5-40D4-B891-D1CB9041957D}" presName="childText" presStyleLbl="conFgAcc1" presStyleIdx="2" presStyleCnt="4">
        <dgm:presLayoutVars>
          <dgm:bulletEnabled val="1"/>
        </dgm:presLayoutVars>
      </dgm:prSet>
      <dgm:spPr/>
    </dgm:pt>
    <dgm:pt modelId="{4E7D361B-C8EC-4971-9F93-FDCB1F8EC8EE}" type="pres">
      <dgm:prSet presAssocID="{D315D8A5-8722-4146-AF8B-6A2AD61FD534}" presName="spaceBetweenRectangles" presStyleCnt="0"/>
      <dgm:spPr/>
    </dgm:pt>
    <dgm:pt modelId="{13707033-26AC-44AA-B82E-54A46E3D5033}" type="pres">
      <dgm:prSet presAssocID="{DB0B2293-11F9-439F-B55A-CA00429085DE}" presName="parentLin" presStyleCnt="0"/>
      <dgm:spPr/>
    </dgm:pt>
    <dgm:pt modelId="{D7B9AA44-E708-4314-817B-16BCB8CD0638}" type="pres">
      <dgm:prSet presAssocID="{DB0B2293-11F9-439F-B55A-CA00429085DE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02AAD8B9-0BAC-44A1-A20F-1011E73C429E}" type="pres">
      <dgm:prSet presAssocID="{DB0B2293-11F9-439F-B55A-CA00429085DE}" presName="parentText" presStyleLbl="node1" presStyleIdx="3" presStyleCnt="4" custScaleX="142857" custLinFactNeighborX="-4441" custLinFactNeighborY="-62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1DC46-5050-415E-B826-7E9E5A318C9E}" type="pres">
      <dgm:prSet presAssocID="{DB0B2293-11F9-439F-B55A-CA00429085DE}" presName="negativeSpace" presStyleCnt="0"/>
      <dgm:spPr/>
    </dgm:pt>
    <dgm:pt modelId="{C521A3C3-2273-4E55-A95F-FFC155AC3831}" type="pres">
      <dgm:prSet presAssocID="{DB0B2293-11F9-439F-B55A-CA00429085D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2D1DAD43-C1B6-466F-AB99-5E376801ACDB}" type="presOf" srcId="{DB0B2293-11F9-439F-B55A-CA00429085DE}" destId="{D7B9AA44-E708-4314-817B-16BCB8CD0638}" srcOrd="0" destOrd="0" presId="urn:microsoft.com/office/officeart/2005/8/layout/list1"/>
    <dgm:cxn modelId="{062C7249-D66D-4318-AF2E-D5DE61DFB0C1}" type="presOf" srcId="{DA0BD305-BBA5-40D4-B891-D1CB9041957D}" destId="{0F5F213D-D84B-46A2-946E-AD89C84B95DF}" srcOrd="0" destOrd="0" presId="urn:microsoft.com/office/officeart/2005/8/layout/list1"/>
    <dgm:cxn modelId="{48C796AD-6D3D-436E-88BA-E12607627EAC}" srcId="{D0FAAFE9-4082-4DDA-8346-3DAB3C7A301C}" destId="{BE27C9D6-DA80-42B6-B70C-CF06D4EEA1F6}" srcOrd="1" destOrd="0" parTransId="{13F1E23A-3CF4-4830-9405-13577B6EDE17}" sibTransId="{3940851F-71C8-4B41-97CF-304025ECE221}"/>
    <dgm:cxn modelId="{107B61BA-B381-4C1B-A8F0-3BD6C4F6EB01}" type="presOf" srcId="{DB0B2293-11F9-439F-B55A-CA00429085DE}" destId="{02AAD8B9-0BAC-44A1-A20F-1011E73C429E}" srcOrd="1" destOrd="0" presId="urn:microsoft.com/office/officeart/2005/8/layout/list1"/>
    <dgm:cxn modelId="{EB84BA94-E001-4E58-8303-8B117D0C44E8}" type="presOf" srcId="{BE27C9D6-DA80-42B6-B70C-CF06D4EEA1F6}" destId="{B4FC1B5B-AB30-46B6-BFE5-E79622A8A25F}" srcOrd="1" destOrd="0" presId="urn:microsoft.com/office/officeart/2005/8/layout/list1"/>
    <dgm:cxn modelId="{5A88AF81-4A69-4028-967E-D1B09A5E1BB6}" type="presOf" srcId="{DA0BD305-BBA5-40D4-B891-D1CB9041957D}" destId="{2DF785E9-1635-492F-8344-E24A58606050}" srcOrd="1" destOrd="0" presId="urn:microsoft.com/office/officeart/2005/8/layout/list1"/>
    <dgm:cxn modelId="{4CD2779C-DD0E-4CFE-8266-49749E3A1804}" srcId="{D0FAAFE9-4082-4DDA-8346-3DAB3C7A301C}" destId="{DA0BD305-BBA5-40D4-B891-D1CB9041957D}" srcOrd="2" destOrd="0" parTransId="{A6B040EC-8565-456B-87E4-5EAA1DE9684D}" sibTransId="{D315D8A5-8722-4146-AF8B-6A2AD61FD534}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D9CA0655-9C7B-47CA-B29E-EEF7804CBF71}" srcId="{D0FAAFE9-4082-4DDA-8346-3DAB3C7A301C}" destId="{DB0B2293-11F9-439F-B55A-CA00429085DE}" srcOrd="3" destOrd="0" parTransId="{061857F3-2EF8-4932-AE8B-1A13D3A136AD}" sibTransId="{4B71A707-2203-4170-9A8E-7B336B722036}"/>
    <dgm:cxn modelId="{8E3452C2-1453-413A-8022-332F4F3A4A88}" type="presOf" srcId="{BE27C9D6-DA80-42B6-B70C-CF06D4EEA1F6}" destId="{571405B1-C169-4B6D-B257-168385951C99}" srcOrd="0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A830B304-A92F-4359-8747-6F823C383296}" type="presParOf" srcId="{40A64266-BC3A-42A9-BFF2-844D86C846AE}" destId="{53E9B066-A8EB-4831-96DD-2C857D3FB72B}" srcOrd="4" destOrd="0" presId="urn:microsoft.com/office/officeart/2005/8/layout/list1"/>
    <dgm:cxn modelId="{BCE78F0C-21B5-4DF0-9724-9BE9FA7BFBBE}" type="presParOf" srcId="{53E9B066-A8EB-4831-96DD-2C857D3FB72B}" destId="{571405B1-C169-4B6D-B257-168385951C99}" srcOrd="0" destOrd="0" presId="urn:microsoft.com/office/officeart/2005/8/layout/list1"/>
    <dgm:cxn modelId="{B804AD48-37EF-4CC0-AF1C-67A95175B091}" type="presParOf" srcId="{53E9B066-A8EB-4831-96DD-2C857D3FB72B}" destId="{B4FC1B5B-AB30-46B6-BFE5-E79622A8A25F}" srcOrd="1" destOrd="0" presId="urn:microsoft.com/office/officeart/2005/8/layout/list1"/>
    <dgm:cxn modelId="{59750D0D-EA65-4305-BAAC-0A1C87B8F2AD}" type="presParOf" srcId="{40A64266-BC3A-42A9-BFF2-844D86C846AE}" destId="{B9ADC75B-1D5A-49F4-A9D6-98F3AFC9959E}" srcOrd="5" destOrd="0" presId="urn:microsoft.com/office/officeart/2005/8/layout/list1"/>
    <dgm:cxn modelId="{8AAED7B1-56D5-409D-A4B1-B5515C0D99B4}" type="presParOf" srcId="{40A64266-BC3A-42A9-BFF2-844D86C846AE}" destId="{B70083F4-68DF-406E-A8BD-70087065FA88}" srcOrd="6" destOrd="0" presId="urn:microsoft.com/office/officeart/2005/8/layout/list1"/>
    <dgm:cxn modelId="{D02AB66A-6E0C-437B-AA52-5BAD0A4DE10C}" type="presParOf" srcId="{40A64266-BC3A-42A9-BFF2-844D86C846AE}" destId="{E6B7D3AC-7B27-406F-9B24-FE13EBCFDDB5}" srcOrd="7" destOrd="0" presId="urn:microsoft.com/office/officeart/2005/8/layout/list1"/>
    <dgm:cxn modelId="{02FE6F9D-EEE6-42F1-B9ED-0834C3D647FF}" type="presParOf" srcId="{40A64266-BC3A-42A9-BFF2-844D86C846AE}" destId="{0E2DBEC5-AE0E-4981-80C2-E66D2A5C763B}" srcOrd="8" destOrd="0" presId="urn:microsoft.com/office/officeart/2005/8/layout/list1"/>
    <dgm:cxn modelId="{E79F8378-4E5D-4046-8DED-1347175A4069}" type="presParOf" srcId="{0E2DBEC5-AE0E-4981-80C2-E66D2A5C763B}" destId="{0F5F213D-D84B-46A2-946E-AD89C84B95DF}" srcOrd="0" destOrd="0" presId="urn:microsoft.com/office/officeart/2005/8/layout/list1"/>
    <dgm:cxn modelId="{576A1FE7-7431-4E4E-A561-1B3843104D8A}" type="presParOf" srcId="{0E2DBEC5-AE0E-4981-80C2-E66D2A5C763B}" destId="{2DF785E9-1635-492F-8344-E24A58606050}" srcOrd="1" destOrd="0" presId="urn:microsoft.com/office/officeart/2005/8/layout/list1"/>
    <dgm:cxn modelId="{B2886160-F294-45C8-936A-D2107AC0A040}" type="presParOf" srcId="{40A64266-BC3A-42A9-BFF2-844D86C846AE}" destId="{B7D70779-44CD-421D-8899-22C62E95061B}" srcOrd="9" destOrd="0" presId="urn:microsoft.com/office/officeart/2005/8/layout/list1"/>
    <dgm:cxn modelId="{5A4F7FFA-5628-4758-A74B-2998FEBB83B6}" type="presParOf" srcId="{40A64266-BC3A-42A9-BFF2-844D86C846AE}" destId="{69A2A531-B89D-4A57-96D7-F18C668C9A11}" srcOrd="10" destOrd="0" presId="urn:microsoft.com/office/officeart/2005/8/layout/list1"/>
    <dgm:cxn modelId="{B1A4C01B-A4A4-48D2-8A44-567D4C769CFA}" type="presParOf" srcId="{40A64266-BC3A-42A9-BFF2-844D86C846AE}" destId="{4E7D361B-C8EC-4971-9F93-FDCB1F8EC8EE}" srcOrd="11" destOrd="0" presId="urn:microsoft.com/office/officeart/2005/8/layout/list1"/>
    <dgm:cxn modelId="{EA41CB1E-731D-41CA-B0C6-6F5CFBFB1E60}" type="presParOf" srcId="{40A64266-BC3A-42A9-BFF2-844D86C846AE}" destId="{13707033-26AC-44AA-B82E-54A46E3D5033}" srcOrd="12" destOrd="0" presId="urn:microsoft.com/office/officeart/2005/8/layout/list1"/>
    <dgm:cxn modelId="{4703B2BC-C9FE-411C-8047-1F22D409F721}" type="presParOf" srcId="{13707033-26AC-44AA-B82E-54A46E3D5033}" destId="{D7B9AA44-E708-4314-817B-16BCB8CD0638}" srcOrd="0" destOrd="0" presId="urn:microsoft.com/office/officeart/2005/8/layout/list1"/>
    <dgm:cxn modelId="{8D8E5166-9E36-4CF4-9D7C-E96EDF99C40D}" type="presParOf" srcId="{13707033-26AC-44AA-B82E-54A46E3D5033}" destId="{02AAD8B9-0BAC-44A1-A20F-1011E73C429E}" srcOrd="1" destOrd="0" presId="urn:microsoft.com/office/officeart/2005/8/layout/list1"/>
    <dgm:cxn modelId="{03DBB8A9-89D7-4303-A878-EF20E77067A2}" type="presParOf" srcId="{40A64266-BC3A-42A9-BFF2-844D86C846AE}" destId="{3F71DC46-5050-415E-B826-7E9E5A318C9E}" srcOrd="13" destOrd="0" presId="urn:microsoft.com/office/officeart/2005/8/layout/list1"/>
    <dgm:cxn modelId="{7E8AA793-AC9B-49B3-8968-52232E43D68D}" type="presParOf" srcId="{40A64266-BC3A-42A9-BFF2-844D86C846AE}" destId="{C521A3C3-2273-4E55-A95F-FFC155AC383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12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en-US" b="1" dirty="0"/>
            <a:t>10</a:t>
          </a:r>
          <a:endParaRPr lang="ru-RU" b="1" dirty="0"/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/>
            <a:t>ИФ в 2018</a:t>
          </a:r>
          <a:endParaRPr lang="ru-RU" dirty="0"/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en-US" b="1" dirty="0"/>
            <a:t>93</a:t>
          </a:r>
          <a:endParaRPr lang="ru-RU" b="1" dirty="0"/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2,3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3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21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1224A1B6-852D-4430-A90B-B95EB85DC3F1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39,65</a:t>
          </a:r>
        </a:p>
      </dgm:t>
    </dgm:pt>
    <dgm:pt modelId="{FFCDF894-F19E-4CF2-9BE0-376219B30491}" type="parTrans" cxnId="{D6F99322-7919-4860-A85F-7E0E17C7C636}">
      <dgm:prSet/>
      <dgm:spPr/>
      <dgm:t>
        <a:bodyPr/>
        <a:lstStyle/>
        <a:p>
          <a:endParaRPr lang="ru-RU"/>
        </a:p>
      </dgm:t>
    </dgm:pt>
    <dgm:pt modelId="{C83322E6-6E9F-40AF-B88E-95DB396B954E}" type="sibTrans" cxnId="{D6F99322-7919-4860-A85F-7E0E17C7C636}">
      <dgm:prSet/>
      <dgm:spPr/>
      <dgm:t>
        <a:bodyPr/>
        <a:lstStyle/>
        <a:p>
          <a:endParaRPr lang="ru-RU"/>
        </a:p>
      </dgm:t>
    </dgm:pt>
    <dgm:pt modelId="{2FAB2A80-605F-4EA3-BA88-FF0848EF85A3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30,7</a:t>
          </a:r>
          <a:r>
            <a:rPr lang="ru-RU" dirty="0"/>
            <a:t>	</a:t>
          </a:r>
        </a:p>
      </dgm:t>
    </dgm:pt>
    <dgm:pt modelId="{6E34B577-93D6-4C31-9ECB-028227C6DD4F}" type="parTrans" cxnId="{7AACCF50-777B-4CC2-A479-48AF4141FD8D}">
      <dgm:prSet/>
      <dgm:spPr/>
      <dgm:t>
        <a:bodyPr/>
        <a:lstStyle/>
        <a:p>
          <a:endParaRPr lang="ru-RU"/>
        </a:p>
      </dgm:t>
    </dgm:pt>
    <dgm:pt modelId="{58830E9A-CFA2-4CBB-A392-377DB3E60094}" type="sibTrans" cxnId="{7AACCF50-777B-4CC2-A479-48AF4141FD8D}">
      <dgm:prSet/>
      <dgm:spPr/>
      <dgm:t>
        <a:bodyPr/>
        <a:lstStyle/>
        <a:p>
          <a:endParaRPr lang="ru-RU"/>
        </a:p>
      </dgm:t>
    </dgm:pt>
    <dgm:pt modelId="{84948C30-7231-413F-A0FA-CE3D4A21954B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CF2DC25C-490A-4CED-895B-A44BE57ECAAE}" type="parTrans" cxnId="{6CD2BA55-7E22-469D-BC11-EE6F756E9BB7}">
      <dgm:prSet/>
      <dgm:spPr/>
      <dgm:t>
        <a:bodyPr/>
        <a:lstStyle/>
        <a:p>
          <a:endParaRPr lang="ru-RU"/>
        </a:p>
      </dgm:t>
    </dgm:pt>
    <dgm:pt modelId="{4147B4E6-3BD7-476B-8B7F-D9639D5A5091}" type="sibTrans" cxnId="{6CD2BA55-7E22-469D-BC11-EE6F756E9BB7}">
      <dgm:prSet/>
      <dgm:spPr/>
      <dgm:t>
        <a:bodyPr/>
        <a:lstStyle/>
        <a:p>
          <a:endParaRPr lang="ru-RU"/>
        </a:p>
      </dgm:t>
    </dgm:pt>
    <dgm:pt modelId="{B21705F7-A496-4588-9BA5-C247989F1F03}">
      <dgm:prSet phldrT="[Текст]"/>
      <dgm:spPr/>
      <dgm:t>
        <a:bodyPr/>
        <a:lstStyle/>
        <a:p>
          <a:pPr algn="ctr"/>
          <a:r>
            <a:rPr lang="ru-RU" b="1" dirty="0"/>
            <a:t>122</a:t>
          </a:r>
        </a:p>
      </dgm:t>
    </dgm:pt>
    <dgm:pt modelId="{1D150F57-36AE-4E45-AA3A-576DCDD22A69}" type="parTrans" cxnId="{BA3FCC2E-5274-4580-BCB0-3B9CE7C8CE79}">
      <dgm:prSet/>
      <dgm:spPr/>
      <dgm:t>
        <a:bodyPr/>
        <a:lstStyle/>
        <a:p>
          <a:endParaRPr lang="ru-RU"/>
        </a:p>
      </dgm:t>
    </dgm:pt>
    <dgm:pt modelId="{F723E076-A145-4CAF-B95A-145B13A05603}" type="sibTrans" cxnId="{BA3FCC2E-5274-4580-BCB0-3B9CE7C8CE79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7059DDE2-EE6A-4033-AE9A-2E492D63CC44}" type="pres">
      <dgm:prSet presAssocID="{84948C30-7231-413F-A0FA-CE3D4A21954B}" presName="composite" presStyleCnt="0"/>
      <dgm:spPr/>
    </dgm:pt>
    <dgm:pt modelId="{E2294D76-E787-4062-A13C-D169259EBC5F}" type="pres">
      <dgm:prSet presAssocID="{84948C30-7231-413F-A0FA-CE3D4A21954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2DB274-6157-4C01-AC43-68E04A85B92D}" type="pres">
      <dgm:prSet presAssocID="{84948C30-7231-413F-A0FA-CE3D4A21954B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1FDFB3-BEBA-4EDD-884F-9B53BDFD8AE4}" type="pres">
      <dgm:prSet presAssocID="{4147B4E6-3BD7-476B-8B7F-D9639D5A5091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BA3FCC2E-5274-4580-BCB0-3B9CE7C8CE79}" srcId="{AE0D40FB-F662-4AA4-8533-1ACE09A8DC3A}" destId="{B21705F7-A496-4588-9BA5-C247989F1F03}" srcOrd="0" destOrd="0" parTransId="{1D150F57-36AE-4E45-AA3A-576DCDD22A69}" sibTransId="{F723E076-A145-4CAF-B95A-145B13A05603}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BF78F508-0E14-4878-84D6-439CBD0027DC}" type="presOf" srcId="{A2901902-85D5-4CC1-87B2-E638B0188947}" destId="{ED2DB274-6157-4C01-AC43-68E04A85B92D}" srcOrd="0" destOrd="1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84948C30-7231-413F-A0FA-CE3D4A21954B}" destId="{366F5736-4EE4-426C-987E-70B763A5A28D}" srcOrd="0" destOrd="0" parTransId="{0EA05FAF-5972-4C3B-A3B1-C77397D3B279}" sibTransId="{1382B28E-D26B-470F-8599-066C996407F5}"/>
    <dgm:cxn modelId="{AC74830F-D1C1-4901-8D33-21D7D15F15B4}" type="presOf" srcId="{84948C30-7231-413F-A0FA-CE3D4A21954B}" destId="{E2294D76-E787-4062-A13C-D169259EBC5F}" srcOrd="0" destOrd="0" presId="urn:microsoft.com/office/officeart/2005/8/layout/hList1"/>
    <dgm:cxn modelId="{CC3B3FE4-4759-4F9A-9681-0D128188D8E0}" type="presOf" srcId="{1224A1B6-852D-4430-A90B-B95EB85DC3F1}" destId="{56DE4B25-5D2B-4F63-9D25-5C5750365F39}" srcOrd="0" destOrd="0" presId="urn:microsoft.com/office/officeart/2005/8/layout/hList1"/>
    <dgm:cxn modelId="{D6F99322-7919-4860-A85F-7E0E17C7C636}" srcId="{134AA3BE-572A-4F8F-866C-EF3AA34558AC}" destId="{1224A1B6-852D-4430-A90B-B95EB85DC3F1}" srcOrd="0" destOrd="0" parTransId="{FFCDF894-F19E-4CF2-9BE0-376219B30491}" sibTransId="{C83322E6-6E9F-40AF-B88E-95DB396B954E}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7AACCF50-777B-4CC2-A479-48AF4141FD8D}" srcId="{134AA3BE-572A-4F8F-866C-EF3AA34558AC}" destId="{2FAB2A80-605F-4EA3-BA88-FF0848EF85A3}" srcOrd="1" destOrd="0" parTransId="{6E34B577-93D6-4C31-9ECB-028227C6DD4F}" sibTransId="{58830E9A-CFA2-4CBB-A392-377DB3E60094}"/>
    <dgm:cxn modelId="{D980E8FC-3B27-453D-8597-F7166565FA08}" type="presOf" srcId="{B21705F7-A496-4588-9BA5-C247989F1F03}" destId="{DF18CAAE-6961-49B2-961A-B5537765F801}" srcOrd="0" destOrd="0" presId="urn:microsoft.com/office/officeart/2005/8/layout/hList1"/>
    <dgm:cxn modelId="{71F94EAB-4378-47C9-A44D-1CC49518486F}" type="presOf" srcId="{366F5736-4EE4-426C-987E-70B763A5A28D}" destId="{ED2DB274-6157-4C01-AC43-68E04A85B92D}" srcOrd="0" destOrd="0" presId="urn:microsoft.com/office/officeart/2005/8/layout/hList1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6CD2BA55-7E22-469D-BC11-EE6F756E9BB7}" srcId="{3B06B399-876A-4972-BD6D-78F63B3637CC}" destId="{84948C30-7231-413F-A0FA-CE3D4A21954B}" srcOrd="1" destOrd="0" parTransId="{CF2DC25C-490A-4CED-895B-A44BE57ECAAE}" sibTransId="{4147B4E6-3BD7-476B-8B7F-D9639D5A5091}"/>
    <dgm:cxn modelId="{E38E64BA-9ED0-4013-AFF1-4BAB3D50D0FD}" srcId="{84948C30-7231-413F-A0FA-CE3D4A21954B}" destId="{DC75636C-6469-4F7D-8BEB-AF15B0B94AA5}" srcOrd="2" destOrd="0" parTransId="{3B9DD29A-C2BC-45E4-A98B-B79CA7610AE8}" sibTransId="{172FD43E-FA17-4403-ADD8-70E92662C565}"/>
    <dgm:cxn modelId="{9A731558-976B-4CAA-876A-14E3EF9D5C95}" srcId="{84948C30-7231-413F-A0FA-CE3D4A21954B}" destId="{A2901902-85D5-4CC1-87B2-E638B0188947}" srcOrd="1" destOrd="0" parTransId="{132423A1-C889-40E5-8244-976402BCB2BA}" sibTransId="{641E2D92-5BC9-432C-A232-265507C60489}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5BA20FE7-1938-4BF2-A65F-C776681A09FD}" type="presOf" srcId="{2FAB2A80-605F-4EA3-BA88-FF0848EF85A3}" destId="{56DE4B25-5D2B-4F63-9D25-5C5750365F39}" srcOrd="0" destOrd="1" presId="urn:microsoft.com/office/officeart/2005/8/layout/hList1"/>
    <dgm:cxn modelId="{60033D0D-48A9-4E4F-A3EB-AC82882300DA}" type="presOf" srcId="{DC75636C-6469-4F7D-8BEB-AF15B0B94AA5}" destId="{ED2DB274-6157-4C01-AC43-68E04A85B92D}" srcOrd="0" destOrd="2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513275E8-8083-43D2-887C-ADC94D19D17E}" type="presParOf" srcId="{3C77512C-C3E0-4449-9941-1F650882FEFD}" destId="{7059DDE2-EE6A-4033-AE9A-2E492D63CC44}" srcOrd="2" destOrd="0" presId="urn:microsoft.com/office/officeart/2005/8/layout/hList1"/>
    <dgm:cxn modelId="{88213F05-32A1-4F28-909C-0CB0A0D468EE}" type="presParOf" srcId="{7059DDE2-EE6A-4033-AE9A-2E492D63CC44}" destId="{E2294D76-E787-4062-A13C-D169259EBC5F}" srcOrd="0" destOrd="0" presId="urn:microsoft.com/office/officeart/2005/8/layout/hList1"/>
    <dgm:cxn modelId="{80A03F4D-AD37-427A-A59F-D1EEAFABEC5E}" type="presParOf" srcId="{7059DDE2-EE6A-4033-AE9A-2E492D63CC44}" destId="{ED2DB274-6157-4C01-AC43-68E04A85B92D}" srcOrd="1" destOrd="0" presId="urn:microsoft.com/office/officeart/2005/8/layout/hList1"/>
    <dgm:cxn modelId="{FBBEE23D-C366-445B-A1FD-96F21E53C937}" type="presParOf" srcId="{3C77512C-C3E0-4449-9941-1F650882FEFD}" destId="{B91FDFB3-BEBA-4EDD-884F-9B53BDFD8AE4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БИОМОЛЕКУЛЯРНОЙ ЯМР-СПЕКТРОСКОПИИ (А.С. АРСЕНЬЕВ)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59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FDF45B-29A9-4A61-9C8A-09625D6CE996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МОДЕЛИРОВАНИЯ БИОМОЛЕКУЛЯРНЫХ СИСТЕМ (Р.Г. ЕФРЕМОВ) </a:t>
          </a:r>
          <a:b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32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0094A5-CF45-478C-8CD8-34ACB739C654}" type="parTrans" cxnId="{4BABC9E9-ABD2-4945-98BF-1EE1E72F579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44C4A7-91C7-437A-8755-18FBF291489B}" type="sibTrans" cxnId="{4BABC9E9-ABD2-4945-98BF-1EE1E72F579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A8E0C4-6AC8-49A7-90A4-EB5C8BFD9FF4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ОПТИЧЕСКОЙ МИКРОСКОПИИ И СПЕКТРОСКОПИИ БИОМОЛЕКУЛ (А.В. ФЕОФАНОВ)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45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86B518E-E779-4221-9ABB-77C4C2406106}" type="parTrans" cxnId="{97744EE9-C96C-49C8-9110-9FFE9BC0E0B8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98892E-8CF3-4271-A23C-05A61F891957}" type="sibTrans" cxnId="{97744EE9-C96C-49C8-9110-9FFE9BC0E0B8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FAA4521-9DC4-46D2-A3B0-4E26F1BEE956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ГРУППА СТРУКТУРНОЙ БИОЛОГИИ ИОННЫХ КАНАЛОВ (З.О. ШЕНКАРЕВ)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25</a:t>
          </a:r>
          <a:endParaRPr lang="ru-RU" sz="1400" b="1" kern="120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410331DC-1620-489C-B483-978ED7DEE381}" type="parTrans" cxnId="{02B48484-CAC2-4CC7-BFD5-058299D90E2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B3310FF-D4E7-4F58-92DA-B9DC8B50A920}" type="sibTrans" cxnId="{02B48484-CAC2-4CC7-BFD5-058299D90E2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803317D-B038-4161-9CB9-8E822A5A61FA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ГРУППА АНАЛИЗА СТРУКТУРЫ МЕМБРАННЫХ БЕЛКОВ </a:t>
          </a:r>
          <a:r>
            <a:rPr lang="en-US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IN SILICO</a:t>
          </a: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(А.О. ЧУГУНОВ)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</a:t>
          </a:r>
          <a:endParaRPr lang="ru-RU" sz="1400" b="1" kern="120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27C41292-4246-497F-9E34-1FBDFBA3E54B}" type="parTrans" cxnId="{95C93869-5440-4360-9A67-CBAE6258F317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E53064D-4311-454F-92DD-53C831987F04}" type="sibTrans" cxnId="{95C93869-5440-4360-9A67-CBAE6258F317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5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E80194C5-2F33-4A46-8BE3-4322484A79DD}" type="pres">
      <dgm:prSet presAssocID="{45FDF45B-29A9-4A61-9C8A-09625D6CE996}" presName="parentLin" presStyleCnt="0"/>
      <dgm:spPr/>
    </dgm:pt>
    <dgm:pt modelId="{A18879FD-B3A6-4971-B7C4-D2ABAE416904}" type="pres">
      <dgm:prSet presAssocID="{45FDF45B-29A9-4A61-9C8A-09625D6CE99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83065AB-FC15-4D21-A3EB-86B4AF41C83B}" type="pres">
      <dgm:prSet presAssocID="{45FDF45B-29A9-4A61-9C8A-09625D6CE996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A8E641-2929-4DE6-BD80-D60682509AAB}" type="pres">
      <dgm:prSet presAssocID="{45FDF45B-29A9-4A61-9C8A-09625D6CE996}" presName="negativeSpace" presStyleCnt="0"/>
      <dgm:spPr/>
    </dgm:pt>
    <dgm:pt modelId="{7EC4C57D-B874-419A-ACF1-8F11ED79DAF5}" type="pres">
      <dgm:prSet presAssocID="{45FDF45B-29A9-4A61-9C8A-09625D6CE996}" presName="childText" presStyleLbl="conFgAcc1" presStyleIdx="1" presStyleCnt="5">
        <dgm:presLayoutVars>
          <dgm:bulletEnabled val="1"/>
        </dgm:presLayoutVars>
      </dgm:prSet>
      <dgm:spPr/>
    </dgm:pt>
    <dgm:pt modelId="{8DFD7B66-A8E9-42DC-9018-16200BAAE1AB}" type="pres">
      <dgm:prSet presAssocID="{7644C4A7-91C7-437A-8755-18FBF291489B}" presName="spaceBetweenRectangles" presStyleCnt="0"/>
      <dgm:spPr/>
    </dgm:pt>
    <dgm:pt modelId="{2A590208-D037-4C22-9D9A-1D2699FA3FF5}" type="pres">
      <dgm:prSet presAssocID="{2DA8E0C4-6AC8-49A7-90A4-EB5C8BFD9FF4}" presName="parentLin" presStyleCnt="0"/>
      <dgm:spPr/>
    </dgm:pt>
    <dgm:pt modelId="{A0BFF546-F145-4DAE-8B11-804405526E25}" type="pres">
      <dgm:prSet presAssocID="{2DA8E0C4-6AC8-49A7-90A4-EB5C8BFD9FF4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75727A79-BDA0-4F2C-88B6-1EBA5683D49F}" type="pres">
      <dgm:prSet presAssocID="{2DA8E0C4-6AC8-49A7-90A4-EB5C8BFD9FF4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CC68E-5049-4A2D-BEC8-80605D1CC4B3}" type="pres">
      <dgm:prSet presAssocID="{2DA8E0C4-6AC8-49A7-90A4-EB5C8BFD9FF4}" presName="negativeSpace" presStyleCnt="0"/>
      <dgm:spPr/>
    </dgm:pt>
    <dgm:pt modelId="{9BC62EE9-5FD9-4364-AA18-2D2F164475BA}" type="pres">
      <dgm:prSet presAssocID="{2DA8E0C4-6AC8-49A7-90A4-EB5C8BFD9FF4}" presName="childText" presStyleLbl="conFgAcc1" presStyleIdx="2" presStyleCnt="5">
        <dgm:presLayoutVars>
          <dgm:bulletEnabled val="1"/>
        </dgm:presLayoutVars>
      </dgm:prSet>
      <dgm:spPr/>
    </dgm:pt>
    <dgm:pt modelId="{4D160118-A74A-4366-9A6E-E45D022F4176}" type="pres">
      <dgm:prSet presAssocID="{ED98892E-8CF3-4271-A23C-05A61F891957}" presName="spaceBetweenRectangles" presStyleCnt="0"/>
      <dgm:spPr/>
    </dgm:pt>
    <dgm:pt modelId="{3E8B13E5-0DA9-4630-BD3C-2FBC2E057C50}" type="pres">
      <dgm:prSet presAssocID="{FFAA4521-9DC4-46D2-A3B0-4E26F1BEE956}" presName="parentLin" presStyleCnt="0"/>
      <dgm:spPr/>
    </dgm:pt>
    <dgm:pt modelId="{4BD88DDC-4118-4DCD-B566-EBCFD5E4B3B2}" type="pres">
      <dgm:prSet presAssocID="{FFAA4521-9DC4-46D2-A3B0-4E26F1BEE956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CAA7C81C-B186-41F1-8C05-7A318D9FAC9A}" type="pres">
      <dgm:prSet presAssocID="{FFAA4521-9DC4-46D2-A3B0-4E26F1BEE956}" presName="parentText" presStyleLbl="node1" presStyleIdx="3" presStyleCnt="5" custScaleX="1396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B72606-9A4A-4375-A705-DCF66FF6CC49}" type="pres">
      <dgm:prSet presAssocID="{FFAA4521-9DC4-46D2-A3B0-4E26F1BEE956}" presName="negativeSpace" presStyleCnt="0"/>
      <dgm:spPr/>
    </dgm:pt>
    <dgm:pt modelId="{34472D0C-C370-4ECF-90F7-F87401D0F5B0}" type="pres">
      <dgm:prSet presAssocID="{FFAA4521-9DC4-46D2-A3B0-4E26F1BEE956}" presName="childText" presStyleLbl="conFgAcc1" presStyleIdx="3" presStyleCnt="5">
        <dgm:presLayoutVars>
          <dgm:bulletEnabled val="1"/>
        </dgm:presLayoutVars>
      </dgm:prSet>
      <dgm:spPr/>
    </dgm:pt>
    <dgm:pt modelId="{23C1BF93-9F3B-4BF6-8407-4A37EA986970}" type="pres">
      <dgm:prSet presAssocID="{AB3310FF-D4E7-4F58-92DA-B9DC8B50A920}" presName="spaceBetweenRectangles" presStyleCnt="0"/>
      <dgm:spPr/>
    </dgm:pt>
    <dgm:pt modelId="{066DA695-3833-454E-84C1-EEF75C137A6F}" type="pres">
      <dgm:prSet presAssocID="{3803317D-B038-4161-9CB9-8E822A5A61FA}" presName="parentLin" presStyleCnt="0"/>
      <dgm:spPr/>
    </dgm:pt>
    <dgm:pt modelId="{A1ABEE86-D4DB-4296-B80B-C7087124218F}" type="pres">
      <dgm:prSet presAssocID="{3803317D-B038-4161-9CB9-8E822A5A61FA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3E9C7838-2F40-4A33-A1CD-6753D483F2DA}" type="pres">
      <dgm:prSet presAssocID="{3803317D-B038-4161-9CB9-8E822A5A61FA}" presName="parentText" presStyleLbl="node1" presStyleIdx="4" presStyleCnt="5" custScaleX="1418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9D99D-5D63-42DB-B49C-41348ADFC532}" type="pres">
      <dgm:prSet presAssocID="{3803317D-B038-4161-9CB9-8E822A5A61FA}" presName="negativeSpace" presStyleCnt="0"/>
      <dgm:spPr/>
    </dgm:pt>
    <dgm:pt modelId="{2233BDF4-67E2-409E-BFFB-244E4DBCB955}" type="pres">
      <dgm:prSet presAssocID="{3803317D-B038-4161-9CB9-8E822A5A61FA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8D7FFA86-6D7C-4C5A-9DD1-4658284415B5}" type="presOf" srcId="{FFAA4521-9DC4-46D2-A3B0-4E26F1BEE956}" destId="{4BD88DDC-4118-4DCD-B566-EBCFD5E4B3B2}" srcOrd="0" destOrd="0" presId="urn:microsoft.com/office/officeart/2005/8/layout/list1"/>
    <dgm:cxn modelId="{4BABC9E9-ABD2-4945-98BF-1EE1E72F579A}" srcId="{D0FAAFE9-4082-4DDA-8346-3DAB3C7A301C}" destId="{45FDF45B-29A9-4A61-9C8A-09625D6CE996}" srcOrd="1" destOrd="0" parTransId="{210094A5-CF45-478C-8CD8-34ACB739C654}" sibTransId="{7644C4A7-91C7-437A-8755-18FBF291489B}"/>
    <dgm:cxn modelId="{36ED0EE2-7B4B-41DD-82AD-7C22C22222D4}" type="presOf" srcId="{45FDF45B-29A9-4A61-9C8A-09625D6CE996}" destId="{A18879FD-B3A6-4971-B7C4-D2ABAE416904}" srcOrd="0" destOrd="0" presId="urn:microsoft.com/office/officeart/2005/8/layout/list1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C05B1866-0159-4C2C-B517-0C0D8A21F2C9}" type="presOf" srcId="{2DA8E0C4-6AC8-49A7-90A4-EB5C8BFD9FF4}" destId="{A0BFF546-F145-4DAE-8B11-804405526E25}" srcOrd="0" destOrd="0" presId="urn:microsoft.com/office/officeart/2005/8/layout/list1"/>
    <dgm:cxn modelId="{02B48484-CAC2-4CC7-BFD5-058299D90E26}" srcId="{D0FAAFE9-4082-4DDA-8346-3DAB3C7A301C}" destId="{FFAA4521-9DC4-46D2-A3B0-4E26F1BEE956}" srcOrd="3" destOrd="0" parTransId="{410331DC-1620-489C-B483-978ED7DEE381}" sibTransId="{AB3310FF-D4E7-4F58-92DA-B9DC8B50A920}"/>
    <dgm:cxn modelId="{716485A0-3A09-4925-AF7F-1387CF1A6363}" type="presOf" srcId="{2DA8E0C4-6AC8-49A7-90A4-EB5C8BFD9FF4}" destId="{75727A79-BDA0-4F2C-88B6-1EBA5683D49F}" srcOrd="1" destOrd="0" presId="urn:microsoft.com/office/officeart/2005/8/layout/list1"/>
    <dgm:cxn modelId="{97744EE9-C96C-49C8-9110-9FFE9BC0E0B8}" srcId="{D0FAAFE9-4082-4DDA-8346-3DAB3C7A301C}" destId="{2DA8E0C4-6AC8-49A7-90A4-EB5C8BFD9FF4}" srcOrd="2" destOrd="0" parTransId="{286B518E-E779-4221-9ABB-77C4C2406106}" sibTransId="{ED98892E-8CF3-4271-A23C-05A61F891957}"/>
    <dgm:cxn modelId="{EF677C23-67D9-476B-8493-F9ED06B75428}" type="presOf" srcId="{3803317D-B038-4161-9CB9-8E822A5A61FA}" destId="{A1ABEE86-D4DB-4296-B80B-C7087124218F}" srcOrd="0" destOrd="0" presId="urn:microsoft.com/office/officeart/2005/8/layout/list1"/>
    <dgm:cxn modelId="{95C93869-5440-4360-9A67-CBAE6258F317}" srcId="{D0FAAFE9-4082-4DDA-8346-3DAB3C7A301C}" destId="{3803317D-B038-4161-9CB9-8E822A5A61FA}" srcOrd="4" destOrd="0" parTransId="{27C41292-4246-497F-9E34-1FBDFBA3E54B}" sibTransId="{EE53064D-4311-454F-92DD-53C831987F04}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BC2892AC-D6FF-4DA8-AE8B-0361B2D7CA0E}" type="presOf" srcId="{45FDF45B-29A9-4A61-9C8A-09625D6CE996}" destId="{983065AB-FC15-4D21-A3EB-86B4AF41C83B}" srcOrd="1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A9474ABF-49A8-4C57-9B37-83DD9C63B678}" type="presOf" srcId="{3803317D-B038-4161-9CB9-8E822A5A61FA}" destId="{3E9C7838-2F40-4A33-A1CD-6753D483F2DA}" srcOrd="1" destOrd="0" presId="urn:microsoft.com/office/officeart/2005/8/layout/list1"/>
    <dgm:cxn modelId="{3F384057-9867-41E4-9790-745FFBF9D502}" type="presOf" srcId="{FFAA4521-9DC4-46D2-A3B0-4E26F1BEE956}" destId="{CAA7C81C-B186-41F1-8C05-7A318D9FAC9A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44920DC0-CD1E-457E-9D83-04614B0EC883}" type="presParOf" srcId="{40A64266-BC3A-42A9-BFF2-844D86C846AE}" destId="{E80194C5-2F33-4A46-8BE3-4322484A79DD}" srcOrd="4" destOrd="0" presId="urn:microsoft.com/office/officeart/2005/8/layout/list1"/>
    <dgm:cxn modelId="{E1D60458-A6AA-4FC6-930A-1124E0575ABB}" type="presParOf" srcId="{E80194C5-2F33-4A46-8BE3-4322484A79DD}" destId="{A18879FD-B3A6-4971-B7C4-D2ABAE416904}" srcOrd="0" destOrd="0" presId="urn:microsoft.com/office/officeart/2005/8/layout/list1"/>
    <dgm:cxn modelId="{38B08FF9-533C-472B-8BA1-C7B82EB4147F}" type="presParOf" srcId="{E80194C5-2F33-4A46-8BE3-4322484A79DD}" destId="{983065AB-FC15-4D21-A3EB-86B4AF41C83B}" srcOrd="1" destOrd="0" presId="urn:microsoft.com/office/officeart/2005/8/layout/list1"/>
    <dgm:cxn modelId="{5C2822B5-A5CF-4A72-B930-8AAA6A667411}" type="presParOf" srcId="{40A64266-BC3A-42A9-BFF2-844D86C846AE}" destId="{E7A8E641-2929-4DE6-BD80-D60682509AAB}" srcOrd="5" destOrd="0" presId="urn:microsoft.com/office/officeart/2005/8/layout/list1"/>
    <dgm:cxn modelId="{02378A2B-F1F2-4431-8042-A867170DF0EE}" type="presParOf" srcId="{40A64266-BC3A-42A9-BFF2-844D86C846AE}" destId="{7EC4C57D-B874-419A-ACF1-8F11ED79DAF5}" srcOrd="6" destOrd="0" presId="urn:microsoft.com/office/officeart/2005/8/layout/list1"/>
    <dgm:cxn modelId="{6081BD05-E665-4FB1-8861-C8B5F7BAD88E}" type="presParOf" srcId="{40A64266-BC3A-42A9-BFF2-844D86C846AE}" destId="{8DFD7B66-A8E9-42DC-9018-16200BAAE1AB}" srcOrd="7" destOrd="0" presId="urn:microsoft.com/office/officeart/2005/8/layout/list1"/>
    <dgm:cxn modelId="{FF10EC89-F36A-41AD-B4E3-511B18AB7130}" type="presParOf" srcId="{40A64266-BC3A-42A9-BFF2-844D86C846AE}" destId="{2A590208-D037-4C22-9D9A-1D2699FA3FF5}" srcOrd="8" destOrd="0" presId="urn:microsoft.com/office/officeart/2005/8/layout/list1"/>
    <dgm:cxn modelId="{B7B45EA0-7B4D-4BE9-82EF-A46B7365B286}" type="presParOf" srcId="{2A590208-D037-4C22-9D9A-1D2699FA3FF5}" destId="{A0BFF546-F145-4DAE-8B11-804405526E25}" srcOrd="0" destOrd="0" presId="urn:microsoft.com/office/officeart/2005/8/layout/list1"/>
    <dgm:cxn modelId="{2A96FA72-8CD8-47E9-9BFE-9C2057141232}" type="presParOf" srcId="{2A590208-D037-4C22-9D9A-1D2699FA3FF5}" destId="{75727A79-BDA0-4F2C-88B6-1EBA5683D49F}" srcOrd="1" destOrd="0" presId="urn:microsoft.com/office/officeart/2005/8/layout/list1"/>
    <dgm:cxn modelId="{9CD94A27-21A1-40C3-9786-ED4843BE4C38}" type="presParOf" srcId="{40A64266-BC3A-42A9-BFF2-844D86C846AE}" destId="{5B3CC68E-5049-4A2D-BEC8-80605D1CC4B3}" srcOrd="9" destOrd="0" presId="urn:microsoft.com/office/officeart/2005/8/layout/list1"/>
    <dgm:cxn modelId="{6130B654-2D11-4D73-BDAD-1C66BCDE87B8}" type="presParOf" srcId="{40A64266-BC3A-42A9-BFF2-844D86C846AE}" destId="{9BC62EE9-5FD9-4364-AA18-2D2F164475BA}" srcOrd="10" destOrd="0" presId="urn:microsoft.com/office/officeart/2005/8/layout/list1"/>
    <dgm:cxn modelId="{6EC732FA-91AD-4A38-808F-6A1CB143D25C}" type="presParOf" srcId="{40A64266-BC3A-42A9-BFF2-844D86C846AE}" destId="{4D160118-A74A-4366-9A6E-E45D022F4176}" srcOrd="11" destOrd="0" presId="urn:microsoft.com/office/officeart/2005/8/layout/list1"/>
    <dgm:cxn modelId="{6FD23522-B16F-4E0A-81D9-F6F20E3C8C3B}" type="presParOf" srcId="{40A64266-BC3A-42A9-BFF2-844D86C846AE}" destId="{3E8B13E5-0DA9-4630-BD3C-2FBC2E057C50}" srcOrd="12" destOrd="0" presId="urn:microsoft.com/office/officeart/2005/8/layout/list1"/>
    <dgm:cxn modelId="{8781E999-70AE-459A-A7FB-32BAB0FE32B6}" type="presParOf" srcId="{3E8B13E5-0DA9-4630-BD3C-2FBC2E057C50}" destId="{4BD88DDC-4118-4DCD-B566-EBCFD5E4B3B2}" srcOrd="0" destOrd="0" presId="urn:microsoft.com/office/officeart/2005/8/layout/list1"/>
    <dgm:cxn modelId="{47D61BEE-EF4D-423B-8611-A0AD866DC92A}" type="presParOf" srcId="{3E8B13E5-0DA9-4630-BD3C-2FBC2E057C50}" destId="{CAA7C81C-B186-41F1-8C05-7A318D9FAC9A}" srcOrd="1" destOrd="0" presId="urn:microsoft.com/office/officeart/2005/8/layout/list1"/>
    <dgm:cxn modelId="{03673036-3978-4D03-A292-EE89D8655D9C}" type="presParOf" srcId="{40A64266-BC3A-42A9-BFF2-844D86C846AE}" destId="{5CB72606-9A4A-4375-A705-DCF66FF6CC49}" srcOrd="13" destOrd="0" presId="urn:microsoft.com/office/officeart/2005/8/layout/list1"/>
    <dgm:cxn modelId="{0E03979C-BC07-48EE-87E2-8042662DFD80}" type="presParOf" srcId="{40A64266-BC3A-42A9-BFF2-844D86C846AE}" destId="{34472D0C-C370-4ECF-90F7-F87401D0F5B0}" srcOrd="14" destOrd="0" presId="urn:microsoft.com/office/officeart/2005/8/layout/list1"/>
    <dgm:cxn modelId="{A0D0A32E-ED25-4AA4-B114-F2F984312E12}" type="presParOf" srcId="{40A64266-BC3A-42A9-BFF2-844D86C846AE}" destId="{23C1BF93-9F3B-4BF6-8407-4A37EA986970}" srcOrd="15" destOrd="0" presId="urn:microsoft.com/office/officeart/2005/8/layout/list1"/>
    <dgm:cxn modelId="{134F6429-F2A9-43B1-8837-5A602E1704BE}" type="presParOf" srcId="{40A64266-BC3A-42A9-BFF2-844D86C846AE}" destId="{066DA695-3833-454E-84C1-EEF75C137A6F}" srcOrd="16" destOrd="0" presId="urn:microsoft.com/office/officeart/2005/8/layout/list1"/>
    <dgm:cxn modelId="{F064F237-DE1C-4595-8406-8E21F4895F9A}" type="presParOf" srcId="{066DA695-3833-454E-84C1-EEF75C137A6F}" destId="{A1ABEE86-D4DB-4296-B80B-C7087124218F}" srcOrd="0" destOrd="0" presId="urn:microsoft.com/office/officeart/2005/8/layout/list1"/>
    <dgm:cxn modelId="{000ACA27-CE60-4BBC-A46A-62CAA3137016}" type="presParOf" srcId="{066DA695-3833-454E-84C1-EEF75C137A6F}" destId="{3E9C7838-2F40-4A33-A1CD-6753D483F2DA}" srcOrd="1" destOrd="0" presId="urn:microsoft.com/office/officeart/2005/8/layout/list1"/>
    <dgm:cxn modelId="{5E2ED82A-713D-46A4-9673-F9C2D541BE75}" type="presParOf" srcId="{40A64266-BC3A-42A9-BFF2-844D86C846AE}" destId="{1899D99D-5D63-42DB-B49C-41348ADFC532}" srcOrd="17" destOrd="0" presId="urn:microsoft.com/office/officeart/2005/8/layout/list1"/>
    <dgm:cxn modelId="{C53BA42F-BAA0-4C4A-80B7-F3AD87EEEF9A}" type="presParOf" srcId="{40A64266-BC3A-42A9-BFF2-844D86C846AE}" destId="{2233BDF4-67E2-409E-BFFB-244E4DBCB95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13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7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/>
            <a:t>ИФ в 2018</a:t>
          </a:r>
          <a:endParaRPr lang="ru-RU" dirty="0"/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89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3,4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3,8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11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ED6A7DD1-561E-4868-9841-5A3FD0473704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26,65</a:t>
          </a:r>
        </a:p>
      </dgm:t>
    </dgm:pt>
    <dgm:pt modelId="{E211C3B3-015F-4640-B6CD-F5184B1FF52D}" type="parTrans" cxnId="{032D4BB8-2071-4325-A1F4-BE09A023211D}">
      <dgm:prSet/>
      <dgm:spPr/>
      <dgm:t>
        <a:bodyPr/>
        <a:lstStyle/>
        <a:p>
          <a:endParaRPr lang="ru-RU"/>
        </a:p>
      </dgm:t>
    </dgm:pt>
    <dgm:pt modelId="{85DF6EE1-FFFB-4660-AF72-E616D9890ED6}" type="sibTrans" cxnId="{032D4BB8-2071-4325-A1F4-BE09A023211D}">
      <dgm:prSet/>
      <dgm:spPr/>
      <dgm:t>
        <a:bodyPr/>
        <a:lstStyle/>
        <a:p>
          <a:endParaRPr lang="ru-RU"/>
        </a:p>
      </dgm:t>
    </dgm:pt>
    <dgm:pt modelId="{474E8E59-9692-4863-AC06-35DD4CADF6A4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23,65</a:t>
          </a:r>
          <a:r>
            <a:rPr lang="ru-RU" dirty="0"/>
            <a:t>	</a:t>
          </a:r>
        </a:p>
      </dgm:t>
    </dgm:pt>
    <dgm:pt modelId="{442D4598-7CEF-419B-97AF-63A07FC2DC73}" type="parTrans" cxnId="{5A97D4D3-5B56-431D-A9DA-6D142D36EF9E}">
      <dgm:prSet/>
      <dgm:spPr/>
      <dgm:t>
        <a:bodyPr/>
        <a:lstStyle/>
        <a:p>
          <a:endParaRPr lang="ru-RU"/>
        </a:p>
      </dgm:t>
    </dgm:pt>
    <dgm:pt modelId="{A5268FA0-90F6-4DD6-A7EE-65AA35ED5388}" type="sibTrans" cxnId="{5A97D4D3-5B56-431D-A9DA-6D142D36EF9E}">
      <dgm:prSet/>
      <dgm:spPr/>
      <dgm:t>
        <a:bodyPr/>
        <a:lstStyle/>
        <a:p>
          <a:endParaRPr lang="ru-RU"/>
        </a:p>
      </dgm:t>
    </dgm:pt>
    <dgm:pt modelId="{81D9C8EF-EBC5-40BF-8D12-C63A071110EB}">
      <dgm:prSet phldrT="[Текст]"/>
      <dgm:spPr/>
      <dgm:t>
        <a:bodyPr/>
        <a:lstStyle/>
        <a:p>
          <a:r>
            <a:rPr lang="ru-RU" dirty="0"/>
            <a:t>КОЛИЧЕСТВО СТАТЕЙ</a:t>
          </a:r>
        </a:p>
      </dgm:t>
    </dgm:pt>
    <dgm:pt modelId="{3D370A27-F36A-4C1F-A48B-374F07BC69E4}" type="parTrans" cxnId="{1F64A62D-16C9-4DA6-B408-3F4C710F59B3}">
      <dgm:prSet/>
      <dgm:spPr/>
      <dgm:t>
        <a:bodyPr/>
        <a:lstStyle/>
        <a:p>
          <a:endParaRPr lang="ru-RU"/>
        </a:p>
      </dgm:t>
    </dgm:pt>
    <dgm:pt modelId="{0C507A13-7B48-4483-9E53-F8AA9C342B6B}" type="sibTrans" cxnId="{1F64A62D-16C9-4DA6-B408-3F4C710F59B3}">
      <dgm:prSet/>
      <dgm:spPr/>
      <dgm:t>
        <a:bodyPr/>
        <a:lstStyle/>
        <a:p>
          <a:endParaRPr lang="ru-RU"/>
        </a:p>
      </dgm:t>
    </dgm:pt>
    <dgm:pt modelId="{DB3B22E9-D917-4339-83A1-1F33B22186B5}">
      <dgm:prSet phldrT="[Текст]"/>
      <dgm:spPr/>
      <dgm:t>
        <a:bodyPr/>
        <a:lstStyle/>
        <a:p>
          <a:pPr algn="ctr"/>
          <a:r>
            <a:rPr lang="ru-RU" b="1" dirty="0"/>
            <a:t>113</a:t>
          </a:r>
        </a:p>
      </dgm:t>
    </dgm:pt>
    <dgm:pt modelId="{BE77FB4E-EC66-43C1-8189-31EED259E600}" type="parTrans" cxnId="{CCB05DFC-264B-456C-A8FA-30F7A6F1157E}">
      <dgm:prSet/>
      <dgm:spPr/>
      <dgm:t>
        <a:bodyPr/>
        <a:lstStyle/>
        <a:p>
          <a:endParaRPr lang="ru-RU"/>
        </a:p>
      </dgm:t>
    </dgm:pt>
    <dgm:pt modelId="{AC8226FB-5126-47A1-9339-A5F54F32DE01}" type="sibTrans" cxnId="{CCB05DFC-264B-456C-A8FA-30F7A6F1157E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C3940D2A-E8E5-4832-9779-E70AB6F265C9}" type="pres">
      <dgm:prSet presAssocID="{81D9C8EF-EBC5-40BF-8D12-C63A071110EB}" presName="composite" presStyleCnt="0"/>
      <dgm:spPr/>
    </dgm:pt>
    <dgm:pt modelId="{2F8C7F3C-73F4-4D67-9FDA-916212347248}" type="pres">
      <dgm:prSet presAssocID="{81D9C8EF-EBC5-40BF-8D12-C63A071110E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6C206-D235-4961-968C-D77DA42C3927}" type="pres">
      <dgm:prSet presAssocID="{81D9C8EF-EBC5-40BF-8D12-C63A071110EB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A83156-470D-4484-AAB1-4F7F6F992A34}" type="pres">
      <dgm:prSet presAssocID="{0C507A13-7B48-4483-9E53-F8AA9C342B6B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28D74A06-9559-4D6E-A100-D8E7D6B742D5}" type="presOf" srcId="{A2901902-85D5-4CC1-87B2-E638B0188947}" destId="{AB16C206-D235-4961-968C-D77DA42C3927}" srcOrd="0" destOrd="1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B1E3594B-B8DB-46EA-B119-2A5972CBA3BA}" type="presOf" srcId="{474E8E59-9692-4863-AC06-35DD4CADF6A4}" destId="{56DE4B25-5D2B-4F63-9D25-5C5750365F39}" srcOrd="0" destOrd="1" presId="urn:microsoft.com/office/officeart/2005/8/layout/hList1"/>
    <dgm:cxn modelId="{5A97D4D3-5B56-431D-A9DA-6D142D36EF9E}" srcId="{134AA3BE-572A-4F8F-866C-EF3AA34558AC}" destId="{474E8E59-9692-4863-AC06-35DD4CADF6A4}" srcOrd="1" destOrd="0" parTransId="{442D4598-7CEF-419B-97AF-63A07FC2DC73}" sibTransId="{A5268FA0-90F6-4DD6-A7EE-65AA35ED5388}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81D9C8EF-EBC5-40BF-8D12-C63A071110EB}" destId="{366F5736-4EE4-426C-987E-70B763A5A28D}" srcOrd="0" destOrd="0" parTransId="{0EA05FAF-5972-4C3B-A3B1-C77397D3B279}" sibTransId="{1382B28E-D26B-470F-8599-066C996407F5}"/>
    <dgm:cxn modelId="{F08A8641-6268-4FFC-B8D6-EC7E7A5B96EF}" type="presOf" srcId="{81D9C8EF-EBC5-40BF-8D12-C63A071110EB}" destId="{2F8C7F3C-73F4-4D67-9FDA-916212347248}" srcOrd="0" destOrd="0" presId="urn:microsoft.com/office/officeart/2005/8/layout/hList1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7AF7DC73-163E-4977-B833-E785E71F8C38}" type="presOf" srcId="{DC75636C-6469-4F7D-8BEB-AF15B0B94AA5}" destId="{AB16C206-D235-4961-968C-D77DA42C3927}" srcOrd="0" destOrd="2" presId="urn:microsoft.com/office/officeart/2005/8/layout/hList1"/>
    <dgm:cxn modelId="{1F64A62D-16C9-4DA6-B408-3F4C710F59B3}" srcId="{3B06B399-876A-4972-BD6D-78F63B3637CC}" destId="{81D9C8EF-EBC5-40BF-8D12-C63A071110EB}" srcOrd="1" destOrd="0" parTransId="{3D370A27-F36A-4C1F-A48B-374F07BC69E4}" sibTransId="{0C507A13-7B48-4483-9E53-F8AA9C342B6B}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BBBE069E-B566-4B24-970C-6BEEB5C56E3F}" type="presOf" srcId="{DB3B22E9-D917-4339-83A1-1F33B22186B5}" destId="{DF18CAAE-6961-49B2-961A-B5537765F801}" srcOrd="0" destOrd="0" presId="urn:microsoft.com/office/officeart/2005/8/layout/hList1"/>
    <dgm:cxn modelId="{CCB05DFC-264B-456C-A8FA-30F7A6F1157E}" srcId="{AE0D40FB-F662-4AA4-8533-1ACE09A8DC3A}" destId="{DB3B22E9-D917-4339-83A1-1F33B22186B5}" srcOrd="0" destOrd="0" parTransId="{BE77FB4E-EC66-43C1-8189-31EED259E600}" sibTransId="{AC8226FB-5126-47A1-9339-A5F54F32DE01}"/>
    <dgm:cxn modelId="{032D4BB8-2071-4325-A1F4-BE09A023211D}" srcId="{134AA3BE-572A-4F8F-866C-EF3AA34558AC}" destId="{ED6A7DD1-561E-4868-9841-5A3FD0473704}" srcOrd="0" destOrd="0" parTransId="{E211C3B3-015F-4640-B6CD-F5184B1FF52D}" sibTransId="{85DF6EE1-FFFB-4660-AF72-E616D9890ED6}"/>
    <dgm:cxn modelId="{502F79B3-FE2E-4637-B2EB-7AB9ECD204E7}" type="presOf" srcId="{ED6A7DD1-561E-4868-9841-5A3FD0473704}" destId="{56DE4B25-5D2B-4F63-9D25-5C5750365F39}" srcOrd="0" destOrd="0" presId="urn:microsoft.com/office/officeart/2005/8/layout/hList1"/>
    <dgm:cxn modelId="{7DF2B56B-58AC-4432-B3FA-61F871198EF2}" type="presOf" srcId="{366F5736-4EE4-426C-987E-70B763A5A28D}" destId="{AB16C206-D235-4961-968C-D77DA42C3927}" srcOrd="0" destOrd="0" presId="urn:microsoft.com/office/officeart/2005/8/layout/hList1"/>
    <dgm:cxn modelId="{E38E64BA-9ED0-4013-AFF1-4BAB3D50D0FD}" srcId="{81D9C8EF-EBC5-40BF-8D12-C63A071110EB}" destId="{DC75636C-6469-4F7D-8BEB-AF15B0B94AA5}" srcOrd="2" destOrd="0" parTransId="{3B9DD29A-C2BC-45E4-A98B-B79CA7610AE8}" sibTransId="{172FD43E-FA17-4403-ADD8-70E92662C565}"/>
    <dgm:cxn modelId="{9A731558-976B-4CAA-876A-14E3EF9D5C95}" srcId="{81D9C8EF-EBC5-40BF-8D12-C63A071110EB}" destId="{A2901902-85D5-4CC1-87B2-E638B0188947}" srcOrd="1" destOrd="0" parTransId="{132423A1-C889-40E5-8244-976402BCB2BA}" sibTransId="{641E2D92-5BC9-432C-A232-265507C60489}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AD82AE8D-E2C5-4526-9E75-896333A1F137}" type="presParOf" srcId="{3C77512C-C3E0-4449-9941-1F650882FEFD}" destId="{C3940D2A-E8E5-4832-9779-E70AB6F265C9}" srcOrd="2" destOrd="0" presId="urn:microsoft.com/office/officeart/2005/8/layout/hList1"/>
    <dgm:cxn modelId="{3D0BADA5-A1BE-46A3-B32F-524144F57492}" type="presParOf" srcId="{C3940D2A-E8E5-4832-9779-E70AB6F265C9}" destId="{2F8C7F3C-73F4-4D67-9FDA-916212347248}" srcOrd="0" destOrd="0" presId="urn:microsoft.com/office/officeart/2005/8/layout/hList1"/>
    <dgm:cxn modelId="{A280AB05-3D07-4BAE-ABAC-07F717C97CBA}" type="presParOf" srcId="{C3940D2A-E8E5-4832-9779-E70AB6F265C9}" destId="{AB16C206-D235-4961-968C-D77DA42C3927}" srcOrd="1" destOrd="0" presId="urn:microsoft.com/office/officeart/2005/8/layout/hList1"/>
    <dgm:cxn modelId="{9A170DFF-CB02-4804-95DC-8D1A220214D5}" type="presParOf" srcId="{3C77512C-C3E0-4449-9941-1F650882FEFD}" destId="{D7A83156-470D-4484-AAB1-4F7F6F992A34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СТРУКТУРЫ И ФУНКЦИИ ГЕНОВ ЧЕЛОВЕКА  (И.П. ЧЕРНОВ)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32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EE3E32-AECC-4DCC-AFF5-45ECCFB6C4F1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БИОФОТОНИКИ (К.А. ЛУКЬЯНОВ)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57</a:t>
          </a:r>
          <a:endParaRPr lang="ru-RU" sz="1400" b="1" kern="120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72166AA3-9FA1-448D-B468-53EF384152AD}" type="parTrans" cxnId="{A81D7760-090D-41F2-B8FD-08364BAB44E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8E3B64-A54D-4C88-810F-44FFEB620F21}" type="sibTrans" cxnId="{A81D7760-090D-41F2-B8FD-08364BAB44E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E397C1C-0E9F-4D18-BB0C-4FC36B036547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РЕГУЛЯТОРНОЙ ТРАНСКРИПТОМИКИ (Т.Л. АЖИКИНА)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ИФ 7</a:t>
          </a:r>
          <a:endParaRPr lang="ru-RU" sz="1400" b="1" kern="120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2A67F07-1AD4-4878-A725-743F3DFADC81}" type="parTrans" cxnId="{993F845D-8EFD-430B-89FE-1B2FBD93015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ED677D-9399-42CD-8AE0-B83369045C34}" type="sibTrans" cxnId="{993F845D-8EFD-430B-89FE-1B2FBD93015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6EFDB1-D29B-40C4-99F0-56C581D9BC94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ГРУППА ГЕНОМНОГО АНАЛИЗА СИГНАЛЬНЫХ СИСТЕМ КЛЕТКИ (А.А. БУЗДИН)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33</a:t>
          </a:r>
          <a:endParaRPr lang="ru-RU" sz="1400" b="1" kern="120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8632A6E2-9FD6-43B0-B1A7-186664686364}" type="parTrans" cxnId="{D9610B6E-EA1F-4A8B-9EF9-11B4198AA55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332436-21E8-47DB-AEE2-C6A0F027548A}" type="sibTrans" cxnId="{D9610B6E-EA1F-4A8B-9EF9-11B4198AA55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488E4CC-5462-4BAD-B46F-8F7BD69BF192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ГРУППА ГЕННОЙ ИММУНООНКОТЕРАПИИ (И.В. АЛЕКСЕЕНКО)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</a:t>
          </a:r>
          <a:endParaRPr lang="ru-RU" sz="1400" b="1" kern="120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4A7DCFED-9D92-401D-9AEF-0E4D81B8B912}" type="parTrans" cxnId="{380DA688-284C-46FA-BB07-8357822975A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333F5D2-3AF8-4B3B-B83A-1B5AF02180B4}" type="sibTrans" cxnId="{380DA688-284C-46FA-BB07-8357822975A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5" custScaleX="1418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5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5081257F-60F9-453C-891F-2F451F8ECE49}" type="pres">
      <dgm:prSet presAssocID="{C3EE3E32-AECC-4DCC-AFF5-45ECCFB6C4F1}" presName="parentLin" presStyleCnt="0"/>
      <dgm:spPr/>
    </dgm:pt>
    <dgm:pt modelId="{B6B4EABA-B440-440D-BD36-78A69C3D7E1B}" type="pres">
      <dgm:prSet presAssocID="{C3EE3E32-AECC-4DCC-AFF5-45ECCFB6C4F1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53A048F-C686-4484-8236-333BD4738534}" type="pres">
      <dgm:prSet presAssocID="{C3EE3E32-AECC-4DCC-AFF5-45ECCFB6C4F1}" presName="parentText" presStyleLbl="node1" presStyleIdx="1" presStyleCnt="5" custScaleX="1380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A2D4E7-105E-4263-BDB8-ABD413DFA795}" type="pres">
      <dgm:prSet presAssocID="{C3EE3E32-AECC-4DCC-AFF5-45ECCFB6C4F1}" presName="negativeSpace" presStyleCnt="0"/>
      <dgm:spPr/>
    </dgm:pt>
    <dgm:pt modelId="{7D652ED4-2705-4353-A44E-77C6113DDF6E}" type="pres">
      <dgm:prSet presAssocID="{C3EE3E32-AECC-4DCC-AFF5-45ECCFB6C4F1}" presName="childText" presStyleLbl="conFgAcc1" presStyleIdx="1" presStyleCnt="5">
        <dgm:presLayoutVars>
          <dgm:bulletEnabled val="1"/>
        </dgm:presLayoutVars>
      </dgm:prSet>
      <dgm:spPr/>
    </dgm:pt>
    <dgm:pt modelId="{DDF687C7-5ADE-4D1C-9AFF-FA654D7C0A46}" type="pres">
      <dgm:prSet presAssocID="{5A8E3B64-A54D-4C88-810F-44FFEB620F21}" presName="spaceBetweenRectangles" presStyleCnt="0"/>
      <dgm:spPr/>
    </dgm:pt>
    <dgm:pt modelId="{650DEAEF-114E-4C5A-86D2-A98B3EA6824A}" type="pres">
      <dgm:prSet presAssocID="{DE397C1C-0E9F-4D18-BB0C-4FC36B036547}" presName="parentLin" presStyleCnt="0"/>
      <dgm:spPr/>
    </dgm:pt>
    <dgm:pt modelId="{097A40BC-192D-4403-8485-2B7638D5A35E}" type="pres">
      <dgm:prSet presAssocID="{DE397C1C-0E9F-4D18-BB0C-4FC36B036547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5E24FB0D-09AF-492F-846E-8F09306486A3}" type="pres">
      <dgm:prSet presAssocID="{DE397C1C-0E9F-4D18-BB0C-4FC36B036547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6AADE2-513C-4F50-A0AD-778FF97F2F8F}" type="pres">
      <dgm:prSet presAssocID="{DE397C1C-0E9F-4D18-BB0C-4FC36B036547}" presName="negativeSpace" presStyleCnt="0"/>
      <dgm:spPr/>
    </dgm:pt>
    <dgm:pt modelId="{A6C85D21-AD96-4BEB-B589-C3DBDC61174D}" type="pres">
      <dgm:prSet presAssocID="{DE397C1C-0E9F-4D18-BB0C-4FC36B036547}" presName="childText" presStyleLbl="conFgAcc1" presStyleIdx="2" presStyleCnt="5">
        <dgm:presLayoutVars>
          <dgm:bulletEnabled val="1"/>
        </dgm:presLayoutVars>
      </dgm:prSet>
      <dgm:spPr/>
    </dgm:pt>
    <dgm:pt modelId="{6BBEC6F5-0A8C-48D9-AA9B-ED90C63067E7}" type="pres">
      <dgm:prSet presAssocID="{B1ED677D-9399-42CD-8AE0-B83369045C34}" presName="spaceBetweenRectangles" presStyleCnt="0"/>
      <dgm:spPr/>
    </dgm:pt>
    <dgm:pt modelId="{FC3B32D9-CD72-4C1D-9F7D-B959B6469D08}" type="pres">
      <dgm:prSet presAssocID="{5A6EFDB1-D29B-40C4-99F0-56C581D9BC94}" presName="parentLin" presStyleCnt="0"/>
      <dgm:spPr/>
    </dgm:pt>
    <dgm:pt modelId="{A5CB3CB9-B455-413B-975B-BA5A195E5689}" type="pres">
      <dgm:prSet presAssocID="{5A6EFDB1-D29B-40C4-99F0-56C581D9BC9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D35E68E4-1BAD-4667-B642-336DB336A002}" type="pres">
      <dgm:prSet presAssocID="{5A6EFDB1-D29B-40C4-99F0-56C581D9BC94}" presName="parentText" presStyleLbl="node1" presStyleIdx="3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DFCFC-7757-4C51-8773-ADB1761476EE}" type="pres">
      <dgm:prSet presAssocID="{5A6EFDB1-D29B-40C4-99F0-56C581D9BC94}" presName="negativeSpace" presStyleCnt="0"/>
      <dgm:spPr/>
    </dgm:pt>
    <dgm:pt modelId="{41CCDFCB-D914-4546-B9CD-25E217C62E6C}" type="pres">
      <dgm:prSet presAssocID="{5A6EFDB1-D29B-40C4-99F0-56C581D9BC94}" presName="childText" presStyleLbl="conFgAcc1" presStyleIdx="3" presStyleCnt="5">
        <dgm:presLayoutVars>
          <dgm:bulletEnabled val="1"/>
        </dgm:presLayoutVars>
      </dgm:prSet>
      <dgm:spPr/>
    </dgm:pt>
    <dgm:pt modelId="{5CBB0356-2B85-4EEB-82F2-9ED6286044EF}" type="pres">
      <dgm:prSet presAssocID="{76332436-21E8-47DB-AEE2-C6A0F027548A}" presName="spaceBetweenRectangles" presStyleCnt="0"/>
      <dgm:spPr/>
    </dgm:pt>
    <dgm:pt modelId="{4C1C2792-1ED9-4A30-BDE3-75BEB71631C1}" type="pres">
      <dgm:prSet presAssocID="{F488E4CC-5462-4BAD-B46F-8F7BD69BF192}" presName="parentLin" presStyleCnt="0"/>
      <dgm:spPr/>
    </dgm:pt>
    <dgm:pt modelId="{18924FDA-00BD-4E28-AD73-70597559460B}" type="pres">
      <dgm:prSet presAssocID="{F488E4CC-5462-4BAD-B46F-8F7BD69BF192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F4EC3039-7B06-4BCC-A5A0-C38B6D762C53}" type="pres">
      <dgm:prSet presAssocID="{F488E4CC-5462-4BAD-B46F-8F7BD69BF192}" presName="parentText" presStyleLbl="node1" presStyleIdx="4" presStyleCnt="5" custScaleX="1411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5F3C20-41AB-49E4-BF34-D0DCB1EB3E3E}" type="pres">
      <dgm:prSet presAssocID="{F488E4CC-5462-4BAD-B46F-8F7BD69BF192}" presName="negativeSpace" presStyleCnt="0"/>
      <dgm:spPr/>
    </dgm:pt>
    <dgm:pt modelId="{7BE1F66D-EB5A-440F-8E13-76D837A865C9}" type="pres">
      <dgm:prSet presAssocID="{F488E4CC-5462-4BAD-B46F-8F7BD69BF19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0C65B2BB-5043-4BE1-8A38-326E15EE6A74}" type="presOf" srcId="{5A6EFDB1-D29B-40C4-99F0-56C581D9BC94}" destId="{D35E68E4-1BAD-4667-B642-336DB336A002}" srcOrd="1" destOrd="0" presId="urn:microsoft.com/office/officeart/2005/8/layout/list1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B0AF573D-012F-4FA4-8D4E-755A2641AE09}" type="presOf" srcId="{F488E4CC-5462-4BAD-B46F-8F7BD69BF192}" destId="{18924FDA-00BD-4E28-AD73-70597559460B}" srcOrd="0" destOrd="0" presId="urn:microsoft.com/office/officeart/2005/8/layout/list1"/>
    <dgm:cxn modelId="{380DA688-284C-46FA-BB07-8357822975AA}" srcId="{D0FAAFE9-4082-4DDA-8346-3DAB3C7A301C}" destId="{F488E4CC-5462-4BAD-B46F-8F7BD69BF192}" srcOrd="4" destOrd="0" parTransId="{4A7DCFED-9D92-401D-9AEF-0E4D81B8B912}" sibTransId="{3333F5D2-3AF8-4B3B-B83A-1B5AF02180B4}"/>
    <dgm:cxn modelId="{8DEAFCD7-8C16-4A96-A6AB-D88725D6249F}" type="presOf" srcId="{DE397C1C-0E9F-4D18-BB0C-4FC36B036547}" destId="{097A40BC-192D-4403-8485-2B7638D5A35E}" srcOrd="0" destOrd="0" presId="urn:microsoft.com/office/officeart/2005/8/layout/list1"/>
    <dgm:cxn modelId="{A389DBB2-CE7B-47AA-B49C-C06BCD64A022}" type="presOf" srcId="{DE397C1C-0E9F-4D18-BB0C-4FC36B036547}" destId="{5E24FB0D-09AF-492F-846E-8F09306486A3}" srcOrd="1" destOrd="0" presId="urn:microsoft.com/office/officeart/2005/8/layout/list1"/>
    <dgm:cxn modelId="{D9610B6E-EA1F-4A8B-9EF9-11B4198AA556}" srcId="{D0FAAFE9-4082-4DDA-8346-3DAB3C7A301C}" destId="{5A6EFDB1-D29B-40C4-99F0-56C581D9BC94}" srcOrd="3" destOrd="0" parTransId="{8632A6E2-9FD6-43B0-B1A7-186664686364}" sibTransId="{76332436-21E8-47DB-AEE2-C6A0F027548A}"/>
    <dgm:cxn modelId="{F5A6A362-3ABC-4B9E-AA00-689570E29F3E}" type="presOf" srcId="{C3EE3E32-AECC-4DCC-AFF5-45ECCFB6C4F1}" destId="{053A048F-C686-4484-8236-333BD4738534}" srcOrd="1" destOrd="0" presId="urn:microsoft.com/office/officeart/2005/8/layout/list1"/>
    <dgm:cxn modelId="{A81D7760-090D-41F2-B8FD-08364BAB44E6}" srcId="{D0FAAFE9-4082-4DDA-8346-3DAB3C7A301C}" destId="{C3EE3E32-AECC-4DCC-AFF5-45ECCFB6C4F1}" srcOrd="1" destOrd="0" parTransId="{72166AA3-9FA1-448D-B468-53EF384152AD}" sibTransId="{5A8E3B64-A54D-4C88-810F-44FFEB620F21}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10F40B96-EDC2-4F99-8DFE-69BDED1AB931}" type="presOf" srcId="{5A6EFDB1-D29B-40C4-99F0-56C581D9BC94}" destId="{A5CB3CB9-B455-413B-975B-BA5A195E5689}" srcOrd="0" destOrd="0" presId="urn:microsoft.com/office/officeart/2005/8/layout/list1"/>
    <dgm:cxn modelId="{FBADC99E-4D17-4C23-9620-39D434285751}" type="presOf" srcId="{F488E4CC-5462-4BAD-B46F-8F7BD69BF192}" destId="{F4EC3039-7B06-4BCC-A5A0-C38B6D762C53}" srcOrd="1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993F845D-8EFD-430B-89FE-1B2FBD930154}" srcId="{D0FAAFE9-4082-4DDA-8346-3DAB3C7A301C}" destId="{DE397C1C-0E9F-4D18-BB0C-4FC36B036547}" srcOrd="2" destOrd="0" parTransId="{02A67F07-1AD4-4878-A725-743F3DFADC81}" sibTransId="{B1ED677D-9399-42CD-8AE0-B83369045C34}"/>
    <dgm:cxn modelId="{7E7A994A-591E-440D-9684-E613DD28C973}" type="presOf" srcId="{C3EE3E32-AECC-4DCC-AFF5-45ECCFB6C4F1}" destId="{B6B4EABA-B440-440D-BD36-78A69C3D7E1B}" srcOrd="0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5D1ECBC2-70C1-48A8-88D5-16EBAA3266A5}" type="presParOf" srcId="{40A64266-BC3A-42A9-BFF2-844D86C846AE}" destId="{5081257F-60F9-453C-891F-2F451F8ECE49}" srcOrd="4" destOrd="0" presId="urn:microsoft.com/office/officeart/2005/8/layout/list1"/>
    <dgm:cxn modelId="{DF5CD16C-C73F-4572-B6BA-F26F7A64797B}" type="presParOf" srcId="{5081257F-60F9-453C-891F-2F451F8ECE49}" destId="{B6B4EABA-B440-440D-BD36-78A69C3D7E1B}" srcOrd="0" destOrd="0" presId="urn:microsoft.com/office/officeart/2005/8/layout/list1"/>
    <dgm:cxn modelId="{5620EA93-DC63-40E1-803A-C99C4C22FDAB}" type="presParOf" srcId="{5081257F-60F9-453C-891F-2F451F8ECE49}" destId="{053A048F-C686-4484-8236-333BD4738534}" srcOrd="1" destOrd="0" presId="urn:microsoft.com/office/officeart/2005/8/layout/list1"/>
    <dgm:cxn modelId="{288A946B-2721-4F78-A010-F62C372BF2AF}" type="presParOf" srcId="{40A64266-BC3A-42A9-BFF2-844D86C846AE}" destId="{F1A2D4E7-105E-4263-BDB8-ABD413DFA795}" srcOrd="5" destOrd="0" presId="urn:microsoft.com/office/officeart/2005/8/layout/list1"/>
    <dgm:cxn modelId="{5EA3C45D-7DF1-4EE0-AF79-FDFE9C0DE4CC}" type="presParOf" srcId="{40A64266-BC3A-42A9-BFF2-844D86C846AE}" destId="{7D652ED4-2705-4353-A44E-77C6113DDF6E}" srcOrd="6" destOrd="0" presId="urn:microsoft.com/office/officeart/2005/8/layout/list1"/>
    <dgm:cxn modelId="{927858E0-7462-4507-9CE5-28F3B1D7160B}" type="presParOf" srcId="{40A64266-BC3A-42A9-BFF2-844D86C846AE}" destId="{DDF687C7-5ADE-4D1C-9AFF-FA654D7C0A46}" srcOrd="7" destOrd="0" presId="urn:microsoft.com/office/officeart/2005/8/layout/list1"/>
    <dgm:cxn modelId="{DD48EF58-1D00-4B9A-A041-5C2AD0702B68}" type="presParOf" srcId="{40A64266-BC3A-42A9-BFF2-844D86C846AE}" destId="{650DEAEF-114E-4C5A-86D2-A98B3EA6824A}" srcOrd="8" destOrd="0" presId="urn:microsoft.com/office/officeart/2005/8/layout/list1"/>
    <dgm:cxn modelId="{DDA176C1-EBD9-46BB-BF89-C9ACF201E532}" type="presParOf" srcId="{650DEAEF-114E-4C5A-86D2-A98B3EA6824A}" destId="{097A40BC-192D-4403-8485-2B7638D5A35E}" srcOrd="0" destOrd="0" presId="urn:microsoft.com/office/officeart/2005/8/layout/list1"/>
    <dgm:cxn modelId="{F8C8C6D0-C9D8-4B76-89AA-28B120F18283}" type="presParOf" srcId="{650DEAEF-114E-4C5A-86D2-A98B3EA6824A}" destId="{5E24FB0D-09AF-492F-846E-8F09306486A3}" srcOrd="1" destOrd="0" presId="urn:microsoft.com/office/officeart/2005/8/layout/list1"/>
    <dgm:cxn modelId="{C4AE5454-A5F3-4A2A-9EF8-D95ACA9111A4}" type="presParOf" srcId="{40A64266-BC3A-42A9-BFF2-844D86C846AE}" destId="{626AADE2-513C-4F50-A0AD-778FF97F2F8F}" srcOrd="9" destOrd="0" presId="urn:microsoft.com/office/officeart/2005/8/layout/list1"/>
    <dgm:cxn modelId="{FEEB19EF-3EE5-4011-8AC2-7806E58B14FC}" type="presParOf" srcId="{40A64266-BC3A-42A9-BFF2-844D86C846AE}" destId="{A6C85D21-AD96-4BEB-B589-C3DBDC61174D}" srcOrd="10" destOrd="0" presId="urn:microsoft.com/office/officeart/2005/8/layout/list1"/>
    <dgm:cxn modelId="{81B1D27D-982F-417E-A0A5-EB6E6E8D7CF8}" type="presParOf" srcId="{40A64266-BC3A-42A9-BFF2-844D86C846AE}" destId="{6BBEC6F5-0A8C-48D9-AA9B-ED90C63067E7}" srcOrd="11" destOrd="0" presId="urn:microsoft.com/office/officeart/2005/8/layout/list1"/>
    <dgm:cxn modelId="{14842636-250F-4C9A-B7C7-E120F808F149}" type="presParOf" srcId="{40A64266-BC3A-42A9-BFF2-844D86C846AE}" destId="{FC3B32D9-CD72-4C1D-9F7D-B959B6469D08}" srcOrd="12" destOrd="0" presId="urn:microsoft.com/office/officeart/2005/8/layout/list1"/>
    <dgm:cxn modelId="{940202AB-5944-4F41-B9C7-6A979912C590}" type="presParOf" srcId="{FC3B32D9-CD72-4C1D-9F7D-B959B6469D08}" destId="{A5CB3CB9-B455-413B-975B-BA5A195E5689}" srcOrd="0" destOrd="0" presId="urn:microsoft.com/office/officeart/2005/8/layout/list1"/>
    <dgm:cxn modelId="{80BF9B37-7C2C-4041-A777-9F7777D3732C}" type="presParOf" srcId="{FC3B32D9-CD72-4C1D-9F7D-B959B6469D08}" destId="{D35E68E4-1BAD-4667-B642-336DB336A002}" srcOrd="1" destOrd="0" presId="urn:microsoft.com/office/officeart/2005/8/layout/list1"/>
    <dgm:cxn modelId="{6E97F89C-0AA9-404D-9A36-C78D6F26CD0E}" type="presParOf" srcId="{40A64266-BC3A-42A9-BFF2-844D86C846AE}" destId="{BECDFCFC-7757-4C51-8773-ADB1761476EE}" srcOrd="13" destOrd="0" presId="urn:microsoft.com/office/officeart/2005/8/layout/list1"/>
    <dgm:cxn modelId="{5EC4697D-D332-4B6F-B1F7-CE02A715C9DA}" type="presParOf" srcId="{40A64266-BC3A-42A9-BFF2-844D86C846AE}" destId="{41CCDFCB-D914-4546-B9CD-25E217C62E6C}" srcOrd="14" destOrd="0" presId="urn:microsoft.com/office/officeart/2005/8/layout/list1"/>
    <dgm:cxn modelId="{E7D6C7AA-0D36-4FD0-8E64-871CBA2C0FAF}" type="presParOf" srcId="{40A64266-BC3A-42A9-BFF2-844D86C846AE}" destId="{5CBB0356-2B85-4EEB-82F2-9ED6286044EF}" srcOrd="15" destOrd="0" presId="urn:microsoft.com/office/officeart/2005/8/layout/list1"/>
    <dgm:cxn modelId="{49507FCE-2A05-4BDD-98FC-16FBB0660ADC}" type="presParOf" srcId="{40A64266-BC3A-42A9-BFF2-844D86C846AE}" destId="{4C1C2792-1ED9-4A30-BDE3-75BEB71631C1}" srcOrd="16" destOrd="0" presId="urn:microsoft.com/office/officeart/2005/8/layout/list1"/>
    <dgm:cxn modelId="{6B6F8CE4-0758-4D0B-9E50-E276B876692E}" type="presParOf" srcId="{4C1C2792-1ED9-4A30-BDE3-75BEB71631C1}" destId="{18924FDA-00BD-4E28-AD73-70597559460B}" srcOrd="0" destOrd="0" presId="urn:microsoft.com/office/officeart/2005/8/layout/list1"/>
    <dgm:cxn modelId="{41C99820-8E05-44C7-B254-1FFECD32C87E}" type="presParOf" srcId="{4C1C2792-1ED9-4A30-BDE3-75BEB71631C1}" destId="{F4EC3039-7B06-4BCC-A5A0-C38B6D762C53}" srcOrd="1" destOrd="0" presId="urn:microsoft.com/office/officeart/2005/8/layout/list1"/>
    <dgm:cxn modelId="{BC0D6304-E3AE-4E97-AA24-28CBF2A2C4C8}" type="presParOf" srcId="{40A64266-BC3A-42A9-BFF2-844D86C846AE}" destId="{825F3C20-41AB-49E4-BF34-D0DCB1EB3E3E}" srcOrd="17" destOrd="0" presId="urn:microsoft.com/office/officeart/2005/8/layout/list1"/>
    <dgm:cxn modelId="{EEAC20B8-4137-4816-920A-1C079BB15CE0}" type="presParOf" srcId="{40A64266-BC3A-42A9-BFF2-844D86C846AE}" destId="{7BE1F66D-EB5A-440F-8E13-76D837A865C9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14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3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 dirty="0"/>
            <a:t>ИФ в 2018</a:t>
          </a:r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76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2,2</a:t>
          </a: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12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688E69CE-022B-43AE-BE58-78A1173C8C92}">
      <dgm:prSet phldrT="[Текст]"/>
      <dgm:spPr/>
      <dgm:t>
        <a:bodyPr/>
        <a:lstStyle/>
        <a:p>
          <a:pPr algn="ctr"/>
          <a:r>
            <a:rPr lang="ru-RU" b="1" dirty="0"/>
            <a:t>116</a:t>
          </a:r>
        </a:p>
      </dgm:t>
    </dgm:pt>
    <dgm:pt modelId="{1E7955A5-7536-4D8C-9989-62BDDD613767}" type="parTrans" cxnId="{380C16B6-C4CC-4EB0-BE8F-66CAC70417BD}">
      <dgm:prSet/>
      <dgm:spPr/>
      <dgm:t>
        <a:bodyPr/>
        <a:lstStyle/>
        <a:p>
          <a:endParaRPr lang="ru-RU"/>
        </a:p>
      </dgm:t>
    </dgm:pt>
    <dgm:pt modelId="{5BE3D97E-4845-4F15-A5B5-BE059D7551A3}" type="sibTrans" cxnId="{380C16B6-C4CC-4EB0-BE8F-66CAC70417BD}">
      <dgm:prSet/>
      <dgm:spPr/>
      <dgm:t>
        <a:bodyPr/>
        <a:lstStyle/>
        <a:p>
          <a:endParaRPr lang="ru-RU"/>
        </a:p>
      </dgm:t>
    </dgm:pt>
    <dgm:pt modelId="{C3C3882D-FC6B-4297-9031-90C5D61B09A0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/>
            <a:t>	</a:t>
          </a:r>
          <a:r>
            <a:rPr lang="ru-RU" b="1">
              <a:solidFill>
                <a:srgbClr val="C00000"/>
              </a:solidFill>
            </a:rPr>
            <a:t>34,75</a:t>
          </a:r>
          <a:endParaRPr lang="ru-RU" b="1" dirty="0">
            <a:solidFill>
              <a:srgbClr val="C00000"/>
            </a:solidFill>
          </a:endParaRPr>
        </a:p>
      </dgm:t>
    </dgm:pt>
    <dgm:pt modelId="{301EFC94-9129-4CA8-9459-5382A2DDAE32}" type="parTrans" cxnId="{9B7FFD1E-8486-492C-AFD1-684067455D37}">
      <dgm:prSet/>
      <dgm:spPr/>
      <dgm:t>
        <a:bodyPr/>
        <a:lstStyle/>
        <a:p>
          <a:endParaRPr lang="ru-RU"/>
        </a:p>
      </dgm:t>
    </dgm:pt>
    <dgm:pt modelId="{FE58AF09-34C5-4CC8-8985-4199DA5EF527}" type="sibTrans" cxnId="{9B7FFD1E-8486-492C-AFD1-684067455D37}">
      <dgm:prSet/>
      <dgm:spPr/>
      <dgm:t>
        <a:bodyPr/>
        <a:lstStyle/>
        <a:p>
          <a:endParaRPr lang="ru-RU"/>
        </a:p>
      </dgm:t>
    </dgm:pt>
    <dgm:pt modelId="{16DA0680-1643-4ED4-8CEE-02D3B962CC6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30,5</a:t>
          </a:r>
          <a:r>
            <a:rPr lang="ru-RU" dirty="0"/>
            <a:t>	</a:t>
          </a:r>
        </a:p>
      </dgm:t>
    </dgm:pt>
    <dgm:pt modelId="{69D0565C-1389-4332-AB08-B0877B766E95}" type="parTrans" cxnId="{396EBB96-C036-447B-B56E-9FEA5729D45E}">
      <dgm:prSet/>
      <dgm:spPr/>
      <dgm:t>
        <a:bodyPr/>
        <a:lstStyle/>
        <a:p>
          <a:endParaRPr lang="ru-RU"/>
        </a:p>
      </dgm:t>
    </dgm:pt>
    <dgm:pt modelId="{EFDD32D2-F216-40ED-B88B-B905F375AEFE}" type="sibTrans" cxnId="{396EBB96-C036-447B-B56E-9FEA5729D45E}">
      <dgm:prSet/>
      <dgm:spPr/>
      <dgm:t>
        <a:bodyPr/>
        <a:lstStyle/>
        <a:p>
          <a:endParaRPr lang="ru-RU"/>
        </a:p>
      </dgm:t>
    </dgm:pt>
    <dgm:pt modelId="{7F00B440-CEEA-4620-9598-1A6568F3955C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E1D9624B-A86F-4F9A-8646-B4BC75FBDC8C}" type="parTrans" cxnId="{58462045-F4D2-4720-9305-6D127243C491}">
      <dgm:prSet/>
      <dgm:spPr/>
      <dgm:t>
        <a:bodyPr/>
        <a:lstStyle/>
        <a:p>
          <a:endParaRPr lang="ru-RU"/>
        </a:p>
      </dgm:t>
    </dgm:pt>
    <dgm:pt modelId="{EAD6601C-9B07-4E99-8275-C7A1928FC6DC}" type="sibTrans" cxnId="{58462045-F4D2-4720-9305-6D127243C491}">
      <dgm:prSet/>
      <dgm:spPr/>
      <dgm:t>
        <a:bodyPr/>
        <a:lstStyle/>
        <a:p>
          <a:endParaRPr lang="ru-RU"/>
        </a:p>
      </dgm:t>
    </dgm:pt>
    <dgm:pt modelId="{20D5EE5B-AC81-4967-801A-49253A67488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2,</a:t>
          </a:r>
          <a:r>
            <a:rPr lang="en-US" b="1" dirty="0">
              <a:solidFill>
                <a:srgbClr val="00B050"/>
              </a:solidFill>
            </a:rPr>
            <a:t>5</a:t>
          </a:r>
          <a:endParaRPr lang="ru-RU" b="1" dirty="0">
            <a:solidFill>
              <a:srgbClr val="00B050"/>
            </a:solidFill>
          </a:endParaRPr>
        </a:p>
      </dgm:t>
    </dgm:pt>
    <dgm:pt modelId="{BF1BDE65-4BCE-4CAB-9B1E-F4A105D60595}" type="parTrans" cxnId="{E14C60E9-F764-45FD-8D83-F80B87F5E2A6}">
      <dgm:prSet/>
      <dgm:spPr/>
      <dgm:t>
        <a:bodyPr/>
        <a:lstStyle/>
        <a:p>
          <a:endParaRPr lang="ru-RU"/>
        </a:p>
      </dgm:t>
    </dgm:pt>
    <dgm:pt modelId="{E7AF0435-7EF4-40EB-A113-3C9FFDD09466}" type="sibTrans" cxnId="{E14C60E9-F764-45FD-8D83-F80B87F5E2A6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049FF825-376B-4190-9038-E50E9DCE8866}" type="pres">
      <dgm:prSet presAssocID="{7F00B440-CEEA-4620-9598-1A6568F3955C}" presName="composite" presStyleCnt="0"/>
      <dgm:spPr/>
    </dgm:pt>
    <dgm:pt modelId="{F0569067-5436-4363-8595-36CF9AC6D641}" type="pres">
      <dgm:prSet presAssocID="{7F00B440-CEEA-4620-9598-1A6568F3955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42038-3CF9-4DE7-AFBF-9BEEAB4FB7B3}" type="pres">
      <dgm:prSet presAssocID="{7F00B440-CEEA-4620-9598-1A6568F3955C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49AB17-7A07-4ACB-BB91-927799548919}" type="pres">
      <dgm:prSet presAssocID="{EAD6601C-9B07-4E99-8275-C7A1928FC6DC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A6381287-CA47-4D66-AE4D-6EA665D04D5C}" type="presOf" srcId="{A2901902-85D5-4CC1-87B2-E638B0188947}" destId="{B8F42038-3CF9-4DE7-AFBF-9BEEAB4FB7B3}" srcOrd="0" destOrd="1" presId="urn:microsoft.com/office/officeart/2005/8/layout/hList1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25DB9B75-818C-4FE3-9EAC-FA9B24DF45D8}" type="presOf" srcId="{366F5736-4EE4-426C-987E-70B763A5A28D}" destId="{B8F42038-3CF9-4DE7-AFBF-9BEEAB4FB7B3}" srcOrd="0" destOrd="0" presId="urn:microsoft.com/office/officeart/2005/8/layout/hList1"/>
    <dgm:cxn modelId="{AD4BE5CC-3361-4736-8AA3-4D3250F3A4B6}" type="presOf" srcId="{20D5EE5B-AC81-4967-801A-49253A674886}" destId="{50BBBFA4-27E0-4220-8A64-C43E6764DE06}" srcOrd="0" destOrd="2" presId="urn:microsoft.com/office/officeart/2005/8/layout/hList1"/>
    <dgm:cxn modelId="{E14C60E9-F764-45FD-8D83-F80B87F5E2A6}" srcId="{D567F772-FBBE-4A55-BBDC-4D40A7D3222F}" destId="{20D5EE5B-AC81-4967-801A-49253A674886}" srcOrd="2" destOrd="0" parTransId="{BF1BDE65-4BCE-4CAB-9B1E-F4A105D60595}" sibTransId="{E7AF0435-7EF4-40EB-A113-3C9FFDD09466}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7F00B440-CEEA-4620-9598-1A6568F3955C}" destId="{366F5736-4EE4-426C-987E-70B763A5A28D}" srcOrd="0" destOrd="0" parTransId="{0EA05FAF-5972-4C3B-A3B1-C77397D3B279}" sibTransId="{1382B28E-D26B-470F-8599-066C996407F5}"/>
    <dgm:cxn modelId="{ECEC442C-217B-4E47-A11F-44C49432DB05}" type="presOf" srcId="{DC75636C-6469-4F7D-8BEB-AF15B0B94AA5}" destId="{B8F42038-3CF9-4DE7-AFBF-9BEEAB4FB7B3}" srcOrd="0" destOrd="2" presId="urn:microsoft.com/office/officeart/2005/8/layout/hList1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58462045-F4D2-4720-9305-6D127243C491}" srcId="{3B06B399-876A-4972-BD6D-78F63B3637CC}" destId="{7F00B440-CEEA-4620-9598-1A6568F3955C}" srcOrd="1" destOrd="0" parTransId="{E1D9624B-A86F-4F9A-8646-B4BC75FBDC8C}" sibTransId="{EAD6601C-9B07-4E99-8275-C7A1928FC6DC}"/>
    <dgm:cxn modelId="{8E1A66CA-F03C-4B1D-9231-8D51128371B2}" type="presOf" srcId="{16DA0680-1643-4ED4-8CEE-02D3B962CC65}" destId="{56DE4B25-5D2B-4F63-9D25-5C5750365F39}" srcOrd="0" destOrd="1" presId="urn:microsoft.com/office/officeart/2005/8/layout/hList1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9B7FFD1E-8486-492C-AFD1-684067455D37}" srcId="{134AA3BE-572A-4F8F-866C-EF3AA34558AC}" destId="{C3C3882D-FC6B-4297-9031-90C5D61B09A0}" srcOrd="0" destOrd="0" parTransId="{301EFC94-9129-4CA8-9459-5382A2DDAE32}" sibTransId="{FE58AF09-34C5-4CC8-8985-4199DA5EF527}"/>
    <dgm:cxn modelId="{43910C52-DFEB-4EC8-84A5-8AC7E4F3EA8B}" type="presOf" srcId="{7F00B440-CEEA-4620-9598-1A6568F3955C}" destId="{F0569067-5436-4363-8595-36CF9AC6D641}" srcOrd="0" destOrd="0" presId="urn:microsoft.com/office/officeart/2005/8/layout/hList1"/>
    <dgm:cxn modelId="{5C2763BE-C6DF-4256-93CD-4F488612CB3E}" type="presOf" srcId="{688E69CE-022B-43AE-BE58-78A1173C8C92}" destId="{DF18CAAE-6961-49B2-961A-B5537765F801}" srcOrd="0" destOrd="0" presId="urn:microsoft.com/office/officeart/2005/8/layout/hList1"/>
    <dgm:cxn modelId="{396EBB96-C036-447B-B56E-9FEA5729D45E}" srcId="{134AA3BE-572A-4F8F-866C-EF3AA34558AC}" destId="{16DA0680-1643-4ED4-8CEE-02D3B962CC65}" srcOrd="1" destOrd="0" parTransId="{69D0565C-1389-4332-AB08-B0877B766E95}" sibTransId="{EFDD32D2-F216-40ED-B88B-B905F375AEFE}"/>
    <dgm:cxn modelId="{E38E64BA-9ED0-4013-AFF1-4BAB3D50D0FD}" srcId="{7F00B440-CEEA-4620-9598-1A6568F3955C}" destId="{DC75636C-6469-4F7D-8BEB-AF15B0B94AA5}" srcOrd="2" destOrd="0" parTransId="{3B9DD29A-C2BC-45E4-A98B-B79CA7610AE8}" sibTransId="{172FD43E-FA17-4403-ADD8-70E92662C565}"/>
    <dgm:cxn modelId="{9A731558-976B-4CAA-876A-14E3EF9D5C95}" srcId="{7F00B440-CEEA-4620-9598-1A6568F3955C}" destId="{A2901902-85D5-4CC1-87B2-E638B0188947}" srcOrd="1" destOrd="0" parTransId="{132423A1-C889-40E5-8244-976402BCB2BA}" sibTransId="{641E2D92-5BC9-432C-A232-265507C60489}"/>
    <dgm:cxn modelId="{323C233E-E916-4AB4-BBA7-167E2447B1BE}" type="presOf" srcId="{C3C3882D-FC6B-4297-9031-90C5D61B09A0}" destId="{56DE4B25-5D2B-4F63-9D25-5C5750365F39}" srcOrd="0" destOrd="0" presId="urn:microsoft.com/office/officeart/2005/8/layout/hList1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380C16B6-C4CC-4EB0-BE8F-66CAC70417BD}" srcId="{AE0D40FB-F662-4AA4-8533-1ACE09A8DC3A}" destId="{688E69CE-022B-43AE-BE58-78A1173C8C92}" srcOrd="0" destOrd="0" parTransId="{1E7955A5-7536-4D8C-9989-62BDDD613767}" sibTransId="{5BE3D97E-4845-4F15-A5B5-BE059D7551A3}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111289B6-1450-4856-AA84-A0B02B54C828}" type="presParOf" srcId="{3C77512C-C3E0-4449-9941-1F650882FEFD}" destId="{049FF825-376B-4190-9038-E50E9DCE8866}" srcOrd="2" destOrd="0" presId="urn:microsoft.com/office/officeart/2005/8/layout/hList1"/>
    <dgm:cxn modelId="{83F9A506-C045-4680-869B-DDD30869EC58}" type="presParOf" srcId="{049FF825-376B-4190-9038-E50E9DCE8866}" destId="{F0569067-5436-4363-8595-36CF9AC6D641}" srcOrd="0" destOrd="0" presId="urn:microsoft.com/office/officeart/2005/8/layout/hList1"/>
    <dgm:cxn modelId="{A14D9A63-D2BC-4403-B482-BD3A15EC6093}" type="presParOf" srcId="{049FF825-376B-4190-9038-E50E9DCE8866}" destId="{B8F42038-3CF9-4DE7-AFBF-9BEEAB4FB7B3}" srcOrd="1" destOrd="0" presId="urn:microsoft.com/office/officeart/2005/8/layout/hList1"/>
    <dgm:cxn modelId="{C418D742-6520-46C7-A984-5D04693D6AC0}" type="presParOf" srcId="{3C77512C-C3E0-4449-9941-1F650882FEFD}" destId="{E449AB17-7A07-4ACB-BB91-927799548919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ЛАБОРАТОРИЯ МОЛЕКУЛЯРНОЙ ТОКСИНОЛОГИИ (Ю.Н. УТКИН)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8</a:t>
          </a:r>
          <a:endParaRPr lang="ru-RU" sz="1400" b="1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718C59F5-AE77-426E-B586-D81D415350D6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ЛАБОРАТОРИЯ ЛИГАНД-РЕЦЕПТОРНЫХ ВЗАИМОДЕЙСТВИЙ (И.Е. КАШЕВЕРОВ)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31</a:t>
          </a:r>
          <a:endParaRPr lang="ru-RU" sz="1400" b="1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12FADB0-EA0A-439E-8578-E928E66F5852}" type="parTrans" cxnId="{F7DBFD21-7325-41DE-B74E-E3DD4482C5BD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D1066B4-62A0-448A-887E-1603E496D59A}" type="sibTrans" cxnId="{F7DBFD21-7325-41DE-B74E-E3DD4482C5BD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B6572A9-2C5E-40AA-8CD6-2DDB0CD3BB63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ЛАБОРАТОРИЯ ОКСИЛИПИНОВ (В.В. БЕЗУГЛОВ)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</a:t>
          </a:r>
          <a:endParaRPr lang="ru-RU" sz="1400" b="1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21148A4-A376-494D-89B8-2231E6506C99}" type="parTrans" cxnId="{04EAF57E-86B7-4897-AA37-31DDA7902F8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747183E-D977-421A-AC32-49CF0CA66D4A}" type="sibTrans" cxnId="{04EAF57E-86B7-4897-AA37-31DDA7902F8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3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013FED29-F40A-4794-9C0A-B1BF1BA94D6B}" type="pres">
      <dgm:prSet presAssocID="{718C59F5-AE77-426E-B586-D81D415350D6}" presName="parentLin" presStyleCnt="0"/>
      <dgm:spPr/>
    </dgm:pt>
    <dgm:pt modelId="{E856335B-2E8D-43F4-873F-F71DE9797A7B}" type="pres">
      <dgm:prSet presAssocID="{718C59F5-AE77-426E-B586-D81D415350D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22B9765-65EC-49B3-8147-50EB2CFBC7C6}" type="pres">
      <dgm:prSet presAssocID="{718C59F5-AE77-426E-B586-D81D415350D6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537EB0-0047-4FD5-845B-0C4B6ABDE08B}" type="pres">
      <dgm:prSet presAssocID="{718C59F5-AE77-426E-B586-D81D415350D6}" presName="negativeSpace" presStyleCnt="0"/>
      <dgm:spPr/>
    </dgm:pt>
    <dgm:pt modelId="{9BA54FCA-D62D-4416-9F1E-3B8A5943398B}" type="pres">
      <dgm:prSet presAssocID="{718C59F5-AE77-426E-B586-D81D415350D6}" presName="childText" presStyleLbl="conFgAcc1" presStyleIdx="1" presStyleCnt="3">
        <dgm:presLayoutVars>
          <dgm:bulletEnabled val="1"/>
        </dgm:presLayoutVars>
      </dgm:prSet>
      <dgm:spPr/>
    </dgm:pt>
    <dgm:pt modelId="{AB4336CB-B083-4E12-AA1D-230399AD37A3}" type="pres">
      <dgm:prSet presAssocID="{6D1066B4-62A0-448A-887E-1603E496D59A}" presName="spaceBetweenRectangles" presStyleCnt="0"/>
      <dgm:spPr/>
    </dgm:pt>
    <dgm:pt modelId="{BDF07F40-19CE-492B-AED8-432ADEB398DE}" type="pres">
      <dgm:prSet presAssocID="{6B6572A9-2C5E-40AA-8CD6-2DDB0CD3BB63}" presName="parentLin" presStyleCnt="0"/>
      <dgm:spPr/>
    </dgm:pt>
    <dgm:pt modelId="{99983CFA-A3F5-44E9-8BC9-DC453B66C94F}" type="pres">
      <dgm:prSet presAssocID="{6B6572A9-2C5E-40AA-8CD6-2DDB0CD3BB63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0D160F1B-C04F-4D80-A0C5-BE15F15CB288}" type="pres">
      <dgm:prSet presAssocID="{6B6572A9-2C5E-40AA-8CD6-2DDB0CD3BB63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8DE5E-443A-4704-8EF9-9920D1843B1E}" type="pres">
      <dgm:prSet presAssocID="{6B6572A9-2C5E-40AA-8CD6-2DDB0CD3BB63}" presName="negativeSpace" presStyleCnt="0"/>
      <dgm:spPr/>
    </dgm:pt>
    <dgm:pt modelId="{79765830-FCB6-4F08-BC6C-7826B9A7DDD1}" type="pres">
      <dgm:prSet presAssocID="{6B6572A9-2C5E-40AA-8CD6-2DDB0CD3BB6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7DBFD21-7325-41DE-B74E-E3DD4482C5BD}" srcId="{D0FAAFE9-4082-4DDA-8346-3DAB3C7A301C}" destId="{718C59F5-AE77-426E-B586-D81D415350D6}" srcOrd="1" destOrd="0" parTransId="{112FADB0-EA0A-439E-8578-E928E66F5852}" sibTransId="{6D1066B4-62A0-448A-887E-1603E496D59A}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04EAF57E-86B7-4897-AA37-31DDA7902F83}" srcId="{D0FAAFE9-4082-4DDA-8346-3DAB3C7A301C}" destId="{6B6572A9-2C5E-40AA-8CD6-2DDB0CD3BB63}" srcOrd="2" destOrd="0" parTransId="{821148A4-A376-494D-89B8-2231E6506C99}" sibTransId="{1747183E-D977-421A-AC32-49CF0CA66D4A}"/>
    <dgm:cxn modelId="{0BC7320C-2582-425A-902E-E87D616EFF09}" type="presOf" srcId="{718C59F5-AE77-426E-B586-D81D415350D6}" destId="{E856335B-2E8D-43F4-873F-F71DE9797A7B}" srcOrd="0" destOrd="0" presId="urn:microsoft.com/office/officeart/2005/8/layout/list1"/>
    <dgm:cxn modelId="{41B51E54-11B1-431E-A771-3C1F66775544}" type="presOf" srcId="{6B6572A9-2C5E-40AA-8CD6-2DDB0CD3BB63}" destId="{99983CFA-A3F5-44E9-8BC9-DC453B66C94F}" srcOrd="0" destOrd="0" presId="urn:microsoft.com/office/officeart/2005/8/layout/list1"/>
    <dgm:cxn modelId="{4FB20D06-B1CF-4F9C-A592-5E3DA2D7DD1C}" type="presOf" srcId="{6B6572A9-2C5E-40AA-8CD6-2DDB0CD3BB63}" destId="{0D160F1B-C04F-4D80-A0C5-BE15F15CB288}" srcOrd="1" destOrd="0" presId="urn:microsoft.com/office/officeart/2005/8/layout/list1"/>
    <dgm:cxn modelId="{75752192-4693-43CE-95F8-E529AE025EA6}" type="presOf" srcId="{718C59F5-AE77-426E-B586-D81D415350D6}" destId="{922B9765-65EC-49B3-8147-50EB2CFBC7C6}" srcOrd="1" destOrd="0" presId="urn:microsoft.com/office/officeart/2005/8/layout/list1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1DCB630A-7669-4160-9B9B-7EF3C5BA3425}" type="presParOf" srcId="{40A64266-BC3A-42A9-BFF2-844D86C846AE}" destId="{013FED29-F40A-4794-9C0A-B1BF1BA94D6B}" srcOrd="4" destOrd="0" presId="urn:microsoft.com/office/officeart/2005/8/layout/list1"/>
    <dgm:cxn modelId="{AE03E471-5933-4056-8B82-2F0A80AC281C}" type="presParOf" srcId="{013FED29-F40A-4794-9C0A-B1BF1BA94D6B}" destId="{E856335B-2E8D-43F4-873F-F71DE9797A7B}" srcOrd="0" destOrd="0" presId="urn:microsoft.com/office/officeart/2005/8/layout/list1"/>
    <dgm:cxn modelId="{EEE8BC69-4E56-4E55-BD61-42AC688109FC}" type="presParOf" srcId="{013FED29-F40A-4794-9C0A-B1BF1BA94D6B}" destId="{922B9765-65EC-49B3-8147-50EB2CFBC7C6}" srcOrd="1" destOrd="0" presId="urn:microsoft.com/office/officeart/2005/8/layout/list1"/>
    <dgm:cxn modelId="{63217C23-BED6-4FC0-8156-F77002B1967C}" type="presParOf" srcId="{40A64266-BC3A-42A9-BFF2-844D86C846AE}" destId="{00537EB0-0047-4FD5-845B-0C4B6ABDE08B}" srcOrd="5" destOrd="0" presId="urn:microsoft.com/office/officeart/2005/8/layout/list1"/>
    <dgm:cxn modelId="{C052CBFF-49E3-4A16-84FB-B588F856573B}" type="presParOf" srcId="{40A64266-BC3A-42A9-BFF2-844D86C846AE}" destId="{9BA54FCA-D62D-4416-9F1E-3B8A5943398B}" srcOrd="6" destOrd="0" presId="urn:microsoft.com/office/officeart/2005/8/layout/list1"/>
    <dgm:cxn modelId="{FF8F8FD2-4D55-423E-A57F-C435C2C06A25}" type="presParOf" srcId="{40A64266-BC3A-42A9-BFF2-844D86C846AE}" destId="{AB4336CB-B083-4E12-AA1D-230399AD37A3}" srcOrd="7" destOrd="0" presId="urn:microsoft.com/office/officeart/2005/8/layout/list1"/>
    <dgm:cxn modelId="{4F26030D-73A4-4673-A355-F9D540264335}" type="presParOf" srcId="{40A64266-BC3A-42A9-BFF2-844D86C846AE}" destId="{BDF07F40-19CE-492B-AED8-432ADEB398DE}" srcOrd="8" destOrd="0" presId="urn:microsoft.com/office/officeart/2005/8/layout/list1"/>
    <dgm:cxn modelId="{48180C0A-B7CD-4FB8-882E-BF93CA78B6AB}" type="presParOf" srcId="{BDF07F40-19CE-492B-AED8-432ADEB398DE}" destId="{99983CFA-A3F5-44E9-8BC9-DC453B66C94F}" srcOrd="0" destOrd="0" presId="urn:microsoft.com/office/officeart/2005/8/layout/list1"/>
    <dgm:cxn modelId="{02560219-4182-412A-9CEF-AECA608AE039}" type="presParOf" srcId="{BDF07F40-19CE-492B-AED8-432ADEB398DE}" destId="{0D160F1B-C04F-4D80-A0C5-BE15F15CB288}" srcOrd="1" destOrd="0" presId="urn:microsoft.com/office/officeart/2005/8/layout/list1"/>
    <dgm:cxn modelId="{A911711E-B807-4D88-B29A-B4C8F81DF261}" type="presParOf" srcId="{40A64266-BC3A-42A9-BFF2-844D86C846AE}" destId="{6AE8DE5E-443A-4704-8EF9-9920D1843B1E}" srcOrd="9" destOrd="0" presId="urn:microsoft.com/office/officeart/2005/8/layout/list1"/>
    <dgm:cxn modelId="{3EB3106D-7CEE-44D2-8299-36FF4A11B650}" type="presParOf" srcId="{40A64266-BC3A-42A9-BFF2-844D86C846AE}" destId="{79765830-FCB6-4F08-BC6C-7826B9A7DDD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6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/>
            <a:t>ИФ в 2018</a:t>
          </a:r>
          <a:endParaRPr lang="ru-RU" dirty="0"/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31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1,6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1,9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6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6FCBD49B-CEC6-4C62-A057-EAD548C23A74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19</a:t>
          </a:r>
        </a:p>
      </dgm:t>
    </dgm:pt>
    <dgm:pt modelId="{007E4DA4-3296-4593-BCEC-3ABB8B6F2625}" type="parTrans" cxnId="{30D6FF59-7374-411C-A5F1-58018069F657}">
      <dgm:prSet/>
      <dgm:spPr/>
      <dgm:t>
        <a:bodyPr/>
        <a:lstStyle/>
        <a:p>
          <a:endParaRPr lang="ru-RU"/>
        </a:p>
      </dgm:t>
    </dgm:pt>
    <dgm:pt modelId="{4EA0D2BA-BE85-4BF4-BCA5-D1052FD882A7}" type="sibTrans" cxnId="{30D6FF59-7374-411C-A5F1-58018069F657}">
      <dgm:prSet/>
      <dgm:spPr/>
      <dgm:t>
        <a:bodyPr/>
        <a:lstStyle/>
        <a:p>
          <a:endParaRPr lang="ru-RU"/>
        </a:p>
      </dgm:t>
    </dgm:pt>
    <dgm:pt modelId="{381F2BDD-7333-4B85-B1DA-257C0E7A1E0F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16,2</a:t>
          </a:r>
          <a:r>
            <a:rPr lang="ru-RU" dirty="0"/>
            <a:t>	</a:t>
          </a:r>
        </a:p>
      </dgm:t>
    </dgm:pt>
    <dgm:pt modelId="{72595E0B-277C-4F95-970C-AE67B4779B5D}" type="parTrans" cxnId="{D7F849FF-C1C8-4D38-932E-A9DF57DC2498}">
      <dgm:prSet/>
      <dgm:spPr/>
      <dgm:t>
        <a:bodyPr/>
        <a:lstStyle/>
        <a:p>
          <a:endParaRPr lang="ru-RU"/>
        </a:p>
      </dgm:t>
    </dgm:pt>
    <dgm:pt modelId="{D8C16C37-DAC4-4248-8B17-24EA39999258}" type="sibTrans" cxnId="{D7F849FF-C1C8-4D38-932E-A9DF57DC2498}">
      <dgm:prSet/>
      <dgm:spPr/>
      <dgm:t>
        <a:bodyPr/>
        <a:lstStyle/>
        <a:p>
          <a:endParaRPr lang="ru-RU"/>
        </a:p>
      </dgm:t>
    </dgm:pt>
    <dgm:pt modelId="{5D84520C-CB25-40F6-893E-8990D3E9AFBC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742CE12E-0E1B-4AE8-AB45-663FB1FFD3C5}" type="parTrans" cxnId="{0208FF08-4DB2-45DE-BCA3-E7BCC6E7B7D5}">
      <dgm:prSet/>
      <dgm:spPr/>
      <dgm:t>
        <a:bodyPr/>
        <a:lstStyle/>
        <a:p>
          <a:endParaRPr lang="ru-RU"/>
        </a:p>
      </dgm:t>
    </dgm:pt>
    <dgm:pt modelId="{B8E1BA60-210C-40FD-8C11-CDD6432246DC}" type="sibTrans" cxnId="{0208FF08-4DB2-45DE-BCA3-E7BCC6E7B7D5}">
      <dgm:prSet/>
      <dgm:spPr/>
      <dgm:t>
        <a:bodyPr/>
        <a:lstStyle/>
        <a:p>
          <a:endParaRPr lang="ru-RU"/>
        </a:p>
      </dgm:t>
    </dgm:pt>
    <dgm:pt modelId="{6627910F-B878-4444-931E-ED8735A94CC6}">
      <dgm:prSet phldrT="[Текст]"/>
      <dgm:spPr/>
      <dgm:t>
        <a:bodyPr/>
        <a:lstStyle/>
        <a:p>
          <a:pPr algn="ctr"/>
          <a:r>
            <a:rPr lang="ru-RU" b="1" dirty="0"/>
            <a:t>35</a:t>
          </a:r>
        </a:p>
      </dgm:t>
    </dgm:pt>
    <dgm:pt modelId="{A6EF5800-2345-4B15-B7E5-9345CC96DB9F}" type="parTrans" cxnId="{B88EE038-1584-4CD6-8FF7-BC455396A8F0}">
      <dgm:prSet/>
      <dgm:spPr/>
      <dgm:t>
        <a:bodyPr/>
        <a:lstStyle/>
        <a:p>
          <a:endParaRPr lang="ru-RU"/>
        </a:p>
      </dgm:t>
    </dgm:pt>
    <dgm:pt modelId="{F332403B-2568-44E2-B159-331425706A97}" type="sibTrans" cxnId="{B88EE038-1584-4CD6-8FF7-BC455396A8F0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DA7D577C-FEA7-45EC-B07D-C7C791E9F88C}" type="pres">
      <dgm:prSet presAssocID="{5D84520C-CB25-40F6-893E-8990D3E9AFBC}" presName="composite" presStyleCnt="0"/>
      <dgm:spPr/>
    </dgm:pt>
    <dgm:pt modelId="{FE212E58-761C-4B1A-BDD4-18A3D1CE6AC3}" type="pres">
      <dgm:prSet presAssocID="{5D84520C-CB25-40F6-893E-8990D3E9AFB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91114F-2243-417F-8A2B-2233694AC54B}" type="pres">
      <dgm:prSet presAssocID="{5D84520C-CB25-40F6-893E-8990D3E9AFBC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82A9B9-BF7E-4FBB-87C0-47D0E1A783D0}" type="pres">
      <dgm:prSet presAssocID="{B8E1BA60-210C-40FD-8C11-CDD6432246DC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30D6FF59-7374-411C-A5F1-58018069F657}" srcId="{134AA3BE-572A-4F8F-866C-EF3AA34558AC}" destId="{6FCBD49B-CEC6-4C62-A057-EAD548C23A74}" srcOrd="0" destOrd="0" parTransId="{007E4DA4-3296-4593-BCEC-3ABB8B6F2625}" sibTransId="{4EA0D2BA-BE85-4BF4-BCA5-D1052FD882A7}"/>
    <dgm:cxn modelId="{D957732F-39A7-4BF3-B166-5A131FB65D08}" type="presOf" srcId="{381F2BDD-7333-4B85-B1DA-257C0E7A1E0F}" destId="{56DE4B25-5D2B-4F63-9D25-5C5750365F39}" srcOrd="0" destOrd="1" presId="urn:microsoft.com/office/officeart/2005/8/layout/hList1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A035EFD1-5CA9-4762-BA18-7A4ED9F6E750}" type="presOf" srcId="{6627910F-B878-4444-931E-ED8735A94CC6}" destId="{DF18CAAE-6961-49B2-961A-B5537765F801}" srcOrd="0" destOrd="0" presId="urn:microsoft.com/office/officeart/2005/8/layout/hList1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B88EE038-1584-4CD6-8FF7-BC455396A8F0}" srcId="{AE0D40FB-F662-4AA4-8533-1ACE09A8DC3A}" destId="{6627910F-B878-4444-931E-ED8735A94CC6}" srcOrd="0" destOrd="0" parTransId="{A6EF5800-2345-4B15-B7E5-9345CC96DB9F}" sibTransId="{F332403B-2568-44E2-B159-331425706A97}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5D84520C-CB25-40F6-893E-8990D3E9AFBC}" destId="{366F5736-4EE4-426C-987E-70B763A5A28D}" srcOrd="0" destOrd="0" parTransId="{0EA05FAF-5972-4C3B-A3B1-C77397D3B279}" sibTransId="{1382B28E-D26B-470F-8599-066C996407F5}"/>
    <dgm:cxn modelId="{716B017C-AB1F-44A5-AECD-CCDDB2E49A5C}" type="presOf" srcId="{DC75636C-6469-4F7D-8BEB-AF15B0B94AA5}" destId="{6691114F-2243-417F-8A2B-2233694AC54B}" srcOrd="0" destOrd="2" presId="urn:microsoft.com/office/officeart/2005/8/layout/hList1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716EC932-1936-4049-8FA0-74CE95C728E8}" type="presOf" srcId="{A2901902-85D5-4CC1-87B2-E638B0188947}" destId="{6691114F-2243-417F-8A2B-2233694AC54B}" srcOrd="0" destOrd="1" presId="urn:microsoft.com/office/officeart/2005/8/layout/hList1"/>
    <dgm:cxn modelId="{EFA9F259-35BA-4B08-8D41-9DB9C541CBA1}" type="presOf" srcId="{5D84520C-CB25-40F6-893E-8990D3E9AFBC}" destId="{FE212E58-761C-4B1A-BDD4-18A3D1CE6AC3}" srcOrd="0" destOrd="0" presId="urn:microsoft.com/office/officeart/2005/8/layout/hList1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0208FF08-4DB2-45DE-BCA3-E7BCC6E7B7D5}" srcId="{3B06B399-876A-4972-BD6D-78F63B3637CC}" destId="{5D84520C-CB25-40F6-893E-8990D3E9AFBC}" srcOrd="1" destOrd="0" parTransId="{742CE12E-0E1B-4AE8-AB45-663FB1FFD3C5}" sibTransId="{B8E1BA60-210C-40FD-8C11-CDD6432246DC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81BD48C8-AF93-4D36-BCE0-A81446E731CD}" type="presOf" srcId="{366F5736-4EE4-426C-987E-70B763A5A28D}" destId="{6691114F-2243-417F-8A2B-2233694AC54B}" srcOrd="0" destOrd="0" presId="urn:microsoft.com/office/officeart/2005/8/layout/hList1"/>
    <dgm:cxn modelId="{D7F849FF-C1C8-4D38-932E-A9DF57DC2498}" srcId="{134AA3BE-572A-4F8F-866C-EF3AA34558AC}" destId="{381F2BDD-7333-4B85-B1DA-257C0E7A1E0F}" srcOrd="1" destOrd="0" parTransId="{72595E0B-277C-4F95-970C-AE67B4779B5D}" sibTransId="{D8C16C37-DAC4-4248-8B17-24EA39999258}"/>
    <dgm:cxn modelId="{E38E64BA-9ED0-4013-AFF1-4BAB3D50D0FD}" srcId="{5D84520C-CB25-40F6-893E-8990D3E9AFBC}" destId="{DC75636C-6469-4F7D-8BEB-AF15B0B94AA5}" srcOrd="2" destOrd="0" parTransId="{3B9DD29A-C2BC-45E4-A98B-B79CA7610AE8}" sibTransId="{172FD43E-FA17-4403-ADD8-70E92662C565}"/>
    <dgm:cxn modelId="{9A731558-976B-4CAA-876A-14E3EF9D5C95}" srcId="{5D84520C-CB25-40F6-893E-8990D3E9AFBC}" destId="{A2901902-85D5-4CC1-87B2-E638B0188947}" srcOrd="1" destOrd="0" parTransId="{132423A1-C889-40E5-8244-976402BCB2BA}" sibTransId="{641E2D92-5BC9-432C-A232-265507C60489}"/>
    <dgm:cxn modelId="{FEDDA7A4-BEED-4639-8617-98BE9701409A}" type="presOf" srcId="{6FCBD49B-CEC6-4C62-A057-EAD548C23A74}" destId="{56DE4B25-5D2B-4F63-9D25-5C5750365F39}" srcOrd="0" destOrd="0" presId="urn:microsoft.com/office/officeart/2005/8/layout/hList1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EEBBEADE-14CB-417B-A334-AF80964F49FD}" type="presParOf" srcId="{3C77512C-C3E0-4449-9941-1F650882FEFD}" destId="{DA7D577C-FEA7-45EC-B07D-C7C791E9F88C}" srcOrd="2" destOrd="0" presId="urn:microsoft.com/office/officeart/2005/8/layout/hList1"/>
    <dgm:cxn modelId="{A5DBAC24-7E81-4975-BC5D-8F8D924DA8B7}" type="presParOf" srcId="{DA7D577C-FEA7-45EC-B07D-C7C791E9F88C}" destId="{FE212E58-761C-4B1A-BDD4-18A3D1CE6AC3}" srcOrd="0" destOrd="0" presId="urn:microsoft.com/office/officeart/2005/8/layout/hList1"/>
    <dgm:cxn modelId="{EF91EABF-C1B3-4C77-887B-406F50B94A27}" type="presParOf" srcId="{DA7D577C-FEA7-45EC-B07D-C7C791E9F88C}" destId="{6691114F-2243-417F-8A2B-2233694AC54B}" srcOrd="1" destOrd="0" presId="urn:microsoft.com/office/officeart/2005/8/layout/hList1"/>
    <dgm:cxn modelId="{1DA05C4B-362D-4EE3-8B61-B93A06394A77}" type="presParOf" srcId="{3C77512C-C3E0-4449-9941-1F650882FEFD}" destId="{4A82A9B9-BF7E-4FBB-87C0-47D0E1A783D0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ИНЖЕНЕРИИ БЕЛКА (Д.А. ДОЛГИХ)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29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3630633A-0153-4930-B142-6669BA9D3494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БИОИНЖЕНЕРИИ НЕЙРОМОДУЛЯТОРОВ И НЕЙРОРЕЦЕПТОРОВ (Е.Н. ЛЮКМАНОВА)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B206655-168F-4692-9B3D-C34AE6282900}" type="parTrans" cxnId="{F036D911-646E-4CA4-BCC6-714EF207576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DCCD7D-DE9E-4394-9C5B-51654E494749}" type="sibTrans" cxnId="{F036D911-646E-4CA4-BCC6-714EF207576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0DD78A-4666-45E3-9D7F-EA6F0E77D230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НАНОБИОИНЖЕНЕРИИ (Оксана В. НЕКРАСОВА)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8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003D670-B5DC-4329-A171-398B67B1D40C}" type="parTrans" cxnId="{B1326C03-64BE-4FEF-AA16-CC8C631CAAA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513EA68-DD38-415A-B913-707DC0892FD9}" type="sibTrans" cxnId="{B1326C03-64BE-4FEF-AA16-CC8C631CAAA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3" custScaleX="1391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3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35BB2DC0-75A6-4033-BE2A-E44DA42DCB07}" type="pres">
      <dgm:prSet presAssocID="{3630633A-0153-4930-B142-6669BA9D3494}" presName="parentLin" presStyleCnt="0"/>
      <dgm:spPr/>
    </dgm:pt>
    <dgm:pt modelId="{9C3B0E03-4F1C-4461-87A5-A537C0CE1EC9}" type="pres">
      <dgm:prSet presAssocID="{3630633A-0153-4930-B142-6669BA9D349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673D00F-E04D-4074-9319-A7FD58EDED4E}" type="pres">
      <dgm:prSet presAssocID="{3630633A-0153-4930-B142-6669BA9D3494}" presName="parentText" presStyleLbl="node1" presStyleIdx="1" presStyleCnt="3" custScaleX="1391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38EFCE-DE9E-4A85-9198-63F01761F9F0}" type="pres">
      <dgm:prSet presAssocID="{3630633A-0153-4930-B142-6669BA9D3494}" presName="negativeSpace" presStyleCnt="0"/>
      <dgm:spPr/>
    </dgm:pt>
    <dgm:pt modelId="{C6977D32-431F-4BB0-97D2-39FE836F5135}" type="pres">
      <dgm:prSet presAssocID="{3630633A-0153-4930-B142-6669BA9D3494}" presName="childText" presStyleLbl="conFgAcc1" presStyleIdx="1" presStyleCnt="3">
        <dgm:presLayoutVars>
          <dgm:bulletEnabled val="1"/>
        </dgm:presLayoutVars>
      </dgm:prSet>
      <dgm:spPr/>
    </dgm:pt>
    <dgm:pt modelId="{0B290548-BFE5-4773-95AF-72C23DA1A3FC}" type="pres">
      <dgm:prSet presAssocID="{A0DCCD7D-DE9E-4394-9C5B-51654E494749}" presName="spaceBetweenRectangles" presStyleCnt="0"/>
      <dgm:spPr/>
    </dgm:pt>
    <dgm:pt modelId="{74EA7E3F-08DF-4A81-B837-6FA000EA8D96}" type="pres">
      <dgm:prSet presAssocID="{140DD78A-4666-45E3-9D7F-EA6F0E77D230}" presName="parentLin" presStyleCnt="0"/>
      <dgm:spPr/>
    </dgm:pt>
    <dgm:pt modelId="{BEF83A92-909D-4564-8BF2-50403DCE0F82}" type="pres">
      <dgm:prSet presAssocID="{140DD78A-4666-45E3-9D7F-EA6F0E77D23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AE88FC5-1552-44FE-8C7F-E156421CA028}" type="pres">
      <dgm:prSet presAssocID="{140DD78A-4666-45E3-9D7F-EA6F0E77D230}" presName="parentText" presStyleLbl="node1" presStyleIdx="2" presStyleCnt="3" custScaleX="1391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C2400F-1AED-4A58-86CE-3C937FB08FA2}" type="pres">
      <dgm:prSet presAssocID="{140DD78A-4666-45E3-9D7F-EA6F0E77D230}" presName="negativeSpace" presStyleCnt="0"/>
      <dgm:spPr/>
    </dgm:pt>
    <dgm:pt modelId="{EE5F73E9-3C06-4160-8A0D-178D6E2317C5}" type="pres">
      <dgm:prSet presAssocID="{140DD78A-4666-45E3-9D7F-EA6F0E77D23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B5C0A8FC-BE30-4C59-94B9-E4AFC622F926}" type="presOf" srcId="{140DD78A-4666-45E3-9D7F-EA6F0E77D230}" destId="{BEF83A92-909D-4564-8BF2-50403DCE0F82}" srcOrd="0" destOrd="0" presId="urn:microsoft.com/office/officeart/2005/8/layout/list1"/>
    <dgm:cxn modelId="{0629F4BB-DB0A-4C34-9B34-28C5B2C56C9E}" type="presOf" srcId="{140DD78A-4666-45E3-9D7F-EA6F0E77D230}" destId="{AAE88FC5-1552-44FE-8C7F-E156421CA028}" srcOrd="1" destOrd="0" presId="urn:microsoft.com/office/officeart/2005/8/layout/list1"/>
    <dgm:cxn modelId="{B1326C03-64BE-4FEF-AA16-CC8C631CAAAE}" srcId="{D0FAAFE9-4082-4DDA-8346-3DAB3C7A301C}" destId="{140DD78A-4666-45E3-9D7F-EA6F0E77D230}" srcOrd="2" destOrd="0" parTransId="{D003D670-B5DC-4329-A171-398B67B1D40C}" sibTransId="{B513EA68-DD38-415A-B913-707DC0892FD9}"/>
    <dgm:cxn modelId="{EEB7C31B-D469-46F6-8F07-A4D56CA8DCBE}" type="presOf" srcId="{3630633A-0153-4930-B142-6669BA9D3494}" destId="{6673D00F-E04D-4074-9319-A7FD58EDED4E}" srcOrd="1" destOrd="0" presId="urn:microsoft.com/office/officeart/2005/8/layout/list1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F036D911-646E-4CA4-BCC6-714EF2075761}" srcId="{D0FAAFE9-4082-4DDA-8346-3DAB3C7A301C}" destId="{3630633A-0153-4930-B142-6669BA9D3494}" srcOrd="1" destOrd="0" parTransId="{BB206655-168F-4692-9B3D-C34AE6282900}" sibTransId="{A0DCCD7D-DE9E-4394-9C5B-51654E494749}"/>
    <dgm:cxn modelId="{16DE2596-0373-46BC-9856-A475412BFC8F}" type="presOf" srcId="{3630633A-0153-4930-B142-6669BA9D3494}" destId="{9C3B0E03-4F1C-4461-87A5-A537C0CE1EC9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A594CDED-8572-46BA-A878-20B2296A1165}" type="presParOf" srcId="{40A64266-BC3A-42A9-BFF2-844D86C846AE}" destId="{35BB2DC0-75A6-4033-BE2A-E44DA42DCB07}" srcOrd="4" destOrd="0" presId="urn:microsoft.com/office/officeart/2005/8/layout/list1"/>
    <dgm:cxn modelId="{0993F9A6-0D58-488D-AEEA-D425C8F058F6}" type="presParOf" srcId="{35BB2DC0-75A6-4033-BE2A-E44DA42DCB07}" destId="{9C3B0E03-4F1C-4461-87A5-A537C0CE1EC9}" srcOrd="0" destOrd="0" presId="urn:microsoft.com/office/officeart/2005/8/layout/list1"/>
    <dgm:cxn modelId="{3C4A0746-606C-4E6E-9061-64152EA7BF78}" type="presParOf" srcId="{35BB2DC0-75A6-4033-BE2A-E44DA42DCB07}" destId="{6673D00F-E04D-4074-9319-A7FD58EDED4E}" srcOrd="1" destOrd="0" presId="urn:microsoft.com/office/officeart/2005/8/layout/list1"/>
    <dgm:cxn modelId="{DECB9BAB-DE1A-44B2-B0C1-2D0CC8252F1C}" type="presParOf" srcId="{40A64266-BC3A-42A9-BFF2-844D86C846AE}" destId="{2F38EFCE-DE9E-4A85-9198-63F01761F9F0}" srcOrd="5" destOrd="0" presId="urn:microsoft.com/office/officeart/2005/8/layout/list1"/>
    <dgm:cxn modelId="{B0952EC5-ABA7-4194-B00D-BC91B5BC7045}" type="presParOf" srcId="{40A64266-BC3A-42A9-BFF2-844D86C846AE}" destId="{C6977D32-431F-4BB0-97D2-39FE836F5135}" srcOrd="6" destOrd="0" presId="urn:microsoft.com/office/officeart/2005/8/layout/list1"/>
    <dgm:cxn modelId="{61A790CF-1024-4CEE-ACF6-53E274BCC44F}" type="presParOf" srcId="{40A64266-BC3A-42A9-BFF2-844D86C846AE}" destId="{0B290548-BFE5-4773-95AF-72C23DA1A3FC}" srcOrd="7" destOrd="0" presId="urn:microsoft.com/office/officeart/2005/8/layout/list1"/>
    <dgm:cxn modelId="{22CF2C83-937B-497C-B6E6-52834E8D3B17}" type="presParOf" srcId="{40A64266-BC3A-42A9-BFF2-844D86C846AE}" destId="{74EA7E3F-08DF-4A81-B837-6FA000EA8D96}" srcOrd="8" destOrd="0" presId="urn:microsoft.com/office/officeart/2005/8/layout/list1"/>
    <dgm:cxn modelId="{A227C840-141A-408F-B15D-CE3B65A20727}" type="presParOf" srcId="{74EA7E3F-08DF-4A81-B837-6FA000EA8D96}" destId="{BEF83A92-909D-4564-8BF2-50403DCE0F82}" srcOrd="0" destOrd="0" presId="urn:microsoft.com/office/officeart/2005/8/layout/list1"/>
    <dgm:cxn modelId="{DA5C7A66-3DCC-4128-BB10-1C277433F5F9}" type="presParOf" srcId="{74EA7E3F-08DF-4A81-B837-6FA000EA8D96}" destId="{AAE88FC5-1552-44FE-8C7F-E156421CA028}" srcOrd="1" destOrd="0" presId="urn:microsoft.com/office/officeart/2005/8/layout/list1"/>
    <dgm:cxn modelId="{722E3920-3499-42FD-B14A-1007D74D905C}" type="presParOf" srcId="{40A64266-BC3A-42A9-BFF2-844D86C846AE}" destId="{FAC2400F-1AED-4A58-86CE-3C937FB08FA2}" srcOrd="9" destOrd="0" presId="urn:microsoft.com/office/officeart/2005/8/layout/list1"/>
    <dgm:cxn modelId="{12A399F2-1417-412C-BB71-3932BF7E94BB}" type="presParOf" srcId="{40A64266-BC3A-42A9-BFF2-844D86C846AE}" destId="{EE5F73E9-3C06-4160-8A0D-178D6E2317C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5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0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/>
            <a:t>ИФ в 2018</a:t>
          </a:r>
          <a:endParaRPr lang="ru-RU" dirty="0"/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32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1,4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1,6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13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39F46C17-CB83-43D4-82CF-697371B82FF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20,7</a:t>
          </a:r>
        </a:p>
      </dgm:t>
    </dgm:pt>
    <dgm:pt modelId="{22C250C1-EB09-41C0-9404-D423EF303998}" type="parTrans" cxnId="{C9B1ABEC-3FA1-4DD3-A0F2-F5D1D63E048A}">
      <dgm:prSet/>
      <dgm:spPr/>
      <dgm:t>
        <a:bodyPr/>
        <a:lstStyle/>
        <a:p>
          <a:endParaRPr lang="ru-RU"/>
        </a:p>
      </dgm:t>
    </dgm:pt>
    <dgm:pt modelId="{B6E49C73-9E04-4440-A3EE-BA0373E0B861}" type="sibTrans" cxnId="{C9B1ABEC-3FA1-4DD3-A0F2-F5D1D63E048A}">
      <dgm:prSet/>
      <dgm:spPr/>
      <dgm:t>
        <a:bodyPr/>
        <a:lstStyle/>
        <a:p>
          <a:endParaRPr lang="ru-RU"/>
        </a:p>
      </dgm:t>
    </dgm:pt>
    <dgm:pt modelId="{F6912407-0DCF-48C5-971C-B62AFB19876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19,7</a:t>
          </a:r>
          <a:r>
            <a:rPr lang="ru-RU" dirty="0"/>
            <a:t>	</a:t>
          </a:r>
        </a:p>
      </dgm:t>
    </dgm:pt>
    <dgm:pt modelId="{3ED20437-BD6A-4335-8A66-FBD201AC82ED}" type="parTrans" cxnId="{A222ED13-0C20-4294-A429-FF010E92BEFC}">
      <dgm:prSet/>
      <dgm:spPr/>
      <dgm:t>
        <a:bodyPr/>
        <a:lstStyle/>
        <a:p>
          <a:endParaRPr lang="ru-RU"/>
        </a:p>
      </dgm:t>
    </dgm:pt>
    <dgm:pt modelId="{17AAC11A-4D45-4464-8552-8BF52AB71FBC}" type="sibTrans" cxnId="{A222ED13-0C20-4294-A429-FF010E92BEFC}">
      <dgm:prSet/>
      <dgm:spPr/>
      <dgm:t>
        <a:bodyPr/>
        <a:lstStyle/>
        <a:p>
          <a:endParaRPr lang="ru-RU"/>
        </a:p>
      </dgm:t>
    </dgm:pt>
    <dgm:pt modelId="{FED53C25-5292-402B-9728-8518B15441FA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ABAFE708-87A3-42AD-AA36-A5C5BBF21CB0}" type="parTrans" cxnId="{0143443A-55AA-4331-9ED4-CF15F028E20B}">
      <dgm:prSet/>
      <dgm:spPr/>
      <dgm:t>
        <a:bodyPr/>
        <a:lstStyle/>
        <a:p>
          <a:endParaRPr lang="ru-RU"/>
        </a:p>
      </dgm:t>
    </dgm:pt>
    <dgm:pt modelId="{F59313A1-DFEB-43B7-A066-2121C1E2BBAB}" type="sibTrans" cxnId="{0143443A-55AA-4331-9ED4-CF15F028E20B}">
      <dgm:prSet/>
      <dgm:spPr/>
      <dgm:t>
        <a:bodyPr/>
        <a:lstStyle/>
        <a:p>
          <a:endParaRPr lang="ru-RU"/>
        </a:p>
      </dgm:t>
    </dgm:pt>
    <dgm:pt modelId="{3FA4711F-6C62-42A1-96FF-A85977F15883}">
      <dgm:prSet phldrT="[Текст]"/>
      <dgm:spPr/>
      <dgm:t>
        <a:bodyPr/>
        <a:lstStyle/>
        <a:p>
          <a:pPr algn="ctr"/>
          <a:r>
            <a:rPr lang="ru-RU" b="1" dirty="0"/>
            <a:t>46</a:t>
          </a:r>
        </a:p>
      </dgm:t>
    </dgm:pt>
    <dgm:pt modelId="{D6D5C527-742F-4979-AF58-944C1F4E9166}" type="parTrans" cxnId="{3552DDBE-8EF5-41C3-A00C-6DF1957F2FA2}">
      <dgm:prSet/>
      <dgm:spPr/>
      <dgm:t>
        <a:bodyPr/>
        <a:lstStyle/>
        <a:p>
          <a:endParaRPr lang="ru-RU"/>
        </a:p>
      </dgm:t>
    </dgm:pt>
    <dgm:pt modelId="{3933B7E6-BCC7-4C59-8892-D986CD32C260}" type="sibTrans" cxnId="{3552DDBE-8EF5-41C3-A00C-6DF1957F2FA2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71A45DB7-8854-49F8-86AF-19CC6E6065B2}" type="pres">
      <dgm:prSet presAssocID="{FED53C25-5292-402B-9728-8518B15441FA}" presName="composite" presStyleCnt="0"/>
      <dgm:spPr/>
    </dgm:pt>
    <dgm:pt modelId="{C8A634F1-E3F2-4028-B0A5-8413C730BD13}" type="pres">
      <dgm:prSet presAssocID="{FED53C25-5292-402B-9728-8518B15441FA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069BA8-B08F-480C-B02C-2086BE9CC755}" type="pres">
      <dgm:prSet presAssocID="{FED53C25-5292-402B-9728-8518B15441FA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F9F1E-96CE-48D4-BA6C-9E6C40E5C27B}" type="pres">
      <dgm:prSet presAssocID="{F59313A1-DFEB-43B7-A066-2121C1E2BBAB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9AFB76F5-ADB2-436D-B468-F39C050234D6}" type="presOf" srcId="{39F46C17-CB83-43D4-82CF-697371B82FFD}" destId="{56DE4B25-5D2B-4F63-9D25-5C5750365F39}" srcOrd="0" destOrd="0" presId="urn:microsoft.com/office/officeart/2005/8/layout/hList1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3552DDBE-8EF5-41C3-A00C-6DF1957F2FA2}" srcId="{AE0D40FB-F662-4AA4-8533-1ACE09A8DC3A}" destId="{3FA4711F-6C62-42A1-96FF-A85977F15883}" srcOrd="0" destOrd="0" parTransId="{D6D5C527-742F-4979-AF58-944C1F4E9166}" sibTransId="{3933B7E6-BCC7-4C59-8892-D986CD32C260}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FED53C25-5292-402B-9728-8518B15441FA}" destId="{366F5736-4EE4-426C-987E-70B763A5A28D}" srcOrd="0" destOrd="0" parTransId="{0EA05FAF-5972-4C3B-A3B1-C77397D3B279}" sibTransId="{1382B28E-D26B-470F-8599-066C996407F5}"/>
    <dgm:cxn modelId="{726BA4C9-3459-413D-A98D-83DDAB6B0CC3}" type="presOf" srcId="{DC75636C-6469-4F7D-8BEB-AF15B0B94AA5}" destId="{DC069BA8-B08F-480C-B02C-2086BE9CC755}" srcOrd="0" destOrd="2" presId="urn:microsoft.com/office/officeart/2005/8/layout/hList1"/>
    <dgm:cxn modelId="{A222ED13-0C20-4294-A429-FF010E92BEFC}" srcId="{134AA3BE-572A-4F8F-866C-EF3AA34558AC}" destId="{F6912407-0DCF-48C5-971C-B62AFB19876A}" srcOrd="1" destOrd="0" parTransId="{3ED20437-BD6A-4335-8A66-FBD201AC82ED}" sibTransId="{17AAC11A-4D45-4464-8552-8BF52AB71FBC}"/>
    <dgm:cxn modelId="{0B9E4CAE-7F72-4D0D-9E2E-5EDCC8C678A5}" type="presOf" srcId="{FED53C25-5292-402B-9728-8518B15441FA}" destId="{C8A634F1-E3F2-4028-B0A5-8413C730BD13}" srcOrd="0" destOrd="0" presId="urn:microsoft.com/office/officeart/2005/8/layout/hList1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1E3D9AE1-4787-4724-87D7-4778CA0B329B}" type="presOf" srcId="{F6912407-0DCF-48C5-971C-B62AFB19876A}" destId="{56DE4B25-5D2B-4F63-9D25-5C5750365F39}" srcOrd="0" destOrd="1" presId="urn:microsoft.com/office/officeart/2005/8/layout/hList1"/>
    <dgm:cxn modelId="{C9B1ABEC-3FA1-4DD3-A0F2-F5D1D63E048A}" srcId="{134AA3BE-572A-4F8F-866C-EF3AA34558AC}" destId="{39F46C17-CB83-43D4-82CF-697371B82FFD}" srcOrd="0" destOrd="0" parTransId="{22C250C1-EB09-41C0-9404-D423EF303998}" sibTransId="{B6E49C73-9E04-4440-A3EE-BA0373E0B861}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9DC3D456-C3B1-4F87-BA97-EBACE52313E4}" type="presOf" srcId="{3FA4711F-6C62-42A1-96FF-A85977F15883}" destId="{DF18CAAE-6961-49B2-961A-B5537765F801}" srcOrd="0" destOrd="0" presId="urn:microsoft.com/office/officeart/2005/8/layout/hList1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5534ADE4-E923-4FD6-8123-55AA0E42EF55}" type="presOf" srcId="{366F5736-4EE4-426C-987E-70B763A5A28D}" destId="{DC069BA8-B08F-480C-B02C-2086BE9CC755}" srcOrd="0" destOrd="0" presId="urn:microsoft.com/office/officeart/2005/8/layout/hList1"/>
    <dgm:cxn modelId="{0143443A-55AA-4331-9ED4-CF15F028E20B}" srcId="{3B06B399-876A-4972-BD6D-78F63B3637CC}" destId="{FED53C25-5292-402B-9728-8518B15441FA}" srcOrd="1" destOrd="0" parTransId="{ABAFE708-87A3-42AD-AA36-A5C5BBF21CB0}" sibTransId="{F59313A1-DFEB-43B7-A066-2121C1E2BBAB}"/>
    <dgm:cxn modelId="{233966D8-3344-4BFB-A1BB-7E866DAEE19E}" type="presOf" srcId="{A2901902-85D5-4CC1-87B2-E638B0188947}" destId="{DC069BA8-B08F-480C-B02C-2086BE9CC755}" srcOrd="0" destOrd="1" presId="urn:microsoft.com/office/officeart/2005/8/layout/hList1"/>
    <dgm:cxn modelId="{E38E64BA-9ED0-4013-AFF1-4BAB3D50D0FD}" srcId="{FED53C25-5292-402B-9728-8518B15441FA}" destId="{DC75636C-6469-4F7D-8BEB-AF15B0B94AA5}" srcOrd="2" destOrd="0" parTransId="{3B9DD29A-C2BC-45E4-A98B-B79CA7610AE8}" sibTransId="{172FD43E-FA17-4403-ADD8-70E92662C565}"/>
    <dgm:cxn modelId="{9A731558-976B-4CAA-876A-14E3EF9D5C95}" srcId="{FED53C25-5292-402B-9728-8518B15441FA}" destId="{A2901902-85D5-4CC1-87B2-E638B0188947}" srcOrd="1" destOrd="0" parTransId="{132423A1-C889-40E5-8244-976402BCB2BA}" sibTransId="{641E2D92-5BC9-432C-A232-265507C60489}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389C8653-04EE-489D-A2ED-4B41BADEE558}" type="presParOf" srcId="{3C77512C-C3E0-4449-9941-1F650882FEFD}" destId="{71A45DB7-8854-49F8-86AF-19CC6E6065B2}" srcOrd="2" destOrd="0" presId="urn:microsoft.com/office/officeart/2005/8/layout/hList1"/>
    <dgm:cxn modelId="{8EB0C0FC-61D3-4145-B81F-70B09480D55C}" type="presParOf" srcId="{71A45DB7-8854-49F8-86AF-19CC6E6065B2}" destId="{C8A634F1-E3F2-4028-B0A5-8413C730BD13}" srcOrd="0" destOrd="0" presId="urn:microsoft.com/office/officeart/2005/8/layout/hList1"/>
    <dgm:cxn modelId="{D8035BD9-DF44-4811-AABF-B965D081D22E}" type="presParOf" srcId="{71A45DB7-8854-49F8-86AF-19CC6E6065B2}" destId="{DC069BA8-B08F-480C-B02C-2086BE9CC755}" srcOrd="1" destOrd="0" presId="urn:microsoft.com/office/officeart/2005/8/layout/hList1"/>
    <dgm:cxn modelId="{CFB2CE9E-8FAD-44AF-8650-3224CAB308A2}" type="presParOf" srcId="{3C77512C-C3E0-4449-9941-1F650882FEFD}" destId="{9C8F9F1E-96CE-48D4-BA6C-9E6C40E5C27B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НЕЙРОРЕЦЕПТОРОВ И НЕЙРОРЕГУЛЯТОРОВ (С.А. КОЗЛОВ)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43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63A66C58-F5EE-4AFF-A3B6-B10FC1A0FF4B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ВНЕСИНАПТИЧЕСКОЙ ПЕРЕДАЧИ (А.В. СЕМЬЯНОВ)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14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756262D-AE3C-48E3-8163-31B56202CB58}" type="parTrans" cxnId="{EBD79437-3D28-4F16-83A7-1645E202983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7CF780-03F9-4EC4-A9B5-12F10B957A88}" type="sibTrans" cxnId="{EBD79437-3D28-4F16-83A7-1645E202983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850A7BD-8C53-43A5-B5E5-DF04EDE22052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СИНТЕТИЧЕСКИХ ВАКЦИН (О.М. ВОЛЬПИНА)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20583E2-9E16-48CE-B71B-E607F56B1EA4}" type="parTrans" cxnId="{FAA575D8-D0B4-4BE9-BC40-E2043E12041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AF93E6-B0F4-484F-831E-0F4C1C513DDA}" type="sibTrans" cxnId="{FAA575D8-D0B4-4BE9-BC40-E2043E12041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0CED18F-CB7B-4F9B-B6B6-E8FB46400DFC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ИНСТРУМЕНТОВ ДЛЯ НЕЙРОБИОЛОГИИ (А.А. ВАСИЛЕВСКИЙ)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AA41DF-701F-4E14-976A-411D9C1CE1B8}" type="parTrans" cxnId="{AE24CBAC-8671-45C9-BB62-40EBB434C90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4F53DDE-2E8F-4DA4-952E-CD44E994A7C7}" type="sibTrans" cxnId="{AE24CBAC-8671-45C9-BB62-40EBB434C90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4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46C33407-B0EA-4A20-9593-FECDA4DD6101}" type="pres">
      <dgm:prSet presAssocID="{63A66C58-F5EE-4AFF-A3B6-B10FC1A0FF4B}" presName="parentLin" presStyleCnt="0"/>
      <dgm:spPr/>
    </dgm:pt>
    <dgm:pt modelId="{1417A050-993F-429B-8344-438FEB4B41F4}" type="pres">
      <dgm:prSet presAssocID="{63A66C58-F5EE-4AFF-A3B6-B10FC1A0FF4B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251FA8C-D6F1-47A4-A1B8-D32985E2C2AF}" type="pres">
      <dgm:prSet presAssocID="{63A66C58-F5EE-4AFF-A3B6-B10FC1A0FF4B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448AC-9BB6-4F72-8BEC-C2D781716CF5}" type="pres">
      <dgm:prSet presAssocID="{63A66C58-F5EE-4AFF-A3B6-B10FC1A0FF4B}" presName="negativeSpace" presStyleCnt="0"/>
      <dgm:spPr/>
    </dgm:pt>
    <dgm:pt modelId="{F9FC0C5A-54EA-46BC-AD16-91FA1D1BA96B}" type="pres">
      <dgm:prSet presAssocID="{63A66C58-F5EE-4AFF-A3B6-B10FC1A0FF4B}" presName="childText" presStyleLbl="conFgAcc1" presStyleIdx="1" presStyleCnt="4">
        <dgm:presLayoutVars>
          <dgm:bulletEnabled val="1"/>
        </dgm:presLayoutVars>
      </dgm:prSet>
      <dgm:spPr/>
    </dgm:pt>
    <dgm:pt modelId="{7FB5DA4A-92D4-40D9-A331-981D62690780}" type="pres">
      <dgm:prSet presAssocID="{A87CF780-03F9-4EC4-A9B5-12F10B957A88}" presName="spaceBetweenRectangles" presStyleCnt="0"/>
      <dgm:spPr/>
    </dgm:pt>
    <dgm:pt modelId="{DE4A920C-FDEC-4A58-9435-8A3776607C03}" type="pres">
      <dgm:prSet presAssocID="{6850A7BD-8C53-43A5-B5E5-DF04EDE22052}" presName="parentLin" presStyleCnt="0"/>
      <dgm:spPr/>
    </dgm:pt>
    <dgm:pt modelId="{8E9883E1-7651-4898-8D49-E76F8385F0EA}" type="pres">
      <dgm:prSet presAssocID="{6850A7BD-8C53-43A5-B5E5-DF04EDE220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E83ACDD0-7E12-4AA8-8ADE-AA7AA36A85A2}" type="pres">
      <dgm:prSet presAssocID="{6850A7BD-8C53-43A5-B5E5-DF04EDE22052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159F4F-B512-418F-9123-46FEA2FC5F17}" type="pres">
      <dgm:prSet presAssocID="{6850A7BD-8C53-43A5-B5E5-DF04EDE22052}" presName="negativeSpace" presStyleCnt="0"/>
      <dgm:spPr/>
    </dgm:pt>
    <dgm:pt modelId="{28B7A339-676F-4B5D-BCBE-C9D93226D9CC}" type="pres">
      <dgm:prSet presAssocID="{6850A7BD-8C53-43A5-B5E5-DF04EDE22052}" presName="childText" presStyleLbl="conFgAcc1" presStyleIdx="2" presStyleCnt="4">
        <dgm:presLayoutVars>
          <dgm:bulletEnabled val="1"/>
        </dgm:presLayoutVars>
      </dgm:prSet>
      <dgm:spPr/>
    </dgm:pt>
    <dgm:pt modelId="{63BC8CF1-234F-420C-8BF6-3D1D467DE30D}" type="pres">
      <dgm:prSet presAssocID="{E2AF93E6-B0F4-484F-831E-0F4C1C513DDA}" presName="spaceBetweenRectangles" presStyleCnt="0"/>
      <dgm:spPr/>
    </dgm:pt>
    <dgm:pt modelId="{22CE1345-9464-4BB2-A298-28180124DDD9}" type="pres">
      <dgm:prSet presAssocID="{F0CED18F-CB7B-4F9B-B6B6-E8FB46400DFC}" presName="parentLin" presStyleCnt="0"/>
      <dgm:spPr/>
    </dgm:pt>
    <dgm:pt modelId="{1A442E3F-B09D-4F61-ACB7-5D2CC57D9B9A}" type="pres">
      <dgm:prSet presAssocID="{F0CED18F-CB7B-4F9B-B6B6-E8FB46400DFC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9F2C1BA-56BB-4866-B481-DDDA5A8D5EC6}" type="pres">
      <dgm:prSet presAssocID="{F0CED18F-CB7B-4F9B-B6B6-E8FB46400DFC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DE815F-1FAD-4C6D-98C1-26252B3867FF}" type="pres">
      <dgm:prSet presAssocID="{F0CED18F-CB7B-4F9B-B6B6-E8FB46400DFC}" presName="negativeSpace" presStyleCnt="0"/>
      <dgm:spPr/>
    </dgm:pt>
    <dgm:pt modelId="{D7FF6AA7-D95F-4248-A886-9363948A6885}" type="pres">
      <dgm:prSet presAssocID="{F0CED18F-CB7B-4F9B-B6B6-E8FB46400DF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61F2902-479B-426C-9FC5-0C28CB4613C9}" type="presOf" srcId="{6850A7BD-8C53-43A5-B5E5-DF04EDE22052}" destId="{8E9883E1-7651-4898-8D49-E76F8385F0EA}" srcOrd="0" destOrd="0" presId="urn:microsoft.com/office/officeart/2005/8/layout/list1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6829FF8D-D779-43B1-BC02-3C8A962411A2}" type="presOf" srcId="{F0CED18F-CB7B-4F9B-B6B6-E8FB46400DFC}" destId="{99F2C1BA-56BB-4866-B481-DDDA5A8D5EC6}" srcOrd="1" destOrd="0" presId="urn:microsoft.com/office/officeart/2005/8/layout/list1"/>
    <dgm:cxn modelId="{AE24CBAC-8671-45C9-BB62-40EBB434C90E}" srcId="{D0FAAFE9-4082-4DDA-8346-3DAB3C7A301C}" destId="{F0CED18F-CB7B-4F9B-B6B6-E8FB46400DFC}" srcOrd="3" destOrd="0" parTransId="{04AA41DF-701F-4E14-976A-411D9C1CE1B8}" sibTransId="{94F53DDE-2E8F-4DA4-952E-CD44E994A7C7}"/>
    <dgm:cxn modelId="{83C5F223-B9E3-49AD-A33B-69953DA4C777}" type="presOf" srcId="{63A66C58-F5EE-4AFF-A3B6-B10FC1A0FF4B}" destId="{1417A050-993F-429B-8344-438FEB4B41F4}" srcOrd="0" destOrd="0" presId="urn:microsoft.com/office/officeart/2005/8/layout/list1"/>
    <dgm:cxn modelId="{60AB48B5-9BA8-4328-87C7-4B0D3366BCDF}" type="presOf" srcId="{F0CED18F-CB7B-4F9B-B6B6-E8FB46400DFC}" destId="{1A442E3F-B09D-4F61-ACB7-5D2CC57D9B9A}" srcOrd="0" destOrd="0" presId="urn:microsoft.com/office/officeart/2005/8/layout/list1"/>
    <dgm:cxn modelId="{EBD79437-3D28-4F16-83A7-1645E2029833}" srcId="{D0FAAFE9-4082-4DDA-8346-3DAB3C7A301C}" destId="{63A66C58-F5EE-4AFF-A3B6-B10FC1A0FF4B}" srcOrd="1" destOrd="0" parTransId="{D756262D-AE3C-48E3-8163-31B56202CB58}" sibTransId="{A87CF780-03F9-4EC4-A9B5-12F10B957A88}"/>
    <dgm:cxn modelId="{B9811451-78F3-421B-AA5F-5DB917B25473}" type="presOf" srcId="{6850A7BD-8C53-43A5-B5E5-DF04EDE22052}" destId="{E83ACDD0-7E12-4AA8-8ADE-AA7AA36A85A2}" srcOrd="1" destOrd="0" presId="urn:microsoft.com/office/officeart/2005/8/layout/list1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FAA575D8-D0B4-4BE9-BC40-E2043E120416}" srcId="{D0FAAFE9-4082-4DDA-8346-3DAB3C7A301C}" destId="{6850A7BD-8C53-43A5-B5E5-DF04EDE22052}" srcOrd="2" destOrd="0" parTransId="{C20583E2-9E16-48CE-B71B-E607F56B1EA4}" sibTransId="{E2AF93E6-B0F4-484F-831E-0F4C1C513DDA}"/>
    <dgm:cxn modelId="{36EEAB96-4777-4694-920C-2C5836D66137}" type="presOf" srcId="{63A66C58-F5EE-4AFF-A3B6-B10FC1A0FF4B}" destId="{9251FA8C-D6F1-47A4-A1B8-D32985E2C2AF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86E32299-7FC3-473E-A0DD-60C55F070516}" type="presParOf" srcId="{40A64266-BC3A-42A9-BFF2-844D86C846AE}" destId="{46C33407-B0EA-4A20-9593-FECDA4DD6101}" srcOrd="4" destOrd="0" presId="urn:microsoft.com/office/officeart/2005/8/layout/list1"/>
    <dgm:cxn modelId="{5C678F67-B3A5-4BED-800E-EE1B39754CBB}" type="presParOf" srcId="{46C33407-B0EA-4A20-9593-FECDA4DD6101}" destId="{1417A050-993F-429B-8344-438FEB4B41F4}" srcOrd="0" destOrd="0" presId="urn:microsoft.com/office/officeart/2005/8/layout/list1"/>
    <dgm:cxn modelId="{9C813BD9-383D-4064-BAB2-3186B8D5691D}" type="presParOf" srcId="{46C33407-B0EA-4A20-9593-FECDA4DD6101}" destId="{9251FA8C-D6F1-47A4-A1B8-D32985E2C2AF}" srcOrd="1" destOrd="0" presId="urn:microsoft.com/office/officeart/2005/8/layout/list1"/>
    <dgm:cxn modelId="{A8B4FA12-777D-4D1B-9398-9D2BEAF346D8}" type="presParOf" srcId="{40A64266-BC3A-42A9-BFF2-844D86C846AE}" destId="{61B448AC-9BB6-4F72-8BEC-C2D781716CF5}" srcOrd="5" destOrd="0" presId="urn:microsoft.com/office/officeart/2005/8/layout/list1"/>
    <dgm:cxn modelId="{C70057F8-2BF2-409F-B85D-27BA11799542}" type="presParOf" srcId="{40A64266-BC3A-42A9-BFF2-844D86C846AE}" destId="{F9FC0C5A-54EA-46BC-AD16-91FA1D1BA96B}" srcOrd="6" destOrd="0" presId="urn:microsoft.com/office/officeart/2005/8/layout/list1"/>
    <dgm:cxn modelId="{9EDDD237-A16F-4BF9-B4CF-03AC54558426}" type="presParOf" srcId="{40A64266-BC3A-42A9-BFF2-844D86C846AE}" destId="{7FB5DA4A-92D4-40D9-A331-981D62690780}" srcOrd="7" destOrd="0" presId="urn:microsoft.com/office/officeart/2005/8/layout/list1"/>
    <dgm:cxn modelId="{1DC10715-90C0-4A52-B8FF-76009AA2F720}" type="presParOf" srcId="{40A64266-BC3A-42A9-BFF2-844D86C846AE}" destId="{DE4A920C-FDEC-4A58-9435-8A3776607C03}" srcOrd="8" destOrd="0" presId="urn:microsoft.com/office/officeart/2005/8/layout/list1"/>
    <dgm:cxn modelId="{FE543D13-8430-43D7-8C4D-4F1823D35DD7}" type="presParOf" srcId="{DE4A920C-FDEC-4A58-9435-8A3776607C03}" destId="{8E9883E1-7651-4898-8D49-E76F8385F0EA}" srcOrd="0" destOrd="0" presId="urn:microsoft.com/office/officeart/2005/8/layout/list1"/>
    <dgm:cxn modelId="{F87174EB-E338-4FF4-8C89-F1648E40C02D}" type="presParOf" srcId="{DE4A920C-FDEC-4A58-9435-8A3776607C03}" destId="{E83ACDD0-7E12-4AA8-8ADE-AA7AA36A85A2}" srcOrd="1" destOrd="0" presId="urn:microsoft.com/office/officeart/2005/8/layout/list1"/>
    <dgm:cxn modelId="{E4B25B8F-EA44-4D36-85F9-652846BFC0AB}" type="presParOf" srcId="{40A64266-BC3A-42A9-BFF2-844D86C846AE}" destId="{E2159F4F-B512-418F-9123-46FEA2FC5F17}" srcOrd="9" destOrd="0" presId="urn:microsoft.com/office/officeart/2005/8/layout/list1"/>
    <dgm:cxn modelId="{61E6E93F-9393-4650-BE9B-677421AD41B8}" type="presParOf" srcId="{40A64266-BC3A-42A9-BFF2-844D86C846AE}" destId="{28B7A339-676F-4B5D-BCBE-C9D93226D9CC}" srcOrd="10" destOrd="0" presId="urn:microsoft.com/office/officeart/2005/8/layout/list1"/>
    <dgm:cxn modelId="{568288DD-1A05-4958-9DBF-B876F865A045}" type="presParOf" srcId="{40A64266-BC3A-42A9-BFF2-844D86C846AE}" destId="{63BC8CF1-234F-420C-8BF6-3D1D467DE30D}" srcOrd="11" destOrd="0" presId="urn:microsoft.com/office/officeart/2005/8/layout/list1"/>
    <dgm:cxn modelId="{99CC0ABD-F021-4BDF-AC7B-101A2E7FAB82}" type="presParOf" srcId="{40A64266-BC3A-42A9-BFF2-844D86C846AE}" destId="{22CE1345-9464-4BB2-A298-28180124DDD9}" srcOrd="12" destOrd="0" presId="urn:microsoft.com/office/officeart/2005/8/layout/list1"/>
    <dgm:cxn modelId="{7B1D6BD4-AC3B-48C4-B731-B83F602AFFFB}" type="presParOf" srcId="{22CE1345-9464-4BB2-A298-28180124DDD9}" destId="{1A442E3F-B09D-4F61-ACB7-5D2CC57D9B9A}" srcOrd="0" destOrd="0" presId="urn:microsoft.com/office/officeart/2005/8/layout/list1"/>
    <dgm:cxn modelId="{EB1FDB56-25F4-4CE3-9C28-6196631EC0C3}" type="presParOf" srcId="{22CE1345-9464-4BB2-A298-28180124DDD9}" destId="{99F2C1BA-56BB-4866-B481-DDDA5A8D5EC6}" srcOrd="1" destOrd="0" presId="urn:microsoft.com/office/officeart/2005/8/layout/list1"/>
    <dgm:cxn modelId="{809CCAC2-0533-4E54-9E9C-77C537C6078B}" type="presParOf" srcId="{40A64266-BC3A-42A9-BFF2-844D86C846AE}" destId="{34DE815F-1FAD-4C6D-98C1-26252B3867FF}" srcOrd="13" destOrd="0" presId="urn:microsoft.com/office/officeart/2005/8/layout/list1"/>
    <dgm:cxn modelId="{EFCCDC2C-C157-408C-9AB1-C01E0356B315}" type="presParOf" srcId="{40A64266-BC3A-42A9-BFF2-844D86C846AE}" destId="{D7FF6AA7-D95F-4248-A886-9363948A688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7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11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/>
            <a:t>ИФ в 2018</a:t>
          </a:r>
          <a:endParaRPr lang="ru-RU" dirty="0"/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71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3,2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3,</a:t>
          </a:r>
          <a:r>
            <a:rPr lang="en-US" b="1" dirty="0">
              <a:solidFill>
                <a:srgbClr val="00B050"/>
              </a:solidFill>
            </a:rPr>
            <a:t>5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11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A56E159E-1B02-428E-A00A-8A9C6BC21EA3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22,25</a:t>
          </a:r>
        </a:p>
      </dgm:t>
    </dgm:pt>
    <dgm:pt modelId="{8B505129-6DB0-455B-92A5-CECFD2A7A39D}" type="parTrans" cxnId="{13E064D9-2E72-45DF-9F76-464843D9839B}">
      <dgm:prSet/>
      <dgm:spPr/>
      <dgm:t>
        <a:bodyPr/>
        <a:lstStyle/>
        <a:p>
          <a:endParaRPr lang="ru-RU"/>
        </a:p>
      </dgm:t>
    </dgm:pt>
    <dgm:pt modelId="{1CE5662B-FDC9-4A93-A6B3-75367CC302E3}" type="sibTrans" cxnId="{13E064D9-2E72-45DF-9F76-464843D9839B}">
      <dgm:prSet/>
      <dgm:spPr/>
      <dgm:t>
        <a:bodyPr/>
        <a:lstStyle/>
        <a:p>
          <a:endParaRPr lang="ru-RU"/>
        </a:p>
      </dgm:t>
    </dgm:pt>
    <dgm:pt modelId="{A4791BFB-CBA3-406A-A024-2C5CCDB51931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20,5</a:t>
          </a:r>
          <a:r>
            <a:rPr lang="ru-RU" dirty="0"/>
            <a:t>	</a:t>
          </a:r>
        </a:p>
      </dgm:t>
    </dgm:pt>
    <dgm:pt modelId="{70A9570C-8D51-497A-A6FB-69F299AD9021}" type="parTrans" cxnId="{4945B930-8226-4FC9-801A-F6A4160C7A33}">
      <dgm:prSet/>
      <dgm:spPr/>
      <dgm:t>
        <a:bodyPr/>
        <a:lstStyle/>
        <a:p>
          <a:endParaRPr lang="ru-RU"/>
        </a:p>
      </dgm:t>
    </dgm:pt>
    <dgm:pt modelId="{D7A75DF3-0C29-4462-A1BA-7D397C043C21}" type="sibTrans" cxnId="{4945B930-8226-4FC9-801A-F6A4160C7A33}">
      <dgm:prSet/>
      <dgm:spPr/>
      <dgm:t>
        <a:bodyPr/>
        <a:lstStyle/>
        <a:p>
          <a:endParaRPr lang="ru-RU"/>
        </a:p>
      </dgm:t>
    </dgm:pt>
    <dgm:pt modelId="{8E2DE27C-1A1D-4AC1-AC38-B3C83BB1FCF8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E90A255E-4A8A-436F-B978-F85007EF71F7}" type="parTrans" cxnId="{C5399E6E-692B-4002-AC48-0F30E4549200}">
      <dgm:prSet/>
      <dgm:spPr/>
      <dgm:t>
        <a:bodyPr/>
        <a:lstStyle/>
        <a:p>
          <a:endParaRPr lang="ru-RU"/>
        </a:p>
      </dgm:t>
    </dgm:pt>
    <dgm:pt modelId="{6581FAD6-C366-4C0C-A789-D363C4858B0E}" type="sibTrans" cxnId="{C5399E6E-692B-4002-AC48-0F30E4549200}">
      <dgm:prSet/>
      <dgm:spPr/>
      <dgm:t>
        <a:bodyPr/>
        <a:lstStyle/>
        <a:p>
          <a:endParaRPr lang="ru-RU"/>
        </a:p>
      </dgm:t>
    </dgm:pt>
    <dgm:pt modelId="{01D04A8A-52F2-4C5B-AA8A-B3359DF24473}">
      <dgm:prSet phldrT="[Текст]"/>
      <dgm:spPr/>
      <dgm:t>
        <a:bodyPr/>
        <a:lstStyle/>
        <a:p>
          <a:pPr algn="ctr"/>
          <a:r>
            <a:rPr lang="ru-RU" b="1" dirty="0"/>
            <a:t>98</a:t>
          </a:r>
        </a:p>
      </dgm:t>
    </dgm:pt>
    <dgm:pt modelId="{7D0DED48-1122-4EAF-AE92-0A4276A6AD75}" type="parTrans" cxnId="{6BFD4ABA-1757-48DC-83C3-64F32B612EA9}">
      <dgm:prSet/>
      <dgm:spPr/>
      <dgm:t>
        <a:bodyPr/>
        <a:lstStyle/>
        <a:p>
          <a:endParaRPr lang="ru-RU"/>
        </a:p>
      </dgm:t>
    </dgm:pt>
    <dgm:pt modelId="{CC4C1A72-87EB-4B24-B9E0-853954434933}" type="sibTrans" cxnId="{6BFD4ABA-1757-48DC-83C3-64F32B612EA9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326E2EBE-6231-4175-B45F-5C474FEE266F}" type="pres">
      <dgm:prSet presAssocID="{8E2DE27C-1A1D-4AC1-AC38-B3C83BB1FCF8}" presName="composite" presStyleCnt="0"/>
      <dgm:spPr/>
    </dgm:pt>
    <dgm:pt modelId="{75D5F512-9396-432C-ADCA-4833D7C3D9ED}" type="pres">
      <dgm:prSet presAssocID="{8E2DE27C-1A1D-4AC1-AC38-B3C83BB1FCF8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06458-0415-4CAB-A4F0-A69D830A4738}" type="pres">
      <dgm:prSet presAssocID="{8E2DE27C-1A1D-4AC1-AC38-B3C83BB1FCF8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EFE1E-3792-4B73-ABF8-4B00834F499B}" type="pres">
      <dgm:prSet presAssocID="{6581FAD6-C366-4C0C-A789-D363C4858B0E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4945B930-8226-4FC9-801A-F6A4160C7A33}" srcId="{134AA3BE-572A-4F8F-866C-EF3AA34558AC}" destId="{A4791BFB-CBA3-406A-A024-2C5CCDB51931}" srcOrd="1" destOrd="0" parTransId="{70A9570C-8D51-497A-A6FB-69F299AD9021}" sibTransId="{D7A75DF3-0C29-4462-A1BA-7D397C043C21}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C5399E6E-692B-4002-AC48-0F30E4549200}" srcId="{3B06B399-876A-4972-BD6D-78F63B3637CC}" destId="{8E2DE27C-1A1D-4AC1-AC38-B3C83BB1FCF8}" srcOrd="1" destOrd="0" parTransId="{E90A255E-4A8A-436F-B978-F85007EF71F7}" sibTransId="{6581FAD6-C366-4C0C-A789-D363C4858B0E}"/>
    <dgm:cxn modelId="{C39C87BE-A699-4948-9F70-9A2FDDC5224C}" type="presOf" srcId="{A2901902-85D5-4CC1-87B2-E638B0188947}" destId="{AF306458-0415-4CAB-A4F0-A69D830A4738}" srcOrd="0" destOrd="1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C87E40D6-1584-44E5-8A8A-A1D1B1BCCC03}" type="presOf" srcId="{A4791BFB-CBA3-406A-A024-2C5CCDB51931}" destId="{56DE4B25-5D2B-4F63-9D25-5C5750365F39}" srcOrd="0" destOrd="1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8E2DE27C-1A1D-4AC1-AC38-B3C83BB1FCF8}" destId="{366F5736-4EE4-426C-987E-70B763A5A28D}" srcOrd="0" destOrd="0" parTransId="{0EA05FAF-5972-4C3B-A3B1-C77397D3B279}" sibTransId="{1382B28E-D26B-470F-8599-066C996407F5}"/>
    <dgm:cxn modelId="{6BFD4ABA-1757-48DC-83C3-64F32B612EA9}" srcId="{AE0D40FB-F662-4AA4-8533-1ACE09A8DC3A}" destId="{01D04A8A-52F2-4C5B-AA8A-B3359DF24473}" srcOrd="0" destOrd="0" parTransId="{7D0DED48-1122-4EAF-AE92-0A4276A6AD75}" sibTransId="{CC4C1A72-87EB-4B24-B9E0-853954434933}"/>
    <dgm:cxn modelId="{13E064D9-2E72-45DF-9F76-464843D9839B}" srcId="{134AA3BE-572A-4F8F-866C-EF3AA34558AC}" destId="{A56E159E-1B02-428E-A00A-8A9C6BC21EA3}" srcOrd="0" destOrd="0" parTransId="{8B505129-6DB0-455B-92A5-CECFD2A7A39D}" sibTransId="{1CE5662B-FDC9-4A93-A6B3-75367CC302E3}"/>
    <dgm:cxn modelId="{A9DA1D1E-DD0E-4A80-9CD9-D4646C828165}" type="presOf" srcId="{A56E159E-1B02-428E-A00A-8A9C6BC21EA3}" destId="{56DE4B25-5D2B-4F63-9D25-5C5750365F39}" srcOrd="0" destOrd="0" presId="urn:microsoft.com/office/officeart/2005/8/layout/hList1"/>
    <dgm:cxn modelId="{1B4F02C4-5722-4E76-AA13-DFCC8E89F010}" type="presOf" srcId="{366F5736-4EE4-426C-987E-70B763A5A28D}" destId="{AF306458-0415-4CAB-A4F0-A69D830A4738}" srcOrd="0" destOrd="0" presId="urn:microsoft.com/office/officeart/2005/8/layout/hList1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181A2CAB-E8EE-48A6-A475-9C0096C713E5}" type="presOf" srcId="{01D04A8A-52F2-4C5B-AA8A-B3359DF24473}" destId="{DF18CAAE-6961-49B2-961A-B5537765F801}" srcOrd="0" destOrd="0" presId="urn:microsoft.com/office/officeart/2005/8/layout/hList1"/>
    <dgm:cxn modelId="{E38E64BA-9ED0-4013-AFF1-4BAB3D50D0FD}" srcId="{8E2DE27C-1A1D-4AC1-AC38-B3C83BB1FCF8}" destId="{DC75636C-6469-4F7D-8BEB-AF15B0B94AA5}" srcOrd="2" destOrd="0" parTransId="{3B9DD29A-C2BC-45E4-A98B-B79CA7610AE8}" sibTransId="{172FD43E-FA17-4403-ADD8-70E92662C565}"/>
    <dgm:cxn modelId="{74172B29-C741-405F-B0A8-003892687F18}" type="presOf" srcId="{8E2DE27C-1A1D-4AC1-AC38-B3C83BB1FCF8}" destId="{75D5F512-9396-432C-ADCA-4833D7C3D9ED}" srcOrd="0" destOrd="0" presId="urn:microsoft.com/office/officeart/2005/8/layout/hList1"/>
    <dgm:cxn modelId="{9A731558-976B-4CAA-876A-14E3EF9D5C95}" srcId="{8E2DE27C-1A1D-4AC1-AC38-B3C83BB1FCF8}" destId="{A2901902-85D5-4CC1-87B2-E638B0188947}" srcOrd="1" destOrd="0" parTransId="{132423A1-C889-40E5-8244-976402BCB2BA}" sibTransId="{641E2D92-5BC9-432C-A232-265507C60489}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2250D9BE-4E56-4750-833D-D4DF6B45DE35}" type="presOf" srcId="{DC75636C-6469-4F7D-8BEB-AF15B0B94AA5}" destId="{AF306458-0415-4CAB-A4F0-A69D830A4738}" srcOrd="0" destOrd="2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540FAE91-3954-4439-8300-127337B1C3DD}" type="presParOf" srcId="{3C77512C-C3E0-4449-9941-1F650882FEFD}" destId="{326E2EBE-6231-4175-B45F-5C474FEE266F}" srcOrd="2" destOrd="0" presId="urn:microsoft.com/office/officeart/2005/8/layout/hList1"/>
    <dgm:cxn modelId="{A247053E-76D8-4F33-ADCD-400C0C79E9BB}" type="presParOf" srcId="{326E2EBE-6231-4175-B45F-5C474FEE266F}" destId="{75D5F512-9396-432C-ADCA-4833D7C3D9ED}" srcOrd="0" destOrd="0" presId="urn:microsoft.com/office/officeart/2005/8/layout/hList1"/>
    <dgm:cxn modelId="{86EC4BC1-B8DE-444F-8056-1C288EEE1CD2}" type="presParOf" srcId="{326E2EBE-6231-4175-B45F-5C474FEE266F}" destId="{AF306458-0415-4CAB-A4F0-A69D830A4738}" srcOrd="1" destOrd="0" presId="urn:microsoft.com/office/officeart/2005/8/layout/hList1"/>
    <dgm:cxn modelId="{46B56100-9C7C-461D-AA19-C298E39A9E0A}" type="presParOf" srcId="{3C77512C-C3E0-4449-9941-1F650882FEFD}" destId="{ED9EFE1E-3792-4B73-ABF8-4B00834F499B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ДИАГНОСТИКИ (С.К. ЗАВРИЕВ)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11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036E8787-DC9B-4278-9948-F59AE86EEB9A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БИОИНЖЕНЕРИИ (К.А. МИРОШНИКОВ)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22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6A23F3-6319-4B29-8374-BF94F3D9500C}" type="parTrans" cxnId="{F540D936-ACFA-464E-B431-1D94A56F2325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1C4C60-D15C-4AF7-95B5-A45F655B653D}" type="sibTrans" cxnId="{F540D936-ACFA-464E-B431-1D94A56F2325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4FA0A3-2DB1-4009-9604-82C81AF28D99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ФУНКЦИОНАЛЬНОЙ ГЕНОМИКИ И ПРОТЕОМИКИ РАСТЕНИЙ (М.Э. ТАЛЬЯНСКИЙ)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7A3E91-1121-4A2E-B80E-593707F3C4A3}" type="parTrans" cxnId="{0617AB31-9F12-4B1E-B9EB-21CCCC3393EF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E6EF04-94DD-400C-8CF0-0802E84041F7}" type="sibTrans" cxnId="{0617AB31-9F12-4B1E-B9EB-21CCCC3393EF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43E97E4-48A1-4A48-AD5B-E8027628EFB4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ЭКСПРЕССИОННЫХ СИСТЕМ И МОДИФИКАЦИИ ГЕНОМА РАСТЕНИЙ «БИОТРОН» (С.В. ДОЛГОВ)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31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CA7B125-282C-40AC-B25C-17CF0C304271}" type="parTrans" cxnId="{BF47E958-4C13-4CCF-A4ED-9CA3B0556D7B}">
      <dgm:prSet/>
      <dgm:spPr/>
      <dgm:t>
        <a:bodyPr/>
        <a:lstStyle/>
        <a:p>
          <a:endParaRPr lang="ru-RU"/>
        </a:p>
      </dgm:t>
    </dgm:pt>
    <dgm:pt modelId="{BF61A8CD-98BA-448C-AB60-A0A1382B0173}" type="sibTrans" cxnId="{BF47E958-4C13-4CCF-A4ED-9CA3B0556D7B}">
      <dgm:prSet/>
      <dgm:spPr/>
      <dgm:t>
        <a:bodyPr/>
        <a:lstStyle/>
        <a:p>
          <a:endParaRPr lang="ru-RU"/>
        </a:p>
      </dgm:t>
    </dgm:pt>
    <dgm:pt modelId="{334A59D1-6943-4183-AA56-F8F575EDE75C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БИОТЕХНОЛОГИИ РАСТЕНИЙ (Я.И. БУРЬЯНОВ)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0.8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C99302-AFB4-43BF-85AF-37040557424A}" type="parTrans" cxnId="{DA2B51B1-329B-44A5-9DC9-A51A04EC8905}">
      <dgm:prSet/>
      <dgm:spPr/>
      <dgm:t>
        <a:bodyPr/>
        <a:lstStyle/>
        <a:p>
          <a:endParaRPr lang="ru-RU"/>
        </a:p>
      </dgm:t>
    </dgm:pt>
    <dgm:pt modelId="{9B52DE67-2907-441A-BB24-F2A0FB12BDF7}" type="sibTrans" cxnId="{DA2B51B1-329B-44A5-9DC9-A51A04EC8905}">
      <dgm:prSet/>
      <dgm:spPr/>
      <dgm:t>
        <a:bodyPr/>
        <a:lstStyle/>
        <a:p>
          <a:endParaRPr lang="ru-RU"/>
        </a:p>
      </dgm:t>
    </dgm:pt>
    <dgm:pt modelId="{8466F37E-677A-4D64-BC91-3F7608CB06A7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ЛЕСНОЙ БИОТЕХНОЛОГИИ (К.А. ШЕСТИБРАТОВ)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DED4368-B5C6-4B71-82BC-5C5111E78E81}" type="parTrans" cxnId="{9CF3276C-B9AD-4021-BAA5-82A93420E7F6}">
      <dgm:prSet/>
      <dgm:spPr/>
      <dgm:t>
        <a:bodyPr/>
        <a:lstStyle/>
        <a:p>
          <a:endParaRPr lang="ru-RU"/>
        </a:p>
      </dgm:t>
    </dgm:pt>
    <dgm:pt modelId="{B5BE7661-C137-435A-938D-0E70A53870E2}" type="sibTrans" cxnId="{9CF3276C-B9AD-4021-BAA5-82A93420E7F6}">
      <dgm:prSet/>
      <dgm:spPr/>
      <dgm:t>
        <a:bodyPr/>
        <a:lstStyle/>
        <a:p>
          <a:endParaRPr lang="ru-RU"/>
        </a:p>
      </dgm:t>
    </dgm:pt>
    <dgm:pt modelId="{4E2B16E6-4698-4F19-BAF5-9ECD0C871807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ОСНОВ СТРЕССОУСТОЙЧИВОСТИ РАСТЕНИЙ </a:t>
          </a:r>
          <a:b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(М.Э. ТАЛЬЯНСКИЙ)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7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957AD36-66E3-408A-9EC9-808F6322F438}" type="parTrans" cxnId="{4F24734F-B38E-444C-9A6B-2D37C142C68C}">
      <dgm:prSet/>
      <dgm:spPr/>
      <dgm:t>
        <a:bodyPr/>
        <a:lstStyle/>
        <a:p>
          <a:endParaRPr lang="ru-RU"/>
        </a:p>
      </dgm:t>
    </dgm:pt>
    <dgm:pt modelId="{10CE8135-2734-4BCC-8863-5DF355F01B1E}" type="sibTrans" cxnId="{4F24734F-B38E-444C-9A6B-2D37C142C68C}">
      <dgm:prSet/>
      <dgm:spPr/>
      <dgm:t>
        <a:bodyPr/>
        <a:lstStyle/>
        <a:p>
          <a:endParaRPr lang="ru-RU"/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7" custScaleX="137301" custScaleY="1355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7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2C09050E-BD39-4289-B016-4FAB067AD980}" type="pres">
      <dgm:prSet presAssocID="{036E8787-DC9B-4278-9948-F59AE86EEB9A}" presName="parentLin" presStyleCnt="0"/>
      <dgm:spPr/>
    </dgm:pt>
    <dgm:pt modelId="{EE1F9169-402E-462E-8DEF-A19F37D51618}" type="pres">
      <dgm:prSet presAssocID="{036E8787-DC9B-4278-9948-F59AE86EEB9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CC70342F-8B21-4CD0-A6A4-ACEA90DE6E86}" type="pres">
      <dgm:prSet presAssocID="{036E8787-DC9B-4278-9948-F59AE86EEB9A}" presName="parentText" presStyleLbl="node1" presStyleIdx="1" presStyleCnt="7" custScaleX="137301" custScaleY="1514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06A93F-4777-4447-A899-2567300C6C15}" type="pres">
      <dgm:prSet presAssocID="{036E8787-DC9B-4278-9948-F59AE86EEB9A}" presName="negativeSpace" presStyleCnt="0"/>
      <dgm:spPr/>
    </dgm:pt>
    <dgm:pt modelId="{7A3FD135-8A95-46F2-AF02-894DD844F1EF}" type="pres">
      <dgm:prSet presAssocID="{036E8787-DC9B-4278-9948-F59AE86EEB9A}" presName="childText" presStyleLbl="conFgAcc1" presStyleIdx="1" presStyleCnt="7">
        <dgm:presLayoutVars>
          <dgm:bulletEnabled val="1"/>
        </dgm:presLayoutVars>
      </dgm:prSet>
      <dgm:spPr/>
    </dgm:pt>
    <dgm:pt modelId="{7AE55CEE-63BE-4DAB-86F5-57DE5C0FB6EB}" type="pres">
      <dgm:prSet presAssocID="{521C4C60-D15C-4AF7-95B5-A45F655B653D}" presName="spaceBetweenRectangles" presStyleCnt="0"/>
      <dgm:spPr/>
    </dgm:pt>
    <dgm:pt modelId="{954E7C59-1A2A-42CE-B13E-9056B6B4C6A2}" type="pres">
      <dgm:prSet presAssocID="{D24FA0A3-2DB1-4009-9604-82C81AF28D99}" presName="parentLin" presStyleCnt="0"/>
      <dgm:spPr/>
    </dgm:pt>
    <dgm:pt modelId="{654A17C6-2D95-498A-944F-FA26EF81CB36}" type="pres">
      <dgm:prSet presAssocID="{D24FA0A3-2DB1-4009-9604-82C81AF28D99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EAD3FE91-D361-4ADF-AB0D-19E37A04743B}" type="pres">
      <dgm:prSet presAssocID="{D24FA0A3-2DB1-4009-9604-82C81AF28D99}" presName="parentText" presStyleLbl="node1" presStyleIdx="2" presStyleCnt="7" custScaleX="137301" custScaleY="1563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787D6-FC42-484C-97C5-6BCA911A96D3}" type="pres">
      <dgm:prSet presAssocID="{D24FA0A3-2DB1-4009-9604-82C81AF28D99}" presName="negativeSpace" presStyleCnt="0"/>
      <dgm:spPr/>
    </dgm:pt>
    <dgm:pt modelId="{23AA4A75-F177-43C2-A61F-3EEB5E4F1865}" type="pres">
      <dgm:prSet presAssocID="{D24FA0A3-2DB1-4009-9604-82C81AF28D99}" presName="childText" presStyleLbl="conFgAcc1" presStyleIdx="2" presStyleCnt="7">
        <dgm:presLayoutVars>
          <dgm:bulletEnabled val="1"/>
        </dgm:presLayoutVars>
      </dgm:prSet>
      <dgm:spPr/>
    </dgm:pt>
    <dgm:pt modelId="{2242E455-02C8-41E4-A5EF-D5C6FDBA364B}" type="pres">
      <dgm:prSet presAssocID="{DCE6EF04-94DD-400C-8CF0-0802E84041F7}" presName="spaceBetweenRectangles" presStyleCnt="0"/>
      <dgm:spPr/>
    </dgm:pt>
    <dgm:pt modelId="{698A0221-3667-4CBE-8E8B-3916DC48B2CA}" type="pres">
      <dgm:prSet presAssocID="{E43E97E4-48A1-4A48-AD5B-E8027628EFB4}" presName="parentLin" presStyleCnt="0"/>
      <dgm:spPr/>
    </dgm:pt>
    <dgm:pt modelId="{C05ADB1B-9679-4BB8-A50E-15483CDA3A65}" type="pres">
      <dgm:prSet presAssocID="{E43E97E4-48A1-4A48-AD5B-E8027628EFB4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8015B2C7-038D-4377-87F1-5A86D25BA3F3}" type="pres">
      <dgm:prSet presAssocID="{E43E97E4-48A1-4A48-AD5B-E8027628EFB4}" presName="parentText" presStyleLbl="node1" presStyleIdx="3" presStyleCnt="7" custScaleX="137301" custScaleY="153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5EE4EF-B263-4CF5-A063-02272261A653}" type="pres">
      <dgm:prSet presAssocID="{E43E97E4-48A1-4A48-AD5B-E8027628EFB4}" presName="negativeSpace" presStyleCnt="0"/>
      <dgm:spPr/>
    </dgm:pt>
    <dgm:pt modelId="{623F7968-3CA3-4F6C-B54E-4F8923F3E7C0}" type="pres">
      <dgm:prSet presAssocID="{E43E97E4-48A1-4A48-AD5B-E8027628EFB4}" presName="childText" presStyleLbl="conFgAcc1" presStyleIdx="3" presStyleCnt="7">
        <dgm:presLayoutVars>
          <dgm:bulletEnabled val="1"/>
        </dgm:presLayoutVars>
      </dgm:prSet>
      <dgm:spPr/>
    </dgm:pt>
    <dgm:pt modelId="{69461697-72D1-452B-8C55-CF4E39553BC4}" type="pres">
      <dgm:prSet presAssocID="{BF61A8CD-98BA-448C-AB60-A0A1382B0173}" presName="spaceBetweenRectangles" presStyleCnt="0"/>
      <dgm:spPr/>
    </dgm:pt>
    <dgm:pt modelId="{B9EEB1D3-70CB-453D-8429-27288495C592}" type="pres">
      <dgm:prSet presAssocID="{334A59D1-6943-4183-AA56-F8F575EDE75C}" presName="parentLin" presStyleCnt="0"/>
      <dgm:spPr/>
    </dgm:pt>
    <dgm:pt modelId="{095BF34F-8061-48EB-AC92-BCA26C2C76FF}" type="pres">
      <dgm:prSet presAssocID="{334A59D1-6943-4183-AA56-F8F575EDE75C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FA1C51B3-8DDB-4E8F-8754-5389F72ABA8C}" type="pres">
      <dgm:prSet presAssocID="{334A59D1-6943-4183-AA56-F8F575EDE75C}" presName="parentText" presStyleLbl="node1" presStyleIdx="4" presStyleCnt="7" custScaleX="137301" custScaleY="1294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1ED17-7CE3-4390-B6D0-A2E5DD8A8B9C}" type="pres">
      <dgm:prSet presAssocID="{334A59D1-6943-4183-AA56-F8F575EDE75C}" presName="negativeSpace" presStyleCnt="0"/>
      <dgm:spPr/>
    </dgm:pt>
    <dgm:pt modelId="{21D36E04-54D9-4333-BBAC-3E514BFC2622}" type="pres">
      <dgm:prSet presAssocID="{334A59D1-6943-4183-AA56-F8F575EDE75C}" presName="childText" presStyleLbl="conFgAcc1" presStyleIdx="4" presStyleCnt="7">
        <dgm:presLayoutVars>
          <dgm:bulletEnabled val="1"/>
        </dgm:presLayoutVars>
      </dgm:prSet>
      <dgm:spPr/>
    </dgm:pt>
    <dgm:pt modelId="{2A4D671C-A69F-402A-8F68-6F2C30DEDDFE}" type="pres">
      <dgm:prSet presAssocID="{9B52DE67-2907-441A-BB24-F2A0FB12BDF7}" presName="spaceBetweenRectangles" presStyleCnt="0"/>
      <dgm:spPr/>
    </dgm:pt>
    <dgm:pt modelId="{A7583FBD-156A-497D-A5C7-5296B304C9A3}" type="pres">
      <dgm:prSet presAssocID="{8466F37E-677A-4D64-BC91-3F7608CB06A7}" presName="parentLin" presStyleCnt="0"/>
      <dgm:spPr/>
    </dgm:pt>
    <dgm:pt modelId="{DF076AD5-0D99-4034-A025-E28F3019B3D8}" type="pres">
      <dgm:prSet presAssocID="{8466F37E-677A-4D64-BC91-3F7608CB06A7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DEB3FC83-3D8E-4E56-995F-12E92F80A385}" type="pres">
      <dgm:prSet presAssocID="{8466F37E-677A-4D64-BC91-3F7608CB06A7}" presName="parentText" presStyleLbl="node1" presStyleIdx="5" presStyleCnt="7" custScaleX="137301" custScaleY="1417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DC318F-3331-4051-B19A-C856EB6B70EB}" type="pres">
      <dgm:prSet presAssocID="{8466F37E-677A-4D64-BC91-3F7608CB06A7}" presName="negativeSpace" presStyleCnt="0"/>
      <dgm:spPr/>
    </dgm:pt>
    <dgm:pt modelId="{FC3E6FE8-AA7C-42D8-BA9B-74683405AB08}" type="pres">
      <dgm:prSet presAssocID="{8466F37E-677A-4D64-BC91-3F7608CB06A7}" presName="childText" presStyleLbl="conFgAcc1" presStyleIdx="5" presStyleCnt="7">
        <dgm:presLayoutVars>
          <dgm:bulletEnabled val="1"/>
        </dgm:presLayoutVars>
      </dgm:prSet>
      <dgm:spPr/>
    </dgm:pt>
    <dgm:pt modelId="{71B5BB66-C532-4B89-A7ED-ED553DF4A7C3}" type="pres">
      <dgm:prSet presAssocID="{B5BE7661-C137-435A-938D-0E70A53870E2}" presName="spaceBetweenRectangles" presStyleCnt="0"/>
      <dgm:spPr/>
    </dgm:pt>
    <dgm:pt modelId="{130F5D92-F3EB-4CF0-A082-D53859404D9F}" type="pres">
      <dgm:prSet presAssocID="{4E2B16E6-4698-4F19-BAF5-9ECD0C871807}" presName="parentLin" presStyleCnt="0"/>
      <dgm:spPr/>
    </dgm:pt>
    <dgm:pt modelId="{30F3E179-44BD-4F3A-B49E-030A532B5BBB}" type="pres">
      <dgm:prSet presAssocID="{4E2B16E6-4698-4F19-BAF5-9ECD0C871807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3B04A4CC-6A56-401E-91F5-E5E8F1459C82}" type="pres">
      <dgm:prSet presAssocID="{4E2B16E6-4698-4F19-BAF5-9ECD0C871807}" presName="parentText" presStyleLbl="node1" presStyleIdx="6" presStyleCnt="7" custScaleX="137301" custScaleY="1808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B06A52-E48E-45B3-9512-E3BCA5A0CC02}" type="pres">
      <dgm:prSet presAssocID="{4E2B16E6-4698-4F19-BAF5-9ECD0C871807}" presName="negativeSpace" presStyleCnt="0"/>
      <dgm:spPr/>
    </dgm:pt>
    <dgm:pt modelId="{15D379B7-D9AA-452A-A10A-011809D774D6}" type="pres">
      <dgm:prSet presAssocID="{4E2B16E6-4698-4F19-BAF5-9ECD0C871807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EBE48741-A1ED-4842-938B-1EA812EFF052}" type="presOf" srcId="{036E8787-DC9B-4278-9948-F59AE86EEB9A}" destId="{CC70342F-8B21-4CD0-A6A4-ACEA90DE6E86}" srcOrd="1" destOrd="0" presId="urn:microsoft.com/office/officeart/2005/8/layout/list1"/>
    <dgm:cxn modelId="{9CF3276C-B9AD-4021-BAA5-82A93420E7F6}" srcId="{D0FAAFE9-4082-4DDA-8346-3DAB3C7A301C}" destId="{8466F37E-677A-4D64-BC91-3F7608CB06A7}" srcOrd="5" destOrd="0" parTransId="{6DED4368-B5C6-4B71-82BC-5C5111E78E81}" sibTransId="{B5BE7661-C137-435A-938D-0E70A53870E2}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3CDFD343-A50D-4470-A5E3-9179CC9DE05F}" type="presOf" srcId="{D24FA0A3-2DB1-4009-9604-82C81AF28D99}" destId="{EAD3FE91-D361-4ADF-AB0D-19E37A04743B}" srcOrd="1" destOrd="0" presId="urn:microsoft.com/office/officeart/2005/8/layout/list1"/>
    <dgm:cxn modelId="{BF47E958-4C13-4CCF-A4ED-9CA3B0556D7B}" srcId="{D0FAAFE9-4082-4DDA-8346-3DAB3C7A301C}" destId="{E43E97E4-48A1-4A48-AD5B-E8027628EFB4}" srcOrd="3" destOrd="0" parTransId="{8CA7B125-282C-40AC-B25C-17CF0C304271}" sibTransId="{BF61A8CD-98BA-448C-AB60-A0A1382B0173}"/>
    <dgm:cxn modelId="{1D7DD6AD-F024-4A1E-91D2-EB37456774C4}" type="presOf" srcId="{E43E97E4-48A1-4A48-AD5B-E8027628EFB4}" destId="{C05ADB1B-9679-4BB8-A50E-15483CDA3A65}" srcOrd="0" destOrd="0" presId="urn:microsoft.com/office/officeart/2005/8/layout/list1"/>
    <dgm:cxn modelId="{3BEE37EB-CDAC-4E93-A1BB-4D6D72FA3119}" type="presOf" srcId="{4E2B16E6-4698-4F19-BAF5-9ECD0C871807}" destId="{30F3E179-44BD-4F3A-B49E-030A532B5BBB}" srcOrd="0" destOrd="0" presId="urn:microsoft.com/office/officeart/2005/8/layout/list1"/>
    <dgm:cxn modelId="{4F24734F-B38E-444C-9A6B-2D37C142C68C}" srcId="{D0FAAFE9-4082-4DDA-8346-3DAB3C7A301C}" destId="{4E2B16E6-4698-4F19-BAF5-9ECD0C871807}" srcOrd="6" destOrd="0" parTransId="{9957AD36-66E3-408A-9EC9-808F6322F438}" sibTransId="{10CE8135-2734-4BCC-8863-5DF355F01B1E}"/>
    <dgm:cxn modelId="{0617AB31-9F12-4B1E-B9EB-21CCCC3393EF}" srcId="{D0FAAFE9-4082-4DDA-8346-3DAB3C7A301C}" destId="{D24FA0A3-2DB1-4009-9604-82C81AF28D99}" srcOrd="2" destOrd="0" parTransId="{607A3E91-1121-4A2E-B80E-593707F3C4A3}" sibTransId="{DCE6EF04-94DD-400C-8CF0-0802E84041F7}"/>
    <dgm:cxn modelId="{DA2B51B1-329B-44A5-9DC9-A51A04EC8905}" srcId="{D0FAAFE9-4082-4DDA-8346-3DAB3C7A301C}" destId="{334A59D1-6943-4183-AA56-F8F575EDE75C}" srcOrd="4" destOrd="0" parTransId="{A6C99302-AFB4-43BF-85AF-37040557424A}" sibTransId="{9B52DE67-2907-441A-BB24-F2A0FB12BDF7}"/>
    <dgm:cxn modelId="{4274D0F8-5610-4B70-8D36-3C27474743ED}" type="presOf" srcId="{E43E97E4-48A1-4A48-AD5B-E8027628EFB4}" destId="{8015B2C7-038D-4377-87F1-5A86D25BA3F3}" srcOrd="1" destOrd="0" presId="urn:microsoft.com/office/officeart/2005/8/layout/list1"/>
    <dgm:cxn modelId="{8602F671-7C38-4D0C-85F5-DE3405731268}" type="presOf" srcId="{036E8787-DC9B-4278-9948-F59AE86EEB9A}" destId="{EE1F9169-402E-462E-8DEF-A19F37D51618}" srcOrd="0" destOrd="0" presId="urn:microsoft.com/office/officeart/2005/8/layout/list1"/>
    <dgm:cxn modelId="{AEC0FDA1-5DB0-4688-8B08-68460AD6D686}" type="presOf" srcId="{334A59D1-6943-4183-AA56-F8F575EDE75C}" destId="{095BF34F-8061-48EB-AC92-BCA26C2C76FF}" srcOrd="0" destOrd="0" presId="urn:microsoft.com/office/officeart/2005/8/layout/list1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7C5CCCEC-9198-4B88-AD07-CA794A9B35FD}" type="presOf" srcId="{4E2B16E6-4698-4F19-BAF5-9ECD0C871807}" destId="{3B04A4CC-6A56-401E-91F5-E5E8F1459C82}" srcOrd="1" destOrd="0" presId="urn:microsoft.com/office/officeart/2005/8/layout/list1"/>
    <dgm:cxn modelId="{4385870E-DFD2-4E36-A650-2AA829192252}" type="presOf" srcId="{8466F37E-677A-4D64-BC91-3F7608CB06A7}" destId="{DEB3FC83-3D8E-4E56-995F-12E92F80A385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5680B3F9-0D3B-490B-BE7D-220158FFE0A9}" type="presOf" srcId="{8466F37E-677A-4D64-BC91-3F7608CB06A7}" destId="{DF076AD5-0D99-4034-A025-E28F3019B3D8}" srcOrd="0" destOrd="0" presId="urn:microsoft.com/office/officeart/2005/8/layout/list1"/>
    <dgm:cxn modelId="{F540D936-ACFA-464E-B431-1D94A56F2325}" srcId="{D0FAAFE9-4082-4DDA-8346-3DAB3C7A301C}" destId="{036E8787-DC9B-4278-9948-F59AE86EEB9A}" srcOrd="1" destOrd="0" parTransId="{3D6A23F3-6319-4B29-8374-BF94F3D9500C}" sibTransId="{521C4C60-D15C-4AF7-95B5-A45F655B653D}"/>
    <dgm:cxn modelId="{4D9D5150-25DF-427A-865E-D8367091F3EE}" type="presOf" srcId="{334A59D1-6943-4183-AA56-F8F575EDE75C}" destId="{FA1C51B3-8DDB-4E8F-8754-5389F72ABA8C}" srcOrd="1" destOrd="0" presId="urn:microsoft.com/office/officeart/2005/8/layout/list1"/>
    <dgm:cxn modelId="{3F00035A-91B8-4AE8-9DFC-22FF8F8CD907}" type="presOf" srcId="{D24FA0A3-2DB1-4009-9604-82C81AF28D99}" destId="{654A17C6-2D95-498A-944F-FA26EF81CB36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3A36896E-218B-494A-A6BD-E752B6994A36}" type="presParOf" srcId="{40A64266-BC3A-42A9-BFF2-844D86C846AE}" destId="{2C09050E-BD39-4289-B016-4FAB067AD980}" srcOrd="4" destOrd="0" presId="urn:microsoft.com/office/officeart/2005/8/layout/list1"/>
    <dgm:cxn modelId="{65ABC0B6-8735-46B1-9DD0-D86B3FE69745}" type="presParOf" srcId="{2C09050E-BD39-4289-B016-4FAB067AD980}" destId="{EE1F9169-402E-462E-8DEF-A19F37D51618}" srcOrd="0" destOrd="0" presId="urn:microsoft.com/office/officeart/2005/8/layout/list1"/>
    <dgm:cxn modelId="{E81A818E-3671-4009-BE09-33738B25898C}" type="presParOf" srcId="{2C09050E-BD39-4289-B016-4FAB067AD980}" destId="{CC70342F-8B21-4CD0-A6A4-ACEA90DE6E86}" srcOrd="1" destOrd="0" presId="urn:microsoft.com/office/officeart/2005/8/layout/list1"/>
    <dgm:cxn modelId="{9DC41632-064D-493D-B672-2B835029ECCF}" type="presParOf" srcId="{40A64266-BC3A-42A9-BFF2-844D86C846AE}" destId="{5406A93F-4777-4447-A899-2567300C6C15}" srcOrd="5" destOrd="0" presId="urn:microsoft.com/office/officeart/2005/8/layout/list1"/>
    <dgm:cxn modelId="{041B1E3E-0A47-4FBC-A1FE-FFDBF1075850}" type="presParOf" srcId="{40A64266-BC3A-42A9-BFF2-844D86C846AE}" destId="{7A3FD135-8A95-46F2-AF02-894DD844F1EF}" srcOrd="6" destOrd="0" presId="urn:microsoft.com/office/officeart/2005/8/layout/list1"/>
    <dgm:cxn modelId="{EB9FFF77-B371-4F3B-9A72-6404EDB18F0D}" type="presParOf" srcId="{40A64266-BC3A-42A9-BFF2-844D86C846AE}" destId="{7AE55CEE-63BE-4DAB-86F5-57DE5C0FB6EB}" srcOrd="7" destOrd="0" presId="urn:microsoft.com/office/officeart/2005/8/layout/list1"/>
    <dgm:cxn modelId="{3AA69ACE-B0C0-4DE0-B4F3-7A4F3963F9E1}" type="presParOf" srcId="{40A64266-BC3A-42A9-BFF2-844D86C846AE}" destId="{954E7C59-1A2A-42CE-B13E-9056B6B4C6A2}" srcOrd="8" destOrd="0" presId="urn:microsoft.com/office/officeart/2005/8/layout/list1"/>
    <dgm:cxn modelId="{3EE1E609-9B65-48BF-9578-B2F095B020A6}" type="presParOf" srcId="{954E7C59-1A2A-42CE-B13E-9056B6B4C6A2}" destId="{654A17C6-2D95-498A-944F-FA26EF81CB36}" srcOrd="0" destOrd="0" presId="urn:microsoft.com/office/officeart/2005/8/layout/list1"/>
    <dgm:cxn modelId="{9EC21E88-F598-4EDB-A602-AD9B9260EB72}" type="presParOf" srcId="{954E7C59-1A2A-42CE-B13E-9056B6B4C6A2}" destId="{EAD3FE91-D361-4ADF-AB0D-19E37A04743B}" srcOrd="1" destOrd="0" presId="urn:microsoft.com/office/officeart/2005/8/layout/list1"/>
    <dgm:cxn modelId="{F79FD219-C2C8-4482-86A9-E655A7512EA3}" type="presParOf" srcId="{40A64266-BC3A-42A9-BFF2-844D86C846AE}" destId="{5B8787D6-FC42-484C-97C5-6BCA911A96D3}" srcOrd="9" destOrd="0" presId="urn:microsoft.com/office/officeart/2005/8/layout/list1"/>
    <dgm:cxn modelId="{8ED27CD9-74DB-4BBE-B8F3-F1E7B7164CE4}" type="presParOf" srcId="{40A64266-BC3A-42A9-BFF2-844D86C846AE}" destId="{23AA4A75-F177-43C2-A61F-3EEB5E4F1865}" srcOrd="10" destOrd="0" presId="urn:microsoft.com/office/officeart/2005/8/layout/list1"/>
    <dgm:cxn modelId="{96D11D6A-B923-4739-8571-85AB72B27067}" type="presParOf" srcId="{40A64266-BC3A-42A9-BFF2-844D86C846AE}" destId="{2242E455-02C8-41E4-A5EF-D5C6FDBA364B}" srcOrd="11" destOrd="0" presId="urn:microsoft.com/office/officeart/2005/8/layout/list1"/>
    <dgm:cxn modelId="{6A8BA2F1-8BE1-4D60-8BC0-AF57B347B5AE}" type="presParOf" srcId="{40A64266-BC3A-42A9-BFF2-844D86C846AE}" destId="{698A0221-3667-4CBE-8E8B-3916DC48B2CA}" srcOrd="12" destOrd="0" presId="urn:microsoft.com/office/officeart/2005/8/layout/list1"/>
    <dgm:cxn modelId="{70ADC69D-0575-453D-AEEA-81968A736141}" type="presParOf" srcId="{698A0221-3667-4CBE-8E8B-3916DC48B2CA}" destId="{C05ADB1B-9679-4BB8-A50E-15483CDA3A65}" srcOrd="0" destOrd="0" presId="urn:microsoft.com/office/officeart/2005/8/layout/list1"/>
    <dgm:cxn modelId="{45F7951B-9124-4077-97CF-2BB7DCF6CF90}" type="presParOf" srcId="{698A0221-3667-4CBE-8E8B-3916DC48B2CA}" destId="{8015B2C7-038D-4377-87F1-5A86D25BA3F3}" srcOrd="1" destOrd="0" presId="urn:microsoft.com/office/officeart/2005/8/layout/list1"/>
    <dgm:cxn modelId="{E5A66BD4-0CBE-4656-BEBB-9CD0B76371E1}" type="presParOf" srcId="{40A64266-BC3A-42A9-BFF2-844D86C846AE}" destId="{425EE4EF-B263-4CF5-A063-02272261A653}" srcOrd="13" destOrd="0" presId="urn:microsoft.com/office/officeart/2005/8/layout/list1"/>
    <dgm:cxn modelId="{38335E70-3AF6-476B-B044-68563551857D}" type="presParOf" srcId="{40A64266-BC3A-42A9-BFF2-844D86C846AE}" destId="{623F7968-3CA3-4F6C-B54E-4F8923F3E7C0}" srcOrd="14" destOrd="0" presId="urn:microsoft.com/office/officeart/2005/8/layout/list1"/>
    <dgm:cxn modelId="{1CD21502-593A-46B4-8D35-34FB7F7AEF24}" type="presParOf" srcId="{40A64266-BC3A-42A9-BFF2-844D86C846AE}" destId="{69461697-72D1-452B-8C55-CF4E39553BC4}" srcOrd="15" destOrd="0" presId="urn:microsoft.com/office/officeart/2005/8/layout/list1"/>
    <dgm:cxn modelId="{21555636-701D-4A68-8E92-CCA6F9735C60}" type="presParOf" srcId="{40A64266-BC3A-42A9-BFF2-844D86C846AE}" destId="{B9EEB1D3-70CB-453D-8429-27288495C592}" srcOrd="16" destOrd="0" presId="urn:microsoft.com/office/officeart/2005/8/layout/list1"/>
    <dgm:cxn modelId="{7F3C76CE-0BB4-405F-89DF-D961A5F6AD8B}" type="presParOf" srcId="{B9EEB1D3-70CB-453D-8429-27288495C592}" destId="{095BF34F-8061-48EB-AC92-BCA26C2C76FF}" srcOrd="0" destOrd="0" presId="urn:microsoft.com/office/officeart/2005/8/layout/list1"/>
    <dgm:cxn modelId="{8B033062-C0A6-4A34-8407-D140B9FF9AB2}" type="presParOf" srcId="{B9EEB1D3-70CB-453D-8429-27288495C592}" destId="{FA1C51B3-8DDB-4E8F-8754-5389F72ABA8C}" srcOrd="1" destOrd="0" presId="urn:microsoft.com/office/officeart/2005/8/layout/list1"/>
    <dgm:cxn modelId="{CF1BE07B-A8D7-42A5-96A0-7B869E7CEB93}" type="presParOf" srcId="{40A64266-BC3A-42A9-BFF2-844D86C846AE}" destId="{6A41ED17-7CE3-4390-B6D0-A2E5DD8A8B9C}" srcOrd="17" destOrd="0" presId="urn:microsoft.com/office/officeart/2005/8/layout/list1"/>
    <dgm:cxn modelId="{343B2038-249C-4F3E-BC31-167214E43CA3}" type="presParOf" srcId="{40A64266-BC3A-42A9-BFF2-844D86C846AE}" destId="{21D36E04-54D9-4333-BBAC-3E514BFC2622}" srcOrd="18" destOrd="0" presId="urn:microsoft.com/office/officeart/2005/8/layout/list1"/>
    <dgm:cxn modelId="{0EBC2A75-E81E-4FA2-AD05-88A9A8AFEA63}" type="presParOf" srcId="{40A64266-BC3A-42A9-BFF2-844D86C846AE}" destId="{2A4D671C-A69F-402A-8F68-6F2C30DEDDFE}" srcOrd="19" destOrd="0" presId="urn:microsoft.com/office/officeart/2005/8/layout/list1"/>
    <dgm:cxn modelId="{F9BF8B8F-95F3-41B3-B064-277AC6F2D63D}" type="presParOf" srcId="{40A64266-BC3A-42A9-BFF2-844D86C846AE}" destId="{A7583FBD-156A-497D-A5C7-5296B304C9A3}" srcOrd="20" destOrd="0" presId="urn:microsoft.com/office/officeart/2005/8/layout/list1"/>
    <dgm:cxn modelId="{861EB99B-83CD-40FA-8D38-2F7D4E207DC9}" type="presParOf" srcId="{A7583FBD-156A-497D-A5C7-5296B304C9A3}" destId="{DF076AD5-0D99-4034-A025-E28F3019B3D8}" srcOrd="0" destOrd="0" presId="urn:microsoft.com/office/officeart/2005/8/layout/list1"/>
    <dgm:cxn modelId="{67720A16-CB7E-4D4F-872E-6B1B98ED4934}" type="presParOf" srcId="{A7583FBD-156A-497D-A5C7-5296B304C9A3}" destId="{DEB3FC83-3D8E-4E56-995F-12E92F80A385}" srcOrd="1" destOrd="0" presId="urn:microsoft.com/office/officeart/2005/8/layout/list1"/>
    <dgm:cxn modelId="{3A679699-5E03-4AE5-9E73-10F0969D6C3E}" type="presParOf" srcId="{40A64266-BC3A-42A9-BFF2-844D86C846AE}" destId="{91DC318F-3331-4051-B19A-C856EB6B70EB}" srcOrd="21" destOrd="0" presId="urn:microsoft.com/office/officeart/2005/8/layout/list1"/>
    <dgm:cxn modelId="{D09F21AE-1E55-40D0-9949-41A335AB5F08}" type="presParOf" srcId="{40A64266-BC3A-42A9-BFF2-844D86C846AE}" destId="{FC3E6FE8-AA7C-42D8-BA9B-74683405AB08}" srcOrd="22" destOrd="0" presId="urn:microsoft.com/office/officeart/2005/8/layout/list1"/>
    <dgm:cxn modelId="{C7599055-19E5-4506-B30D-84036DE3F6AF}" type="presParOf" srcId="{40A64266-BC3A-42A9-BFF2-844D86C846AE}" destId="{71B5BB66-C532-4B89-A7ED-ED553DF4A7C3}" srcOrd="23" destOrd="0" presId="urn:microsoft.com/office/officeart/2005/8/layout/list1"/>
    <dgm:cxn modelId="{07556CB6-D693-45B6-93CA-1AF0A8B4CAE7}" type="presParOf" srcId="{40A64266-BC3A-42A9-BFF2-844D86C846AE}" destId="{130F5D92-F3EB-4CF0-A082-D53859404D9F}" srcOrd="24" destOrd="0" presId="urn:microsoft.com/office/officeart/2005/8/layout/list1"/>
    <dgm:cxn modelId="{D169A202-F2A0-48BF-AE3B-EE790D9B29C4}" type="presParOf" srcId="{130F5D92-F3EB-4CF0-A082-D53859404D9F}" destId="{30F3E179-44BD-4F3A-B49E-030A532B5BBB}" srcOrd="0" destOrd="0" presId="urn:microsoft.com/office/officeart/2005/8/layout/list1"/>
    <dgm:cxn modelId="{C4D84D0E-CD03-459C-B129-D4EF3788ADC8}" type="presParOf" srcId="{130F5D92-F3EB-4CF0-A082-D53859404D9F}" destId="{3B04A4CC-6A56-401E-91F5-E5E8F1459C82}" srcOrd="1" destOrd="0" presId="urn:microsoft.com/office/officeart/2005/8/layout/list1"/>
    <dgm:cxn modelId="{0DC1E6D6-1CAC-4321-A466-3629B633070C}" type="presParOf" srcId="{40A64266-BC3A-42A9-BFF2-844D86C846AE}" destId="{EDB06A52-E48E-45B3-9512-E3BCA5A0CC02}" srcOrd="25" destOrd="0" presId="urn:microsoft.com/office/officeart/2005/8/layout/list1"/>
    <dgm:cxn modelId="{50D8C700-C948-488F-87A9-85C8FCB6104A}" type="presParOf" srcId="{40A64266-BC3A-42A9-BFF2-844D86C846AE}" destId="{15D379B7-D9AA-452A-A10A-011809D774D6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4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15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 dirty="0"/>
            <a:t>СУММАРНЫЙ ИФ в 2018</a:t>
          </a:r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C9C87F4F-5CEB-47DF-926B-53509C6595E3}">
      <dgm:prSet phldrT="[Текст]"/>
      <dgm:spPr/>
      <dgm:t>
        <a:bodyPr/>
        <a:lstStyle/>
        <a:p>
          <a:pPr algn="ctr"/>
          <a:r>
            <a:rPr lang="ru-RU" b="1"/>
            <a:t>78</a:t>
          </a:r>
          <a:endParaRPr lang="ru-RU" b="1" dirty="0"/>
        </a:p>
      </dgm:t>
    </dgm:pt>
    <dgm:pt modelId="{706EFB35-7297-46D8-B29D-80E820D44E6C}" type="parTrans" cxnId="{EDA5C330-1A08-46E5-9CBD-EC5329902949}">
      <dgm:prSet/>
      <dgm:spPr/>
      <dgm:t>
        <a:bodyPr/>
        <a:lstStyle/>
        <a:p>
          <a:endParaRPr lang="ru-RU"/>
        </a:p>
      </dgm:t>
    </dgm:pt>
    <dgm:pt modelId="{093A36DE-0F00-4CB9-91CD-8FAC38086D64}" type="sibTrans" cxnId="{EDA5C330-1A08-46E5-9CBD-EC5329902949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74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1,2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1,7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21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BF6E61AF-24D6-4032-AE57-0644265ED48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20,35</a:t>
          </a:r>
        </a:p>
      </dgm:t>
    </dgm:pt>
    <dgm:pt modelId="{3A2DCBC1-F3CC-4DF1-A061-56757FC768AA}" type="parTrans" cxnId="{9DB5FAAF-3030-4759-985D-AE8FE836FC22}">
      <dgm:prSet/>
      <dgm:spPr/>
      <dgm:t>
        <a:bodyPr/>
        <a:lstStyle/>
        <a:p>
          <a:endParaRPr lang="ru-RU"/>
        </a:p>
      </dgm:t>
    </dgm:pt>
    <dgm:pt modelId="{D3735805-B9CC-48CD-813E-6E6A95663EFB}" type="sibTrans" cxnId="{9DB5FAAF-3030-4759-985D-AE8FE836FC22}">
      <dgm:prSet/>
      <dgm:spPr/>
      <dgm:t>
        <a:bodyPr/>
        <a:lstStyle/>
        <a:p>
          <a:endParaRPr lang="ru-RU"/>
        </a:p>
      </dgm:t>
    </dgm:pt>
    <dgm:pt modelId="{B697F2D6-531E-4347-BCB5-495E253AE042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16,35</a:t>
          </a:r>
          <a:r>
            <a:rPr lang="ru-RU" dirty="0"/>
            <a:t>	</a:t>
          </a:r>
        </a:p>
      </dgm:t>
    </dgm:pt>
    <dgm:pt modelId="{76A86B8E-94A6-4388-95E0-6B25FBF50784}" type="parTrans" cxnId="{9746B662-5126-47D0-9171-C593EC385102}">
      <dgm:prSet/>
      <dgm:spPr/>
      <dgm:t>
        <a:bodyPr/>
        <a:lstStyle/>
        <a:p>
          <a:endParaRPr lang="ru-RU"/>
        </a:p>
      </dgm:t>
    </dgm:pt>
    <dgm:pt modelId="{2304E044-67E9-4093-90C8-FC0C04D62197}" type="sibTrans" cxnId="{9746B662-5126-47D0-9171-C593EC385102}">
      <dgm:prSet/>
      <dgm:spPr/>
      <dgm:t>
        <a:bodyPr/>
        <a:lstStyle/>
        <a:p>
          <a:endParaRPr lang="ru-RU"/>
        </a:p>
      </dgm:t>
    </dgm:pt>
    <dgm:pt modelId="{425F5DC2-219C-46FD-A1F2-8D8D7BF4FDF4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2D185144-765F-41D3-8FAF-26AEE7A57BC0}" type="parTrans" cxnId="{6A06DD8D-E9DC-4024-8FC8-AF49117897CA}">
      <dgm:prSet/>
      <dgm:spPr/>
      <dgm:t>
        <a:bodyPr/>
        <a:lstStyle/>
        <a:p>
          <a:endParaRPr lang="ru-RU"/>
        </a:p>
      </dgm:t>
    </dgm:pt>
    <dgm:pt modelId="{FCF7708D-6D23-46C6-B155-B46A5D79B410}" type="sibTrans" cxnId="{6A06DD8D-E9DC-4024-8FC8-AF49117897CA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0BB1FEA9-A2C8-49C0-8BB6-AA5C0D5EF24C}" type="pres">
      <dgm:prSet presAssocID="{425F5DC2-219C-46FD-A1F2-8D8D7BF4FDF4}" presName="composite" presStyleCnt="0"/>
      <dgm:spPr/>
    </dgm:pt>
    <dgm:pt modelId="{9AA9C318-A373-4275-8F75-25D880D45F6D}" type="pres">
      <dgm:prSet presAssocID="{425F5DC2-219C-46FD-A1F2-8D8D7BF4FDF4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A156AE-1FF1-4569-838C-72A0AAFA9462}" type="pres">
      <dgm:prSet presAssocID="{425F5DC2-219C-46FD-A1F2-8D8D7BF4FDF4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B2D018-E18F-4E1D-9A38-E416233AFE20}" type="pres">
      <dgm:prSet presAssocID="{FCF7708D-6D23-46C6-B155-B46A5D79B410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E14DAB9C-8FE9-4A4F-A187-9B2BB99F57AE}" type="presOf" srcId="{C9C87F4F-5CEB-47DF-926B-53509C6595E3}" destId="{DF18CAAE-6961-49B2-961A-B5537765F801}" srcOrd="0" destOrd="0" presId="urn:microsoft.com/office/officeart/2005/8/layout/hList1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1D9F1480-5964-456B-8479-E5A584F7A2ED}" type="presOf" srcId="{DC75636C-6469-4F7D-8BEB-AF15B0B94AA5}" destId="{3DA156AE-1FF1-4569-838C-72A0AAFA9462}" srcOrd="0" destOrd="2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38FC5270-FAEF-4952-B6B1-9C0A5AE35343}" type="presOf" srcId="{A2901902-85D5-4CC1-87B2-E638B0188947}" destId="{3DA156AE-1FF1-4569-838C-72A0AAFA9462}" srcOrd="0" destOrd="1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425F5DC2-219C-46FD-A1F2-8D8D7BF4FDF4}" destId="{366F5736-4EE4-426C-987E-70B763A5A28D}" srcOrd="0" destOrd="0" parTransId="{0EA05FAF-5972-4C3B-A3B1-C77397D3B279}" sibTransId="{1382B28E-D26B-470F-8599-066C996407F5}"/>
    <dgm:cxn modelId="{6A06DD8D-E9DC-4024-8FC8-AF49117897CA}" srcId="{3B06B399-876A-4972-BD6D-78F63B3637CC}" destId="{425F5DC2-219C-46FD-A1F2-8D8D7BF4FDF4}" srcOrd="1" destOrd="0" parTransId="{2D185144-765F-41D3-8FAF-26AEE7A57BC0}" sibTransId="{FCF7708D-6D23-46C6-B155-B46A5D79B410}"/>
    <dgm:cxn modelId="{9746B662-5126-47D0-9171-C593EC385102}" srcId="{134AA3BE-572A-4F8F-866C-EF3AA34558AC}" destId="{B697F2D6-531E-4347-BCB5-495E253AE042}" srcOrd="1" destOrd="0" parTransId="{76A86B8E-94A6-4388-95E0-6B25FBF50784}" sibTransId="{2304E044-67E9-4093-90C8-FC0C04D62197}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CD09C072-F26B-4365-8156-CDA70559C43E}" type="presOf" srcId="{B697F2D6-531E-4347-BCB5-495E253AE042}" destId="{56DE4B25-5D2B-4F63-9D25-5C5750365F39}" srcOrd="0" destOrd="1" presId="urn:microsoft.com/office/officeart/2005/8/layout/hList1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EDA5C330-1A08-46E5-9CBD-EC5329902949}" srcId="{AE0D40FB-F662-4AA4-8533-1ACE09A8DC3A}" destId="{C9C87F4F-5CEB-47DF-926B-53509C6595E3}" srcOrd="0" destOrd="0" parTransId="{706EFB35-7297-46D8-B29D-80E820D44E6C}" sibTransId="{093A36DE-0F00-4CB9-91CD-8FAC38086D64}"/>
    <dgm:cxn modelId="{4B1995D1-846C-453F-9EBB-D572B00AC757}" type="presOf" srcId="{BF6E61AF-24D6-4032-AE57-0644265ED486}" destId="{56DE4B25-5D2B-4F63-9D25-5C5750365F39}" srcOrd="0" destOrd="0" presId="urn:microsoft.com/office/officeart/2005/8/layout/hList1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E38E64BA-9ED0-4013-AFF1-4BAB3D50D0FD}" srcId="{425F5DC2-219C-46FD-A1F2-8D8D7BF4FDF4}" destId="{DC75636C-6469-4F7D-8BEB-AF15B0B94AA5}" srcOrd="2" destOrd="0" parTransId="{3B9DD29A-C2BC-45E4-A98B-B79CA7610AE8}" sibTransId="{172FD43E-FA17-4403-ADD8-70E92662C565}"/>
    <dgm:cxn modelId="{9A731558-976B-4CAA-876A-14E3EF9D5C95}" srcId="{425F5DC2-219C-46FD-A1F2-8D8D7BF4FDF4}" destId="{A2901902-85D5-4CC1-87B2-E638B0188947}" srcOrd="1" destOrd="0" parTransId="{132423A1-C889-40E5-8244-976402BCB2BA}" sibTransId="{641E2D92-5BC9-432C-A232-265507C60489}"/>
    <dgm:cxn modelId="{CC8ABADB-4FC9-4F24-AB11-BED5E7CB5D85}" type="presOf" srcId="{425F5DC2-219C-46FD-A1F2-8D8D7BF4FDF4}" destId="{9AA9C318-A373-4275-8F75-25D880D45F6D}" srcOrd="0" destOrd="0" presId="urn:microsoft.com/office/officeart/2005/8/layout/hList1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94978728-5C86-4D2F-B3BB-A2761712DFE3}" type="presOf" srcId="{366F5736-4EE4-426C-987E-70B763A5A28D}" destId="{3DA156AE-1FF1-4569-838C-72A0AAFA9462}" srcOrd="0" destOrd="0" presId="urn:microsoft.com/office/officeart/2005/8/layout/hList1"/>
    <dgm:cxn modelId="{9DB5FAAF-3030-4759-985D-AE8FE836FC22}" srcId="{134AA3BE-572A-4F8F-866C-EF3AA34558AC}" destId="{BF6E61AF-24D6-4032-AE57-0644265ED486}" srcOrd="0" destOrd="0" parTransId="{3A2DCBC1-F3CC-4DF1-A061-56757FC768AA}" sibTransId="{D3735805-B9CC-48CD-813E-6E6A95663EFB}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AB168CB4-52B9-4E1B-BA9A-7F916BE3874D}" type="presParOf" srcId="{3C77512C-C3E0-4449-9941-1F650882FEFD}" destId="{0BB1FEA9-A2C8-49C0-8BB6-AA5C0D5EF24C}" srcOrd="2" destOrd="0" presId="urn:microsoft.com/office/officeart/2005/8/layout/hList1"/>
    <dgm:cxn modelId="{FFFED791-66D4-45DB-8A8A-137E558AEA1E}" type="presParOf" srcId="{0BB1FEA9-A2C8-49C0-8BB6-AA5C0D5EF24C}" destId="{9AA9C318-A373-4275-8F75-25D880D45F6D}" srcOrd="0" destOrd="0" presId="urn:microsoft.com/office/officeart/2005/8/layout/hList1"/>
    <dgm:cxn modelId="{8175E2AD-6A0F-4E8E-9184-901D9D4D92F7}" type="presParOf" srcId="{0BB1FEA9-A2C8-49C0-8BB6-AA5C0D5EF24C}" destId="{3DA156AE-1FF1-4569-838C-72A0AAFA9462}" srcOrd="1" destOrd="0" presId="urn:microsoft.com/office/officeart/2005/8/layout/hList1"/>
    <dgm:cxn modelId="{D9067993-9FA3-45AF-BABB-813DCF0B6985}" type="presParOf" srcId="{3C77512C-C3E0-4449-9941-1F650882FEFD}" destId="{23B2D018-E18F-4E1D-9A38-E416233AFE20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УГЛЕВОДОВ (Н.В. БОВИН)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54</a:t>
          </a: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FACBE813-C00E-4B3B-8A1A-EB5B4186B296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ЛИПИДОВ (Е.Л. ВОДОВОЗОВА)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17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33CBCE-4CF2-439B-B86C-509B4AB5D4F4}" type="parTrans" cxnId="{0819F0AB-BBCD-4894-A068-01FB6007ED4B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860E2C-8E8F-4636-BC0D-9CBF7BD30781}" type="sibTrans" cxnId="{0819F0AB-BBCD-4894-A068-01FB6007ED4B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2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2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1FA263BC-5BB3-44E5-93A4-B8D81351FE08}" type="pres">
      <dgm:prSet presAssocID="{FACBE813-C00E-4B3B-8A1A-EB5B4186B296}" presName="parentLin" presStyleCnt="0"/>
      <dgm:spPr/>
    </dgm:pt>
    <dgm:pt modelId="{6A4DB523-CDE4-4870-9589-00BFCA22A363}" type="pres">
      <dgm:prSet presAssocID="{FACBE813-C00E-4B3B-8A1A-EB5B4186B296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7356F881-87B3-401A-AAEA-2E8978EE8CB8}" type="pres">
      <dgm:prSet presAssocID="{FACBE813-C00E-4B3B-8A1A-EB5B4186B296}" presName="parentText" presStyleLbl="node1" presStyleIdx="1" presStyleCnt="2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EB73E1-C115-43D5-8D63-4B733FC23733}" type="pres">
      <dgm:prSet presAssocID="{FACBE813-C00E-4B3B-8A1A-EB5B4186B296}" presName="negativeSpace" presStyleCnt="0"/>
      <dgm:spPr/>
    </dgm:pt>
    <dgm:pt modelId="{64C74EAB-D0AD-4C85-A353-B2CF1F3A10DD}" type="pres">
      <dgm:prSet presAssocID="{FACBE813-C00E-4B3B-8A1A-EB5B4186B29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41F5153F-85D0-447D-93A9-783DFF77A358}" type="presOf" srcId="{FACBE813-C00E-4B3B-8A1A-EB5B4186B296}" destId="{7356F881-87B3-401A-AAEA-2E8978EE8CB8}" srcOrd="1" destOrd="0" presId="urn:microsoft.com/office/officeart/2005/8/layout/list1"/>
    <dgm:cxn modelId="{A3142CF7-4124-4160-8F09-02458644B1A1}" type="presOf" srcId="{FACBE813-C00E-4B3B-8A1A-EB5B4186B296}" destId="{6A4DB523-CDE4-4870-9589-00BFCA22A363}" srcOrd="0" destOrd="0" presId="urn:microsoft.com/office/officeart/2005/8/layout/list1"/>
    <dgm:cxn modelId="{0819F0AB-BBCD-4894-A068-01FB6007ED4B}" srcId="{D0FAAFE9-4082-4DDA-8346-3DAB3C7A301C}" destId="{FACBE813-C00E-4B3B-8A1A-EB5B4186B296}" srcOrd="1" destOrd="0" parTransId="{7B33CBCE-4CF2-439B-B86C-509B4AB5D4F4}" sibTransId="{EC860E2C-8E8F-4636-BC0D-9CBF7BD30781}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692AD67F-C276-4CCB-92FC-5B79E8A47CF1}" type="presParOf" srcId="{40A64266-BC3A-42A9-BFF2-844D86C846AE}" destId="{1FA263BC-5BB3-44E5-93A4-B8D81351FE08}" srcOrd="4" destOrd="0" presId="urn:microsoft.com/office/officeart/2005/8/layout/list1"/>
    <dgm:cxn modelId="{71984DCB-F59E-444D-BD26-B3549BE9B3BF}" type="presParOf" srcId="{1FA263BC-5BB3-44E5-93A4-B8D81351FE08}" destId="{6A4DB523-CDE4-4870-9589-00BFCA22A363}" srcOrd="0" destOrd="0" presId="urn:microsoft.com/office/officeart/2005/8/layout/list1"/>
    <dgm:cxn modelId="{68B7E2B8-9B80-4356-B93A-D9AABD49A1D0}" type="presParOf" srcId="{1FA263BC-5BB3-44E5-93A4-B8D81351FE08}" destId="{7356F881-87B3-401A-AAEA-2E8978EE8CB8}" srcOrd="1" destOrd="0" presId="urn:microsoft.com/office/officeart/2005/8/layout/list1"/>
    <dgm:cxn modelId="{EF81A29B-59F7-4A6D-A46B-285615A2A424}" type="presParOf" srcId="{40A64266-BC3A-42A9-BFF2-844D86C846AE}" destId="{ABEB73E1-C115-43D5-8D63-4B733FC23733}" srcOrd="5" destOrd="0" presId="urn:microsoft.com/office/officeart/2005/8/layout/list1"/>
    <dgm:cxn modelId="{FD318DA6-6843-472D-AB19-31AAB8C37324}" type="presParOf" srcId="{40A64266-BC3A-42A9-BFF2-844D86C846AE}" destId="{64C74EAB-D0AD-4C85-A353-B2CF1F3A10D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11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4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 dirty="0"/>
            <a:t>СУММАРНЫЙ ИФ в 2018</a:t>
          </a:r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C9C87F4F-5CEB-47DF-926B-53509C6595E3}">
      <dgm:prSet phldrT="[Текст]"/>
      <dgm:spPr/>
      <dgm:t>
        <a:bodyPr/>
        <a:lstStyle/>
        <a:p>
          <a:pPr algn="ctr"/>
          <a:r>
            <a:rPr lang="ru-RU" b="1" dirty="0"/>
            <a:t>66</a:t>
          </a:r>
        </a:p>
      </dgm:t>
    </dgm:pt>
    <dgm:pt modelId="{706EFB35-7297-46D8-B29D-80E820D44E6C}" type="parTrans" cxnId="{EDA5C330-1A08-46E5-9CBD-EC5329902949}">
      <dgm:prSet/>
      <dgm:spPr/>
      <dgm:t>
        <a:bodyPr/>
        <a:lstStyle/>
        <a:p>
          <a:endParaRPr lang="ru-RU"/>
        </a:p>
      </dgm:t>
    </dgm:pt>
    <dgm:pt modelId="{093A36DE-0F00-4CB9-91CD-8FAC38086D64}" type="sibTrans" cxnId="{EDA5C330-1A08-46E5-9CBD-EC5329902949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69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2,6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3,1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7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C6D4B6A5-CC6A-45C1-8FF0-346A7698C55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26,5</a:t>
          </a:r>
        </a:p>
      </dgm:t>
    </dgm:pt>
    <dgm:pt modelId="{217C7C2E-8ACC-4F1E-806A-2B522175F002}" type="parTrans" cxnId="{DED30738-74C7-4D61-898D-08BDF05D1A8C}">
      <dgm:prSet/>
      <dgm:spPr/>
      <dgm:t>
        <a:bodyPr/>
        <a:lstStyle/>
        <a:p>
          <a:endParaRPr lang="ru-RU"/>
        </a:p>
      </dgm:t>
    </dgm:pt>
    <dgm:pt modelId="{2F1A0152-BD1A-494C-BA75-2BCFB5F79766}" type="sibTrans" cxnId="{DED30738-74C7-4D61-898D-08BDF05D1A8C}">
      <dgm:prSet/>
      <dgm:spPr/>
      <dgm:t>
        <a:bodyPr/>
        <a:lstStyle/>
        <a:p>
          <a:endParaRPr lang="ru-RU"/>
        </a:p>
      </dgm:t>
    </dgm:pt>
    <dgm:pt modelId="{09417FDA-A5F1-464D-BE0A-27C9394341F9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22</a:t>
          </a:r>
          <a:r>
            <a:rPr lang="ru-RU" dirty="0"/>
            <a:t>	</a:t>
          </a:r>
        </a:p>
      </dgm:t>
    </dgm:pt>
    <dgm:pt modelId="{4936E30B-0B25-44C9-95E6-AA0E17429FBD}" type="parTrans" cxnId="{FBC39832-1CCD-4677-BCD6-575C39A600A9}">
      <dgm:prSet/>
      <dgm:spPr/>
      <dgm:t>
        <a:bodyPr/>
        <a:lstStyle/>
        <a:p>
          <a:endParaRPr lang="ru-RU"/>
        </a:p>
      </dgm:t>
    </dgm:pt>
    <dgm:pt modelId="{D0D02AC6-5C49-4F7D-A94D-D9BBB5E6FFDA}" type="sibTrans" cxnId="{FBC39832-1CCD-4677-BCD6-575C39A600A9}">
      <dgm:prSet/>
      <dgm:spPr/>
      <dgm:t>
        <a:bodyPr/>
        <a:lstStyle/>
        <a:p>
          <a:endParaRPr lang="ru-RU"/>
        </a:p>
      </dgm:t>
    </dgm:pt>
    <dgm:pt modelId="{F37A5201-0B20-4B55-BF1A-380A3CCE7E3B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25D54AAF-027F-4997-BA64-921A5130AF6D}" type="parTrans" cxnId="{15A07498-FB52-43B0-96BC-96B9AD35767E}">
      <dgm:prSet/>
      <dgm:spPr/>
      <dgm:t>
        <a:bodyPr/>
        <a:lstStyle/>
        <a:p>
          <a:endParaRPr lang="ru-RU"/>
        </a:p>
      </dgm:t>
    </dgm:pt>
    <dgm:pt modelId="{2031700C-DB24-4E86-AEAE-B4A3F22DBDEA}" type="sibTrans" cxnId="{15A07498-FB52-43B0-96BC-96B9AD35767E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B6A47DB5-5920-4763-A550-6E532048443A}" type="pres">
      <dgm:prSet presAssocID="{F37A5201-0B20-4B55-BF1A-380A3CCE7E3B}" presName="composite" presStyleCnt="0"/>
      <dgm:spPr/>
    </dgm:pt>
    <dgm:pt modelId="{EF3A149D-CC62-4E23-8A13-97D292CE7146}" type="pres">
      <dgm:prSet presAssocID="{F37A5201-0B20-4B55-BF1A-380A3CCE7E3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0E7830-31F7-4051-B9F4-037CA12D22A7}" type="pres">
      <dgm:prSet presAssocID="{F37A5201-0B20-4B55-BF1A-380A3CCE7E3B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57CA7-DA18-4142-BCD2-13129F290D02}" type="pres">
      <dgm:prSet presAssocID="{2031700C-DB24-4E86-AEAE-B4A3F22DBDEA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E14DAB9C-8FE9-4A4F-A187-9B2BB99F57AE}" type="presOf" srcId="{C9C87F4F-5CEB-47DF-926B-53509C6595E3}" destId="{DF18CAAE-6961-49B2-961A-B5537765F801}" srcOrd="0" destOrd="0" presId="urn:microsoft.com/office/officeart/2005/8/layout/hList1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98B24C5B-1F1E-4527-8FC6-71FAE1638052}" type="presOf" srcId="{366F5736-4EE4-426C-987E-70B763A5A28D}" destId="{AD0E7830-31F7-4051-B9F4-037CA12D22A7}" srcOrd="0" destOrd="0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F37A5201-0B20-4B55-BF1A-380A3CCE7E3B}" destId="{366F5736-4EE4-426C-987E-70B763A5A28D}" srcOrd="0" destOrd="0" parTransId="{0EA05FAF-5972-4C3B-A3B1-C77397D3B279}" sibTransId="{1382B28E-D26B-470F-8599-066C996407F5}"/>
    <dgm:cxn modelId="{DED30738-74C7-4D61-898D-08BDF05D1A8C}" srcId="{134AA3BE-572A-4F8F-866C-EF3AA34558AC}" destId="{C6D4B6A5-CC6A-45C1-8FF0-346A7698C557}" srcOrd="0" destOrd="0" parTransId="{217C7C2E-8ACC-4F1E-806A-2B522175F002}" sibTransId="{2F1A0152-BD1A-494C-BA75-2BCFB5F79766}"/>
    <dgm:cxn modelId="{15A07498-FB52-43B0-96BC-96B9AD35767E}" srcId="{3B06B399-876A-4972-BD6D-78F63B3637CC}" destId="{F37A5201-0B20-4B55-BF1A-380A3CCE7E3B}" srcOrd="1" destOrd="0" parTransId="{25D54AAF-027F-4997-BA64-921A5130AF6D}" sibTransId="{2031700C-DB24-4E86-AEAE-B4A3F22DBDEA}"/>
    <dgm:cxn modelId="{E996E8F9-9C14-4696-BCF2-009258803BDF}" type="presOf" srcId="{A2901902-85D5-4CC1-87B2-E638B0188947}" destId="{AD0E7830-31F7-4051-B9F4-037CA12D22A7}" srcOrd="0" destOrd="1" presId="urn:microsoft.com/office/officeart/2005/8/layout/hList1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4ECA68F8-F27B-4130-A5E0-A56CDE14AB6C}" type="presOf" srcId="{09417FDA-A5F1-464D-BE0A-27C9394341F9}" destId="{56DE4B25-5D2B-4F63-9D25-5C5750365F39}" srcOrd="0" destOrd="1" presId="urn:microsoft.com/office/officeart/2005/8/layout/hList1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EDA5C330-1A08-46E5-9CBD-EC5329902949}" srcId="{AE0D40FB-F662-4AA4-8533-1ACE09A8DC3A}" destId="{C9C87F4F-5CEB-47DF-926B-53509C6595E3}" srcOrd="0" destOrd="0" parTransId="{706EFB35-7297-46D8-B29D-80E820D44E6C}" sibTransId="{093A36DE-0F00-4CB9-91CD-8FAC38086D64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0C6E096C-C69A-4889-8C3E-72937C65FC35}" type="presOf" srcId="{C6D4B6A5-CC6A-45C1-8FF0-346A7698C557}" destId="{56DE4B25-5D2B-4F63-9D25-5C5750365F39}" srcOrd="0" destOrd="0" presId="urn:microsoft.com/office/officeart/2005/8/layout/hList1"/>
    <dgm:cxn modelId="{E38E64BA-9ED0-4013-AFF1-4BAB3D50D0FD}" srcId="{F37A5201-0B20-4B55-BF1A-380A3CCE7E3B}" destId="{DC75636C-6469-4F7D-8BEB-AF15B0B94AA5}" srcOrd="2" destOrd="0" parTransId="{3B9DD29A-C2BC-45E4-A98B-B79CA7610AE8}" sibTransId="{172FD43E-FA17-4403-ADD8-70E92662C565}"/>
    <dgm:cxn modelId="{4DA727F5-C887-4C8F-A4BC-8A05E9F8BC40}" type="presOf" srcId="{DC75636C-6469-4F7D-8BEB-AF15B0B94AA5}" destId="{AD0E7830-31F7-4051-B9F4-037CA12D22A7}" srcOrd="0" destOrd="2" presId="urn:microsoft.com/office/officeart/2005/8/layout/hList1"/>
    <dgm:cxn modelId="{FBC39832-1CCD-4677-BCD6-575C39A600A9}" srcId="{134AA3BE-572A-4F8F-866C-EF3AA34558AC}" destId="{09417FDA-A5F1-464D-BE0A-27C9394341F9}" srcOrd="1" destOrd="0" parTransId="{4936E30B-0B25-44C9-95E6-AA0E17429FBD}" sibTransId="{D0D02AC6-5C49-4F7D-A94D-D9BBB5E6FFDA}"/>
    <dgm:cxn modelId="{9A731558-976B-4CAA-876A-14E3EF9D5C95}" srcId="{F37A5201-0B20-4B55-BF1A-380A3CCE7E3B}" destId="{A2901902-85D5-4CC1-87B2-E638B0188947}" srcOrd="1" destOrd="0" parTransId="{132423A1-C889-40E5-8244-976402BCB2BA}" sibTransId="{641E2D92-5BC9-432C-A232-265507C60489}"/>
    <dgm:cxn modelId="{A53FB077-32BE-4AE8-9FAC-1EDEF37AA582}" type="presOf" srcId="{F37A5201-0B20-4B55-BF1A-380A3CCE7E3B}" destId="{EF3A149D-CC62-4E23-8A13-97D292CE7146}" srcOrd="0" destOrd="0" presId="urn:microsoft.com/office/officeart/2005/8/layout/hList1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CCD7CDF8-768D-4E04-845B-8FD1B7678FFA}" type="presParOf" srcId="{3C77512C-C3E0-4449-9941-1F650882FEFD}" destId="{B6A47DB5-5920-4763-A550-6E532048443A}" srcOrd="2" destOrd="0" presId="urn:microsoft.com/office/officeart/2005/8/layout/hList1"/>
    <dgm:cxn modelId="{0A1FEBF4-6C51-4647-A43C-91BF6218A74F}" type="presParOf" srcId="{B6A47DB5-5920-4763-A550-6E532048443A}" destId="{EF3A149D-CC62-4E23-8A13-97D292CE7146}" srcOrd="0" destOrd="0" presId="urn:microsoft.com/office/officeart/2005/8/layout/hList1"/>
    <dgm:cxn modelId="{6224ADE6-B0AE-4639-A5D8-4CBC37306235}" type="presParOf" srcId="{B6A47DB5-5920-4763-A550-6E532048443A}" destId="{AD0E7830-31F7-4051-B9F4-037CA12D22A7}" srcOrd="1" destOrd="0" presId="urn:microsoft.com/office/officeart/2005/8/layout/hList1"/>
    <dgm:cxn modelId="{FEEE4A25-EE5A-4C50-B818-D12D88DCE582}" type="presParOf" srcId="{3C77512C-C3E0-4449-9941-1F650882FEFD}" destId="{D1D57CA7-DA18-4142-BCD2-13129F290D02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МЕТАБОЛИЧЕСКИХ ПУТЕЙ (И.В. ЯМПОЛЬСКИЙ)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50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2F3DCE9-0810-402F-B5DC-E1B8ADF48174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ХИМИИ ГЕТЕРОЦИКЛИЧЕСКИХ СОЕДИНЕНИЙ (М.С. БАРАНОВ)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33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94BAEF8-88ED-47D5-987C-73DDA1FB7A67}" type="parTrans" cxnId="{4C170CF0-9C84-4AD1-A5EA-89A7FBC3838F}">
      <dgm:prSet/>
      <dgm:spPr/>
      <dgm:t>
        <a:bodyPr/>
        <a:lstStyle/>
        <a:p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2F6501F-D06C-4DB6-9310-80C935EBE430}" type="sibTrans" cxnId="{4C170CF0-9C84-4AD1-A5EA-89A7FBC3838F}">
      <dgm:prSet/>
      <dgm:spPr/>
      <dgm:t>
        <a:bodyPr/>
        <a:lstStyle/>
        <a:p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C31E89-471F-46A5-AD1A-18DF5833597F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СИНТЕТИЧЕСКОЙ БИОЛОГИИ (К.С. САРКИСЯН)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C23A0CC-9833-4E6F-9AA8-B08016CFF06F}" type="parTrans" cxnId="{A66AE8B3-5795-45F8-95B0-F51D62927BCE}">
      <dgm:prSet/>
      <dgm:spPr/>
      <dgm:t>
        <a:bodyPr/>
        <a:lstStyle/>
        <a:p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12001F-CCA4-46B6-BD81-936DA95D8D28}" type="sibTrans" cxnId="{A66AE8B3-5795-45F8-95B0-F51D62927BCE}">
      <dgm:prSet/>
      <dgm:spPr/>
      <dgm:t>
        <a:bodyPr/>
        <a:lstStyle/>
        <a:p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3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8E31F20E-A8C6-48C5-8AF5-BAB167BD4742}" type="pres">
      <dgm:prSet presAssocID="{52F3DCE9-0810-402F-B5DC-E1B8ADF48174}" presName="parentLin" presStyleCnt="0"/>
      <dgm:spPr/>
    </dgm:pt>
    <dgm:pt modelId="{905E30A8-A532-4746-81A3-8671E4FBEA53}" type="pres">
      <dgm:prSet presAssocID="{52F3DCE9-0810-402F-B5DC-E1B8ADF4817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91D0786-6317-4C28-9FE6-3BBECB5B73AF}" type="pres">
      <dgm:prSet presAssocID="{52F3DCE9-0810-402F-B5DC-E1B8ADF48174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32CCB9-13EA-447C-B8A8-66F7D0949D77}" type="pres">
      <dgm:prSet presAssocID="{52F3DCE9-0810-402F-B5DC-E1B8ADF48174}" presName="negativeSpace" presStyleCnt="0"/>
      <dgm:spPr/>
    </dgm:pt>
    <dgm:pt modelId="{5B53515E-C222-45AA-8245-46C72BD3F1A4}" type="pres">
      <dgm:prSet presAssocID="{52F3DCE9-0810-402F-B5DC-E1B8ADF48174}" presName="childText" presStyleLbl="conFgAcc1" presStyleIdx="1" presStyleCnt="3">
        <dgm:presLayoutVars>
          <dgm:bulletEnabled val="1"/>
        </dgm:presLayoutVars>
      </dgm:prSet>
      <dgm:spPr/>
    </dgm:pt>
    <dgm:pt modelId="{1A215F8E-BA68-464C-8D36-E41772711BDD}" type="pres">
      <dgm:prSet presAssocID="{B2F6501F-D06C-4DB6-9310-80C935EBE430}" presName="spaceBetweenRectangles" presStyleCnt="0"/>
      <dgm:spPr/>
    </dgm:pt>
    <dgm:pt modelId="{968358B4-A54D-4C01-A30B-E30C1405F0E1}" type="pres">
      <dgm:prSet presAssocID="{43C31E89-471F-46A5-AD1A-18DF5833597F}" presName="parentLin" presStyleCnt="0"/>
      <dgm:spPr/>
    </dgm:pt>
    <dgm:pt modelId="{4E2C73A4-CFA3-47BF-8A58-3AA86509635F}" type="pres">
      <dgm:prSet presAssocID="{43C31E89-471F-46A5-AD1A-18DF5833597F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F846F1C-0A3C-4D2A-87EF-8A5A967B88D1}" type="pres">
      <dgm:prSet presAssocID="{43C31E89-471F-46A5-AD1A-18DF5833597F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84ACCE-B64F-4ED9-968D-8D59C477BBCC}" type="pres">
      <dgm:prSet presAssocID="{43C31E89-471F-46A5-AD1A-18DF5833597F}" presName="negativeSpace" presStyleCnt="0"/>
      <dgm:spPr/>
    </dgm:pt>
    <dgm:pt modelId="{3DF93F3B-5E98-4407-87B7-6A9C652CB179}" type="pres">
      <dgm:prSet presAssocID="{43C31E89-471F-46A5-AD1A-18DF5833597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A66AE8B3-5795-45F8-95B0-F51D62927BCE}" srcId="{D0FAAFE9-4082-4DDA-8346-3DAB3C7A301C}" destId="{43C31E89-471F-46A5-AD1A-18DF5833597F}" srcOrd="2" destOrd="0" parTransId="{5C23A0CC-9833-4E6F-9AA8-B08016CFF06F}" sibTransId="{9812001F-CCA4-46B6-BD81-936DA95D8D28}"/>
    <dgm:cxn modelId="{C549D77B-5E7E-44D0-959A-AD3C0F557E72}" type="presOf" srcId="{43C31E89-471F-46A5-AD1A-18DF5833597F}" destId="{7F846F1C-0A3C-4D2A-87EF-8A5A967B88D1}" srcOrd="1" destOrd="0" presId="urn:microsoft.com/office/officeart/2005/8/layout/list1"/>
    <dgm:cxn modelId="{9C0EE2DB-C53E-436F-937F-A5AFC1785B70}" type="presOf" srcId="{52F3DCE9-0810-402F-B5DC-E1B8ADF48174}" destId="{905E30A8-A532-4746-81A3-8671E4FBEA53}" srcOrd="0" destOrd="0" presId="urn:microsoft.com/office/officeart/2005/8/layout/list1"/>
    <dgm:cxn modelId="{4C170CF0-9C84-4AD1-A5EA-89A7FBC3838F}" srcId="{D0FAAFE9-4082-4DDA-8346-3DAB3C7A301C}" destId="{52F3DCE9-0810-402F-B5DC-E1B8ADF48174}" srcOrd="1" destOrd="0" parTransId="{194BAEF8-88ED-47D5-987C-73DDA1FB7A67}" sibTransId="{B2F6501F-D06C-4DB6-9310-80C935EBE430}"/>
    <dgm:cxn modelId="{084E7B85-6EAC-4600-8C8F-71F8C1E0D5E3}" type="presOf" srcId="{52F3DCE9-0810-402F-B5DC-E1B8ADF48174}" destId="{591D0786-6317-4C28-9FE6-3BBECB5B73AF}" srcOrd="1" destOrd="0" presId="urn:microsoft.com/office/officeart/2005/8/layout/list1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680BF6BB-A687-4881-A651-5BC0DF1D880F}" type="presOf" srcId="{43C31E89-471F-46A5-AD1A-18DF5833597F}" destId="{4E2C73A4-CFA3-47BF-8A58-3AA86509635F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4AA0BF95-E49D-4F69-95EA-609BFCC9465B}" type="presParOf" srcId="{40A64266-BC3A-42A9-BFF2-844D86C846AE}" destId="{8E31F20E-A8C6-48C5-8AF5-BAB167BD4742}" srcOrd="4" destOrd="0" presId="urn:microsoft.com/office/officeart/2005/8/layout/list1"/>
    <dgm:cxn modelId="{86581C8D-1A15-475A-927C-81CAC202A096}" type="presParOf" srcId="{8E31F20E-A8C6-48C5-8AF5-BAB167BD4742}" destId="{905E30A8-A532-4746-81A3-8671E4FBEA53}" srcOrd="0" destOrd="0" presId="urn:microsoft.com/office/officeart/2005/8/layout/list1"/>
    <dgm:cxn modelId="{42DD7361-CADB-4ADC-9387-42C168265A66}" type="presParOf" srcId="{8E31F20E-A8C6-48C5-8AF5-BAB167BD4742}" destId="{591D0786-6317-4C28-9FE6-3BBECB5B73AF}" srcOrd="1" destOrd="0" presId="urn:microsoft.com/office/officeart/2005/8/layout/list1"/>
    <dgm:cxn modelId="{AB5B11CF-F446-40A8-9573-C132D7F09A4F}" type="presParOf" srcId="{40A64266-BC3A-42A9-BFF2-844D86C846AE}" destId="{7832CCB9-13EA-447C-B8A8-66F7D0949D77}" srcOrd="5" destOrd="0" presId="urn:microsoft.com/office/officeart/2005/8/layout/list1"/>
    <dgm:cxn modelId="{847C1DFB-2181-429C-BFC4-475A58B9A257}" type="presParOf" srcId="{40A64266-BC3A-42A9-BFF2-844D86C846AE}" destId="{5B53515E-C222-45AA-8245-46C72BD3F1A4}" srcOrd="6" destOrd="0" presId="urn:microsoft.com/office/officeart/2005/8/layout/list1"/>
    <dgm:cxn modelId="{76F902C7-7FF0-4943-961B-6C34A8CDE1B9}" type="presParOf" srcId="{40A64266-BC3A-42A9-BFF2-844D86C846AE}" destId="{1A215F8E-BA68-464C-8D36-E41772711BDD}" srcOrd="7" destOrd="0" presId="urn:microsoft.com/office/officeart/2005/8/layout/list1"/>
    <dgm:cxn modelId="{D15FB0F5-60B8-45D6-B4DD-7C1EC8B38582}" type="presParOf" srcId="{40A64266-BC3A-42A9-BFF2-844D86C846AE}" destId="{968358B4-A54D-4C01-A30B-E30C1405F0E1}" srcOrd="8" destOrd="0" presId="urn:microsoft.com/office/officeart/2005/8/layout/list1"/>
    <dgm:cxn modelId="{623AE7BD-2F1D-4E3B-AB28-0087D816D075}" type="presParOf" srcId="{968358B4-A54D-4C01-A30B-E30C1405F0E1}" destId="{4E2C73A4-CFA3-47BF-8A58-3AA86509635F}" srcOrd="0" destOrd="0" presId="urn:microsoft.com/office/officeart/2005/8/layout/list1"/>
    <dgm:cxn modelId="{4E94C3C1-66F4-4948-8DB2-842FA454CA47}" type="presParOf" srcId="{968358B4-A54D-4C01-A30B-E30C1405F0E1}" destId="{7F846F1C-0A3C-4D2A-87EF-8A5A967B88D1}" srcOrd="1" destOrd="0" presId="urn:microsoft.com/office/officeart/2005/8/layout/list1"/>
    <dgm:cxn modelId="{BC5AA5E5-F03C-4D38-9529-CB0E59AA8D23}" type="presParOf" srcId="{40A64266-BC3A-42A9-BFF2-844D86C846AE}" destId="{6484ACCE-B64F-4ED9-968D-8D59C477BBCC}" srcOrd="9" destOrd="0" presId="urn:microsoft.com/office/officeart/2005/8/layout/list1"/>
    <dgm:cxn modelId="{AE89C309-A3E8-4633-87C1-860D46A8282E}" type="presParOf" srcId="{40A64266-BC3A-42A9-BFF2-844D86C846AE}" destId="{3DF93F3B-5E98-4407-87B7-6A9C652CB17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6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3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 dirty="0"/>
            <a:t>СУММАРНЫЙ ИФ в 2018</a:t>
          </a:r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C9C87F4F-5CEB-47DF-926B-53509C6595E3}">
      <dgm:prSet phldrT="[Текст]"/>
      <dgm:spPr/>
      <dgm:t>
        <a:bodyPr/>
        <a:lstStyle/>
        <a:p>
          <a:pPr algn="ctr"/>
          <a:r>
            <a:rPr lang="ru-RU" b="1" dirty="0"/>
            <a:t>79</a:t>
          </a:r>
        </a:p>
      </dgm:t>
    </dgm:pt>
    <dgm:pt modelId="{706EFB35-7297-46D8-B29D-80E820D44E6C}" type="parTrans" cxnId="{EDA5C330-1A08-46E5-9CBD-EC5329902949}">
      <dgm:prSet/>
      <dgm:spPr/>
      <dgm:t>
        <a:bodyPr/>
        <a:lstStyle/>
        <a:p>
          <a:endParaRPr lang="ru-RU"/>
        </a:p>
      </dgm:t>
    </dgm:pt>
    <dgm:pt modelId="{093A36DE-0F00-4CB9-91CD-8FAC38086D64}" type="sibTrans" cxnId="{EDA5C330-1A08-46E5-9CBD-EC5329902949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42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3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4,6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9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1547451F-1835-4B47-BB26-34E24BFC7D4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14,05</a:t>
          </a:r>
        </a:p>
      </dgm:t>
    </dgm:pt>
    <dgm:pt modelId="{ED4E0AFB-3684-4130-97C2-E66D8A65B96E}" type="parTrans" cxnId="{BCB809FD-4AEF-4EFC-909C-A1CB250C2D95}">
      <dgm:prSet/>
      <dgm:spPr/>
      <dgm:t>
        <a:bodyPr/>
        <a:lstStyle/>
        <a:p>
          <a:endParaRPr lang="ru-RU"/>
        </a:p>
      </dgm:t>
    </dgm:pt>
    <dgm:pt modelId="{663CD1A3-7666-4D19-94A0-081B46ADD6EE}" type="sibTrans" cxnId="{BCB809FD-4AEF-4EFC-909C-A1CB250C2D95}">
      <dgm:prSet/>
      <dgm:spPr/>
      <dgm:t>
        <a:bodyPr/>
        <a:lstStyle/>
        <a:p>
          <a:endParaRPr lang="ru-RU"/>
        </a:p>
      </dgm:t>
    </dgm:pt>
    <dgm:pt modelId="{F558B2AA-8773-4BB2-9DD2-8548815EA3B2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9,05</a:t>
          </a:r>
          <a:r>
            <a:rPr lang="ru-RU" dirty="0"/>
            <a:t>	</a:t>
          </a:r>
        </a:p>
      </dgm:t>
    </dgm:pt>
    <dgm:pt modelId="{21AC9EB0-5A27-4C9D-854C-985028782771}" type="parTrans" cxnId="{FCDB073F-2FD5-4DE2-92B5-CFCFD9A47B4A}">
      <dgm:prSet/>
      <dgm:spPr/>
      <dgm:t>
        <a:bodyPr/>
        <a:lstStyle/>
        <a:p>
          <a:endParaRPr lang="ru-RU"/>
        </a:p>
      </dgm:t>
    </dgm:pt>
    <dgm:pt modelId="{6EF0EB19-4E5D-4167-A93B-07D6BB901F6E}" type="sibTrans" cxnId="{FCDB073F-2FD5-4DE2-92B5-CFCFD9A47B4A}">
      <dgm:prSet/>
      <dgm:spPr/>
      <dgm:t>
        <a:bodyPr/>
        <a:lstStyle/>
        <a:p>
          <a:endParaRPr lang="ru-RU"/>
        </a:p>
      </dgm:t>
    </dgm:pt>
    <dgm:pt modelId="{3B55653E-5DF2-4F6F-B9B3-BC5DF2B45925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0CA047F2-85F3-483D-B2C2-0A3BBB452996}" type="parTrans" cxnId="{5BCE3D69-9AB9-4173-9A75-D834FB8BA863}">
      <dgm:prSet/>
      <dgm:spPr/>
      <dgm:t>
        <a:bodyPr/>
        <a:lstStyle/>
        <a:p>
          <a:endParaRPr lang="ru-RU"/>
        </a:p>
      </dgm:t>
    </dgm:pt>
    <dgm:pt modelId="{F1B7398A-08D6-41D3-999C-0DFD7BCC3C3C}" type="sibTrans" cxnId="{5BCE3D69-9AB9-4173-9A75-D834FB8BA863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1FFCE59A-D9D9-44F4-B2D9-B8A14AAE6F29}" type="pres">
      <dgm:prSet presAssocID="{3B55653E-5DF2-4F6F-B9B3-BC5DF2B45925}" presName="composite" presStyleCnt="0"/>
      <dgm:spPr/>
    </dgm:pt>
    <dgm:pt modelId="{EF7D6D2B-147B-4546-8453-BFBA3B041D38}" type="pres">
      <dgm:prSet presAssocID="{3B55653E-5DF2-4F6F-B9B3-BC5DF2B45925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CE922B-7CBC-4BA8-9B95-CF9D57E342CF}" type="pres">
      <dgm:prSet presAssocID="{3B55653E-5DF2-4F6F-B9B3-BC5DF2B45925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FFA7E5-1E02-4F7D-B541-930CA06DC967}" type="pres">
      <dgm:prSet presAssocID="{F1B7398A-08D6-41D3-999C-0DFD7BCC3C3C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2BD92F91-88DF-46F6-A4AF-DDE0FA9F2F11}" type="presOf" srcId="{A2901902-85D5-4CC1-87B2-E638B0188947}" destId="{6BCE922B-7CBC-4BA8-9B95-CF9D57E342CF}" srcOrd="0" destOrd="1" presId="urn:microsoft.com/office/officeart/2005/8/layout/hList1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E14DAB9C-8FE9-4A4F-A187-9B2BB99F57AE}" type="presOf" srcId="{C9C87F4F-5CEB-47DF-926B-53509C6595E3}" destId="{DF18CAAE-6961-49B2-961A-B5537765F801}" srcOrd="0" destOrd="0" presId="urn:microsoft.com/office/officeart/2005/8/layout/hList1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5832FFC0-5EEA-4864-8152-AEFF68F0BF50}" type="presOf" srcId="{1547451F-1835-4B47-BB26-34E24BFC7D45}" destId="{56DE4B25-5D2B-4F63-9D25-5C5750365F39}" srcOrd="0" destOrd="0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E11E1BC2-7A15-47F7-8F46-8C5EBB7523F0}" type="presOf" srcId="{DC75636C-6469-4F7D-8BEB-AF15B0B94AA5}" destId="{6BCE922B-7CBC-4BA8-9B95-CF9D57E342CF}" srcOrd="0" destOrd="2" presId="urn:microsoft.com/office/officeart/2005/8/layout/hList1"/>
    <dgm:cxn modelId="{A453571B-0E70-4ECE-92BB-3F79045C61BB}" srcId="{3B55653E-5DF2-4F6F-B9B3-BC5DF2B45925}" destId="{366F5736-4EE4-426C-987E-70B763A5A28D}" srcOrd="0" destOrd="0" parTransId="{0EA05FAF-5972-4C3B-A3B1-C77397D3B279}" sibTransId="{1382B28E-D26B-470F-8599-066C996407F5}"/>
    <dgm:cxn modelId="{8C49D87B-DF82-4704-A6BA-4E5D1AC06E84}" type="presOf" srcId="{F558B2AA-8773-4BB2-9DD2-8548815EA3B2}" destId="{56DE4B25-5D2B-4F63-9D25-5C5750365F39}" srcOrd="0" destOrd="1" presId="urn:microsoft.com/office/officeart/2005/8/layout/hList1"/>
    <dgm:cxn modelId="{5BCE3D69-9AB9-4173-9A75-D834FB8BA863}" srcId="{3B06B399-876A-4972-BD6D-78F63B3637CC}" destId="{3B55653E-5DF2-4F6F-B9B3-BC5DF2B45925}" srcOrd="1" destOrd="0" parTransId="{0CA047F2-85F3-483D-B2C2-0A3BBB452996}" sibTransId="{F1B7398A-08D6-41D3-999C-0DFD7BCC3C3C}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BCB809FD-4AEF-4EFC-909C-A1CB250C2D95}" srcId="{134AA3BE-572A-4F8F-866C-EF3AA34558AC}" destId="{1547451F-1835-4B47-BB26-34E24BFC7D45}" srcOrd="0" destOrd="0" parTransId="{ED4E0AFB-3684-4130-97C2-E66D8A65B96E}" sibTransId="{663CD1A3-7666-4D19-94A0-081B46ADD6EE}"/>
    <dgm:cxn modelId="{47515195-FF26-47F3-8E4D-10FC953B5F00}" type="presOf" srcId="{3B55653E-5DF2-4F6F-B9B3-BC5DF2B45925}" destId="{EF7D6D2B-147B-4546-8453-BFBA3B041D38}" srcOrd="0" destOrd="0" presId="urn:microsoft.com/office/officeart/2005/8/layout/hList1"/>
    <dgm:cxn modelId="{EDA5C330-1A08-46E5-9CBD-EC5329902949}" srcId="{AE0D40FB-F662-4AA4-8533-1ACE09A8DC3A}" destId="{C9C87F4F-5CEB-47DF-926B-53509C6595E3}" srcOrd="0" destOrd="0" parTransId="{706EFB35-7297-46D8-B29D-80E820D44E6C}" sibTransId="{093A36DE-0F00-4CB9-91CD-8FAC38086D64}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FCDB073F-2FD5-4DE2-92B5-CFCFD9A47B4A}" srcId="{134AA3BE-572A-4F8F-866C-EF3AA34558AC}" destId="{F558B2AA-8773-4BB2-9DD2-8548815EA3B2}" srcOrd="1" destOrd="0" parTransId="{21AC9EB0-5A27-4C9D-854C-985028782771}" sibTransId="{6EF0EB19-4E5D-4167-A93B-07D6BB901F6E}"/>
    <dgm:cxn modelId="{E38E64BA-9ED0-4013-AFF1-4BAB3D50D0FD}" srcId="{3B55653E-5DF2-4F6F-B9B3-BC5DF2B45925}" destId="{DC75636C-6469-4F7D-8BEB-AF15B0B94AA5}" srcOrd="2" destOrd="0" parTransId="{3B9DD29A-C2BC-45E4-A98B-B79CA7610AE8}" sibTransId="{172FD43E-FA17-4403-ADD8-70E92662C565}"/>
    <dgm:cxn modelId="{9A731558-976B-4CAA-876A-14E3EF9D5C95}" srcId="{3B55653E-5DF2-4F6F-B9B3-BC5DF2B45925}" destId="{A2901902-85D5-4CC1-87B2-E638B0188947}" srcOrd="1" destOrd="0" parTransId="{132423A1-C889-40E5-8244-976402BCB2BA}" sibTransId="{641E2D92-5BC9-432C-A232-265507C60489}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DA4CFD22-2404-490D-A706-C9E2606164D2}" type="presOf" srcId="{366F5736-4EE4-426C-987E-70B763A5A28D}" destId="{6BCE922B-7CBC-4BA8-9B95-CF9D57E342CF}" srcOrd="0" destOrd="0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24D6A470-8B0A-47E4-B048-F4248929EFB7}" type="presParOf" srcId="{3C77512C-C3E0-4449-9941-1F650882FEFD}" destId="{1FFCE59A-D9D9-44F4-B2D9-B8A14AAE6F29}" srcOrd="2" destOrd="0" presId="urn:microsoft.com/office/officeart/2005/8/layout/hList1"/>
    <dgm:cxn modelId="{844C5F62-D630-4E7C-9E21-DA040A8C3185}" type="presParOf" srcId="{1FFCE59A-D9D9-44F4-B2D9-B8A14AAE6F29}" destId="{EF7D6D2B-147B-4546-8453-BFBA3B041D38}" srcOrd="0" destOrd="0" presId="urn:microsoft.com/office/officeart/2005/8/layout/hList1"/>
    <dgm:cxn modelId="{9F85EEF1-EF3A-49A4-9BCB-939492B4E6AC}" type="presParOf" srcId="{1FFCE59A-D9D9-44F4-B2D9-B8A14AAE6F29}" destId="{6BCE922B-7CBC-4BA8-9B95-CF9D57E342CF}" srcOrd="1" destOrd="0" presId="urn:microsoft.com/office/officeart/2005/8/layout/hList1"/>
    <dgm:cxn modelId="{D765C09B-B106-4030-8E0B-FE171DA4B4CF}" type="presParOf" srcId="{3C77512C-C3E0-4449-9941-1F650882FEFD}" destId="{37FFA7E5-1E02-4F7D-B541-930CA06DC967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БИОФИЗИКИ (В.А ОЛЕЙНИКОВ)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13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8EC834BE-0831-4DFC-ABC7-716EC0A7CA33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ПОЛИМЕРОВ ДЛЯ БИОЛОГИИ (В.П. ЗУБОВ)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13363A8-A6D7-49C6-AA3C-D805D18BD003}" type="parTrans" cxnId="{C61E8B9F-D551-4FA8-B7BB-3B079C99C21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F3B34BB-579E-43D2-B2B2-B635409B9263}" type="sibTrans" cxnId="{C61E8B9F-D551-4FA8-B7BB-3B079C99C21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7C0817-D043-458A-8FED-A5FDC235BCC7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БИОМЕДИЦИНСКИХ МАТЕРИАЛОВ (Е.А. МАРКВИЧЕВА)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8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161897-5DDE-474C-9129-8DF1A93BDC7D}" type="parTrans" cxnId="{DB599F07-A4CE-4B33-A938-868DCF35374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420C4F-E4DA-4902-AFF5-FE31399FFC39}" type="sibTrans" cxnId="{DB599F07-A4CE-4B33-A938-868DCF35374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4370F04-E4C9-4BDC-9BBB-2B577EBBAA31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МОЛЕКУЛЯРНОЙ ЭКОЛОГИИ (О.Е. ТРУБЕЦКАЯ)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8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8731C0-203A-42AE-B7FF-1A577FA13BEE}" type="parTrans" cxnId="{9FF84A8C-CF39-4C36-B3DC-91BD255902E0}">
      <dgm:prSet/>
      <dgm:spPr/>
      <dgm:t>
        <a:bodyPr/>
        <a:lstStyle/>
        <a:p>
          <a:endParaRPr lang="ru-RU"/>
        </a:p>
      </dgm:t>
    </dgm:pt>
    <dgm:pt modelId="{66029072-44E2-472D-9C39-FE6A24C4968E}" type="sibTrans" cxnId="{9FF84A8C-CF39-4C36-B3DC-91BD255902E0}">
      <dgm:prSet/>
      <dgm:spPr/>
      <dgm:t>
        <a:bodyPr/>
        <a:lstStyle/>
        <a:p>
          <a:endParaRPr lang="ru-RU"/>
        </a:p>
      </dgm:t>
    </dgm:pt>
    <dgm:pt modelId="{D7E8AF7B-F974-4B5B-94F6-98D74CBE9087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ИММУНОХИМИИ (А.Ф. БРОВКО)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6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D6DD6C-3C8F-4112-837A-1CCFB7D8E302}" type="parTrans" cxnId="{08F30607-E95F-4376-8C76-F0CC826590C0}">
      <dgm:prSet/>
      <dgm:spPr/>
      <dgm:t>
        <a:bodyPr/>
        <a:lstStyle/>
        <a:p>
          <a:endParaRPr lang="ru-RU"/>
        </a:p>
      </dgm:t>
    </dgm:pt>
    <dgm:pt modelId="{BA748779-2E8A-4E79-8AE6-BEA1FC6E3D9C}" type="sibTrans" cxnId="{08F30607-E95F-4376-8C76-F0CC826590C0}">
      <dgm:prSet/>
      <dgm:spPr/>
      <dgm:t>
        <a:bodyPr/>
        <a:lstStyle/>
        <a:p>
          <a:endParaRPr lang="ru-RU"/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5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BA2B6FA5-A2DD-46B4-8BD6-4F09E0A059E9}" type="pres">
      <dgm:prSet presAssocID="{8EC834BE-0831-4DFC-ABC7-716EC0A7CA33}" presName="parentLin" presStyleCnt="0"/>
      <dgm:spPr/>
    </dgm:pt>
    <dgm:pt modelId="{0714FDF0-45DD-4135-A32C-17DB6E4ACF21}" type="pres">
      <dgm:prSet presAssocID="{8EC834BE-0831-4DFC-ABC7-716EC0A7CA3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9CA128B-42C6-4B04-A31E-5F2242E6A649}" type="pres">
      <dgm:prSet presAssocID="{8EC834BE-0831-4DFC-ABC7-716EC0A7CA33}" presName="parentText" presStyleLbl="node1" presStyleIdx="1" presStyleCnt="5" custScaleX="142857" custLinFactNeighborX="196" custLinFactNeighborY="-159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826510-D51A-487D-9641-D13DD2DF9606}" type="pres">
      <dgm:prSet presAssocID="{8EC834BE-0831-4DFC-ABC7-716EC0A7CA33}" presName="negativeSpace" presStyleCnt="0"/>
      <dgm:spPr/>
    </dgm:pt>
    <dgm:pt modelId="{C1B53179-C3F0-41BC-8D05-5D71EAF1E65F}" type="pres">
      <dgm:prSet presAssocID="{8EC834BE-0831-4DFC-ABC7-716EC0A7CA33}" presName="childText" presStyleLbl="conFgAcc1" presStyleIdx="1" presStyleCnt="5">
        <dgm:presLayoutVars>
          <dgm:bulletEnabled val="1"/>
        </dgm:presLayoutVars>
      </dgm:prSet>
      <dgm:spPr/>
    </dgm:pt>
    <dgm:pt modelId="{79439D1F-7DD0-4BDE-A711-FEA33F3E85ED}" type="pres">
      <dgm:prSet presAssocID="{2F3B34BB-579E-43D2-B2B2-B635409B9263}" presName="spaceBetweenRectangles" presStyleCnt="0"/>
      <dgm:spPr/>
    </dgm:pt>
    <dgm:pt modelId="{F8327BA6-4017-4671-9A78-C1C04E3B1A62}" type="pres">
      <dgm:prSet presAssocID="{D7E8AF7B-F974-4B5B-94F6-98D74CBE9087}" presName="parentLin" presStyleCnt="0"/>
      <dgm:spPr/>
    </dgm:pt>
    <dgm:pt modelId="{3BFA6CA9-7439-4E1C-A279-67E505D31EAE}" type="pres">
      <dgm:prSet presAssocID="{D7E8AF7B-F974-4B5B-94F6-98D74CBE9087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4B191CD5-105F-4526-B20A-966363887751}" type="pres">
      <dgm:prSet presAssocID="{D7E8AF7B-F974-4B5B-94F6-98D74CBE9087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B9784A-71CF-47DF-A5D9-E5F319D6D096}" type="pres">
      <dgm:prSet presAssocID="{D7E8AF7B-F974-4B5B-94F6-98D74CBE9087}" presName="negativeSpace" presStyleCnt="0"/>
      <dgm:spPr/>
    </dgm:pt>
    <dgm:pt modelId="{6DF0CB2F-8037-4F3C-891B-25BA9051FB2E}" type="pres">
      <dgm:prSet presAssocID="{D7E8AF7B-F974-4B5B-94F6-98D74CBE9087}" presName="childText" presStyleLbl="conFgAcc1" presStyleIdx="2" presStyleCnt="5">
        <dgm:presLayoutVars>
          <dgm:bulletEnabled val="1"/>
        </dgm:presLayoutVars>
      </dgm:prSet>
      <dgm:spPr/>
    </dgm:pt>
    <dgm:pt modelId="{8F2BBCBE-1D44-454C-AD68-74FEE71BF432}" type="pres">
      <dgm:prSet presAssocID="{BA748779-2E8A-4E79-8AE6-BEA1FC6E3D9C}" presName="spaceBetweenRectangles" presStyleCnt="0"/>
      <dgm:spPr/>
    </dgm:pt>
    <dgm:pt modelId="{A318925D-1E2D-4FF7-9E71-F8C5C462C810}" type="pres">
      <dgm:prSet presAssocID="{297C0817-D043-458A-8FED-A5FDC235BCC7}" presName="parentLin" presStyleCnt="0"/>
      <dgm:spPr/>
    </dgm:pt>
    <dgm:pt modelId="{02C22228-3EFE-4797-8EBF-43F558D28743}" type="pres">
      <dgm:prSet presAssocID="{297C0817-D043-458A-8FED-A5FDC235BCC7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12808DD7-D54A-4C43-8517-F97B379BEEE5}" type="pres">
      <dgm:prSet presAssocID="{297C0817-D043-458A-8FED-A5FDC235BCC7}" presName="parentText" presStyleLbl="node1" presStyleIdx="3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C16E5A-3015-433A-83D5-064CD7395677}" type="pres">
      <dgm:prSet presAssocID="{297C0817-D043-458A-8FED-A5FDC235BCC7}" presName="negativeSpace" presStyleCnt="0"/>
      <dgm:spPr/>
    </dgm:pt>
    <dgm:pt modelId="{993B8C69-B569-472D-A132-7D35B45B58F6}" type="pres">
      <dgm:prSet presAssocID="{297C0817-D043-458A-8FED-A5FDC235BCC7}" presName="childText" presStyleLbl="conFgAcc1" presStyleIdx="3" presStyleCnt="5">
        <dgm:presLayoutVars>
          <dgm:bulletEnabled val="1"/>
        </dgm:presLayoutVars>
      </dgm:prSet>
      <dgm:spPr/>
    </dgm:pt>
    <dgm:pt modelId="{D21917F3-8FCB-4DF7-BF35-F1B496E67D23}" type="pres">
      <dgm:prSet presAssocID="{1A420C4F-E4DA-4902-AFF5-FE31399FFC39}" presName="spaceBetweenRectangles" presStyleCnt="0"/>
      <dgm:spPr/>
    </dgm:pt>
    <dgm:pt modelId="{80A77A82-F7E1-4137-B31A-3563C2F32D5E}" type="pres">
      <dgm:prSet presAssocID="{24370F04-E4C9-4BDC-9BBB-2B577EBBAA31}" presName="parentLin" presStyleCnt="0"/>
      <dgm:spPr/>
    </dgm:pt>
    <dgm:pt modelId="{37778004-B09C-4602-AD4F-8ED55CC74FB4}" type="pres">
      <dgm:prSet presAssocID="{24370F04-E4C9-4BDC-9BBB-2B577EBBAA31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E5E2D1FC-1394-42FE-ACA5-DD4C201DA7E4}" type="pres">
      <dgm:prSet presAssocID="{24370F04-E4C9-4BDC-9BBB-2B577EBBAA31}" presName="parentText" presStyleLbl="node1" presStyleIdx="4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0973D6-74A6-442C-8BAB-AA3967F0BA3E}" type="pres">
      <dgm:prSet presAssocID="{24370F04-E4C9-4BDC-9BBB-2B577EBBAA31}" presName="negativeSpace" presStyleCnt="0"/>
      <dgm:spPr/>
    </dgm:pt>
    <dgm:pt modelId="{D7BA760F-D0FF-4D92-B199-3C77EF64FD9A}" type="pres">
      <dgm:prSet presAssocID="{24370F04-E4C9-4BDC-9BBB-2B577EBBAA3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C61E8B9F-D551-4FA8-B7BB-3B079C99C21E}" srcId="{D0FAAFE9-4082-4DDA-8346-3DAB3C7A301C}" destId="{8EC834BE-0831-4DFC-ABC7-716EC0A7CA33}" srcOrd="1" destOrd="0" parTransId="{013363A8-A6D7-49C6-AA3C-D805D18BD003}" sibTransId="{2F3B34BB-579E-43D2-B2B2-B635409B9263}"/>
    <dgm:cxn modelId="{9FF84A8C-CF39-4C36-B3DC-91BD255902E0}" srcId="{D0FAAFE9-4082-4DDA-8346-3DAB3C7A301C}" destId="{24370F04-E4C9-4BDC-9BBB-2B577EBBAA31}" srcOrd="4" destOrd="0" parTransId="{548731C0-203A-42AE-B7FF-1A577FA13BEE}" sibTransId="{66029072-44E2-472D-9C39-FE6A24C4968E}"/>
    <dgm:cxn modelId="{08F30607-E95F-4376-8C76-F0CC826590C0}" srcId="{D0FAAFE9-4082-4DDA-8346-3DAB3C7A301C}" destId="{D7E8AF7B-F974-4B5B-94F6-98D74CBE9087}" srcOrd="2" destOrd="0" parTransId="{14D6DD6C-3C8F-4112-837A-1CCFB7D8E302}" sibTransId="{BA748779-2E8A-4E79-8AE6-BEA1FC6E3D9C}"/>
    <dgm:cxn modelId="{B939C583-47AD-4B59-8FEC-95E5F3E86F14}" type="presOf" srcId="{297C0817-D043-458A-8FED-A5FDC235BCC7}" destId="{02C22228-3EFE-4797-8EBF-43F558D28743}" srcOrd="0" destOrd="0" presId="urn:microsoft.com/office/officeart/2005/8/layout/list1"/>
    <dgm:cxn modelId="{DB599F07-A4CE-4B33-A938-868DCF353741}" srcId="{D0FAAFE9-4082-4DDA-8346-3DAB3C7A301C}" destId="{297C0817-D043-458A-8FED-A5FDC235BCC7}" srcOrd="3" destOrd="0" parTransId="{9C161897-5DDE-474C-9129-8DF1A93BDC7D}" sibTransId="{1A420C4F-E4DA-4902-AFF5-FE31399FFC39}"/>
    <dgm:cxn modelId="{A50E6BC9-CD82-4D1B-A51D-A0D15516EE16}" type="presOf" srcId="{24370F04-E4C9-4BDC-9BBB-2B577EBBAA31}" destId="{37778004-B09C-4602-AD4F-8ED55CC74FB4}" srcOrd="0" destOrd="0" presId="urn:microsoft.com/office/officeart/2005/8/layout/list1"/>
    <dgm:cxn modelId="{84424D87-9139-44BE-8F62-2A00A432716C}" type="presOf" srcId="{297C0817-D043-458A-8FED-A5FDC235BCC7}" destId="{12808DD7-D54A-4C43-8517-F97B379BEEE5}" srcOrd="1" destOrd="0" presId="urn:microsoft.com/office/officeart/2005/8/layout/list1"/>
    <dgm:cxn modelId="{E2D458C9-FCE7-4A9D-B719-F38A087C1304}" type="presOf" srcId="{D7E8AF7B-F974-4B5B-94F6-98D74CBE9087}" destId="{4B191CD5-105F-4526-B20A-966363887751}" srcOrd="1" destOrd="0" presId="urn:microsoft.com/office/officeart/2005/8/layout/list1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0063ED13-510E-4614-8A6A-4A1DD17BC141}" type="presOf" srcId="{8EC834BE-0831-4DFC-ABC7-716EC0A7CA33}" destId="{0714FDF0-45DD-4135-A32C-17DB6E4ACF21}" srcOrd="0" destOrd="0" presId="urn:microsoft.com/office/officeart/2005/8/layout/list1"/>
    <dgm:cxn modelId="{DF005366-A647-4BA8-B523-7EC2D4BAB4AE}" type="presOf" srcId="{D7E8AF7B-F974-4B5B-94F6-98D74CBE9087}" destId="{3BFA6CA9-7439-4E1C-A279-67E505D31EAE}" srcOrd="0" destOrd="0" presId="urn:microsoft.com/office/officeart/2005/8/layout/list1"/>
    <dgm:cxn modelId="{7204CD16-893D-4988-A817-7B6CE69A2AEA}" type="presOf" srcId="{8EC834BE-0831-4DFC-ABC7-716EC0A7CA33}" destId="{79CA128B-42C6-4B04-A31E-5F2242E6A649}" srcOrd="1" destOrd="0" presId="urn:microsoft.com/office/officeart/2005/8/layout/list1"/>
    <dgm:cxn modelId="{16B16E96-C170-4D35-8C83-EC1A008CEFAC}" type="presOf" srcId="{24370F04-E4C9-4BDC-9BBB-2B577EBBAA31}" destId="{E5E2D1FC-1394-42FE-ACA5-DD4C201DA7E4}" srcOrd="1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4A905CD5-36E5-4822-A4B1-CD382F8FB36D}" type="presParOf" srcId="{40A64266-BC3A-42A9-BFF2-844D86C846AE}" destId="{BA2B6FA5-A2DD-46B4-8BD6-4F09E0A059E9}" srcOrd="4" destOrd="0" presId="urn:microsoft.com/office/officeart/2005/8/layout/list1"/>
    <dgm:cxn modelId="{8C33BB96-6554-4B99-8A7F-0691BF842DE1}" type="presParOf" srcId="{BA2B6FA5-A2DD-46B4-8BD6-4F09E0A059E9}" destId="{0714FDF0-45DD-4135-A32C-17DB6E4ACF21}" srcOrd="0" destOrd="0" presId="urn:microsoft.com/office/officeart/2005/8/layout/list1"/>
    <dgm:cxn modelId="{2EAFDEE8-552E-4E38-9A91-988F13990AB9}" type="presParOf" srcId="{BA2B6FA5-A2DD-46B4-8BD6-4F09E0A059E9}" destId="{79CA128B-42C6-4B04-A31E-5F2242E6A649}" srcOrd="1" destOrd="0" presId="urn:microsoft.com/office/officeart/2005/8/layout/list1"/>
    <dgm:cxn modelId="{AEDDA025-6087-482D-805E-2EB93D009D55}" type="presParOf" srcId="{40A64266-BC3A-42A9-BFF2-844D86C846AE}" destId="{D1826510-D51A-487D-9641-D13DD2DF9606}" srcOrd="5" destOrd="0" presId="urn:microsoft.com/office/officeart/2005/8/layout/list1"/>
    <dgm:cxn modelId="{0F509722-268D-42DD-825D-04C3AC3EC93C}" type="presParOf" srcId="{40A64266-BC3A-42A9-BFF2-844D86C846AE}" destId="{C1B53179-C3F0-41BC-8D05-5D71EAF1E65F}" srcOrd="6" destOrd="0" presId="urn:microsoft.com/office/officeart/2005/8/layout/list1"/>
    <dgm:cxn modelId="{1CC843C8-C5FD-4FBB-B863-EF391121F9F2}" type="presParOf" srcId="{40A64266-BC3A-42A9-BFF2-844D86C846AE}" destId="{79439D1F-7DD0-4BDE-A711-FEA33F3E85ED}" srcOrd="7" destOrd="0" presId="urn:microsoft.com/office/officeart/2005/8/layout/list1"/>
    <dgm:cxn modelId="{5695EAD7-7503-481B-B1FC-C9D69CAD9A64}" type="presParOf" srcId="{40A64266-BC3A-42A9-BFF2-844D86C846AE}" destId="{F8327BA6-4017-4671-9A78-C1C04E3B1A62}" srcOrd="8" destOrd="0" presId="urn:microsoft.com/office/officeart/2005/8/layout/list1"/>
    <dgm:cxn modelId="{8B75DF03-02EE-4695-94A7-7071CB721B96}" type="presParOf" srcId="{F8327BA6-4017-4671-9A78-C1C04E3B1A62}" destId="{3BFA6CA9-7439-4E1C-A279-67E505D31EAE}" srcOrd="0" destOrd="0" presId="urn:microsoft.com/office/officeart/2005/8/layout/list1"/>
    <dgm:cxn modelId="{9EBC22E1-8E3A-4710-94AF-4DA46F9E5326}" type="presParOf" srcId="{F8327BA6-4017-4671-9A78-C1C04E3B1A62}" destId="{4B191CD5-105F-4526-B20A-966363887751}" srcOrd="1" destOrd="0" presId="urn:microsoft.com/office/officeart/2005/8/layout/list1"/>
    <dgm:cxn modelId="{132E4C38-18B6-4B1C-ADE6-18E37A73D550}" type="presParOf" srcId="{40A64266-BC3A-42A9-BFF2-844D86C846AE}" destId="{6DB9784A-71CF-47DF-A5D9-E5F319D6D096}" srcOrd="9" destOrd="0" presId="urn:microsoft.com/office/officeart/2005/8/layout/list1"/>
    <dgm:cxn modelId="{C4709A23-4370-4A11-9B7A-C4A157EFC996}" type="presParOf" srcId="{40A64266-BC3A-42A9-BFF2-844D86C846AE}" destId="{6DF0CB2F-8037-4F3C-891B-25BA9051FB2E}" srcOrd="10" destOrd="0" presId="urn:microsoft.com/office/officeart/2005/8/layout/list1"/>
    <dgm:cxn modelId="{8C26A7FB-1525-4A67-957A-220B1D5176FB}" type="presParOf" srcId="{40A64266-BC3A-42A9-BFF2-844D86C846AE}" destId="{8F2BBCBE-1D44-454C-AD68-74FEE71BF432}" srcOrd="11" destOrd="0" presId="urn:microsoft.com/office/officeart/2005/8/layout/list1"/>
    <dgm:cxn modelId="{C197A333-0070-443E-95CF-C25288D599D1}" type="presParOf" srcId="{40A64266-BC3A-42A9-BFF2-844D86C846AE}" destId="{A318925D-1E2D-4FF7-9E71-F8C5C462C810}" srcOrd="12" destOrd="0" presId="urn:microsoft.com/office/officeart/2005/8/layout/list1"/>
    <dgm:cxn modelId="{DA3DA63E-8EA1-4955-B9D4-EA93B131EA6C}" type="presParOf" srcId="{A318925D-1E2D-4FF7-9E71-F8C5C462C810}" destId="{02C22228-3EFE-4797-8EBF-43F558D28743}" srcOrd="0" destOrd="0" presId="urn:microsoft.com/office/officeart/2005/8/layout/list1"/>
    <dgm:cxn modelId="{7E20E90D-CAB0-4D7C-AB51-DB4B7AB480D5}" type="presParOf" srcId="{A318925D-1E2D-4FF7-9E71-F8C5C462C810}" destId="{12808DD7-D54A-4C43-8517-F97B379BEEE5}" srcOrd="1" destOrd="0" presId="urn:microsoft.com/office/officeart/2005/8/layout/list1"/>
    <dgm:cxn modelId="{24CE6428-C27C-4DCE-BB74-AAED48DB9060}" type="presParOf" srcId="{40A64266-BC3A-42A9-BFF2-844D86C846AE}" destId="{8FC16E5A-3015-433A-83D5-064CD7395677}" srcOrd="13" destOrd="0" presId="urn:microsoft.com/office/officeart/2005/8/layout/list1"/>
    <dgm:cxn modelId="{D56CF8CC-76E7-4F3A-BF7C-EAA97FB8D233}" type="presParOf" srcId="{40A64266-BC3A-42A9-BFF2-844D86C846AE}" destId="{993B8C69-B569-472D-A132-7D35B45B58F6}" srcOrd="14" destOrd="0" presId="urn:microsoft.com/office/officeart/2005/8/layout/list1"/>
    <dgm:cxn modelId="{3AB445D0-9601-4B25-AFD6-5E52D772AFB8}" type="presParOf" srcId="{40A64266-BC3A-42A9-BFF2-844D86C846AE}" destId="{D21917F3-8FCB-4DF7-BF35-F1B496E67D23}" srcOrd="15" destOrd="0" presId="urn:microsoft.com/office/officeart/2005/8/layout/list1"/>
    <dgm:cxn modelId="{FDB6FA9C-F118-49C5-800A-9904805DF92F}" type="presParOf" srcId="{40A64266-BC3A-42A9-BFF2-844D86C846AE}" destId="{80A77A82-F7E1-4137-B31A-3563C2F32D5E}" srcOrd="16" destOrd="0" presId="urn:microsoft.com/office/officeart/2005/8/layout/list1"/>
    <dgm:cxn modelId="{AB4957B2-3753-4CB0-8083-70FE91ACBD1E}" type="presParOf" srcId="{80A77A82-F7E1-4137-B31A-3563C2F32D5E}" destId="{37778004-B09C-4602-AD4F-8ED55CC74FB4}" srcOrd="0" destOrd="0" presId="urn:microsoft.com/office/officeart/2005/8/layout/list1"/>
    <dgm:cxn modelId="{DA28E473-C459-4433-A30D-D0410ACB820D}" type="presParOf" srcId="{80A77A82-F7E1-4137-B31A-3563C2F32D5E}" destId="{E5E2D1FC-1394-42FE-ACA5-DD4C201DA7E4}" srcOrd="1" destOrd="0" presId="urn:microsoft.com/office/officeart/2005/8/layout/list1"/>
    <dgm:cxn modelId="{1DFD114A-996C-4FC4-8505-8D2F5A0871BB}" type="presParOf" srcId="{40A64266-BC3A-42A9-BFF2-844D86C846AE}" destId="{120973D6-74A6-442C-8BAB-AA3967F0BA3E}" srcOrd="17" destOrd="0" presId="urn:microsoft.com/office/officeart/2005/8/layout/list1"/>
    <dgm:cxn modelId="{9BED3228-9BC1-41BB-8C04-54CDE6587622}" type="presParOf" srcId="{40A64266-BC3A-42A9-BFF2-844D86C846AE}" destId="{D7BA760F-D0FF-4D92-B199-3C77EF64FD9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10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 dirty="0"/>
            <a:t>СУММАРНЫЙ ИФ в 2018</a:t>
          </a:r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C9C87F4F-5CEB-47DF-926B-53509C6595E3}">
      <dgm:prSet phldrT="[Текст]"/>
      <dgm:spPr/>
      <dgm:t>
        <a:bodyPr/>
        <a:lstStyle/>
        <a:p>
          <a:pPr algn="ctr"/>
          <a:r>
            <a:rPr lang="ru-RU" b="1" dirty="0"/>
            <a:t>51</a:t>
          </a:r>
        </a:p>
      </dgm:t>
    </dgm:pt>
    <dgm:pt modelId="{706EFB35-7297-46D8-B29D-80E820D44E6C}" type="parTrans" cxnId="{EDA5C330-1A08-46E5-9CBD-EC5329902949}">
      <dgm:prSet/>
      <dgm:spPr/>
      <dgm:t>
        <a:bodyPr/>
        <a:lstStyle/>
        <a:p>
          <a:endParaRPr lang="ru-RU"/>
        </a:p>
      </dgm:t>
    </dgm:pt>
    <dgm:pt modelId="{093A36DE-0F00-4CB9-91CD-8FAC38086D64}" type="sibTrans" cxnId="{EDA5C330-1A08-46E5-9CBD-EC5329902949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52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1,8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2,1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9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456F6D98-E374-489C-B1C4-B1869A143C6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19</a:t>
          </a:r>
        </a:p>
      </dgm:t>
    </dgm:pt>
    <dgm:pt modelId="{AD8E9A8F-117E-4F60-916E-90424DF43665}" type="parTrans" cxnId="{0A6A5B1E-ED6A-4D54-942F-803633942ED3}">
      <dgm:prSet/>
      <dgm:spPr/>
      <dgm:t>
        <a:bodyPr/>
        <a:lstStyle/>
        <a:p>
          <a:endParaRPr lang="ru-RU"/>
        </a:p>
      </dgm:t>
    </dgm:pt>
    <dgm:pt modelId="{863F379E-0246-49AE-AB63-9B567957069F}" type="sibTrans" cxnId="{0A6A5B1E-ED6A-4D54-942F-803633942ED3}">
      <dgm:prSet/>
      <dgm:spPr/>
      <dgm:t>
        <a:bodyPr/>
        <a:lstStyle/>
        <a:p>
          <a:endParaRPr lang="ru-RU"/>
        </a:p>
      </dgm:t>
    </dgm:pt>
    <dgm:pt modelId="{1FE4B76E-E328-4718-BF77-78FA73CFFE9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16</a:t>
          </a:r>
          <a:r>
            <a:rPr lang="ru-RU" dirty="0"/>
            <a:t>	</a:t>
          </a:r>
        </a:p>
      </dgm:t>
    </dgm:pt>
    <dgm:pt modelId="{38205EA9-1403-457A-808A-C98DE1F07896}" type="parTrans" cxnId="{D9F0E902-C14F-4DD4-A5AA-FF79F653A293}">
      <dgm:prSet/>
      <dgm:spPr/>
      <dgm:t>
        <a:bodyPr/>
        <a:lstStyle/>
        <a:p>
          <a:endParaRPr lang="ru-RU"/>
        </a:p>
      </dgm:t>
    </dgm:pt>
    <dgm:pt modelId="{46D7DE17-E49F-49FD-9847-CEDF97818F6A}" type="sibTrans" cxnId="{D9F0E902-C14F-4DD4-A5AA-FF79F653A293}">
      <dgm:prSet/>
      <dgm:spPr/>
      <dgm:t>
        <a:bodyPr/>
        <a:lstStyle/>
        <a:p>
          <a:endParaRPr lang="ru-RU"/>
        </a:p>
      </dgm:t>
    </dgm:pt>
    <dgm:pt modelId="{CD954701-9D3B-4018-9D35-4BBEC6C5F9CD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E0800270-68DA-4279-AA4A-1C8441AE490A}" type="parTrans" cxnId="{2E21809F-EEFA-4725-8A84-E2F459AB4BD1}">
      <dgm:prSet/>
      <dgm:spPr/>
      <dgm:t>
        <a:bodyPr/>
        <a:lstStyle/>
        <a:p>
          <a:endParaRPr lang="ru-RU"/>
        </a:p>
      </dgm:t>
    </dgm:pt>
    <dgm:pt modelId="{92069301-887D-49CC-ACDA-961EEADBA52E}" type="sibTrans" cxnId="{2E21809F-EEFA-4725-8A84-E2F459AB4BD1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B40458D4-F74C-4E4E-B28D-D24880B16E0B}" type="pres">
      <dgm:prSet presAssocID="{CD954701-9D3B-4018-9D35-4BBEC6C5F9CD}" presName="composite" presStyleCnt="0"/>
      <dgm:spPr/>
    </dgm:pt>
    <dgm:pt modelId="{6D7C1BEF-7D93-46CF-9846-EC0606798A83}" type="pres">
      <dgm:prSet presAssocID="{CD954701-9D3B-4018-9D35-4BBEC6C5F9CD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50B9EB-0930-4685-93F0-A29605E93988}" type="pres">
      <dgm:prSet presAssocID="{CD954701-9D3B-4018-9D35-4BBEC6C5F9CD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A88262-903D-4DAE-8D42-25C4DD6E31B2}" type="pres">
      <dgm:prSet presAssocID="{92069301-887D-49CC-ACDA-961EEADBA52E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E14DAB9C-8FE9-4A4F-A187-9B2BB99F57AE}" type="presOf" srcId="{C9C87F4F-5CEB-47DF-926B-53509C6595E3}" destId="{DF18CAAE-6961-49B2-961A-B5537765F801}" srcOrd="0" destOrd="0" presId="urn:microsoft.com/office/officeart/2005/8/layout/hList1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976E73C9-95E3-4CBA-9DE4-367E9C384341}" type="presOf" srcId="{A2901902-85D5-4CC1-87B2-E638B0188947}" destId="{C650B9EB-0930-4685-93F0-A29605E93988}" srcOrd="0" destOrd="1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CD954701-9D3B-4018-9D35-4BBEC6C5F9CD}" destId="{366F5736-4EE4-426C-987E-70B763A5A28D}" srcOrd="0" destOrd="0" parTransId="{0EA05FAF-5972-4C3B-A3B1-C77397D3B279}" sibTransId="{1382B28E-D26B-470F-8599-066C996407F5}"/>
    <dgm:cxn modelId="{0A6A5B1E-ED6A-4D54-942F-803633942ED3}" srcId="{134AA3BE-572A-4F8F-866C-EF3AA34558AC}" destId="{456F6D98-E374-489C-B1C4-B1869A143C6A}" srcOrd="0" destOrd="0" parTransId="{AD8E9A8F-117E-4F60-916E-90424DF43665}" sibTransId="{863F379E-0246-49AE-AB63-9B567957069F}"/>
    <dgm:cxn modelId="{665B3E68-558B-4DBE-A1B0-025D1496ED1F}" type="presOf" srcId="{456F6D98-E374-489C-B1C4-B1869A143C6A}" destId="{56DE4B25-5D2B-4F63-9D25-5C5750365F39}" srcOrd="0" destOrd="0" presId="urn:microsoft.com/office/officeart/2005/8/layout/hList1"/>
    <dgm:cxn modelId="{FCCD2C63-BCF3-4AD1-8EEC-5F0CC15B4881}" type="presOf" srcId="{1FE4B76E-E328-4718-BF77-78FA73CFFE9A}" destId="{56DE4B25-5D2B-4F63-9D25-5C5750365F39}" srcOrd="0" destOrd="1" presId="urn:microsoft.com/office/officeart/2005/8/layout/hList1"/>
    <dgm:cxn modelId="{F4B6215F-C63B-492E-89EF-18677AD42492}" type="presOf" srcId="{CD954701-9D3B-4018-9D35-4BBEC6C5F9CD}" destId="{6D7C1BEF-7D93-46CF-9846-EC0606798A83}" srcOrd="0" destOrd="0" presId="urn:microsoft.com/office/officeart/2005/8/layout/hList1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2E21809F-EEFA-4725-8A84-E2F459AB4BD1}" srcId="{3B06B399-876A-4972-BD6D-78F63B3637CC}" destId="{CD954701-9D3B-4018-9D35-4BBEC6C5F9CD}" srcOrd="1" destOrd="0" parTransId="{E0800270-68DA-4279-AA4A-1C8441AE490A}" sibTransId="{92069301-887D-49CC-ACDA-961EEADBA52E}"/>
    <dgm:cxn modelId="{CA06C17C-183E-4941-A685-49B29F5EB9CE}" type="presOf" srcId="{DC75636C-6469-4F7D-8BEB-AF15B0B94AA5}" destId="{C650B9EB-0930-4685-93F0-A29605E93988}" srcOrd="0" destOrd="2" presId="urn:microsoft.com/office/officeart/2005/8/layout/hList1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EDA5C330-1A08-46E5-9CBD-EC5329902949}" srcId="{AE0D40FB-F662-4AA4-8533-1ACE09A8DC3A}" destId="{C9C87F4F-5CEB-47DF-926B-53509C6595E3}" srcOrd="0" destOrd="0" parTransId="{706EFB35-7297-46D8-B29D-80E820D44E6C}" sibTransId="{093A36DE-0F00-4CB9-91CD-8FAC38086D64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9A731558-976B-4CAA-876A-14E3EF9D5C95}" srcId="{CD954701-9D3B-4018-9D35-4BBEC6C5F9CD}" destId="{A2901902-85D5-4CC1-87B2-E638B0188947}" srcOrd="1" destOrd="0" parTransId="{132423A1-C889-40E5-8244-976402BCB2BA}" sibTransId="{641E2D92-5BC9-432C-A232-265507C60489}"/>
    <dgm:cxn modelId="{E38E64BA-9ED0-4013-AFF1-4BAB3D50D0FD}" srcId="{CD954701-9D3B-4018-9D35-4BBEC6C5F9CD}" destId="{DC75636C-6469-4F7D-8BEB-AF15B0B94AA5}" srcOrd="2" destOrd="0" parTransId="{3B9DD29A-C2BC-45E4-A98B-B79CA7610AE8}" sibTransId="{172FD43E-FA17-4403-ADD8-70E92662C565}"/>
    <dgm:cxn modelId="{21A194AC-E250-44FE-B4AF-4958EECC732D}" type="presOf" srcId="{366F5736-4EE4-426C-987E-70B763A5A28D}" destId="{C650B9EB-0930-4685-93F0-A29605E93988}" srcOrd="0" destOrd="0" presId="urn:microsoft.com/office/officeart/2005/8/layout/hList1"/>
    <dgm:cxn modelId="{D9F0E902-C14F-4DD4-A5AA-FF79F653A293}" srcId="{134AA3BE-572A-4F8F-866C-EF3AA34558AC}" destId="{1FE4B76E-E328-4718-BF77-78FA73CFFE9A}" srcOrd="1" destOrd="0" parTransId="{38205EA9-1403-457A-808A-C98DE1F07896}" sibTransId="{46D7DE17-E49F-49FD-9847-CEDF97818F6A}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97B18D7D-8D77-41F0-93FF-A5B476ED8B13}" type="presParOf" srcId="{3C77512C-C3E0-4449-9941-1F650882FEFD}" destId="{B40458D4-F74C-4E4E-B28D-D24880B16E0B}" srcOrd="2" destOrd="0" presId="urn:microsoft.com/office/officeart/2005/8/layout/hList1"/>
    <dgm:cxn modelId="{1265A6AC-F2AC-41F9-87CD-8E404055718C}" type="presParOf" srcId="{B40458D4-F74C-4E4E-B28D-D24880B16E0B}" destId="{6D7C1BEF-7D93-46CF-9846-EC0606798A83}" srcOrd="0" destOrd="0" presId="urn:microsoft.com/office/officeart/2005/8/layout/hList1"/>
    <dgm:cxn modelId="{AD0B669D-F589-47D6-8D57-19D8350DF7D4}" type="presParOf" srcId="{B40458D4-F74C-4E4E-B28D-D24880B16E0B}" destId="{C650B9EB-0930-4685-93F0-A29605E93988}" srcOrd="1" destOrd="0" presId="urn:microsoft.com/office/officeart/2005/8/layout/hList1"/>
    <dgm:cxn modelId="{089B4066-1F87-4AC0-9523-48A552CF6CC8}" type="presParOf" srcId="{3C77512C-C3E0-4449-9941-1F650882FEFD}" destId="{EAA88262-903D-4DAE-8D42-25C4DD6E31B2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МЕТОДОВ ИММУНОСЕКВЕНИРОВАНИЯ (Д.М. ЧУДАКОВ)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152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230773D8-F290-4F65-9417-041CDEFFAEC9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СРАВНИТЕЛЬНОЙ И ФУНКЦИОНАЛЬНОЙ ГЕНОМИКИ (Ю.Б. ЛЕБЕДЕВ)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39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0D1CAC-C705-46A5-94AF-62C415D9BFC8}" type="parTrans" cxnId="{F2C53FF7-E1AB-4308-AFC0-16B465B3E37C}">
      <dgm:prSet/>
      <dgm:spPr/>
      <dgm:t>
        <a:bodyPr/>
        <a:lstStyle/>
        <a:p>
          <a:endParaRPr lang="ru-RU"/>
        </a:p>
      </dgm:t>
    </dgm:pt>
    <dgm:pt modelId="{291F0C5F-0479-4BDF-AFC4-56ED7FC136E8}" type="sibTrans" cxnId="{F2C53FF7-E1AB-4308-AFC0-16B465B3E37C}">
      <dgm:prSet/>
      <dgm:spPr/>
      <dgm:t>
        <a:bodyPr/>
        <a:lstStyle/>
        <a:p>
          <a:endParaRPr lang="ru-RU"/>
        </a:p>
      </dgm:t>
    </dgm:pt>
    <dgm:pt modelId="{D7172648-EE55-4EA0-9547-58741A4080A1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СТРУКТУРНОЙ ОРГАНИЗАЦИИ Т-КЛЕТОЧНОГО ИММУНИТЕТА (О.В. БРИТАНОВА)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70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37472E-0529-432A-897D-C158B72B5371}" type="parTrans" cxnId="{FAA26970-04F7-4C45-B716-830DE10ED370}">
      <dgm:prSet/>
      <dgm:spPr/>
      <dgm:t>
        <a:bodyPr/>
        <a:lstStyle/>
        <a:p>
          <a:endParaRPr lang="ru-RU"/>
        </a:p>
      </dgm:t>
    </dgm:pt>
    <dgm:pt modelId="{8DC67B46-68F2-4DE2-8DBE-56413A2D16F6}" type="sibTrans" cxnId="{FAA26970-04F7-4C45-B716-830DE10ED370}">
      <dgm:prSet/>
      <dgm:spPr/>
      <dgm:t>
        <a:bodyPr/>
        <a:lstStyle/>
        <a:p>
          <a:endParaRPr lang="ru-RU"/>
        </a:p>
      </dgm:t>
    </dgm:pt>
    <dgm:pt modelId="{0285F784-4485-4A73-8929-4D5DB09E68CF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АЛГОРИТМОВ ИММУНОСЕКВЕНИРОВАНИЯ (М.А. ШУГАЙ)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26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F45423-5D04-4333-8208-FD9380089D47}" type="parTrans" cxnId="{E2C40DF1-4D9A-4F88-B498-1F526652AEC3}">
      <dgm:prSet/>
      <dgm:spPr/>
      <dgm:t>
        <a:bodyPr/>
        <a:lstStyle/>
        <a:p>
          <a:endParaRPr lang="ru-RU"/>
        </a:p>
      </dgm:t>
    </dgm:pt>
    <dgm:pt modelId="{AB046704-BFBB-4441-8BED-F60C4D526D31}" type="sibTrans" cxnId="{E2C40DF1-4D9A-4F88-B498-1F526652AEC3}">
      <dgm:prSet/>
      <dgm:spPr/>
      <dgm:t>
        <a:bodyPr/>
        <a:lstStyle/>
        <a:p>
          <a:endParaRPr lang="ru-RU"/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4" custScaleX="142857" custScaleY="824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4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9229B973-FB3F-42FD-956E-8BF64D20B5FD}" type="pres">
      <dgm:prSet presAssocID="{230773D8-F290-4F65-9417-041CDEFFAEC9}" presName="parentLin" presStyleCnt="0"/>
      <dgm:spPr/>
    </dgm:pt>
    <dgm:pt modelId="{31506430-AF41-4B97-BB8F-9CA1E151C76B}" type="pres">
      <dgm:prSet presAssocID="{230773D8-F290-4F65-9417-041CDEFFAEC9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E2D372D-5525-4613-9001-21FFCC2E1C1F}" type="pres">
      <dgm:prSet presAssocID="{230773D8-F290-4F65-9417-041CDEFFAEC9}" presName="parentText" presStyleLbl="node1" presStyleIdx="1" presStyleCnt="4" custScaleX="142857" custScaleY="824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ADB5E-A8A9-4CC9-9F57-3DD8996083A4}" type="pres">
      <dgm:prSet presAssocID="{230773D8-F290-4F65-9417-041CDEFFAEC9}" presName="negativeSpace" presStyleCnt="0"/>
      <dgm:spPr/>
    </dgm:pt>
    <dgm:pt modelId="{44D320F3-5806-4EB3-B63A-BB7B3EEC17EB}" type="pres">
      <dgm:prSet presAssocID="{230773D8-F290-4F65-9417-041CDEFFAEC9}" presName="childText" presStyleLbl="conFgAcc1" presStyleIdx="1" presStyleCnt="4">
        <dgm:presLayoutVars>
          <dgm:bulletEnabled val="1"/>
        </dgm:presLayoutVars>
      </dgm:prSet>
      <dgm:spPr/>
    </dgm:pt>
    <dgm:pt modelId="{1256717C-9CB5-44D5-AD0F-9D84EE200044}" type="pres">
      <dgm:prSet presAssocID="{291F0C5F-0479-4BDF-AFC4-56ED7FC136E8}" presName="spaceBetweenRectangles" presStyleCnt="0"/>
      <dgm:spPr/>
    </dgm:pt>
    <dgm:pt modelId="{4F4F2506-BFED-4B38-86E4-015D50B2C67A}" type="pres">
      <dgm:prSet presAssocID="{D7172648-EE55-4EA0-9547-58741A4080A1}" presName="parentLin" presStyleCnt="0"/>
      <dgm:spPr/>
    </dgm:pt>
    <dgm:pt modelId="{472223B8-2A57-41FB-8942-1F482C67DDAC}" type="pres">
      <dgm:prSet presAssocID="{D7172648-EE55-4EA0-9547-58741A4080A1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A8E20019-269B-4A93-9F1A-D5B806558E64}" type="pres">
      <dgm:prSet presAssocID="{D7172648-EE55-4EA0-9547-58741A4080A1}" presName="parentText" presStyleLbl="node1" presStyleIdx="2" presStyleCnt="4" custScaleX="142857" custScaleY="824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8593F6-8D06-4C85-919B-D1CE774EBFB7}" type="pres">
      <dgm:prSet presAssocID="{D7172648-EE55-4EA0-9547-58741A4080A1}" presName="negativeSpace" presStyleCnt="0"/>
      <dgm:spPr/>
    </dgm:pt>
    <dgm:pt modelId="{3AC4AFCF-76A3-4A13-A5B4-D453DCEA7810}" type="pres">
      <dgm:prSet presAssocID="{D7172648-EE55-4EA0-9547-58741A4080A1}" presName="childText" presStyleLbl="conFgAcc1" presStyleIdx="2" presStyleCnt="4">
        <dgm:presLayoutVars>
          <dgm:bulletEnabled val="1"/>
        </dgm:presLayoutVars>
      </dgm:prSet>
      <dgm:spPr/>
    </dgm:pt>
    <dgm:pt modelId="{CACB0748-01AC-4D5F-9765-5FD96A068FDC}" type="pres">
      <dgm:prSet presAssocID="{8DC67B46-68F2-4DE2-8DBE-56413A2D16F6}" presName="spaceBetweenRectangles" presStyleCnt="0"/>
      <dgm:spPr/>
    </dgm:pt>
    <dgm:pt modelId="{6F48E0F4-80FF-43D5-B0AA-D131C24579E0}" type="pres">
      <dgm:prSet presAssocID="{0285F784-4485-4A73-8929-4D5DB09E68CF}" presName="parentLin" presStyleCnt="0"/>
      <dgm:spPr/>
    </dgm:pt>
    <dgm:pt modelId="{A5E8CB78-3A60-49FF-89EE-C87902F0CC01}" type="pres">
      <dgm:prSet presAssocID="{0285F784-4485-4A73-8929-4D5DB09E68CF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4FB7F90-163D-4D93-9445-4A1630965DF8}" type="pres">
      <dgm:prSet presAssocID="{0285F784-4485-4A73-8929-4D5DB09E68CF}" presName="parentText" presStyleLbl="node1" presStyleIdx="3" presStyleCnt="4" custScaleX="142857" custScaleY="824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00CCED-1A66-4399-8D41-F277B47A21E7}" type="pres">
      <dgm:prSet presAssocID="{0285F784-4485-4A73-8929-4D5DB09E68CF}" presName="negativeSpace" presStyleCnt="0"/>
      <dgm:spPr/>
    </dgm:pt>
    <dgm:pt modelId="{B0740DBE-9041-4B4F-953A-98EFD50659B8}" type="pres">
      <dgm:prSet presAssocID="{0285F784-4485-4A73-8929-4D5DB09E68C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22A0910-5FD7-4BD9-BEFD-EFCAC514C3AA}" type="presOf" srcId="{230773D8-F290-4F65-9417-041CDEFFAEC9}" destId="{DE2D372D-5525-4613-9001-21FFCC2E1C1F}" srcOrd="1" destOrd="0" presId="urn:microsoft.com/office/officeart/2005/8/layout/list1"/>
    <dgm:cxn modelId="{FAA26970-04F7-4C45-B716-830DE10ED370}" srcId="{D0FAAFE9-4082-4DDA-8346-3DAB3C7A301C}" destId="{D7172648-EE55-4EA0-9547-58741A4080A1}" srcOrd="2" destOrd="0" parTransId="{CE37472E-0529-432A-897D-C158B72B5371}" sibTransId="{8DC67B46-68F2-4DE2-8DBE-56413A2D16F6}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A7FACBC4-1C2C-4B81-84B4-BC3043033117}" type="presOf" srcId="{0285F784-4485-4A73-8929-4D5DB09E68CF}" destId="{A5E8CB78-3A60-49FF-89EE-C87902F0CC01}" srcOrd="0" destOrd="0" presId="urn:microsoft.com/office/officeart/2005/8/layout/list1"/>
    <dgm:cxn modelId="{F28E6F62-0536-4831-BC5F-ADCAF630F2C8}" type="presOf" srcId="{D7172648-EE55-4EA0-9547-58741A4080A1}" destId="{472223B8-2A57-41FB-8942-1F482C67DDAC}" srcOrd="0" destOrd="0" presId="urn:microsoft.com/office/officeart/2005/8/layout/list1"/>
    <dgm:cxn modelId="{E2C40DF1-4D9A-4F88-B498-1F526652AEC3}" srcId="{D0FAAFE9-4082-4DDA-8346-3DAB3C7A301C}" destId="{0285F784-4485-4A73-8929-4D5DB09E68CF}" srcOrd="3" destOrd="0" parTransId="{BEF45423-5D04-4333-8208-FD9380089D47}" sibTransId="{AB046704-BFBB-4441-8BED-F60C4D526D31}"/>
    <dgm:cxn modelId="{F2C53FF7-E1AB-4308-AFC0-16B465B3E37C}" srcId="{D0FAAFE9-4082-4DDA-8346-3DAB3C7A301C}" destId="{230773D8-F290-4F65-9417-041CDEFFAEC9}" srcOrd="1" destOrd="0" parTransId="{BA0D1CAC-C705-46A5-94AF-62C415D9BFC8}" sibTransId="{291F0C5F-0479-4BDF-AFC4-56ED7FC136E8}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CECD22F7-06CD-40AB-87E5-7C10DCBF78D1}" type="presOf" srcId="{230773D8-F290-4F65-9417-041CDEFFAEC9}" destId="{31506430-AF41-4B97-BB8F-9CA1E151C76B}" srcOrd="0" destOrd="0" presId="urn:microsoft.com/office/officeart/2005/8/layout/list1"/>
    <dgm:cxn modelId="{66CF6A83-0B49-4750-BC08-B6B59DE1E2DD}" type="presOf" srcId="{0285F784-4485-4A73-8929-4D5DB09E68CF}" destId="{94FB7F90-163D-4D93-9445-4A1630965DF8}" srcOrd="1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59CE65D1-94E1-4A06-AB52-43141B914A37}" type="presOf" srcId="{D7172648-EE55-4EA0-9547-58741A4080A1}" destId="{A8E20019-269B-4A93-9F1A-D5B806558E64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A54E2CC9-963E-4E24-A662-1DB95793BCDB}" type="presParOf" srcId="{40A64266-BC3A-42A9-BFF2-844D86C846AE}" destId="{9229B973-FB3F-42FD-956E-8BF64D20B5FD}" srcOrd="4" destOrd="0" presId="urn:microsoft.com/office/officeart/2005/8/layout/list1"/>
    <dgm:cxn modelId="{B3D5DE93-0C7F-4C42-83C9-1956F9D493FC}" type="presParOf" srcId="{9229B973-FB3F-42FD-956E-8BF64D20B5FD}" destId="{31506430-AF41-4B97-BB8F-9CA1E151C76B}" srcOrd="0" destOrd="0" presId="urn:microsoft.com/office/officeart/2005/8/layout/list1"/>
    <dgm:cxn modelId="{2AA6670F-C116-4023-AD98-8AAA20EF3B56}" type="presParOf" srcId="{9229B973-FB3F-42FD-956E-8BF64D20B5FD}" destId="{DE2D372D-5525-4613-9001-21FFCC2E1C1F}" srcOrd="1" destOrd="0" presId="urn:microsoft.com/office/officeart/2005/8/layout/list1"/>
    <dgm:cxn modelId="{C24C724E-C5EF-412C-8E54-0DBD4B4487D4}" type="presParOf" srcId="{40A64266-BC3A-42A9-BFF2-844D86C846AE}" destId="{C43ADB5E-A8A9-4CC9-9F57-3DD8996083A4}" srcOrd="5" destOrd="0" presId="urn:microsoft.com/office/officeart/2005/8/layout/list1"/>
    <dgm:cxn modelId="{2104CF95-385F-4F6B-99A8-0C1112643AE9}" type="presParOf" srcId="{40A64266-BC3A-42A9-BFF2-844D86C846AE}" destId="{44D320F3-5806-4EB3-B63A-BB7B3EEC17EB}" srcOrd="6" destOrd="0" presId="urn:microsoft.com/office/officeart/2005/8/layout/list1"/>
    <dgm:cxn modelId="{794DDC50-CBE5-4281-A673-45B9E7B47CD0}" type="presParOf" srcId="{40A64266-BC3A-42A9-BFF2-844D86C846AE}" destId="{1256717C-9CB5-44D5-AD0F-9D84EE200044}" srcOrd="7" destOrd="0" presId="urn:microsoft.com/office/officeart/2005/8/layout/list1"/>
    <dgm:cxn modelId="{50D1944F-6587-4472-830F-32AB6E345C82}" type="presParOf" srcId="{40A64266-BC3A-42A9-BFF2-844D86C846AE}" destId="{4F4F2506-BFED-4B38-86E4-015D50B2C67A}" srcOrd="8" destOrd="0" presId="urn:microsoft.com/office/officeart/2005/8/layout/list1"/>
    <dgm:cxn modelId="{47FA16D2-B399-4669-925B-545D1201AE4A}" type="presParOf" srcId="{4F4F2506-BFED-4B38-86E4-015D50B2C67A}" destId="{472223B8-2A57-41FB-8942-1F482C67DDAC}" srcOrd="0" destOrd="0" presId="urn:microsoft.com/office/officeart/2005/8/layout/list1"/>
    <dgm:cxn modelId="{3BCA3D1B-B38D-408B-A865-B6FE46ECDAC4}" type="presParOf" srcId="{4F4F2506-BFED-4B38-86E4-015D50B2C67A}" destId="{A8E20019-269B-4A93-9F1A-D5B806558E64}" srcOrd="1" destOrd="0" presId="urn:microsoft.com/office/officeart/2005/8/layout/list1"/>
    <dgm:cxn modelId="{ED5A9057-7C8B-4BCF-A8C3-FB6D5E592949}" type="presParOf" srcId="{40A64266-BC3A-42A9-BFF2-844D86C846AE}" destId="{8C8593F6-8D06-4C85-919B-D1CE774EBFB7}" srcOrd="9" destOrd="0" presId="urn:microsoft.com/office/officeart/2005/8/layout/list1"/>
    <dgm:cxn modelId="{0EE849E9-8FD8-41A9-80C1-E11424AD621F}" type="presParOf" srcId="{40A64266-BC3A-42A9-BFF2-844D86C846AE}" destId="{3AC4AFCF-76A3-4A13-A5B4-D453DCEA7810}" srcOrd="10" destOrd="0" presId="urn:microsoft.com/office/officeart/2005/8/layout/list1"/>
    <dgm:cxn modelId="{18EEEEC1-39D5-4F08-B87B-1E325A1812D6}" type="presParOf" srcId="{40A64266-BC3A-42A9-BFF2-844D86C846AE}" destId="{CACB0748-01AC-4D5F-9765-5FD96A068FDC}" srcOrd="11" destOrd="0" presId="urn:microsoft.com/office/officeart/2005/8/layout/list1"/>
    <dgm:cxn modelId="{BA656A0B-6812-4CD7-B3DF-36C658A82F47}" type="presParOf" srcId="{40A64266-BC3A-42A9-BFF2-844D86C846AE}" destId="{6F48E0F4-80FF-43D5-B0AA-D131C24579E0}" srcOrd="12" destOrd="0" presId="urn:microsoft.com/office/officeart/2005/8/layout/list1"/>
    <dgm:cxn modelId="{668C08CA-0632-4A7E-8641-F8428867947D}" type="presParOf" srcId="{6F48E0F4-80FF-43D5-B0AA-D131C24579E0}" destId="{A5E8CB78-3A60-49FF-89EE-C87902F0CC01}" srcOrd="0" destOrd="0" presId="urn:microsoft.com/office/officeart/2005/8/layout/list1"/>
    <dgm:cxn modelId="{7A30C6A6-5CA2-4923-8CF5-07B2694C5CBC}" type="presParOf" srcId="{6F48E0F4-80FF-43D5-B0AA-D131C24579E0}" destId="{94FB7F90-163D-4D93-9445-4A1630965DF8}" srcOrd="1" destOrd="0" presId="urn:microsoft.com/office/officeart/2005/8/layout/list1"/>
    <dgm:cxn modelId="{5090B476-0740-4A4B-B365-B6A338B4889F}" type="presParOf" srcId="{40A64266-BC3A-42A9-BFF2-844D86C846AE}" destId="{6200CCED-1A66-4399-8D41-F277B47A21E7}" srcOrd="13" destOrd="0" presId="urn:microsoft.com/office/officeart/2005/8/layout/list1"/>
    <dgm:cxn modelId="{6BDC2282-C25B-44F1-B0A2-ADEB30586704}" type="presParOf" srcId="{40A64266-BC3A-42A9-BFF2-844D86C846AE}" destId="{B0740DBE-9041-4B4F-953A-98EFD50659B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16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 dirty="0"/>
            <a:t>СУММАРНЫЙ ИФ в 2018</a:t>
          </a:r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C9C87F4F-5CEB-47DF-926B-53509C6595E3}">
      <dgm:prSet phldrT="[Текст]"/>
      <dgm:spPr/>
      <dgm:t>
        <a:bodyPr/>
        <a:lstStyle/>
        <a:p>
          <a:pPr algn="ctr"/>
          <a:r>
            <a:rPr lang="ru-RU" b="1" dirty="0"/>
            <a:t>183</a:t>
          </a:r>
        </a:p>
      </dgm:t>
    </dgm:pt>
    <dgm:pt modelId="{706EFB35-7297-46D8-B29D-80E820D44E6C}" type="parTrans" cxnId="{EDA5C330-1A08-46E5-9CBD-EC5329902949}">
      <dgm:prSet/>
      <dgm:spPr/>
      <dgm:t>
        <a:bodyPr/>
        <a:lstStyle/>
        <a:p>
          <a:endParaRPr lang="ru-RU"/>
        </a:p>
      </dgm:t>
    </dgm:pt>
    <dgm:pt modelId="{093A36DE-0F00-4CB9-91CD-8FAC38086D64}" type="sibTrans" cxnId="{EDA5C330-1A08-46E5-9CBD-EC5329902949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76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6,4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6,4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2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EE16C484-F604-4432-8FE9-26D74D24876B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10,6</a:t>
          </a:r>
        </a:p>
      </dgm:t>
    </dgm:pt>
    <dgm:pt modelId="{FC51D8E0-6FB8-4CBE-B1EC-D7AC9BDDA8D2}" type="parTrans" cxnId="{0C7E9181-95A9-4995-A560-405CD35B0B59}">
      <dgm:prSet/>
      <dgm:spPr/>
      <dgm:t>
        <a:bodyPr/>
        <a:lstStyle/>
        <a:p>
          <a:endParaRPr lang="ru-RU"/>
        </a:p>
      </dgm:t>
    </dgm:pt>
    <dgm:pt modelId="{347E70ED-B150-4F45-9F92-4B613D4889F5}" type="sibTrans" cxnId="{0C7E9181-95A9-4995-A560-405CD35B0B59}">
      <dgm:prSet/>
      <dgm:spPr/>
      <dgm:t>
        <a:bodyPr/>
        <a:lstStyle/>
        <a:p>
          <a:endParaRPr lang="ru-RU"/>
        </a:p>
      </dgm:t>
    </dgm:pt>
    <dgm:pt modelId="{142EB51E-1BBA-475A-A2AC-3D0C984A401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10,6</a:t>
          </a:r>
          <a:r>
            <a:rPr lang="ru-RU" dirty="0"/>
            <a:t>	</a:t>
          </a:r>
        </a:p>
      </dgm:t>
    </dgm:pt>
    <dgm:pt modelId="{F5021FC6-13D8-424D-BBC9-1D3CB2E86D98}" type="parTrans" cxnId="{6AD9F8B2-EBEB-45CC-9EBB-445AD11F3085}">
      <dgm:prSet/>
      <dgm:spPr/>
      <dgm:t>
        <a:bodyPr/>
        <a:lstStyle/>
        <a:p>
          <a:endParaRPr lang="ru-RU"/>
        </a:p>
      </dgm:t>
    </dgm:pt>
    <dgm:pt modelId="{0F64327E-D65A-49CA-BAD1-84EB913D92F9}" type="sibTrans" cxnId="{6AD9F8B2-EBEB-45CC-9EBB-445AD11F3085}">
      <dgm:prSet/>
      <dgm:spPr/>
      <dgm:t>
        <a:bodyPr/>
        <a:lstStyle/>
        <a:p>
          <a:endParaRPr lang="ru-RU"/>
        </a:p>
      </dgm:t>
    </dgm:pt>
    <dgm:pt modelId="{81762C26-FF6B-40C9-907E-622FD780416F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18AEC394-5A3D-4240-952D-EE26A3D56B8A}" type="parTrans" cxnId="{C20CD4B4-378B-423F-8733-5317DD8F822C}">
      <dgm:prSet/>
      <dgm:spPr/>
      <dgm:t>
        <a:bodyPr/>
        <a:lstStyle/>
        <a:p>
          <a:endParaRPr lang="ru-RU"/>
        </a:p>
      </dgm:t>
    </dgm:pt>
    <dgm:pt modelId="{429CA56B-2B99-483E-B98A-7BEB54F9AE55}" type="sibTrans" cxnId="{C20CD4B4-378B-423F-8733-5317DD8F822C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ECB8EB58-F37D-49A4-8D7C-0A64AA3AD0F2}" type="pres">
      <dgm:prSet presAssocID="{81762C26-FF6B-40C9-907E-622FD780416F}" presName="composite" presStyleCnt="0"/>
      <dgm:spPr/>
    </dgm:pt>
    <dgm:pt modelId="{3E9754FD-D31C-46D8-9487-27D512C76CD0}" type="pres">
      <dgm:prSet presAssocID="{81762C26-FF6B-40C9-907E-622FD780416F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5D4AB-C8D8-4890-BB93-2C59046E36F4}" type="pres">
      <dgm:prSet presAssocID="{81762C26-FF6B-40C9-907E-622FD780416F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04EDC8-C0A5-480F-8F7F-2E9243DC4D0C}" type="pres">
      <dgm:prSet presAssocID="{429CA56B-2B99-483E-B98A-7BEB54F9AE55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C20CD4B4-378B-423F-8733-5317DD8F822C}" srcId="{3B06B399-876A-4972-BD6D-78F63B3637CC}" destId="{81762C26-FF6B-40C9-907E-622FD780416F}" srcOrd="1" destOrd="0" parTransId="{18AEC394-5A3D-4240-952D-EE26A3D56B8A}" sibTransId="{429CA56B-2B99-483E-B98A-7BEB54F9AE55}"/>
    <dgm:cxn modelId="{A00F19F4-468F-4F3B-AD45-DA8AC83F3821}" type="presOf" srcId="{142EB51E-1BBA-475A-A2AC-3D0C984A401A}" destId="{56DE4B25-5D2B-4F63-9D25-5C5750365F39}" srcOrd="0" destOrd="1" presId="urn:microsoft.com/office/officeart/2005/8/layout/hList1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E14DAB9C-8FE9-4A4F-A187-9B2BB99F57AE}" type="presOf" srcId="{C9C87F4F-5CEB-47DF-926B-53509C6595E3}" destId="{DF18CAAE-6961-49B2-961A-B5537765F801}" srcOrd="0" destOrd="0" presId="urn:microsoft.com/office/officeart/2005/8/layout/hList1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BCE094E0-1A40-4DDF-8409-6ECB883AC9D5}" type="presOf" srcId="{366F5736-4EE4-426C-987E-70B763A5A28D}" destId="{4D65D4AB-C8D8-4890-BB93-2C59046E36F4}" srcOrd="0" destOrd="0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81762C26-FF6B-40C9-907E-622FD780416F}" destId="{366F5736-4EE4-426C-987E-70B763A5A28D}" srcOrd="0" destOrd="0" parTransId="{0EA05FAF-5972-4C3B-A3B1-C77397D3B279}" sibTransId="{1382B28E-D26B-470F-8599-066C996407F5}"/>
    <dgm:cxn modelId="{6AD9F8B2-EBEB-45CC-9EBB-445AD11F3085}" srcId="{134AA3BE-572A-4F8F-866C-EF3AA34558AC}" destId="{142EB51E-1BBA-475A-A2AC-3D0C984A401A}" srcOrd="1" destOrd="0" parTransId="{F5021FC6-13D8-424D-BBC9-1D3CB2E86D98}" sibTransId="{0F64327E-D65A-49CA-BAD1-84EB913D92F9}"/>
    <dgm:cxn modelId="{0516E434-1262-4357-8A82-E56C6EF91519}" type="presOf" srcId="{DC75636C-6469-4F7D-8BEB-AF15B0B94AA5}" destId="{4D65D4AB-C8D8-4890-BB93-2C59046E36F4}" srcOrd="0" destOrd="2" presId="urn:microsoft.com/office/officeart/2005/8/layout/hList1"/>
    <dgm:cxn modelId="{0C7E9181-95A9-4995-A560-405CD35B0B59}" srcId="{134AA3BE-572A-4F8F-866C-EF3AA34558AC}" destId="{EE16C484-F604-4432-8FE9-26D74D24876B}" srcOrd="0" destOrd="0" parTransId="{FC51D8E0-6FB8-4CBE-B1EC-D7AC9BDDA8D2}" sibTransId="{347E70ED-B150-4F45-9F92-4B613D4889F5}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EDA5C330-1A08-46E5-9CBD-EC5329902949}" srcId="{AE0D40FB-F662-4AA4-8533-1ACE09A8DC3A}" destId="{C9C87F4F-5CEB-47DF-926B-53509C6595E3}" srcOrd="0" destOrd="0" parTransId="{706EFB35-7297-46D8-B29D-80E820D44E6C}" sibTransId="{093A36DE-0F00-4CB9-91CD-8FAC38086D64}"/>
    <dgm:cxn modelId="{D02E6EB8-95FF-4899-B99D-059F3242BAE9}" type="presOf" srcId="{EE16C484-F604-4432-8FE9-26D74D24876B}" destId="{56DE4B25-5D2B-4F63-9D25-5C5750365F39}" srcOrd="0" destOrd="0" presId="urn:microsoft.com/office/officeart/2005/8/layout/hList1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598E5B13-F31B-4128-9F23-1FE22795D131}" type="presOf" srcId="{A2901902-85D5-4CC1-87B2-E638B0188947}" destId="{4D65D4AB-C8D8-4890-BB93-2C59046E36F4}" srcOrd="0" destOrd="1" presId="urn:microsoft.com/office/officeart/2005/8/layout/hList1"/>
    <dgm:cxn modelId="{9A731558-976B-4CAA-876A-14E3EF9D5C95}" srcId="{81762C26-FF6B-40C9-907E-622FD780416F}" destId="{A2901902-85D5-4CC1-87B2-E638B0188947}" srcOrd="1" destOrd="0" parTransId="{132423A1-C889-40E5-8244-976402BCB2BA}" sibTransId="{641E2D92-5BC9-432C-A232-265507C60489}"/>
    <dgm:cxn modelId="{E38E64BA-9ED0-4013-AFF1-4BAB3D50D0FD}" srcId="{81762C26-FF6B-40C9-907E-622FD780416F}" destId="{DC75636C-6469-4F7D-8BEB-AF15B0B94AA5}" srcOrd="2" destOrd="0" parTransId="{3B9DD29A-C2BC-45E4-A98B-B79CA7610AE8}" sibTransId="{172FD43E-FA17-4403-ADD8-70E92662C565}"/>
    <dgm:cxn modelId="{A24AB791-C968-4A0C-99AC-8803D73070B2}" type="presOf" srcId="{81762C26-FF6B-40C9-907E-622FD780416F}" destId="{3E9754FD-D31C-46D8-9487-27D512C76CD0}" srcOrd="0" destOrd="0" presId="urn:microsoft.com/office/officeart/2005/8/layout/hList1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646DDE14-096A-48FB-9D39-41BA56C7ECAC}" type="presParOf" srcId="{3C77512C-C3E0-4449-9941-1F650882FEFD}" destId="{ECB8EB58-F37D-49A4-8D7C-0A64AA3AD0F2}" srcOrd="2" destOrd="0" presId="urn:microsoft.com/office/officeart/2005/8/layout/hList1"/>
    <dgm:cxn modelId="{FF32E4F6-2C62-474C-A682-B90B389BD6B3}" type="presParOf" srcId="{ECB8EB58-F37D-49A4-8D7C-0A64AA3AD0F2}" destId="{3E9754FD-D31C-46D8-9487-27D512C76CD0}" srcOrd="0" destOrd="0" presId="urn:microsoft.com/office/officeart/2005/8/layout/hList1"/>
    <dgm:cxn modelId="{0982B32C-57BA-4E2D-9F2F-FFF0FCAAAD57}" type="presParOf" srcId="{ECB8EB58-F37D-49A4-8D7C-0A64AA3AD0F2}" destId="{4D65D4AB-C8D8-4890-BB93-2C59046E36F4}" srcOrd="1" destOrd="0" presId="urn:microsoft.com/office/officeart/2005/8/layout/hList1"/>
    <dgm:cxn modelId="{11203753-8E30-49D5-86B8-709D037F1A5C}" type="presParOf" srcId="{3C77512C-C3E0-4449-9941-1F650882FEFD}" destId="{A904EDC8-C0A5-480F-8F7F-2E9243DC4D0C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ТЕХНОЛОГИЙ (В.В. БЕЛОУСОВ)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70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230773D8-F290-4F65-9417-041CDEFFAEC9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РЕДОКС-БИОЛОГИИ (Ю.Г. ЕРМАКОВА)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13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0D1CAC-C705-46A5-94AF-62C415D9BFC8}" type="parTrans" cxnId="{F2C53FF7-E1AB-4308-AFC0-16B465B3E37C}">
      <dgm:prSet/>
      <dgm:spPr/>
      <dgm:t>
        <a:bodyPr/>
        <a:lstStyle/>
        <a:p>
          <a:endParaRPr lang="ru-RU"/>
        </a:p>
      </dgm:t>
    </dgm:pt>
    <dgm:pt modelId="{291F0C5F-0479-4BDF-AFC4-56ED7FC136E8}" type="sibTrans" cxnId="{F2C53FF7-E1AB-4308-AFC0-16B465B3E37C}">
      <dgm:prSet/>
      <dgm:spPr/>
      <dgm:t>
        <a:bodyPr/>
        <a:lstStyle/>
        <a:p>
          <a:endParaRPr lang="ru-RU"/>
        </a:p>
      </dgm:t>
    </dgm:pt>
    <dgm:pt modelId="{D7172648-EE55-4EA0-9547-58741A4080A1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МЕТАБОЛИЧЕСКИХ ОСНОВ ПАТОЛОГИИ (Д.С. БИЛАН)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19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37472E-0529-432A-897D-C158B72B5371}" type="parTrans" cxnId="{FAA26970-04F7-4C45-B716-830DE10ED370}">
      <dgm:prSet/>
      <dgm:spPr/>
      <dgm:t>
        <a:bodyPr/>
        <a:lstStyle/>
        <a:p>
          <a:endParaRPr lang="ru-RU"/>
        </a:p>
      </dgm:t>
    </dgm:pt>
    <dgm:pt modelId="{8DC67B46-68F2-4DE2-8DBE-56413A2D16F6}" type="sibTrans" cxnId="{FAA26970-04F7-4C45-B716-830DE10ED370}">
      <dgm:prSet/>
      <dgm:spPr/>
      <dgm:t>
        <a:bodyPr/>
        <a:lstStyle/>
        <a:p>
          <a:endParaRPr lang="ru-RU"/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3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9229B973-FB3F-42FD-956E-8BF64D20B5FD}" type="pres">
      <dgm:prSet presAssocID="{230773D8-F290-4F65-9417-041CDEFFAEC9}" presName="parentLin" presStyleCnt="0"/>
      <dgm:spPr/>
    </dgm:pt>
    <dgm:pt modelId="{31506430-AF41-4B97-BB8F-9CA1E151C76B}" type="pres">
      <dgm:prSet presAssocID="{230773D8-F290-4F65-9417-041CDEFFAEC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E2D372D-5525-4613-9001-21FFCC2E1C1F}" type="pres">
      <dgm:prSet presAssocID="{230773D8-F290-4F65-9417-041CDEFFAEC9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ADB5E-A8A9-4CC9-9F57-3DD8996083A4}" type="pres">
      <dgm:prSet presAssocID="{230773D8-F290-4F65-9417-041CDEFFAEC9}" presName="negativeSpace" presStyleCnt="0"/>
      <dgm:spPr/>
    </dgm:pt>
    <dgm:pt modelId="{44D320F3-5806-4EB3-B63A-BB7B3EEC17EB}" type="pres">
      <dgm:prSet presAssocID="{230773D8-F290-4F65-9417-041CDEFFAEC9}" presName="childText" presStyleLbl="conFgAcc1" presStyleIdx="1" presStyleCnt="3">
        <dgm:presLayoutVars>
          <dgm:bulletEnabled val="1"/>
        </dgm:presLayoutVars>
      </dgm:prSet>
      <dgm:spPr/>
    </dgm:pt>
    <dgm:pt modelId="{1256717C-9CB5-44D5-AD0F-9D84EE200044}" type="pres">
      <dgm:prSet presAssocID="{291F0C5F-0479-4BDF-AFC4-56ED7FC136E8}" presName="spaceBetweenRectangles" presStyleCnt="0"/>
      <dgm:spPr/>
    </dgm:pt>
    <dgm:pt modelId="{4F4F2506-BFED-4B38-86E4-015D50B2C67A}" type="pres">
      <dgm:prSet presAssocID="{D7172648-EE55-4EA0-9547-58741A4080A1}" presName="parentLin" presStyleCnt="0"/>
      <dgm:spPr/>
    </dgm:pt>
    <dgm:pt modelId="{472223B8-2A57-41FB-8942-1F482C67DDAC}" type="pres">
      <dgm:prSet presAssocID="{D7172648-EE55-4EA0-9547-58741A4080A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8E20019-269B-4A93-9F1A-D5B806558E64}" type="pres">
      <dgm:prSet presAssocID="{D7172648-EE55-4EA0-9547-58741A4080A1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8593F6-8D06-4C85-919B-D1CE774EBFB7}" type="pres">
      <dgm:prSet presAssocID="{D7172648-EE55-4EA0-9547-58741A4080A1}" presName="negativeSpace" presStyleCnt="0"/>
      <dgm:spPr/>
    </dgm:pt>
    <dgm:pt modelId="{3AC4AFCF-76A3-4A13-A5B4-D453DCEA7810}" type="pres">
      <dgm:prSet presAssocID="{D7172648-EE55-4EA0-9547-58741A4080A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22A0910-5FD7-4BD9-BEFD-EFCAC514C3AA}" type="presOf" srcId="{230773D8-F290-4F65-9417-041CDEFFAEC9}" destId="{DE2D372D-5525-4613-9001-21FFCC2E1C1F}" srcOrd="1" destOrd="0" presId="urn:microsoft.com/office/officeart/2005/8/layout/list1"/>
    <dgm:cxn modelId="{FAA26970-04F7-4C45-B716-830DE10ED370}" srcId="{D0FAAFE9-4082-4DDA-8346-3DAB3C7A301C}" destId="{D7172648-EE55-4EA0-9547-58741A4080A1}" srcOrd="2" destOrd="0" parTransId="{CE37472E-0529-432A-897D-C158B72B5371}" sibTransId="{8DC67B46-68F2-4DE2-8DBE-56413A2D16F6}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F28E6F62-0536-4831-BC5F-ADCAF630F2C8}" type="presOf" srcId="{D7172648-EE55-4EA0-9547-58741A4080A1}" destId="{472223B8-2A57-41FB-8942-1F482C67DDAC}" srcOrd="0" destOrd="0" presId="urn:microsoft.com/office/officeart/2005/8/layout/list1"/>
    <dgm:cxn modelId="{F2C53FF7-E1AB-4308-AFC0-16B465B3E37C}" srcId="{D0FAAFE9-4082-4DDA-8346-3DAB3C7A301C}" destId="{230773D8-F290-4F65-9417-041CDEFFAEC9}" srcOrd="1" destOrd="0" parTransId="{BA0D1CAC-C705-46A5-94AF-62C415D9BFC8}" sibTransId="{291F0C5F-0479-4BDF-AFC4-56ED7FC136E8}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CECD22F7-06CD-40AB-87E5-7C10DCBF78D1}" type="presOf" srcId="{230773D8-F290-4F65-9417-041CDEFFAEC9}" destId="{31506430-AF41-4B97-BB8F-9CA1E151C76B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59CE65D1-94E1-4A06-AB52-43141B914A37}" type="presOf" srcId="{D7172648-EE55-4EA0-9547-58741A4080A1}" destId="{A8E20019-269B-4A93-9F1A-D5B806558E64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A54E2CC9-963E-4E24-A662-1DB95793BCDB}" type="presParOf" srcId="{40A64266-BC3A-42A9-BFF2-844D86C846AE}" destId="{9229B973-FB3F-42FD-956E-8BF64D20B5FD}" srcOrd="4" destOrd="0" presId="urn:microsoft.com/office/officeart/2005/8/layout/list1"/>
    <dgm:cxn modelId="{B3D5DE93-0C7F-4C42-83C9-1956F9D493FC}" type="presParOf" srcId="{9229B973-FB3F-42FD-956E-8BF64D20B5FD}" destId="{31506430-AF41-4B97-BB8F-9CA1E151C76B}" srcOrd="0" destOrd="0" presId="urn:microsoft.com/office/officeart/2005/8/layout/list1"/>
    <dgm:cxn modelId="{2AA6670F-C116-4023-AD98-8AAA20EF3B56}" type="presParOf" srcId="{9229B973-FB3F-42FD-956E-8BF64D20B5FD}" destId="{DE2D372D-5525-4613-9001-21FFCC2E1C1F}" srcOrd="1" destOrd="0" presId="urn:microsoft.com/office/officeart/2005/8/layout/list1"/>
    <dgm:cxn modelId="{C24C724E-C5EF-412C-8E54-0DBD4B4487D4}" type="presParOf" srcId="{40A64266-BC3A-42A9-BFF2-844D86C846AE}" destId="{C43ADB5E-A8A9-4CC9-9F57-3DD8996083A4}" srcOrd="5" destOrd="0" presId="urn:microsoft.com/office/officeart/2005/8/layout/list1"/>
    <dgm:cxn modelId="{2104CF95-385F-4F6B-99A8-0C1112643AE9}" type="presParOf" srcId="{40A64266-BC3A-42A9-BFF2-844D86C846AE}" destId="{44D320F3-5806-4EB3-B63A-BB7B3EEC17EB}" srcOrd="6" destOrd="0" presId="urn:microsoft.com/office/officeart/2005/8/layout/list1"/>
    <dgm:cxn modelId="{794DDC50-CBE5-4281-A673-45B9E7B47CD0}" type="presParOf" srcId="{40A64266-BC3A-42A9-BFF2-844D86C846AE}" destId="{1256717C-9CB5-44D5-AD0F-9D84EE200044}" srcOrd="7" destOrd="0" presId="urn:microsoft.com/office/officeart/2005/8/layout/list1"/>
    <dgm:cxn modelId="{50D1944F-6587-4472-830F-32AB6E345C82}" type="presParOf" srcId="{40A64266-BC3A-42A9-BFF2-844D86C846AE}" destId="{4F4F2506-BFED-4B38-86E4-015D50B2C67A}" srcOrd="8" destOrd="0" presId="urn:microsoft.com/office/officeart/2005/8/layout/list1"/>
    <dgm:cxn modelId="{47FA16D2-B399-4669-925B-545D1201AE4A}" type="presParOf" srcId="{4F4F2506-BFED-4B38-86E4-015D50B2C67A}" destId="{472223B8-2A57-41FB-8942-1F482C67DDAC}" srcOrd="0" destOrd="0" presId="urn:microsoft.com/office/officeart/2005/8/layout/list1"/>
    <dgm:cxn modelId="{3BCA3D1B-B38D-408B-A865-B6FE46ECDAC4}" type="presParOf" srcId="{4F4F2506-BFED-4B38-86E4-015D50B2C67A}" destId="{A8E20019-269B-4A93-9F1A-D5B806558E64}" srcOrd="1" destOrd="0" presId="urn:microsoft.com/office/officeart/2005/8/layout/list1"/>
    <dgm:cxn modelId="{ED5A9057-7C8B-4BCF-A8C3-FB6D5E592949}" type="presParOf" srcId="{40A64266-BC3A-42A9-BFF2-844D86C846AE}" destId="{8C8593F6-8D06-4C85-919B-D1CE774EBFB7}" srcOrd="9" destOrd="0" presId="urn:microsoft.com/office/officeart/2005/8/layout/list1"/>
    <dgm:cxn modelId="{0EE849E9-8FD8-41A9-80C1-E11424AD621F}" type="presParOf" srcId="{40A64266-BC3A-42A9-BFF2-844D86C846AE}" destId="{3AC4AFCF-76A3-4A13-A5B4-D453DCEA781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8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0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 dirty="0"/>
            <a:t>СУММАРНЫЙ ИФ в 2018</a:t>
          </a:r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C9C87F4F-5CEB-47DF-926B-53509C6595E3}">
      <dgm:prSet phldrT="[Текст]"/>
      <dgm:spPr/>
      <dgm:t>
        <a:bodyPr/>
        <a:lstStyle/>
        <a:p>
          <a:pPr algn="ctr"/>
          <a:r>
            <a:rPr lang="ru-RU" b="1" dirty="0"/>
            <a:t>70</a:t>
          </a:r>
        </a:p>
      </dgm:t>
    </dgm:pt>
    <dgm:pt modelId="{706EFB35-7297-46D8-B29D-80E820D44E6C}" type="parTrans" cxnId="{EDA5C330-1A08-46E5-9CBD-EC5329902949}">
      <dgm:prSet/>
      <dgm:spPr/>
      <dgm:t>
        <a:bodyPr/>
        <a:lstStyle/>
        <a:p>
          <a:endParaRPr lang="ru-RU"/>
        </a:p>
      </dgm:t>
    </dgm:pt>
    <dgm:pt modelId="{093A36DE-0F00-4CB9-91CD-8FAC38086D64}" type="sibTrans" cxnId="{EDA5C330-1A08-46E5-9CBD-EC5329902949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34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7,2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7,2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2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8B9B79CF-E37F-42E6-86FF-23BDCF61259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4,75</a:t>
          </a:r>
        </a:p>
      </dgm:t>
    </dgm:pt>
    <dgm:pt modelId="{77CB2855-2F23-49C2-8A30-C1C6DFB7A6EE}" type="parTrans" cxnId="{D0EEEB67-14A9-4A63-AFBA-115B19DD2047}">
      <dgm:prSet/>
      <dgm:spPr/>
      <dgm:t>
        <a:bodyPr/>
        <a:lstStyle/>
        <a:p>
          <a:endParaRPr lang="ru-RU"/>
        </a:p>
      </dgm:t>
    </dgm:pt>
    <dgm:pt modelId="{78CAB3FB-DF1C-43BB-BE8C-5D9839104500}" type="sibTrans" cxnId="{D0EEEB67-14A9-4A63-AFBA-115B19DD2047}">
      <dgm:prSet/>
      <dgm:spPr/>
      <dgm:t>
        <a:bodyPr/>
        <a:lstStyle/>
        <a:p>
          <a:endParaRPr lang="ru-RU"/>
        </a:p>
      </dgm:t>
    </dgm:pt>
    <dgm:pt modelId="{9B429B30-47B8-4DBE-B263-F83BF8C9FAD0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4,75</a:t>
          </a:r>
          <a:r>
            <a:rPr lang="ru-RU" dirty="0"/>
            <a:t>	</a:t>
          </a:r>
        </a:p>
      </dgm:t>
    </dgm:pt>
    <dgm:pt modelId="{45BF674C-6EE2-4A01-B6E5-70B5E85F3545}" type="parTrans" cxnId="{C6BCBCAB-D2B5-4BEC-B07E-8CD7BE7AC730}">
      <dgm:prSet/>
      <dgm:spPr/>
      <dgm:t>
        <a:bodyPr/>
        <a:lstStyle/>
        <a:p>
          <a:endParaRPr lang="ru-RU"/>
        </a:p>
      </dgm:t>
    </dgm:pt>
    <dgm:pt modelId="{5E785834-DC26-4FAC-A451-D1CEF589DC96}" type="sibTrans" cxnId="{C6BCBCAB-D2B5-4BEC-B07E-8CD7BE7AC730}">
      <dgm:prSet/>
      <dgm:spPr/>
      <dgm:t>
        <a:bodyPr/>
        <a:lstStyle/>
        <a:p>
          <a:endParaRPr lang="ru-RU"/>
        </a:p>
      </dgm:t>
    </dgm:pt>
    <dgm:pt modelId="{4D8449D4-D55C-4EB3-9E41-B09C39EBEAAC}">
      <dgm:prSet phldrT="[Текст]"/>
      <dgm:spPr/>
      <dgm:t>
        <a:bodyPr/>
        <a:lstStyle/>
        <a:p>
          <a:r>
            <a:rPr lang="ru-RU" dirty="0"/>
            <a:t>КОЛИЧЕСТВО СТАТЕЙ</a:t>
          </a:r>
        </a:p>
      </dgm:t>
    </dgm:pt>
    <dgm:pt modelId="{C2286B50-33C6-4131-B700-0431FCCA26DD}" type="parTrans" cxnId="{209A08F1-7B87-4066-BF75-DFA7D226E65F}">
      <dgm:prSet/>
      <dgm:spPr/>
      <dgm:t>
        <a:bodyPr/>
        <a:lstStyle/>
        <a:p>
          <a:endParaRPr lang="ru-RU"/>
        </a:p>
      </dgm:t>
    </dgm:pt>
    <dgm:pt modelId="{445284CD-DC0A-4A15-90F7-96A8936207D8}" type="sibTrans" cxnId="{209A08F1-7B87-4066-BF75-DFA7D226E65F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BC00AEB6-6659-4466-B323-406EB4756556}" type="pres">
      <dgm:prSet presAssocID="{4D8449D4-D55C-4EB3-9E41-B09C39EBEAAC}" presName="composite" presStyleCnt="0"/>
      <dgm:spPr/>
    </dgm:pt>
    <dgm:pt modelId="{044480B7-CDCF-4DBB-BC34-BD03065782D5}" type="pres">
      <dgm:prSet presAssocID="{4D8449D4-D55C-4EB3-9E41-B09C39EBEAA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F0A857-C790-421C-B9CB-E7CE0CECA2F1}" type="pres">
      <dgm:prSet presAssocID="{4D8449D4-D55C-4EB3-9E41-B09C39EBEAAC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12A3A7-8659-4C2E-A9E3-36B27B4797D5}" type="pres">
      <dgm:prSet presAssocID="{445284CD-DC0A-4A15-90F7-96A8936207D8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E14DAB9C-8FE9-4A4F-A187-9B2BB99F57AE}" type="presOf" srcId="{C9C87F4F-5CEB-47DF-926B-53509C6595E3}" destId="{DF18CAAE-6961-49B2-961A-B5537765F801}" srcOrd="0" destOrd="0" presId="urn:microsoft.com/office/officeart/2005/8/layout/hList1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EE6303F9-5EB1-45F0-8EEA-3699A918C6BD}" type="presOf" srcId="{9B429B30-47B8-4DBE-B263-F83BF8C9FAD0}" destId="{56DE4B25-5D2B-4F63-9D25-5C5750365F39}" srcOrd="0" destOrd="1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29BE4C09-16E5-48B9-B90B-7F2CC7E423CB}" type="presOf" srcId="{4D8449D4-D55C-4EB3-9E41-B09C39EBEAAC}" destId="{044480B7-CDCF-4DBB-BC34-BD03065782D5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DC01FE00-969F-4A75-88CD-653F6A11A64E}" type="presOf" srcId="{8B9B79CF-E37F-42E6-86FF-23BDCF612597}" destId="{56DE4B25-5D2B-4F63-9D25-5C5750365F39}" srcOrd="0" destOrd="0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7E9EA6B0-FA92-4FE2-BDA7-7C74F183A959}" type="presOf" srcId="{A2901902-85D5-4CC1-87B2-E638B0188947}" destId="{09F0A857-C790-421C-B9CB-E7CE0CECA2F1}" srcOrd="0" destOrd="1" presId="urn:microsoft.com/office/officeart/2005/8/layout/hList1"/>
    <dgm:cxn modelId="{A453571B-0E70-4ECE-92BB-3F79045C61BB}" srcId="{4D8449D4-D55C-4EB3-9E41-B09C39EBEAAC}" destId="{366F5736-4EE4-426C-987E-70B763A5A28D}" srcOrd="0" destOrd="0" parTransId="{0EA05FAF-5972-4C3B-A3B1-C77397D3B279}" sibTransId="{1382B28E-D26B-470F-8599-066C996407F5}"/>
    <dgm:cxn modelId="{D0EEEB67-14A9-4A63-AFBA-115B19DD2047}" srcId="{134AA3BE-572A-4F8F-866C-EF3AA34558AC}" destId="{8B9B79CF-E37F-42E6-86FF-23BDCF612597}" srcOrd="0" destOrd="0" parTransId="{77CB2855-2F23-49C2-8A30-C1C6DFB7A6EE}" sibTransId="{78CAB3FB-DF1C-43BB-BE8C-5D9839104500}"/>
    <dgm:cxn modelId="{586BCC11-8E7B-45CF-945A-6B40E55C761F}" type="presOf" srcId="{366F5736-4EE4-426C-987E-70B763A5A28D}" destId="{09F0A857-C790-421C-B9CB-E7CE0CECA2F1}" srcOrd="0" destOrd="0" presId="urn:microsoft.com/office/officeart/2005/8/layout/hList1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25473F97-41B0-404A-ABCA-ABAB201FDB16}" type="presOf" srcId="{DC75636C-6469-4F7D-8BEB-AF15B0B94AA5}" destId="{09F0A857-C790-421C-B9CB-E7CE0CECA2F1}" srcOrd="0" destOrd="2" presId="urn:microsoft.com/office/officeart/2005/8/layout/hList1"/>
    <dgm:cxn modelId="{EDA5C330-1A08-46E5-9CBD-EC5329902949}" srcId="{AE0D40FB-F662-4AA4-8533-1ACE09A8DC3A}" destId="{C9C87F4F-5CEB-47DF-926B-53509C6595E3}" srcOrd="0" destOrd="0" parTransId="{706EFB35-7297-46D8-B29D-80E820D44E6C}" sibTransId="{093A36DE-0F00-4CB9-91CD-8FAC38086D64}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C6BCBCAB-D2B5-4BEC-B07E-8CD7BE7AC730}" srcId="{134AA3BE-572A-4F8F-866C-EF3AA34558AC}" destId="{9B429B30-47B8-4DBE-B263-F83BF8C9FAD0}" srcOrd="1" destOrd="0" parTransId="{45BF674C-6EE2-4A01-B6E5-70B5E85F3545}" sibTransId="{5E785834-DC26-4FAC-A451-D1CEF589DC96}"/>
    <dgm:cxn modelId="{E38E64BA-9ED0-4013-AFF1-4BAB3D50D0FD}" srcId="{4D8449D4-D55C-4EB3-9E41-B09C39EBEAAC}" destId="{DC75636C-6469-4F7D-8BEB-AF15B0B94AA5}" srcOrd="2" destOrd="0" parTransId="{3B9DD29A-C2BC-45E4-A98B-B79CA7610AE8}" sibTransId="{172FD43E-FA17-4403-ADD8-70E92662C565}"/>
    <dgm:cxn modelId="{9A731558-976B-4CAA-876A-14E3EF9D5C95}" srcId="{4D8449D4-D55C-4EB3-9E41-B09C39EBEAAC}" destId="{A2901902-85D5-4CC1-87B2-E638B0188947}" srcOrd="1" destOrd="0" parTransId="{132423A1-C889-40E5-8244-976402BCB2BA}" sibTransId="{641E2D92-5BC9-432C-A232-265507C60489}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209A08F1-7B87-4066-BF75-DFA7D226E65F}" srcId="{3B06B399-876A-4972-BD6D-78F63B3637CC}" destId="{4D8449D4-D55C-4EB3-9E41-B09C39EBEAAC}" srcOrd="1" destOrd="0" parTransId="{C2286B50-33C6-4131-B700-0431FCCA26DD}" sibTransId="{445284CD-DC0A-4A15-90F7-96A8936207D8}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7DC590DA-4BF1-46EB-927A-62A82C2E67D8}" type="presParOf" srcId="{3C77512C-C3E0-4449-9941-1F650882FEFD}" destId="{BC00AEB6-6659-4466-B323-406EB4756556}" srcOrd="2" destOrd="0" presId="urn:microsoft.com/office/officeart/2005/8/layout/hList1"/>
    <dgm:cxn modelId="{FB2BBAC1-A479-40D5-B0A2-FF1CD6F0592B}" type="presParOf" srcId="{BC00AEB6-6659-4466-B323-406EB4756556}" destId="{044480B7-CDCF-4DBB-BC34-BD03065782D5}" srcOrd="0" destOrd="0" presId="urn:microsoft.com/office/officeart/2005/8/layout/hList1"/>
    <dgm:cxn modelId="{1E776BD7-65AC-4076-97AB-0BC6827A8690}" type="presParOf" srcId="{BC00AEB6-6659-4466-B323-406EB4756556}" destId="{09F0A857-C790-421C-B9CB-E7CE0CECA2F1}" srcOrd="1" destOrd="0" presId="urn:microsoft.com/office/officeart/2005/8/layout/hList1"/>
    <dgm:cxn modelId="{2D047AB6-F1AA-4D6E-9FA0-2AADA89C07EC}" type="presParOf" srcId="{3C77512C-C3E0-4449-9941-1F650882FEFD}" destId="{BC12A3A7-8659-4C2E-A9E3-36B27B4797D5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ОНКОЛОГИИ (О.А. ДОНЦОВА)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45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AEC8C1F9-2FD6-4278-9DCE-BA67AA97A65D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МОЛЕКУЛЯРНОГО ДИЗАЙНА И СИНТЕЗА (В.А. КОРШУН)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23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836BAC-B760-42F4-BFA3-22A7D552050E}" type="parTrans" cxnId="{23999C0E-B255-4468-AAE8-ADA8D0CCC942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1CE83F-1B67-445A-BA19-E1C2F2504902}" type="sibTrans" cxnId="{23999C0E-B255-4468-AAE8-ADA8D0CCC942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A18066-BAD1-4028-A5E7-6D31310E8C06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МЕХАНИЗМОВ ГЕННОЙ ЭКСПРЕССИИ (Г.В. ШПАКОВСКИЙ)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14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52B66B3-6469-4219-A432-B0527E9DCC13}" type="parTrans" cxnId="{C8095FE0-8BE2-4822-B72B-36788C4B85E9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085E2D-1982-4EAD-90A0-DB693D4B84E1}" type="sibTrans" cxnId="{C8095FE0-8BE2-4822-B72B-36788C4B85E9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7DEE31-086F-446A-B20C-A16BC37147B8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ФУНКЦИОНАЛЬНОЙ ОРГАНИЗАЦИИ КЛЕТОЧНОГО ЯДРА (О.В ЗАЦЕПИНА)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C185AD-C14F-4D89-9D2F-6A00660B7A75}" type="parTrans" cxnId="{7845EB70-0DDA-4761-AECD-2EF3A61E9C1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54595A2-AD11-4162-825B-0C156455030E}" type="sibTrans" cxnId="{7845EB70-0DDA-4761-AECD-2EF3A61E9C1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5843A7-38C7-4885-A21B-0FBC8E666A0C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МЕМБРАННЫХ И БИОЭНЕРГЕТИЧЕСКИХ СИСТЕМ (М.И. ШАХПАРОНОВ)</a:t>
          </a:r>
          <a:b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50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F7943E-6ECF-4B4D-856A-323B2F53D3C8}" type="parTrans" cxnId="{13E54A53-51BF-4EDF-A500-A4CF388D68DC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F01B58A-3E6F-4E96-84B2-35DE6A274C85}" type="sibTrans" cxnId="{13E54A53-51BF-4EDF-A500-A4CF388D68DC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A4CF2E-EED4-4F2D-9534-F58BC2966A33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МОЛЕКУЛЯРНЫХ ИНСТРУМЕНТОВ ДЛЯ ИССЛЕДОВАНИЯ ЖИВЫХ СИСТЕМ (А.В. АРАЛОВ)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21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33E900D-3336-4B35-9CBC-DB80D45EA2C4}" type="parTrans" cxnId="{2D29B4FF-3626-4DF7-AAFA-7B21236D2F9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00DC74-88A2-4FAC-8645-B8DCCA55EFA9}" type="sibTrans" cxnId="{2D29B4FF-3626-4DF7-AAFA-7B21236D2F9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1C60C2-E8C5-4D83-8A77-535D0D7FBD7C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ЭЛЕКТРОННОЙ МИКРОСКОПИИ (Е.А. ОБРАЗЦОВА)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5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8931D9-A3A9-4353-A84A-9BE4BF63021B}" type="parTrans" cxnId="{C5B98056-92D1-4C6A-B9BC-D3C943AB1B9D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7C90D2-E81D-403E-8D80-4854DDC7AAFD}" type="sibTrans" cxnId="{C5B98056-92D1-4C6A-B9BC-D3C943AB1B9D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7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1943C9AE-DBB2-47DA-BB1D-0D17B823E0C5}" type="pres">
      <dgm:prSet presAssocID="{AEC8C1F9-2FD6-4278-9DCE-BA67AA97A65D}" presName="parentLin" presStyleCnt="0"/>
      <dgm:spPr/>
    </dgm:pt>
    <dgm:pt modelId="{F100E1E7-2773-48AA-8543-9D926FD115D5}" type="pres">
      <dgm:prSet presAssocID="{AEC8C1F9-2FD6-4278-9DCE-BA67AA97A65D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D5B74003-B315-493F-90BA-85B069A6DFFB}" type="pres">
      <dgm:prSet presAssocID="{AEC8C1F9-2FD6-4278-9DCE-BA67AA97A65D}" presName="parentText" presStyleLbl="node1" presStyleIdx="1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6E3646-DAF0-4E59-BAA0-30B5F773DF87}" type="pres">
      <dgm:prSet presAssocID="{AEC8C1F9-2FD6-4278-9DCE-BA67AA97A65D}" presName="negativeSpace" presStyleCnt="0"/>
      <dgm:spPr/>
    </dgm:pt>
    <dgm:pt modelId="{8F52B7C8-7164-4182-AB40-37816150F293}" type="pres">
      <dgm:prSet presAssocID="{AEC8C1F9-2FD6-4278-9DCE-BA67AA97A65D}" presName="childText" presStyleLbl="conFgAcc1" presStyleIdx="1" presStyleCnt="7">
        <dgm:presLayoutVars>
          <dgm:bulletEnabled val="1"/>
        </dgm:presLayoutVars>
      </dgm:prSet>
      <dgm:spPr/>
    </dgm:pt>
    <dgm:pt modelId="{E3289239-3764-4AC7-8B1D-D6D1CB0435F1}" type="pres">
      <dgm:prSet presAssocID="{811CE83F-1B67-445A-BA19-E1C2F2504902}" presName="spaceBetweenRectangles" presStyleCnt="0"/>
      <dgm:spPr/>
    </dgm:pt>
    <dgm:pt modelId="{EE52A1B2-17CD-489E-A0F8-1ED2F8E38BC9}" type="pres">
      <dgm:prSet presAssocID="{BCA18066-BAD1-4028-A5E7-6D31310E8C06}" presName="parentLin" presStyleCnt="0"/>
      <dgm:spPr/>
    </dgm:pt>
    <dgm:pt modelId="{DD87C76F-E068-4EAE-8B74-40D67028C3CC}" type="pres">
      <dgm:prSet presAssocID="{BCA18066-BAD1-4028-A5E7-6D31310E8C06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3256D95-CDF4-47DA-8A43-8ED5219FB6D0}" type="pres">
      <dgm:prSet presAssocID="{BCA18066-BAD1-4028-A5E7-6D31310E8C06}" presName="parentText" presStyleLbl="node1" presStyleIdx="2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6140F8-F2B9-47DA-A0D9-9E49F65F6353}" type="pres">
      <dgm:prSet presAssocID="{BCA18066-BAD1-4028-A5E7-6D31310E8C06}" presName="negativeSpace" presStyleCnt="0"/>
      <dgm:spPr/>
    </dgm:pt>
    <dgm:pt modelId="{4A7E2A41-EBF1-478B-9188-8147475E8FF6}" type="pres">
      <dgm:prSet presAssocID="{BCA18066-BAD1-4028-A5E7-6D31310E8C06}" presName="childText" presStyleLbl="conFgAcc1" presStyleIdx="2" presStyleCnt="7">
        <dgm:presLayoutVars>
          <dgm:bulletEnabled val="1"/>
        </dgm:presLayoutVars>
      </dgm:prSet>
      <dgm:spPr/>
    </dgm:pt>
    <dgm:pt modelId="{FEBD01F6-95DD-473B-AA00-03D47B3E21DD}" type="pres">
      <dgm:prSet presAssocID="{43085E2D-1982-4EAD-90A0-DB693D4B84E1}" presName="spaceBetweenRectangles" presStyleCnt="0"/>
      <dgm:spPr/>
    </dgm:pt>
    <dgm:pt modelId="{12754BC5-C0F7-4F7D-8E1C-F83233BF5555}" type="pres">
      <dgm:prSet presAssocID="{847DEE31-086F-446A-B20C-A16BC37147B8}" presName="parentLin" presStyleCnt="0"/>
      <dgm:spPr/>
    </dgm:pt>
    <dgm:pt modelId="{68C2C84F-F3AE-42C3-8692-2E9363B5051E}" type="pres">
      <dgm:prSet presAssocID="{847DEE31-086F-446A-B20C-A16BC37147B8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AC2B6C58-1FFC-46D0-9467-A7E990526686}" type="pres">
      <dgm:prSet presAssocID="{847DEE31-086F-446A-B20C-A16BC37147B8}" presName="parentText" presStyleLbl="node1" presStyleIdx="3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64EE5E-1458-43B0-B1BD-98637ABF1F3A}" type="pres">
      <dgm:prSet presAssocID="{847DEE31-086F-446A-B20C-A16BC37147B8}" presName="negativeSpace" presStyleCnt="0"/>
      <dgm:spPr/>
    </dgm:pt>
    <dgm:pt modelId="{184E8865-E8C5-4DCD-B3D2-1E6FF27D373F}" type="pres">
      <dgm:prSet presAssocID="{847DEE31-086F-446A-B20C-A16BC37147B8}" presName="childText" presStyleLbl="conFgAcc1" presStyleIdx="3" presStyleCnt="7">
        <dgm:presLayoutVars>
          <dgm:bulletEnabled val="1"/>
        </dgm:presLayoutVars>
      </dgm:prSet>
      <dgm:spPr/>
    </dgm:pt>
    <dgm:pt modelId="{763BF466-16B0-4214-A89A-7009602F120F}" type="pres">
      <dgm:prSet presAssocID="{854595A2-AD11-4162-825B-0C156455030E}" presName="spaceBetweenRectangles" presStyleCnt="0"/>
      <dgm:spPr/>
    </dgm:pt>
    <dgm:pt modelId="{2162CFCE-C681-4FA3-B850-3A903006D912}" type="pres">
      <dgm:prSet presAssocID="{A55843A7-38C7-4885-A21B-0FBC8E666A0C}" presName="parentLin" presStyleCnt="0"/>
      <dgm:spPr/>
    </dgm:pt>
    <dgm:pt modelId="{E337EC04-D0E2-485B-93D7-2396DF96336B}" type="pres">
      <dgm:prSet presAssocID="{A55843A7-38C7-4885-A21B-0FBC8E666A0C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8A85C21B-0710-41DE-9379-6201CC30E4E3}" type="pres">
      <dgm:prSet presAssocID="{A55843A7-38C7-4885-A21B-0FBC8E666A0C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DEFC1C-FA1E-47E0-A5F7-C765622B76A3}" type="pres">
      <dgm:prSet presAssocID="{A55843A7-38C7-4885-A21B-0FBC8E666A0C}" presName="negativeSpace" presStyleCnt="0"/>
      <dgm:spPr/>
    </dgm:pt>
    <dgm:pt modelId="{D939E70C-5046-494D-BEA9-406D5F03E1B7}" type="pres">
      <dgm:prSet presAssocID="{A55843A7-38C7-4885-A21B-0FBC8E666A0C}" presName="childText" presStyleLbl="conFgAcc1" presStyleIdx="4" presStyleCnt="7">
        <dgm:presLayoutVars>
          <dgm:bulletEnabled val="1"/>
        </dgm:presLayoutVars>
      </dgm:prSet>
      <dgm:spPr/>
    </dgm:pt>
    <dgm:pt modelId="{537013EA-78B7-45C6-9D2D-AC7528C09E08}" type="pres">
      <dgm:prSet presAssocID="{DF01B58A-3E6F-4E96-84B2-35DE6A274C85}" presName="spaceBetweenRectangles" presStyleCnt="0"/>
      <dgm:spPr/>
    </dgm:pt>
    <dgm:pt modelId="{86D85510-7D55-4F89-AD96-A0981065DE4F}" type="pres">
      <dgm:prSet presAssocID="{63A4CF2E-EED4-4F2D-9534-F58BC2966A33}" presName="parentLin" presStyleCnt="0"/>
      <dgm:spPr/>
    </dgm:pt>
    <dgm:pt modelId="{B620F510-AB78-453F-A238-F878E33590D4}" type="pres">
      <dgm:prSet presAssocID="{63A4CF2E-EED4-4F2D-9534-F58BC2966A3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89C73BC-6AC6-40AE-A06E-82EEAF13FC93}" type="pres">
      <dgm:prSet presAssocID="{63A4CF2E-EED4-4F2D-9534-F58BC2966A33}" presName="parentText" presStyleLbl="node1" presStyleIdx="5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1D2034-8059-4759-B068-6CF8D20C72B8}" type="pres">
      <dgm:prSet presAssocID="{63A4CF2E-EED4-4F2D-9534-F58BC2966A33}" presName="negativeSpace" presStyleCnt="0"/>
      <dgm:spPr/>
    </dgm:pt>
    <dgm:pt modelId="{C198E6AF-51BC-4ABC-B410-24F2C2A825A0}" type="pres">
      <dgm:prSet presAssocID="{63A4CF2E-EED4-4F2D-9534-F58BC2966A33}" presName="childText" presStyleLbl="conFgAcc1" presStyleIdx="5" presStyleCnt="7">
        <dgm:presLayoutVars>
          <dgm:bulletEnabled val="1"/>
        </dgm:presLayoutVars>
      </dgm:prSet>
      <dgm:spPr/>
    </dgm:pt>
    <dgm:pt modelId="{9A33A0DB-86E2-48E0-8376-4BBD023B01CF}" type="pres">
      <dgm:prSet presAssocID="{6700DC74-88A2-4FAC-8645-B8DCCA55EFA9}" presName="spaceBetweenRectangles" presStyleCnt="0"/>
      <dgm:spPr/>
    </dgm:pt>
    <dgm:pt modelId="{01B8BE89-4251-4014-8747-F3B7715B9A19}" type="pres">
      <dgm:prSet presAssocID="{531C60C2-E8C5-4D83-8A77-535D0D7FBD7C}" presName="parentLin" presStyleCnt="0"/>
      <dgm:spPr/>
    </dgm:pt>
    <dgm:pt modelId="{A6E2C520-6344-4A16-8992-40359D33935A}" type="pres">
      <dgm:prSet presAssocID="{531C60C2-E8C5-4D83-8A77-535D0D7FBD7C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D3A2666D-4960-44EA-892F-E07758A0C22B}" type="pres">
      <dgm:prSet presAssocID="{531C60C2-E8C5-4D83-8A77-535D0D7FBD7C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ACAF9C-2DE2-471C-850A-270622A462ED}" type="pres">
      <dgm:prSet presAssocID="{531C60C2-E8C5-4D83-8A77-535D0D7FBD7C}" presName="negativeSpace" presStyleCnt="0"/>
      <dgm:spPr/>
    </dgm:pt>
    <dgm:pt modelId="{637BBBCF-F388-424D-84E8-54969D013812}" type="pres">
      <dgm:prSet presAssocID="{531C60C2-E8C5-4D83-8A77-535D0D7FBD7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2D29B4FF-3626-4DF7-AAFA-7B21236D2F93}" srcId="{D0FAAFE9-4082-4DDA-8346-3DAB3C7A301C}" destId="{63A4CF2E-EED4-4F2D-9534-F58BC2966A33}" srcOrd="5" destOrd="0" parTransId="{733E900D-3336-4B35-9CBC-DB80D45EA2C4}" sibTransId="{6700DC74-88A2-4FAC-8645-B8DCCA55EFA9}"/>
    <dgm:cxn modelId="{E3B497A9-1A44-4585-8A69-897F7855AC89}" type="presOf" srcId="{847DEE31-086F-446A-B20C-A16BC37147B8}" destId="{68C2C84F-F3AE-42C3-8692-2E9363B5051E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088BCE47-B70A-45EF-A659-A55F5460D2AB}" type="presOf" srcId="{AEC8C1F9-2FD6-4278-9DCE-BA67AA97A65D}" destId="{D5B74003-B315-493F-90BA-85B069A6DFFB}" srcOrd="1" destOrd="0" presId="urn:microsoft.com/office/officeart/2005/8/layout/list1"/>
    <dgm:cxn modelId="{23999C0E-B255-4468-AAE8-ADA8D0CCC942}" srcId="{D0FAAFE9-4082-4DDA-8346-3DAB3C7A301C}" destId="{AEC8C1F9-2FD6-4278-9DCE-BA67AA97A65D}" srcOrd="1" destOrd="0" parTransId="{D2836BAC-B760-42F4-BFA3-22A7D552050E}" sibTransId="{811CE83F-1B67-445A-BA19-E1C2F2504902}"/>
    <dgm:cxn modelId="{0F6F91D5-36CE-4ED5-8932-D81DF3321902}" type="presOf" srcId="{A55843A7-38C7-4885-A21B-0FBC8E666A0C}" destId="{E337EC04-D0E2-485B-93D7-2396DF96336B}" srcOrd="0" destOrd="0" presId="urn:microsoft.com/office/officeart/2005/8/layout/list1"/>
    <dgm:cxn modelId="{13E54A53-51BF-4EDF-A500-A4CF388D68DC}" srcId="{D0FAAFE9-4082-4DDA-8346-3DAB3C7A301C}" destId="{A55843A7-38C7-4885-A21B-0FBC8E666A0C}" srcOrd="4" destOrd="0" parTransId="{75F7943E-6ECF-4B4D-856A-323B2F53D3C8}" sibTransId="{DF01B58A-3E6F-4E96-84B2-35DE6A274C85}"/>
    <dgm:cxn modelId="{4B933B47-A5E4-49AB-96B0-7AEF6FBCC5BE}" type="presOf" srcId="{63A4CF2E-EED4-4F2D-9534-F58BC2966A33}" destId="{B620F510-AB78-453F-A238-F878E33590D4}" srcOrd="0" destOrd="0" presId="urn:microsoft.com/office/officeart/2005/8/layout/list1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4F391F24-3D91-49A8-A399-52A3E82DBC39}" type="presOf" srcId="{BCA18066-BAD1-4028-A5E7-6D31310E8C06}" destId="{D3256D95-CDF4-47DA-8A43-8ED5219FB6D0}" srcOrd="1" destOrd="0" presId="urn:microsoft.com/office/officeart/2005/8/layout/list1"/>
    <dgm:cxn modelId="{DB51AC06-98C6-4BF6-85EA-89FF357CC317}" type="presOf" srcId="{531C60C2-E8C5-4D83-8A77-535D0D7FBD7C}" destId="{D3A2666D-4960-44EA-892F-E07758A0C22B}" srcOrd="1" destOrd="0" presId="urn:microsoft.com/office/officeart/2005/8/layout/list1"/>
    <dgm:cxn modelId="{7845EB70-0DDA-4761-AECD-2EF3A61E9C1A}" srcId="{D0FAAFE9-4082-4DDA-8346-3DAB3C7A301C}" destId="{847DEE31-086F-446A-B20C-A16BC37147B8}" srcOrd="3" destOrd="0" parTransId="{10C185AD-C14F-4D89-9D2F-6A00660B7A75}" sibTransId="{854595A2-AD11-4162-825B-0C156455030E}"/>
    <dgm:cxn modelId="{AE0B1388-1B30-4413-B0AF-42D15FD1552F}" type="presOf" srcId="{BCA18066-BAD1-4028-A5E7-6D31310E8C06}" destId="{DD87C76F-E068-4EAE-8B74-40D67028C3CC}" srcOrd="0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8095FE0-8BE2-4822-B72B-36788C4B85E9}" srcId="{D0FAAFE9-4082-4DDA-8346-3DAB3C7A301C}" destId="{BCA18066-BAD1-4028-A5E7-6D31310E8C06}" srcOrd="2" destOrd="0" parTransId="{F52B66B3-6469-4219-A432-B0527E9DCC13}" sibTransId="{43085E2D-1982-4EAD-90A0-DB693D4B84E1}"/>
    <dgm:cxn modelId="{93F4C293-AD37-4415-BE66-1EB0CDBC28C5}" type="presOf" srcId="{531C60C2-E8C5-4D83-8A77-535D0D7FBD7C}" destId="{A6E2C520-6344-4A16-8992-40359D33935A}" srcOrd="0" destOrd="0" presId="urn:microsoft.com/office/officeart/2005/8/layout/list1"/>
    <dgm:cxn modelId="{A4C5B135-E31E-4DAD-BB3D-E8561B84BF37}" type="presOf" srcId="{A55843A7-38C7-4885-A21B-0FBC8E666A0C}" destId="{8A85C21B-0710-41DE-9379-6201CC30E4E3}" srcOrd="1" destOrd="0" presId="urn:microsoft.com/office/officeart/2005/8/layout/list1"/>
    <dgm:cxn modelId="{EFAE7C19-29C7-4930-A522-D598987E4510}" type="presOf" srcId="{847DEE31-086F-446A-B20C-A16BC37147B8}" destId="{AC2B6C58-1FFC-46D0-9467-A7E990526686}" srcOrd="1" destOrd="0" presId="urn:microsoft.com/office/officeart/2005/8/layout/list1"/>
    <dgm:cxn modelId="{071102A7-3752-4E2D-8547-8F0F58429F05}" type="presOf" srcId="{63A4CF2E-EED4-4F2D-9534-F58BC2966A33}" destId="{E89C73BC-6AC6-40AE-A06E-82EEAF13FC93}" srcOrd="1" destOrd="0" presId="urn:microsoft.com/office/officeart/2005/8/layout/list1"/>
    <dgm:cxn modelId="{F5039318-7848-409C-B00E-0BECDB9D2ECD}" type="presOf" srcId="{AEC8C1F9-2FD6-4278-9DCE-BA67AA97A65D}" destId="{F100E1E7-2773-48AA-8543-9D926FD115D5}" srcOrd="0" destOrd="0" presId="urn:microsoft.com/office/officeart/2005/8/layout/list1"/>
    <dgm:cxn modelId="{C5B98056-92D1-4C6A-B9BC-D3C943AB1B9D}" srcId="{D0FAAFE9-4082-4DDA-8346-3DAB3C7A301C}" destId="{531C60C2-E8C5-4D83-8A77-535D0D7FBD7C}" srcOrd="6" destOrd="0" parTransId="{608931D9-A3A9-4353-A84A-9BE4BF63021B}" sibTransId="{1E7C90D2-E81D-403E-8D80-4854DDC7AAFD}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80090058-090A-4659-8BBE-5F8A4CB20B74}" type="presParOf" srcId="{40A64266-BC3A-42A9-BFF2-844D86C846AE}" destId="{1943C9AE-DBB2-47DA-BB1D-0D17B823E0C5}" srcOrd="4" destOrd="0" presId="urn:microsoft.com/office/officeart/2005/8/layout/list1"/>
    <dgm:cxn modelId="{29004767-87B7-4234-A22D-DA8FFE9E5E17}" type="presParOf" srcId="{1943C9AE-DBB2-47DA-BB1D-0D17B823E0C5}" destId="{F100E1E7-2773-48AA-8543-9D926FD115D5}" srcOrd="0" destOrd="0" presId="urn:microsoft.com/office/officeart/2005/8/layout/list1"/>
    <dgm:cxn modelId="{8B8235DB-8082-40F5-B218-5AA8B4B336DE}" type="presParOf" srcId="{1943C9AE-DBB2-47DA-BB1D-0D17B823E0C5}" destId="{D5B74003-B315-493F-90BA-85B069A6DFFB}" srcOrd="1" destOrd="0" presId="urn:microsoft.com/office/officeart/2005/8/layout/list1"/>
    <dgm:cxn modelId="{36D02823-0EC9-40F7-BFBD-EF650ABA8250}" type="presParOf" srcId="{40A64266-BC3A-42A9-BFF2-844D86C846AE}" destId="{CB6E3646-DAF0-4E59-BAA0-30B5F773DF87}" srcOrd="5" destOrd="0" presId="urn:microsoft.com/office/officeart/2005/8/layout/list1"/>
    <dgm:cxn modelId="{0D6D7785-8250-4928-B048-7A405E924882}" type="presParOf" srcId="{40A64266-BC3A-42A9-BFF2-844D86C846AE}" destId="{8F52B7C8-7164-4182-AB40-37816150F293}" srcOrd="6" destOrd="0" presId="urn:microsoft.com/office/officeart/2005/8/layout/list1"/>
    <dgm:cxn modelId="{7DAA59C4-F49A-45B3-9AC9-E6E3038371FA}" type="presParOf" srcId="{40A64266-BC3A-42A9-BFF2-844D86C846AE}" destId="{E3289239-3764-4AC7-8B1D-D6D1CB0435F1}" srcOrd="7" destOrd="0" presId="urn:microsoft.com/office/officeart/2005/8/layout/list1"/>
    <dgm:cxn modelId="{4CCB7EF5-8475-4B6F-849B-46DA13483FD9}" type="presParOf" srcId="{40A64266-BC3A-42A9-BFF2-844D86C846AE}" destId="{EE52A1B2-17CD-489E-A0F8-1ED2F8E38BC9}" srcOrd="8" destOrd="0" presId="urn:microsoft.com/office/officeart/2005/8/layout/list1"/>
    <dgm:cxn modelId="{E0B969BC-E5E8-444B-9CF8-816456CF6E71}" type="presParOf" srcId="{EE52A1B2-17CD-489E-A0F8-1ED2F8E38BC9}" destId="{DD87C76F-E068-4EAE-8B74-40D67028C3CC}" srcOrd="0" destOrd="0" presId="urn:microsoft.com/office/officeart/2005/8/layout/list1"/>
    <dgm:cxn modelId="{387DB071-A899-4AC1-B23F-933B74A0A1C2}" type="presParOf" srcId="{EE52A1B2-17CD-489E-A0F8-1ED2F8E38BC9}" destId="{D3256D95-CDF4-47DA-8A43-8ED5219FB6D0}" srcOrd="1" destOrd="0" presId="urn:microsoft.com/office/officeart/2005/8/layout/list1"/>
    <dgm:cxn modelId="{3243EB50-4C68-4A8F-ADA3-DE2654732600}" type="presParOf" srcId="{40A64266-BC3A-42A9-BFF2-844D86C846AE}" destId="{9C6140F8-F2B9-47DA-A0D9-9E49F65F6353}" srcOrd="9" destOrd="0" presId="urn:microsoft.com/office/officeart/2005/8/layout/list1"/>
    <dgm:cxn modelId="{5B13DA6E-AF17-4C2D-AAC4-174D1F4F3125}" type="presParOf" srcId="{40A64266-BC3A-42A9-BFF2-844D86C846AE}" destId="{4A7E2A41-EBF1-478B-9188-8147475E8FF6}" srcOrd="10" destOrd="0" presId="urn:microsoft.com/office/officeart/2005/8/layout/list1"/>
    <dgm:cxn modelId="{C9803FB2-3732-463D-9E1F-A827CC61D138}" type="presParOf" srcId="{40A64266-BC3A-42A9-BFF2-844D86C846AE}" destId="{FEBD01F6-95DD-473B-AA00-03D47B3E21DD}" srcOrd="11" destOrd="0" presId="urn:microsoft.com/office/officeart/2005/8/layout/list1"/>
    <dgm:cxn modelId="{72CFFACA-BCE6-4255-A12F-594046522C9B}" type="presParOf" srcId="{40A64266-BC3A-42A9-BFF2-844D86C846AE}" destId="{12754BC5-C0F7-4F7D-8E1C-F83233BF5555}" srcOrd="12" destOrd="0" presId="urn:microsoft.com/office/officeart/2005/8/layout/list1"/>
    <dgm:cxn modelId="{F930605D-01C0-4023-B095-2FFCF7C5F614}" type="presParOf" srcId="{12754BC5-C0F7-4F7D-8E1C-F83233BF5555}" destId="{68C2C84F-F3AE-42C3-8692-2E9363B5051E}" srcOrd="0" destOrd="0" presId="urn:microsoft.com/office/officeart/2005/8/layout/list1"/>
    <dgm:cxn modelId="{56034022-AA96-41E9-9D30-EF6C37BEC78B}" type="presParOf" srcId="{12754BC5-C0F7-4F7D-8E1C-F83233BF5555}" destId="{AC2B6C58-1FFC-46D0-9467-A7E990526686}" srcOrd="1" destOrd="0" presId="urn:microsoft.com/office/officeart/2005/8/layout/list1"/>
    <dgm:cxn modelId="{8DE4077E-B50F-4913-9E5A-E232F048F6A1}" type="presParOf" srcId="{40A64266-BC3A-42A9-BFF2-844D86C846AE}" destId="{9764EE5E-1458-43B0-B1BD-98637ABF1F3A}" srcOrd="13" destOrd="0" presId="urn:microsoft.com/office/officeart/2005/8/layout/list1"/>
    <dgm:cxn modelId="{9CA09D3A-0465-4602-B401-51E604C411E1}" type="presParOf" srcId="{40A64266-BC3A-42A9-BFF2-844D86C846AE}" destId="{184E8865-E8C5-4DCD-B3D2-1E6FF27D373F}" srcOrd="14" destOrd="0" presId="urn:microsoft.com/office/officeart/2005/8/layout/list1"/>
    <dgm:cxn modelId="{CB51E188-C71D-4323-8B00-07C80AE45896}" type="presParOf" srcId="{40A64266-BC3A-42A9-BFF2-844D86C846AE}" destId="{763BF466-16B0-4214-A89A-7009602F120F}" srcOrd="15" destOrd="0" presId="urn:microsoft.com/office/officeart/2005/8/layout/list1"/>
    <dgm:cxn modelId="{86AF96E7-153A-4154-A5CC-0CA42D776D07}" type="presParOf" srcId="{40A64266-BC3A-42A9-BFF2-844D86C846AE}" destId="{2162CFCE-C681-4FA3-B850-3A903006D912}" srcOrd="16" destOrd="0" presId="urn:microsoft.com/office/officeart/2005/8/layout/list1"/>
    <dgm:cxn modelId="{5D4B8B3D-13BF-46EE-8797-BCB9A6598D5B}" type="presParOf" srcId="{2162CFCE-C681-4FA3-B850-3A903006D912}" destId="{E337EC04-D0E2-485B-93D7-2396DF96336B}" srcOrd="0" destOrd="0" presId="urn:microsoft.com/office/officeart/2005/8/layout/list1"/>
    <dgm:cxn modelId="{8A72FB19-81A3-4166-B990-321A04C3FDF1}" type="presParOf" srcId="{2162CFCE-C681-4FA3-B850-3A903006D912}" destId="{8A85C21B-0710-41DE-9379-6201CC30E4E3}" srcOrd="1" destOrd="0" presId="urn:microsoft.com/office/officeart/2005/8/layout/list1"/>
    <dgm:cxn modelId="{B3B13ED2-88AD-418C-AEC0-3BA5E57B2707}" type="presParOf" srcId="{40A64266-BC3A-42A9-BFF2-844D86C846AE}" destId="{01DEFC1C-FA1E-47E0-A5F7-C765622B76A3}" srcOrd="17" destOrd="0" presId="urn:microsoft.com/office/officeart/2005/8/layout/list1"/>
    <dgm:cxn modelId="{BC9F4F4D-5EDA-4B65-BDF3-FFEAD5C3D5D1}" type="presParOf" srcId="{40A64266-BC3A-42A9-BFF2-844D86C846AE}" destId="{D939E70C-5046-494D-BEA9-406D5F03E1B7}" srcOrd="18" destOrd="0" presId="urn:microsoft.com/office/officeart/2005/8/layout/list1"/>
    <dgm:cxn modelId="{FD6E6D79-E3F9-4BD0-AF80-B25010981585}" type="presParOf" srcId="{40A64266-BC3A-42A9-BFF2-844D86C846AE}" destId="{537013EA-78B7-45C6-9D2D-AC7528C09E08}" srcOrd="19" destOrd="0" presId="urn:microsoft.com/office/officeart/2005/8/layout/list1"/>
    <dgm:cxn modelId="{564D2D02-8DA6-4265-A4B8-7B16F27B7155}" type="presParOf" srcId="{40A64266-BC3A-42A9-BFF2-844D86C846AE}" destId="{86D85510-7D55-4F89-AD96-A0981065DE4F}" srcOrd="20" destOrd="0" presId="urn:microsoft.com/office/officeart/2005/8/layout/list1"/>
    <dgm:cxn modelId="{BF2CEEC6-7497-4E4E-ABB1-26A2592AB6F3}" type="presParOf" srcId="{86D85510-7D55-4F89-AD96-A0981065DE4F}" destId="{B620F510-AB78-453F-A238-F878E33590D4}" srcOrd="0" destOrd="0" presId="urn:microsoft.com/office/officeart/2005/8/layout/list1"/>
    <dgm:cxn modelId="{C084D6B6-644F-4061-B02C-57DDB6010127}" type="presParOf" srcId="{86D85510-7D55-4F89-AD96-A0981065DE4F}" destId="{E89C73BC-6AC6-40AE-A06E-82EEAF13FC93}" srcOrd="1" destOrd="0" presId="urn:microsoft.com/office/officeart/2005/8/layout/list1"/>
    <dgm:cxn modelId="{B68F3D16-E779-4EB9-A12C-A4082DA9B065}" type="presParOf" srcId="{40A64266-BC3A-42A9-BFF2-844D86C846AE}" destId="{D21D2034-8059-4759-B068-6CF8D20C72B8}" srcOrd="21" destOrd="0" presId="urn:microsoft.com/office/officeart/2005/8/layout/list1"/>
    <dgm:cxn modelId="{97ACB0BA-E288-4CF4-9B12-E712849CD349}" type="presParOf" srcId="{40A64266-BC3A-42A9-BFF2-844D86C846AE}" destId="{C198E6AF-51BC-4ABC-B410-24F2C2A825A0}" srcOrd="22" destOrd="0" presId="urn:microsoft.com/office/officeart/2005/8/layout/list1"/>
    <dgm:cxn modelId="{B751FAC0-14A2-4612-B5EE-397B7C15FDC3}" type="presParOf" srcId="{40A64266-BC3A-42A9-BFF2-844D86C846AE}" destId="{9A33A0DB-86E2-48E0-8376-4BBD023B01CF}" srcOrd="23" destOrd="0" presId="urn:microsoft.com/office/officeart/2005/8/layout/list1"/>
    <dgm:cxn modelId="{2810FA16-AEC8-4993-9B5D-BD5907D092DB}" type="presParOf" srcId="{40A64266-BC3A-42A9-BFF2-844D86C846AE}" destId="{01B8BE89-4251-4014-8747-F3B7715B9A19}" srcOrd="24" destOrd="0" presId="urn:microsoft.com/office/officeart/2005/8/layout/list1"/>
    <dgm:cxn modelId="{C9A6F319-DD13-4980-91BE-F6D99C63FF96}" type="presParOf" srcId="{01B8BE89-4251-4014-8747-F3B7715B9A19}" destId="{A6E2C520-6344-4A16-8992-40359D33935A}" srcOrd="0" destOrd="0" presId="urn:microsoft.com/office/officeart/2005/8/layout/list1"/>
    <dgm:cxn modelId="{DD977A30-5C69-4DC5-8C1C-6ED108F3F0BB}" type="presParOf" srcId="{01B8BE89-4251-4014-8747-F3B7715B9A19}" destId="{D3A2666D-4960-44EA-892F-E07758A0C22B}" srcOrd="1" destOrd="0" presId="urn:microsoft.com/office/officeart/2005/8/layout/list1"/>
    <dgm:cxn modelId="{13CDACD5-ED56-4350-9C4B-0E12B76345BF}" type="presParOf" srcId="{40A64266-BC3A-42A9-BFF2-844D86C846AE}" destId="{09ACAF9C-2DE2-471C-850A-270622A462ED}" srcOrd="25" destOrd="0" presId="urn:microsoft.com/office/officeart/2005/8/layout/list1"/>
    <dgm:cxn modelId="{C1C932E6-A6A8-49E7-A108-863407284BA2}" type="presParOf" srcId="{40A64266-BC3A-42A9-BFF2-844D86C846AE}" destId="{637BBBCF-F388-424D-84E8-54969D013812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11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6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 dirty="0"/>
            <a:t>СУММАРНЫЙ ИФ в 2018</a:t>
          </a:r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C9C87F4F-5CEB-47DF-926B-53509C6595E3}">
      <dgm:prSet phldrT="[Текст]"/>
      <dgm:spPr/>
      <dgm:t>
        <a:bodyPr/>
        <a:lstStyle/>
        <a:p>
          <a:pPr algn="ctr"/>
          <a:r>
            <a:rPr lang="ru-RU" b="1" dirty="0"/>
            <a:t>103</a:t>
          </a:r>
        </a:p>
      </dgm:t>
    </dgm:pt>
    <dgm:pt modelId="{706EFB35-7297-46D8-B29D-80E820D44E6C}" type="parTrans" cxnId="{EDA5C330-1A08-46E5-9CBD-EC5329902949}">
      <dgm:prSet/>
      <dgm:spPr/>
      <dgm:t>
        <a:bodyPr/>
        <a:lstStyle/>
        <a:p>
          <a:endParaRPr lang="ru-RU"/>
        </a:p>
      </dgm:t>
    </dgm:pt>
    <dgm:pt modelId="{093A36DE-0F00-4CB9-91CD-8FAC38086D64}" type="sibTrans" cxnId="{EDA5C330-1A08-46E5-9CBD-EC5329902949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70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3,2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3,5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11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E661A54F-5C3C-4D6C-A6F0-D6CBE2372DEE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21,7</a:t>
          </a:r>
        </a:p>
      </dgm:t>
    </dgm:pt>
    <dgm:pt modelId="{B78DAC69-B5F3-4B72-BE04-3814D720E5D3}" type="parTrans" cxnId="{673DB87D-9951-40E2-BCA1-8F877F8BFEFE}">
      <dgm:prSet/>
      <dgm:spPr/>
      <dgm:t>
        <a:bodyPr/>
        <a:lstStyle/>
        <a:p>
          <a:endParaRPr lang="ru-RU"/>
        </a:p>
      </dgm:t>
    </dgm:pt>
    <dgm:pt modelId="{F8405A0E-4456-4F87-A974-E0CBFD943C58}" type="sibTrans" cxnId="{673DB87D-9951-40E2-BCA1-8F877F8BFEFE}">
      <dgm:prSet/>
      <dgm:spPr/>
      <dgm:t>
        <a:bodyPr/>
        <a:lstStyle/>
        <a:p>
          <a:endParaRPr lang="ru-RU"/>
        </a:p>
      </dgm:t>
    </dgm:pt>
    <dgm:pt modelId="{FC086356-27F7-43BA-B416-50BD48CC9022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</a:t>
          </a:r>
          <a:r>
            <a:rPr lang="ru-RU" b="1" dirty="0">
              <a:solidFill>
                <a:srgbClr val="00B050"/>
              </a:solidFill>
            </a:rPr>
            <a:t>20,2</a:t>
          </a:r>
          <a:r>
            <a:rPr lang="ru-RU" dirty="0"/>
            <a:t>	</a:t>
          </a:r>
        </a:p>
      </dgm:t>
    </dgm:pt>
    <dgm:pt modelId="{AB94A0D5-4DD2-4E7F-AC3E-4FF272CDBE80}" type="parTrans" cxnId="{77D037BC-89F3-4912-9AF9-68EFF911416B}">
      <dgm:prSet/>
      <dgm:spPr/>
      <dgm:t>
        <a:bodyPr/>
        <a:lstStyle/>
        <a:p>
          <a:endParaRPr lang="ru-RU"/>
        </a:p>
      </dgm:t>
    </dgm:pt>
    <dgm:pt modelId="{7A2331A4-38FA-41E2-BCFF-F582764C5CE2}" type="sibTrans" cxnId="{77D037BC-89F3-4912-9AF9-68EFF911416B}">
      <dgm:prSet/>
      <dgm:spPr/>
      <dgm:t>
        <a:bodyPr/>
        <a:lstStyle/>
        <a:p>
          <a:endParaRPr lang="ru-RU"/>
        </a:p>
      </dgm:t>
    </dgm:pt>
    <dgm:pt modelId="{1412161F-F278-4C79-9A30-685DBEF9F07D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D23E7309-49F4-4259-86BD-9010794D30E8}" type="parTrans" cxnId="{82E3853E-56F0-4767-A741-26DC8EECBA07}">
      <dgm:prSet/>
      <dgm:spPr/>
      <dgm:t>
        <a:bodyPr/>
        <a:lstStyle/>
        <a:p>
          <a:endParaRPr lang="ru-RU"/>
        </a:p>
      </dgm:t>
    </dgm:pt>
    <dgm:pt modelId="{7FBC28C5-4F18-416E-85C4-098EF3E48AE8}" type="sibTrans" cxnId="{82E3853E-56F0-4767-A741-26DC8EECBA07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8BBE2F3E-574E-4351-B884-15E953EFDE56}" type="pres">
      <dgm:prSet presAssocID="{1412161F-F278-4C79-9A30-685DBEF9F07D}" presName="composite" presStyleCnt="0"/>
      <dgm:spPr/>
    </dgm:pt>
    <dgm:pt modelId="{B9837D42-4862-47DF-A709-E1BAB25D55DF}" type="pres">
      <dgm:prSet presAssocID="{1412161F-F278-4C79-9A30-685DBEF9F07D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064F2D-80F0-436D-9CC2-B2A720DE4F18}" type="pres">
      <dgm:prSet presAssocID="{1412161F-F278-4C79-9A30-685DBEF9F07D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941138-D33E-4B38-8DBB-5A9CF1A1BF8D}" type="pres">
      <dgm:prSet presAssocID="{7FBC28C5-4F18-416E-85C4-098EF3E48AE8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E14DAB9C-8FE9-4A4F-A187-9B2BB99F57AE}" type="presOf" srcId="{C9C87F4F-5CEB-47DF-926B-53509C6595E3}" destId="{DF18CAAE-6961-49B2-961A-B5537765F801}" srcOrd="0" destOrd="0" presId="urn:microsoft.com/office/officeart/2005/8/layout/hList1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F6838F47-4B29-4A81-A151-79D38B76F97F}" type="presOf" srcId="{FC086356-27F7-43BA-B416-50BD48CC9022}" destId="{56DE4B25-5D2B-4F63-9D25-5C5750365F39}" srcOrd="0" destOrd="1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B481980A-4361-42C6-8611-9D1B3371191F}" type="presOf" srcId="{1412161F-F278-4C79-9A30-685DBEF9F07D}" destId="{B9837D42-4862-47DF-A709-E1BAB25D55DF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957B0361-B993-441B-AC2E-1AC4DC3BB1A5}" type="presOf" srcId="{DC75636C-6469-4F7D-8BEB-AF15B0B94AA5}" destId="{DD064F2D-80F0-436D-9CC2-B2A720DE4F18}" srcOrd="0" destOrd="2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1412161F-F278-4C79-9A30-685DBEF9F07D}" destId="{366F5736-4EE4-426C-987E-70B763A5A28D}" srcOrd="0" destOrd="0" parTransId="{0EA05FAF-5972-4C3B-A3B1-C77397D3B279}" sibTransId="{1382B28E-D26B-470F-8599-066C996407F5}"/>
    <dgm:cxn modelId="{82E3853E-56F0-4767-A741-26DC8EECBA07}" srcId="{3B06B399-876A-4972-BD6D-78F63B3637CC}" destId="{1412161F-F278-4C79-9A30-685DBEF9F07D}" srcOrd="1" destOrd="0" parTransId="{D23E7309-49F4-4259-86BD-9010794D30E8}" sibTransId="{7FBC28C5-4F18-416E-85C4-098EF3E48AE8}"/>
    <dgm:cxn modelId="{2C01F8B2-F8A8-4CD5-A58E-B767347FD0FB}" type="presOf" srcId="{A2901902-85D5-4CC1-87B2-E638B0188947}" destId="{DD064F2D-80F0-436D-9CC2-B2A720DE4F18}" srcOrd="0" destOrd="1" presId="urn:microsoft.com/office/officeart/2005/8/layout/hList1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E54ED672-D347-435A-9816-3ABBA0B25F6E}" type="presOf" srcId="{E661A54F-5C3C-4D6C-A6F0-D6CBE2372DEE}" destId="{56DE4B25-5D2B-4F63-9D25-5C5750365F39}" srcOrd="0" destOrd="0" presId="urn:microsoft.com/office/officeart/2005/8/layout/hList1"/>
    <dgm:cxn modelId="{AFC89A7A-87A0-4056-A2EE-FCADF98E07A8}" type="presOf" srcId="{366F5736-4EE4-426C-987E-70B763A5A28D}" destId="{DD064F2D-80F0-436D-9CC2-B2A720DE4F18}" srcOrd="0" destOrd="0" presId="urn:microsoft.com/office/officeart/2005/8/layout/hList1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EDA5C330-1A08-46E5-9CBD-EC5329902949}" srcId="{AE0D40FB-F662-4AA4-8533-1ACE09A8DC3A}" destId="{C9C87F4F-5CEB-47DF-926B-53509C6595E3}" srcOrd="0" destOrd="0" parTransId="{706EFB35-7297-46D8-B29D-80E820D44E6C}" sibTransId="{093A36DE-0F00-4CB9-91CD-8FAC38086D64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77D037BC-89F3-4912-9AF9-68EFF911416B}" srcId="{134AA3BE-572A-4F8F-866C-EF3AA34558AC}" destId="{FC086356-27F7-43BA-B416-50BD48CC9022}" srcOrd="1" destOrd="0" parTransId="{AB94A0D5-4DD2-4E7F-AC3E-4FF272CDBE80}" sibTransId="{7A2331A4-38FA-41E2-BCFF-F582764C5CE2}"/>
    <dgm:cxn modelId="{E38E64BA-9ED0-4013-AFF1-4BAB3D50D0FD}" srcId="{1412161F-F278-4C79-9A30-685DBEF9F07D}" destId="{DC75636C-6469-4F7D-8BEB-AF15B0B94AA5}" srcOrd="2" destOrd="0" parTransId="{3B9DD29A-C2BC-45E4-A98B-B79CA7610AE8}" sibTransId="{172FD43E-FA17-4403-ADD8-70E92662C565}"/>
    <dgm:cxn modelId="{9A731558-976B-4CAA-876A-14E3EF9D5C95}" srcId="{1412161F-F278-4C79-9A30-685DBEF9F07D}" destId="{A2901902-85D5-4CC1-87B2-E638B0188947}" srcOrd="1" destOrd="0" parTransId="{132423A1-C889-40E5-8244-976402BCB2BA}" sibTransId="{641E2D92-5BC9-432C-A232-265507C60489}"/>
    <dgm:cxn modelId="{673DB87D-9951-40E2-BCA1-8F877F8BFEFE}" srcId="{134AA3BE-572A-4F8F-866C-EF3AA34558AC}" destId="{E661A54F-5C3C-4D6C-A6F0-D6CBE2372DEE}" srcOrd="0" destOrd="0" parTransId="{B78DAC69-B5F3-4B72-BE04-3814D720E5D3}" sibTransId="{F8405A0E-4456-4F87-A974-E0CBFD943C58}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4280CF8A-3014-4506-852A-4E90B5A9658A}" type="presParOf" srcId="{3C77512C-C3E0-4449-9941-1F650882FEFD}" destId="{8BBE2F3E-574E-4351-B884-15E953EFDE56}" srcOrd="2" destOrd="0" presId="urn:microsoft.com/office/officeart/2005/8/layout/hList1"/>
    <dgm:cxn modelId="{267B018E-95EB-4413-9A77-42FC61B1215E}" type="presParOf" srcId="{8BBE2F3E-574E-4351-B884-15E953EFDE56}" destId="{B9837D42-4862-47DF-A709-E1BAB25D55DF}" srcOrd="0" destOrd="0" presId="urn:microsoft.com/office/officeart/2005/8/layout/hList1"/>
    <dgm:cxn modelId="{5DAA0947-53AB-45E5-AB1F-C63FF6E7AE5B}" type="presParOf" srcId="{8BBE2F3E-574E-4351-B884-15E953EFDE56}" destId="{DD064F2D-80F0-436D-9CC2-B2A720DE4F18}" srcOrd="1" destOrd="0" presId="urn:microsoft.com/office/officeart/2005/8/layout/hList1"/>
    <dgm:cxn modelId="{445BABD0-853D-4535-A2FB-5B6988B66172}" type="presParOf" srcId="{3C77512C-C3E0-4449-9941-1F650882FEFD}" destId="{68941138-D33E-4B38-8DBB-5A9CF1A1BF8D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ХИМИИ ПЕПТИДОВ (В.Н. АЗЕВ)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D7172648-EE55-4EA0-9547-58741A4080A1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МОЛЕКУЛЯРНОЙ БИОТЕХНОЛОГИИ (Г.В. МИКУЛИНСКАЯ)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6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37472E-0529-432A-897D-C158B72B5371}" type="parTrans" cxnId="{FAA26970-04F7-4C45-B716-830DE10ED370}">
      <dgm:prSet/>
      <dgm:spPr/>
      <dgm:t>
        <a:bodyPr/>
        <a:lstStyle/>
        <a:p>
          <a:endParaRPr lang="ru-RU"/>
        </a:p>
      </dgm:t>
    </dgm:pt>
    <dgm:pt modelId="{8DC67B46-68F2-4DE2-8DBE-56413A2D16F6}" type="sibTrans" cxnId="{FAA26970-04F7-4C45-B716-830DE10ED370}">
      <dgm:prSet/>
      <dgm:spPr/>
      <dgm:t>
        <a:bodyPr/>
        <a:lstStyle/>
        <a:p>
          <a:endParaRPr lang="ru-RU"/>
        </a:p>
      </dgm:t>
    </dgm:pt>
    <dgm:pt modelId="{A193CE21-E3A3-479B-92BB-3464A0240CD0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ТЕХНОЛОГИИ СИНТЕЗА НУКЛЕИНОВЫХ КИСЛОТ И ИХ КОМПОНЕНТОВ</a:t>
          </a:r>
          <a:b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(С.А. ФЕОФАНОВ)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03B5CE-0E30-4C84-9ADA-F6FCC665BCEB}" type="parTrans" cxnId="{1779DC88-7D06-448B-9606-02AE49ABBEAF}">
      <dgm:prSet/>
      <dgm:spPr/>
      <dgm:t>
        <a:bodyPr/>
        <a:lstStyle/>
        <a:p>
          <a:endParaRPr lang="ru-RU"/>
        </a:p>
      </dgm:t>
    </dgm:pt>
    <dgm:pt modelId="{D96897E2-85C2-4ED5-9BB5-F59A8F1021CB}" type="sibTrans" cxnId="{1779DC88-7D06-448B-9606-02AE49ABBEAF}">
      <dgm:prSet/>
      <dgm:spPr/>
      <dgm:t>
        <a:bodyPr/>
        <a:lstStyle/>
        <a:p>
          <a:endParaRPr lang="ru-RU"/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3" custScaleX="142857" custScaleY="1151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3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C68E5BF4-89E9-484E-BE99-E85570034681}" type="pres">
      <dgm:prSet presAssocID="{A193CE21-E3A3-479B-92BB-3464A0240CD0}" presName="parentLin" presStyleCnt="0"/>
      <dgm:spPr/>
    </dgm:pt>
    <dgm:pt modelId="{3830B9A4-291E-49C7-9E45-4A2A59AE49CF}" type="pres">
      <dgm:prSet presAssocID="{A193CE21-E3A3-479B-92BB-3464A0240CD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5760E95-73D3-4675-9A39-34A34139DF41}" type="pres">
      <dgm:prSet presAssocID="{A193CE21-E3A3-479B-92BB-3464A0240CD0}" presName="parentText" presStyleLbl="node1" presStyleIdx="1" presStyleCnt="3" custScaleX="142857" custScaleY="1151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A6F5A0-94CB-4A02-AAC5-6A168DA1A6CC}" type="pres">
      <dgm:prSet presAssocID="{A193CE21-E3A3-479B-92BB-3464A0240CD0}" presName="negativeSpace" presStyleCnt="0"/>
      <dgm:spPr/>
    </dgm:pt>
    <dgm:pt modelId="{983B9872-A953-41B5-8257-9DFB2DDF405A}" type="pres">
      <dgm:prSet presAssocID="{A193CE21-E3A3-479B-92BB-3464A0240CD0}" presName="childText" presStyleLbl="conFgAcc1" presStyleIdx="1" presStyleCnt="3">
        <dgm:presLayoutVars>
          <dgm:bulletEnabled val="1"/>
        </dgm:presLayoutVars>
      </dgm:prSet>
      <dgm:spPr/>
    </dgm:pt>
    <dgm:pt modelId="{7AAD5EE7-59F2-4DE2-A5F2-DF919D328CC1}" type="pres">
      <dgm:prSet presAssocID="{D96897E2-85C2-4ED5-9BB5-F59A8F1021CB}" presName="spaceBetweenRectangles" presStyleCnt="0"/>
      <dgm:spPr/>
    </dgm:pt>
    <dgm:pt modelId="{4F4F2506-BFED-4B38-86E4-015D50B2C67A}" type="pres">
      <dgm:prSet presAssocID="{D7172648-EE55-4EA0-9547-58741A4080A1}" presName="parentLin" presStyleCnt="0"/>
      <dgm:spPr/>
    </dgm:pt>
    <dgm:pt modelId="{472223B8-2A57-41FB-8942-1F482C67DDAC}" type="pres">
      <dgm:prSet presAssocID="{D7172648-EE55-4EA0-9547-58741A4080A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8E20019-269B-4A93-9F1A-D5B806558E64}" type="pres">
      <dgm:prSet presAssocID="{D7172648-EE55-4EA0-9547-58741A4080A1}" presName="parentText" presStyleLbl="node1" presStyleIdx="2" presStyleCnt="3" custScaleX="142857" custScaleY="1151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8593F6-8D06-4C85-919B-D1CE774EBFB7}" type="pres">
      <dgm:prSet presAssocID="{D7172648-EE55-4EA0-9547-58741A4080A1}" presName="negativeSpace" presStyleCnt="0"/>
      <dgm:spPr/>
    </dgm:pt>
    <dgm:pt modelId="{3AC4AFCF-76A3-4A13-A5B4-D453DCEA7810}" type="pres">
      <dgm:prSet presAssocID="{D7172648-EE55-4EA0-9547-58741A4080A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AA26970-04F7-4C45-B716-830DE10ED370}" srcId="{D0FAAFE9-4082-4DDA-8346-3DAB3C7A301C}" destId="{D7172648-EE55-4EA0-9547-58741A4080A1}" srcOrd="2" destOrd="0" parTransId="{CE37472E-0529-432A-897D-C158B72B5371}" sibTransId="{8DC67B46-68F2-4DE2-8DBE-56413A2D16F6}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1779DC88-7D06-448B-9606-02AE49ABBEAF}" srcId="{D0FAAFE9-4082-4DDA-8346-3DAB3C7A301C}" destId="{A193CE21-E3A3-479B-92BB-3464A0240CD0}" srcOrd="1" destOrd="0" parTransId="{3003B5CE-0E30-4C84-9ADA-F6FCC665BCEB}" sibTransId="{D96897E2-85C2-4ED5-9BB5-F59A8F1021CB}"/>
    <dgm:cxn modelId="{F28E6F62-0536-4831-BC5F-ADCAF630F2C8}" type="presOf" srcId="{D7172648-EE55-4EA0-9547-58741A4080A1}" destId="{472223B8-2A57-41FB-8942-1F482C67DDAC}" srcOrd="0" destOrd="0" presId="urn:microsoft.com/office/officeart/2005/8/layout/list1"/>
    <dgm:cxn modelId="{08E2610B-7EF9-43EB-A5AE-1D7ABD7B4CEA}" type="presOf" srcId="{A193CE21-E3A3-479B-92BB-3464A0240CD0}" destId="{3830B9A4-291E-49C7-9E45-4A2A59AE49CF}" srcOrd="0" destOrd="0" presId="urn:microsoft.com/office/officeart/2005/8/layout/list1"/>
    <dgm:cxn modelId="{1DE8E685-5C3C-4665-B1B5-ABCEC3A2A554}" type="presOf" srcId="{A193CE21-E3A3-479B-92BB-3464A0240CD0}" destId="{95760E95-73D3-4675-9A39-34A34139DF41}" srcOrd="1" destOrd="0" presId="urn:microsoft.com/office/officeart/2005/8/layout/list1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59CE65D1-94E1-4A06-AB52-43141B914A37}" type="presOf" srcId="{D7172648-EE55-4EA0-9547-58741A4080A1}" destId="{A8E20019-269B-4A93-9F1A-D5B806558E64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12E0ADD6-A0C4-4F29-8CDF-DC1D7FE5B121}" type="presParOf" srcId="{40A64266-BC3A-42A9-BFF2-844D86C846AE}" destId="{C68E5BF4-89E9-484E-BE99-E85570034681}" srcOrd="4" destOrd="0" presId="urn:microsoft.com/office/officeart/2005/8/layout/list1"/>
    <dgm:cxn modelId="{9EA75DD0-9402-446C-9DF8-3A92B166BDC0}" type="presParOf" srcId="{C68E5BF4-89E9-484E-BE99-E85570034681}" destId="{3830B9A4-291E-49C7-9E45-4A2A59AE49CF}" srcOrd="0" destOrd="0" presId="urn:microsoft.com/office/officeart/2005/8/layout/list1"/>
    <dgm:cxn modelId="{909F7261-3A89-4C63-B45C-7067FDF36D77}" type="presParOf" srcId="{C68E5BF4-89E9-484E-BE99-E85570034681}" destId="{95760E95-73D3-4675-9A39-34A34139DF41}" srcOrd="1" destOrd="0" presId="urn:microsoft.com/office/officeart/2005/8/layout/list1"/>
    <dgm:cxn modelId="{1A5BC558-D20D-46BE-809B-01638FB1A15F}" type="presParOf" srcId="{40A64266-BC3A-42A9-BFF2-844D86C846AE}" destId="{43A6F5A0-94CB-4A02-AAC5-6A168DA1A6CC}" srcOrd="5" destOrd="0" presId="urn:microsoft.com/office/officeart/2005/8/layout/list1"/>
    <dgm:cxn modelId="{1A416CAB-2684-484F-A775-6D3DE2F97A87}" type="presParOf" srcId="{40A64266-BC3A-42A9-BFF2-844D86C846AE}" destId="{983B9872-A953-41B5-8257-9DFB2DDF405A}" srcOrd="6" destOrd="0" presId="urn:microsoft.com/office/officeart/2005/8/layout/list1"/>
    <dgm:cxn modelId="{9C1689D4-81EC-4924-A405-6DD6D112A4B8}" type="presParOf" srcId="{40A64266-BC3A-42A9-BFF2-844D86C846AE}" destId="{7AAD5EE7-59F2-4DE2-A5F2-DF919D328CC1}" srcOrd="7" destOrd="0" presId="urn:microsoft.com/office/officeart/2005/8/layout/list1"/>
    <dgm:cxn modelId="{50D1944F-6587-4472-830F-32AB6E345C82}" type="presParOf" srcId="{40A64266-BC3A-42A9-BFF2-844D86C846AE}" destId="{4F4F2506-BFED-4B38-86E4-015D50B2C67A}" srcOrd="8" destOrd="0" presId="urn:microsoft.com/office/officeart/2005/8/layout/list1"/>
    <dgm:cxn modelId="{47FA16D2-B399-4669-925B-545D1201AE4A}" type="presParOf" srcId="{4F4F2506-BFED-4B38-86E4-015D50B2C67A}" destId="{472223B8-2A57-41FB-8942-1F482C67DDAC}" srcOrd="0" destOrd="0" presId="urn:microsoft.com/office/officeart/2005/8/layout/list1"/>
    <dgm:cxn modelId="{3BCA3D1B-B38D-408B-A865-B6FE46ECDAC4}" type="presParOf" srcId="{4F4F2506-BFED-4B38-86E4-015D50B2C67A}" destId="{A8E20019-269B-4A93-9F1A-D5B806558E64}" srcOrd="1" destOrd="0" presId="urn:microsoft.com/office/officeart/2005/8/layout/list1"/>
    <dgm:cxn modelId="{ED5A9057-7C8B-4BCF-A8C3-FB6D5E592949}" type="presParOf" srcId="{40A64266-BC3A-42A9-BFF2-844D86C846AE}" destId="{8C8593F6-8D06-4C85-919B-D1CE774EBFB7}" srcOrd="9" destOrd="0" presId="urn:microsoft.com/office/officeart/2005/8/layout/list1"/>
    <dgm:cxn modelId="{0EE849E9-8FD8-41A9-80C1-E11424AD621F}" type="presParOf" srcId="{40A64266-BC3A-42A9-BFF2-844D86C846AE}" destId="{3AC4AFCF-76A3-4A13-A5B4-D453DCEA781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2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 dirty="0"/>
            <a:t>СУММАРНЫЙ ИФ в 2018</a:t>
          </a:r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C9C87F4F-5CEB-47DF-926B-53509C6595E3}">
      <dgm:prSet phldrT="[Текст]"/>
      <dgm:spPr/>
      <dgm:t>
        <a:bodyPr/>
        <a:lstStyle/>
        <a:p>
          <a:pPr algn="ctr"/>
          <a:r>
            <a:rPr lang="ru-RU" b="1" dirty="0"/>
            <a:t>10</a:t>
          </a:r>
        </a:p>
      </dgm:t>
    </dgm:pt>
    <dgm:pt modelId="{706EFB35-7297-46D8-B29D-80E820D44E6C}" type="parTrans" cxnId="{EDA5C330-1A08-46E5-9CBD-EC5329902949}">
      <dgm:prSet/>
      <dgm:spPr/>
      <dgm:t>
        <a:bodyPr/>
        <a:lstStyle/>
        <a:p>
          <a:endParaRPr lang="ru-RU"/>
        </a:p>
      </dgm:t>
    </dgm:pt>
    <dgm:pt modelId="{093A36DE-0F00-4CB9-91CD-8FAC38086D64}" type="sibTrans" cxnId="{EDA5C330-1A08-46E5-9CBD-EC5329902949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11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0,8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00B050"/>
              </a:solidFill>
            </a:rPr>
            <a:t>1,6</a:t>
          </a:r>
          <a:endParaRPr lang="ru-RU" b="1" dirty="0">
            <a:solidFill>
              <a:srgbClr val="C00000"/>
            </a:solidFill>
          </a:endParaRP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2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2EFE9697-07C3-4B23-8836-8259052EB07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14</a:t>
          </a:r>
        </a:p>
      </dgm:t>
    </dgm:pt>
    <dgm:pt modelId="{4B871A91-7C1A-459B-81DB-3E1D7FA98450}" type="parTrans" cxnId="{A1B7D606-F991-4CB0-A4A2-4207B76BCEDD}">
      <dgm:prSet/>
      <dgm:spPr/>
      <dgm:t>
        <a:bodyPr/>
        <a:lstStyle/>
        <a:p>
          <a:endParaRPr lang="ru-RU"/>
        </a:p>
      </dgm:t>
    </dgm:pt>
    <dgm:pt modelId="{B07E4397-ECB0-44CD-9AD2-26F3CFAC1469}" type="sibTrans" cxnId="{A1B7D606-F991-4CB0-A4A2-4207B76BCEDD}">
      <dgm:prSet/>
      <dgm:spPr/>
      <dgm:t>
        <a:bodyPr/>
        <a:lstStyle/>
        <a:p>
          <a:endParaRPr lang="ru-RU"/>
        </a:p>
      </dgm:t>
    </dgm:pt>
    <dgm:pt modelId="{A051FD21-4AA0-4FC9-852C-8A454712807E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	</a:t>
          </a:r>
        </a:p>
      </dgm:t>
    </dgm:pt>
    <dgm:pt modelId="{573329B4-9468-42C8-876D-5D899C24D8F7}" type="parTrans" cxnId="{CEBCCE67-DE3C-4EAC-A96C-C2925440A115}">
      <dgm:prSet/>
      <dgm:spPr/>
      <dgm:t>
        <a:bodyPr/>
        <a:lstStyle/>
        <a:p>
          <a:endParaRPr lang="ru-RU"/>
        </a:p>
      </dgm:t>
    </dgm:pt>
    <dgm:pt modelId="{4C3960FC-1D93-4B89-80E6-7FE27FCF2097}" type="sibTrans" cxnId="{CEBCCE67-DE3C-4EAC-A96C-C2925440A115}">
      <dgm:prSet/>
      <dgm:spPr/>
      <dgm:t>
        <a:bodyPr/>
        <a:lstStyle/>
        <a:p>
          <a:endParaRPr lang="ru-RU"/>
        </a:p>
      </dgm:t>
    </dgm:pt>
    <dgm:pt modelId="{9B5AB3FD-CAF3-436D-ABE6-091C56640905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D518C71A-F51E-47C9-A76F-9D2D78B9A46F}" type="parTrans" cxnId="{BF5A49C1-B5D7-46BB-811D-76AA31A71493}">
      <dgm:prSet/>
      <dgm:spPr/>
      <dgm:t>
        <a:bodyPr/>
        <a:lstStyle/>
        <a:p>
          <a:endParaRPr lang="ru-RU"/>
        </a:p>
      </dgm:t>
    </dgm:pt>
    <dgm:pt modelId="{4007D558-CBD3-46A3-B641-1ED0C6629564}" type="sibTrans" cxnId="{BF5A49C1-B5D7-46BB-811D-76AA31A71493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51CDFC20-EC6D-4771-9518-E33E857483A7}" type="pres">
      <dgm:prSet presAssocID="{9B5AB3FD-CAF3-436D-ABE6-091C56640905}" presName="composite" presStyleCnt="0"/>
      <dgm:spPr/>
    </dgm:pt>
    <dgm:pt modelId="{065C31E1-AF4F-47A4-8A7E-A74084CD9EA3}" type="pres">
      <dgm:prSet presAssocID="{9B5AB3FD-CAF3-436D-ABE6-091C56640905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F9ABAB-9157-48E0-9630-E151537BBD04}" type="pres">
      <dgm:prSet presAssocID="{9B5AB3FD-CAF3-436D-ABE6-091C56640905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C82F2-BF7F-428F-BA89-141630F16424}" type="pres">
      <dgm:prSet presAssocID="{4007D558-CBD3-46A3-B641-1ED0C6629564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2BA49F65-4492-4BD4-A4B0-435E0637E420}" type="presOf" srcId="{A2901902-85D5-4CC1-87B2-E638B0188947}" destId="{83F9ABAB-9157-48E0-9630-E151537BBD04}" srcOrd="0" destOrd="1" presId="urn:microsoft.com/office/officeart/2005/8/layout/hList1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E14DAB9C-8FE9-4A4F-A187-9B2BB99F57AE}" type="presOf" srcId="{C9C87F4F-5CEB-47DF-926B-53509C6595E3}" destId="{DF18CAAE-6961-49B2-961A-B5537765F801}" srcOrd="0" destOrd="0" presId="urn:microsoft.com/office/officeart/2005/8/layout/hList1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1D71BF98-C55D-43FF-9F1E-882FCFBAC50B}" type="presOf" srcId="{2EFE9697-07C3-4B23-8836-8259052EB07A}" destId="{56DE4B25-5D2B-4F63-9D25-5C5750365F39}" srcOrd="0" destOrd="0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A453571B-0E70-4ECE-92BB-3F79045C61BB}" srcId="{9B5AB3FD-CAF3-436D-ABE6-091C56640905}" destId="{366F5736-4EE4-426C-987E-70B763A5A28D}" srcOrd="0" destOrd="0" parTransId="{0EA05FAF-5972-4C3B-A3B1-C77397D3B279}" sibTransId="{1382B28E-D26B-470F-8599-066C996407F5}"/>
    <dgm:cxn modelId="{B86D7985-2E18-4D95-AA63-553C0505120D}" type="presOf" srcId="{9B5AB3FD-CAF3-436D-ABE6-091C56640905}" destId="{065C31E1-AF4F-47A4-8A7E-A74084CD9EA3}" srcOrd="0" destOrd="0" presId="urn:microsoft.com/office/officeart/2005/8/layout/hList1"/>
    <dgm:cxn modelId="{036DB8BA-5EE5-45D3-B4D5-0C0B82A3C8FD}" type="presOf" srcId="{A051FD21-4AA0-4FC9-852C-8A454712807E}" destId="{56DE4B25-5D2B-4F63-9D25-5C5750365F39}" srcOrd="0" destOrd="1" presId="urn:microsoft.com/office/officeart/2005/8/layout/hList1"/>
    <dgm:cxn modelId="{D39D72DC-5F76-42F0-A6F2-021203F4EA69}" type="presOf" srcId="{366F5736-4EE4-426C-987E-70B763A5A28D}" destId="{83F9ABAB-9157-48E0-9630-E151537BBD04}" srcOrd="0" destOrd="0" presId="urn:microsoft.com/office/officeart/2005/8/layout/hList1"/>
    <dgm:cxn modelId="{455770A5-BD07-47F7-91C3-D18CAA0F435B}" type="presOf" srcId="{DC75636C-6469-4F7D-8BEB-AF15B0B94AA5}" destId="{83F9ABAB-9157-48E0-9630-E151537BBD04}" srcOrd="0" destOrd="2" presId="urn:microsoft.com/office/officeart/2005/8/layout/hList1"/>
    <dgm:cxn modelId="{A1B7D606-F991-4CB0-A4A2-4207B76BCEDD}" srcId="{134AA3BE-572A-4F8F-866C-EF3AA34558AC}" destId="{2EFE9697-07C3-4B23-8836-8259052EB07A}" srcOrd="0" destOrd="0" parTransId="{4B871A91-7C1A-459B-81DB-3E1D7FA98450}" sibTransId="{B07E4397-ECB0-44CD-9AD2-26F3CFAC1469}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BF5A49C1-B5D7-46BB-811D-76AA31A71493}" srcId="{3B06B399-876A-4972-BD6D-78F63B3637CC}" destId="{9B5AB3FD-CAF3-436D-ABE6-091C56640905}" srcOrd="1" destOrd="0" parTransId="{D518C71A-F51E-47C9-A76F-9D2D78B9A46F}" sibTransId="{4007D558-CBD3-46A3-B641-1ED0C6629564}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EDA5C330-1A08-46E5-9CBD-EC5329902949}" srcId="{AE0D40FB-F662-4AA4-8533-1ACE09A8DC3A}" destId="{C9C87F4F-5CEB-47DF-926B-53509C6595E3}" srcOrd="0" destOrd="0" parTransId="{706EFB35-7297-46D8-B29D-80E820D44E6C}" sibTransId="{093A36DE-0F00-4CB9-91CD-8FAC38086D64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CEBCCE67-DE3C-4EAC-A96C-C2925440A115}" srcId="{134AA3BE-572A-4F8F-866C-EF3AA34558AC}" destId="{A051FD21-4AA0-4FC9-852C-8A454712807E}" srcOrd="1" destOrd="0" parTransId="{573329B4-9468-42C8-876D-5D899C24D8F7}" sibTransId="{4C3960FC-1D93-4B89-80E6-7FE27FCF2097}"/>
    <dgm:cxn modelId="{E38E64BA-9ED0-4013-AFF1-4BAB3D50D0FD}" srcId="{9B5AB3FD-CAF3-436D-ABE6-091C56640905}" destId="{DC75636C-6469-4F7D-8BEB-AF15B0B94AA5}" srcOrd="2" destOrd="0" parTransId="{3B9DD29A-C2BC-45E4-A98B-B79CA7610AE8}" sibTransId="{172FD43E-FA17-4403-ADD8-70E92662C565}"/>
    <dgm:cxn modelId="{9A731558-976B-4CAA-876A-14E3EF9D5C95}" srcId="{9B5AB3FD-CAF3-436D-ABE6-091C56640905}" destId="{A2901902-85D5-4CC1-87B2-E638B0188947}" srcOrd="1" destOrd="0" parTransId="{132423A1-C889-40E5-8244-976402BCB2BA}" sibTransId="{641E2D92-5BC9-432C-A232-265507C60489}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6F5D6326-7930-4A49-89AE-55A2E143B98B}" type="presParOf" srcId="{3C77512C-C3E0-4449-9941-1F650882FEFD}" destId="{51CDFC20-EC6D-4771-9518-E33E857483A7}" srcOrd="2" destOrd="0" presId="urn:microsoft.com/office/officeart/2005/8/layout/hList1"/>
    <dgm:cxn modelId="{ECC92079-F08F-4663-9163-28FA764DC9C8}" type="presParOf" srcId="{51CDFC20-EC6D-4771-9518-E33E857483A7}" destId="{065C31E1-AF4F-47A4-8A7E-A74084CD9EA3}" srcOrd="0" destOrd="0" presId="urn:microsoft.com/office/officeart/2005/8/layout/hList1"/>
    <dgm:cxn modelId="{AAB81946-B4DB-48E9-9DD6-3FE5E77F9170}" type="presParOf" srcId="{51CDFC20-EC6D-4771-9518-E33E857483A7}" destId="{83F9ABAB-9157-48E0-9630-E151537BBD04}" srcOrd="1" destOrd="0" presId="urn:microsoft.com/office/officeart/2005/8/layout/hList1"/>
    <dgm:cxn modelId="{6321357B-7D08-40D1-8F55-1753B4199FCA}" type="presParOf" srcId="{3C77512C-C3E0-4449-9941-1F650882FEFD}" destId="{4E4C82F2-BF7F-428F-BA89-141630F16424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БИОЛОГИЧЕСКИХ ИСПЫТАНИЙ (А.Н. МУРАШЕВ)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32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230773D8-F290-4F65-9417-041CDEFFAEC9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ПЕПТИДНЫХ БИОРЕГУЛЯТОРОВ  (Е.В. НАВОЛОЦКАЯ)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0D1CAC-C705-46A5-94AF-62C415D9BFC8}" type="parTrans" cxnId="{F2C53FF7-E1AB-4308-AFC0-16B465B3E37C}">
      <dgm:prSet/>
      <dgm:spPr/>
      <dgm:t>
        <a:bodyPr/>
        <a:lstStyle/>
        <a:p>
          <a:endParaRPr lang="ru-RU"/>
        </a:p>
      </dgm:t>
    </dgm:pt>
    <dgm:pt modelId="{291F0C5F-0479-4BDF-AFC4-56ED7FC136E8}" type="sibTrans" cxnId="{F2C53FF7-E1AB-4308-AFC0-16B465B3E37C}">
      <dgm:prSet/>
      <dgm:spPr/>
      <dgm:t>
        <a:bodyPr/>
        <a:lstStyle/>
        <a:p>
          <a:endParaRPr lang="ru-RU"/>
        </a:p>
      </dgm:t>
    </dgm:pt>
    <dgm:pt modelId="{D7172648-EE55-4EA0-9547-58741A4080A1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НВП ЭКСПЕРИМЕНТАЛЬНОЙ БИОЛОГИИ С ВИВАРИЕМ  (М.С.  КРАСИЛЬЩИКОВА)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37472E-0529-432A-897D-C158B72B5371}" type="parTrans" cxnId="{FAA26970-04F7-4C45-B716-830DE10ED370}">
      <dgm:prSet/>
      <dgm:spPr/>
      <dgm:t>
        <a:bodyPr/>
        <a:lstStyle/>
        <a:p>
          <a:endParaRPr lang="ru-RU"/>
        </a:p>
      </dgm:t>
    </dgm:pt>
    <dgm:pt modelId="{8DC67B46-68F2-4DE2-8DBE-56413A2D16F6}" type="sibTrans" cxnId="{FAA26970-04F7-4C45-B716-830DE10ED370}">
      <dgm:prSet/>
      <dgm:spPr/>
      <dgm:t>
        <a:bodyPr/>
        <a:lstStyle/>
        <a:p>
          <a:endParaRPr lang="ru-RU"/>
        </a:p>
      </dgm:t>
    </dgm:pt>
    <dgm:pt modelId="{A193CE21-E3A3-479B-92BB-3464A0240CD0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БЕЛКА (В.М. ЛИПКИН / Д.В. ЗИНЧЕНКО)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03B5CE-0E30-4C84-9ADA-F6FCC665BCEB}" type="parTrans" cxnId="{1779DC88-7D06-448B-9606-02AE49ABBEAF}">
      <dgm:prSet/>
      <dgm:spPr/>
      <dgm:t>
        <a:bodyPr/>
        <a:lstStyle/>
        <a:p>
          <a:endParaRPr lang="ru-RU"/>
        </a:p>
      </dgm:t>
    </dgm:pt>
    <dgm:pt modelId="{D96897E2-85C2-4ED5-9BB5-F59A8F1021CB}" type="sibTrans" cxnId="{1779DC88-7D06-448B-9606-02AE49ABBEAF}">
      <dgm:prSet/>
      <dgm:spPr/>
      <dgm:t>
        <a:bodyPr/>
        <a:lstStyle/>
        <a:p>
          <a:endParaRPr lang="ru-RU"/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4" custScaleX="142857" custScaleY="1151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4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9229B973-FB3F-42FD-956E-8BF64D20B5FD}" type="pres">
      <dgm:prSet presAssocID="{230773D8-F290-4F65-9417-041CDEFFAEC9}" presName="parentLin" presStyleCnt="0"/>
      <dgm:spPr/>
    </dgm:pt>
    <dgm:pt modelId="{31506430-AF41-4B97-BB8F-9CA1E151C76B}" type="pres">
      <dgm:prSet presAssocID="{230773D8-F290-4F65-9417-041CDEFFAEC9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E2D372D-5525-4613-9001-21FFCC2E1C1F}" type="pres">
      <dgm:prSet presAssocID="{230773D8-F290-4F65-9417-041CDEFFAEC9}" presName="parentText" presStyleLbl="node1" presStyleIdx="1" presStyleCnt="4" custScaleX="142857" custScaleY="1151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ADB5E-A8A9-4CC9-9F57-3DD8996083A4}" type="pres">
      <dgm:prSet presAssocID="{230773D8-F290-4F65-9417-041CDEFFAEC9}" presName="negativeSpace" presStyleCnt="0"/>
      <dgm:spPr/>
    </dgm:pt>
    <dgm:pt modelId="{44D320F3-5806-4EB3-B63A-BB7B3EEC17EB}" type="pres">
      <dgm:prSet presAssocID="{230773D8-F290-4F65-9417-041CDEFFAEC9}" presName="childText" presStyleLbl="conFgAcc1" presStyleIdx="1" presStyleCnt="4">
        <dgm:presLayoutVars>
          <dgm:bulletEnabled val="1"/>
        </dgm:presLayoutVars>
      </dgm:prSet>
      <dgm:spPr/>
    </dgm:pt>
    <dgm:pt modelId="{1256717C-9CB5-44D5-AD0F-9D84EE200044}" type="pres">
      <dgm:prSet presAssocID="{291F0C5F-0479-4BDF-AFC4-56ED7FC136E8}" presName="spaceBetweenRectangles" presStyleCnt="0"/>
      <dgm:spPr/>
    </dgm:pt>
    <dgm:pt modelId="{C68E5BF4-89E9-484E-BE99-E85570034681}" type="pres">
      <dgm:prSet presAssocID="{A193CE21-E3A3-479B-92BB-3464A0240CD0}" presName="parentLin" presStyleCnt="0"/>
      <dgm:spPr/>
    </dgm:pt>
    <dgm:pt modelId="{3830B9A4-291E-49C7-9E45-4A2A59AE49CF}" type="pres">
      <dgm:prSet presAssocID="{A193CE21-E3A3-479B-92BB-3464A0240CD0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95760E95-73D3-4675-9A39-34A34139DF41}" type="pres">
      <dgm:prSet presAssocID="{A193CE21-E3A3-479B-92BB-3464A0240CD0}" presName="parentText" presStyleLbl="node1" presStyleIdx="2" presStyleCnt="4" custScaleX="142857" custScaleY="1151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A6F5A0-94CB-4A02-AAC5-6A168DA1A6CC}" type="pres">
      <dgm:prSet presAssocID="{A193CE21-E3A3-479B-92BB-3464A0240CD0}" presName="negativeSpace" presStyleCnt="0"/>
      <dgm:spPr/>
    </dgm:pt>
    <dgm:pt modelId="{983B9872-A953-41B5-8257-9DFB2DDF405A}" type="pres">
      <dgm:prSet presAssocID="{A193CE21-E3A3-479B-92BB-3464A0240CD0}" presName="childText" presStyleLbl="conFgAcc1" presStyleIdx="2" presStyleCnt="4">
        <dgm:presLayoutVars>
          <dgm:bulletEnabled val="1"/>
        </dgm:presLayoutVars>
      </dgm:prSet>
      <dgm:spPr/>
    </dgm:pt>
    <dgm:pt modelId="{7AAD5EE7-59F2-4DE2-A5F2-DF919D328CC1}" type="pres">
      <dgm:prSet presAssocID="{D96897E2-85C2-4ED5-9BB5-F59A8F1021CB}" presName="spaceBetweenRectangles" presStyleCnt="0"/>
      <dgm:spPr/>
    </dgm:pt>
    <dgm:pt modelId="{4F4F2506-BFED-4B38-86E4-015D50B2C67A}" type="pres">
      <dgm:prSet presAssocID="{D7172648-EE55-4EA0-9547-58741A4080A1}" presName="parentLin" presStyleCnt="0"/>
      <dgm:spPr/>
    </dgm:pt>
    <dgm:pt modelId="{472223B8-2A57-41FB-8942-1F482C67DDAC}" type="pres">
      <dgm:prSet presAssocID="{D7172648-EE55-4EA0-9547-58741A4080A1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A8E20019-269B-4A93-9F1A-D5B806558E64}" type="pres">
      <dgm:prSet presAssocID="{D7172648-EE55-4EA0-9547-58741A4080A1}" presName="parentText" presStyleLbl="node1" presStyleIdx="3" presStyleCnt="4" custScaleX="142857" custScaleY="1151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8593F6-8D06-4C85-919B-D1CE774EBFB7}" type="pres">
      <dgm:prSet presAssocID="{D7172648-EE55-4EA0-9547-58741A4080A1}" presName="negativeSpace" presStyleCnt="0"/>
      <dgm:spPr/>
    </dgm:pt>
    <dgm:pt modelId="{3AC4AFCF-76A3-4A13-A5B4-D453DCEA7810}" type="pres">
      <dgm:prSet presAssocID="{D7172648-EE55-4EA0-9547-58741A4080A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AA26970-04F7-4C45-B716-830DE10ED370}" srcId="{D0FAAFE9-4082-4DDA-8346-3DAB3C7A301C}" destId="{D7172648-EE55-4EA0-9547-58741A4080A1}" srcOrd="3" destOrd="0" parTransId="{CE37472E-0529-432A-897D-C158B72B5371}" sibTransId="{8DC67B46-68F2-4DE2-8DBE-56413A2D16F6}"/>
    <dgm:cxn modelId="{1779DC88-7D06-448B-9606-02AE49ABBEAF}" srcId="{D0FAAFE9-4082-4DDA-8346-3DAB3C7A301C}" destId="{A193CE21-E3A3-479B-92BB-3464A0240CD0}" srcOrd="2" destOrd="0" parTransId="{3003B5CE-0E30-4C84-9ADA-F6FCC665BCEB}" sibTransId="{D96897E2-85C2-4ED5-9BB5-F59A8F1021CB}"/>
    <dgm:cxn modelId="{084506B0-FBC7-4CAA-804B-14AC332AD9B2}" type="presOf" srcId="{D0FAAFE9-4082-4DDA-8346-3DAB3C7A301C}" destId="{40A64266-BC3A-42A9-BFF2-844D86C846AE}" srcOrd="0" destOrd="0" presId="urn:microsoft.com/office/officeart/2005/8/layout/list1"/>
    <dgm:cxn modelId="{F2C53FF7-E1AB-4308-AFC0-16B465B3E37C}" srcId="{D0FAAFE9-4082-4DDA-8346-3DAB3C7A301C}" destId="{230773D8-F290-4F65-9417-041CDEFFAEC9}" srcOrd="1" destOrd="0" parTransId="{BA0D1CAC-C705-46A5-94AF-62C415D9BFC8}" sibTransId="{291F0C5F-0479-4BDF-AFC4-56ED7FC136E8}"/>
    <dgm:cxn modelId="{C679CE1C-EB6F-41B2-9709-FEEC649284E6}" type="presOf" srcId="{54EC22EC-08DC-44EE-BA4A-B2D0312B756E}" destId="{16047124-D0E2-4183-A6EF-70E14A0C1BFB}" srcOrd="0" destOrd="0" presId="urn:microsoft.com/office/officeart/2005/8/layout/list1"/>
    <dgm:cxn modelId="{D7A337B8-290B-4605-AC44-079422FAF000}" type="presOf" srcId="{230773D8-F290-4F65-9417-041CDEFFAEC9}" destId="{DE2D372D-5525-4613-9001-21FFCC2E1C1F}" srcOrd="1" destOrd="0" presId="urn:microsoft.com/office/officeart/2005/8/layout/list1"/>
    <dgm:cxn modelId="{2CD45B04-035F-407D-93D3-E87ED3DA40DD}" type="presOf" srcId="{D7172648-EE55-4EA0-9547-58741A4080A1}" destId="{A8E20019-269B-4A93-9F1A-D5B806558E64}" srcOrd="1" destOrd="0" presId="urn:microsoft.com/office/officeart/2005/8/layout/list1"/>
    <dgm:cxn modelId="{2815DC02-6965-41D5-8893-408BC57D3BB0}" type="presOf" srcId="{D7172648-EE55-4EA0-9547-58741A4080A1}" destId="{472223B8-2A57-41FB-8942-1F482C67DDAC}" srcOrd="0" destOrd="0" presId="urn:microsoft.com/office/officeart/2005/8/layout/list1"/>
    <dgm:cxn modelId="{7EF660FA-6A85-4826-B4F8-AD1E60AF41D1}" type="presOf" srcId="{A193CE21-E3A3-479B-92BB-3464A0240CD0}" destId="{3830B9A4-291E-49C7-9E45-4A2A59AE49CF}" srcOrd="0" destOrd="0" presId="urn:microsoft.com/office/officeart/2005/8/layout/list1"/>
    <dgm:cxn modelId="{FA0FC89B-11F1-4C20-8998-E1267589E02A}" type="presOf" srcId="{230773D8-F290-4F65-9417-041CDEFFAEC9}" destId="{31506430-AF41-4B97-BB8F-9CA1E151C76B}" srcOrd="0" destOrd="0" presId="urn:microsoft.com/office/officeart/2005/8/layout/list1"/>
    <dgm:cxn modelId="{2A4E653D-B9D0-4146-8C9A-CA77A9260961}" type="presOf" srcId="{A193CE21-E3A3-479B-92BB-3464A0240CD0}" destId="{95760E95-73D3-4675-9A39-34A34139DF41}" srcOrd="1" destOrd="0" presId="urn:microsoft.com/office/officeart/2005/8/layout/list1"/>
    <dgm:cxn modelId="{1FDD1C9E-73D6-4DC7-AFB6-1F4102821836}" type="presOf" srcId="{54EC22EC-08DC-44EE-BA4A-B2D0312B756E}" destId="{0FEA745D-F1F6-4C28-B7F7-F338DE632BC8}" srcOrd="1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A38767CD-404E-4A79-981B-BBABCBE42278}" type="presParOf" srcId="{40A64266-BC3A-42A9-BFF2-844D86C846AE}" destId="{EEB424B8-3D2F-4367-BE34-9724563E884C}" srcOrd="0" destOrd="0" presId="urn:microsoft.com/office/officeart/2005/8/layout/list1"/>
    <dgm:cxn modelId="{546E8916-CB8B-40E9-BB86-FBE82EE26116}" type="presParOf" srcId="{EEB424B8-3D2F-4367-BE34-9724563E884C}" destId="{16047124-D0E2-4183-A6EF-70E14A0C1BFB}" srcOrd="0" destOrd="0" presId="urn:microsoft.com/office/officeart/2005/8/layout/list1"/>
    <dgm:cxn modelId="{1E743809-2583-45C8-A17E-49DF50619166}" type="presParOf" srcId="{EEB424B8-3D2F-4367-BE34-9724563E884C}" destId="{0FEA745D-F1F6-4C28-B7F7-F338DE632BC8}" srcOrd="1" destOrd="0" presId="urn:microsoft.com/office/officeart/2005/8/layout/list1"/>
    <dgm:cxn modelId="{E338709F-A5A3-413C-9D6A-E42A14639488}" type="presParOf" srcId="{40A64266-BC3A-42A9-BFF2-844D86C846AE}" destId="{B74A1524-7D10-456D-B9CA-649E48C44D54}" srcOrd="1" destOrd="0" presId="urn:microsoft.com/office/officeart/2005/8/layout/list1"/>
    <dgm:cxn modelId="{86994FA2-9CC0-4A44-914B-B7F838A34ADC}" type="presParOf" srcId="{40A64266-BC3A-42A9-BFF2-844D86C846AE}" destId="{37DD5EF1-B91C-42A4-AA90-BD36E38D37C0}" srcOrd="2" destOrd="0" presId="urn:microsoft.com/office/officeart/2005/8/layout/list1"/>
    <dgm:cxn modelId="{99260E20-676A-4CD9-895F-2B9F98C82196}" type="presParOf" srcId="{40A64266-BC3A-42A9-BFF2-844D86C846AE}" destId="{E503970A-3153-4C04-B1D5-594CAD76AAF7}" srcOrd="3" destOrd="0" presId="urn:microsoft.com/office/officeart/2005/8/layout/list1"/>
    <dgm:cxn modelId="{DD08E70C-A618-41FD-98AA-C91C516E17A4}" type="presParOf" srcId="{40A64266-BC3A-42A9-BFF2-844D86C846AE}" destId="{9229B973-FB3F-42FD-956E-8BF64D20B5FD}" srcOrd="4" destOrd="0" presId="urn:microsoft.com/office/officeart/2005/8/layout/list1"/>
    <dgm:cxn modelId="{025AE3D8-55E6-4159-9032-8DAA4A2A0FC3}" type="presParOf" srcId="{9229B973-FB3F-42FD-956E-8BF64D20B5FD}" destId="{31506430-AF41-4B97-BB8F-9CA1E151C76B}" srcOrd="0" destOrd="0" presId="urn:microsoft.com/office/officeart/2005/8/layout/list1"/>
    <dgm:cxn modelId="{57B0C7F0-1ECC-4156-A860-42E98ECAD39E}" type="presParOf" srcId="{9229B973-FB3F-42FD-956E-8BF64D20B5FD}" destId="{DE2D372D-5525-4613-9001-21FFCC2E1C1F}" srcOrd="1" destOrd="0" presId="urn:microsoft.com/office/officeart/2005/8/layout/list1"/>
    <dgm:cxn modelId="{A14CD218-AFE5-471A-A9DF-50B30107B5D6}" type="presParOf" srcId="{40A64266-BC3A-42A9-BFF2-844D86C846AE}" destId="{C43ADB5E-A8A9-4CC9-9F57-3DD8996083A4}" srcOrd="5" destOrd="0" presId="urn:microsoft.com/office/officeart/2005/8/layout/list1"/>
    <dgm:cxn modelId="{F3A8EF7A-4C77-4401-932B-94D4C59DA51C}" type="presParOf" srcId="{40A64266-BC3A-42A9-BFF2-844D86C846AE}" destId="{44D320F3-5806-4EB3-B63A-BB7B3EEC17EB}" srcOrd="6" destOrd="0" presId="urn:microsoft.com/office/officeart/2005/8/layout/list1"/>
    <dgm:cxn modelId="{74FD889F-629E-4800-AEFA-FCB5202C0930}" type="presParOf" srcId="{40A64266-BC3A-42A9-BFF2-844D86C846AE}" destId="{1256717C-9CB5-44D5-AD0F-9D84EE200044}" srcOrd="7" destOrd="0" presId="urn:microsoft.com/office/officeart/2005/8/layout/list1"/>
    <dgm:cxn modelId="{E2A2FA7D-284B-4D6A-8D0D-CACCE743343A}" type="presParOf" srcId="{40A64266-BC3A-42A9-BFF2-844D86C846AE}" destId="{C68E5BF4-89E9-484E-BE99-E85570034681}" srcOrd="8" destOrd="0" presId="urn:microsoft.com/office/officeart/2005/8/layout/list1"/>
    <dgm:cxn modelId="{87B0DD5C-BE77-481D-A665-34486F4F60EF}" type="presParOf" srcId="{C68E5BF4-89E9-484E-BE99-E85570034681}" destId="{3830B9A4-291E-49C7-9E45-4A2A59AE49CF}" srcOrd="0" destOrd="0" presId="urn:microsoft.com/office/officeart/2005/8/layout/list1"/>
    <dgm:cxn modelId="{F1A358BF-E479-4206-96A1-A283AA7E9325}" type="presParOf" srcId="{C68E5BF4-89E9-484E-BE99-E85570034681}" destId="{95760E95-73D3-4675-9A39-34A34139DF41}" srcOrd="1" destOrd="0" presId="urn:microsoft.com/office/officeart/2005/8/layout/list1"/>
    <dgm:cxn modelId="{A8CBEBBA-1FA3-442F-85F4-F2DFF1DA643C}" type="presParOf" srcId="{40A64266-BC3A-42A9-BFF2-844D86C846AE}" destId="{43A6F5A0-94CB-4A02-AAC5-6A168DA1A6CC}" srcOrd="9" destOrd="0" presId="urn:microsoft.com/office/officeart/2005/8/layout/list1"/>
    <dgm:cxn modelId="{6E056B5D-5193-46C3-BEB7-16C1F2833520}" type="presParOf" srcId="{40A64266-BC3A-42A9-BFF2-844D86C846AE}" destId="{983B9872-A953-41B5-8257-9DFB2DDF405A}" srcOrd="10" destOrd="0" presId="urn:microsoft.com/office/officeart/2005/8/layout/list1"/>
    <dgm:cxn modelId="{E841F664-3009-4009-9DF1-B56B9A4E49E1}" type="presParOf" srcId="{40A64266-BC3A-42A9-BFF2-844D86C846AE}" destId="{7AAD5EE7-59F2-4DE2-A5F2-DF919D328CC1}" srcOrd="11" destOrd="0" presId="urn:microsoft.com/office/officeart/2005/8/layout/list1"/>
    <dgm:cxn modelId="{42E1054B-5DE1-400A-A0A7-EF6CD10C5B65}" type="presParOf" srcId="{40A64266-BC3A-42A9-BFF2-844D86C846AE}" destId="{4F4F2506-BFED-4B38-86E4-015D50B2C67A}" srcOrd="12" destOrd="0" presId="urn:microsoft.com/office/officeart/2005/8/layout/list1"/>
    <dgm:cxn modelId="{CAFC789E-5634-4F56-B3A0-281747532998}" type="presParOf" srcId="{4F4F2506-BFED-4B38-86E4-015D50B2C67A}" destId="{472223B8-2A57-41FB-8942-1F482C67DDAC}" srcOrd="0" destOrd="0" presId="urn:microsoft.com/office/officeart/2005/8/layout/list1"/>
    <dgm:cxn modelId="{99D7349B-1E0F-4AFA-8CD4-CA6192AF8A9E}" type="presParOf" srcId="{4F4F2506-BFED-4B38-86E4-015D50B2C67A}" destId="{A8E20019-269B-4A93-9F1A-D5B806558E64}" srcOrd="1" destOrd="0" presId="urn:microsoft.com/office/officeart/2005/8/layout/list1"/>
    <dgm:cxn modelId="{5BC877A0-7E74-4D91-909E-6D672C13ADD5}" type="presParOf" srcId="{40A64266-BC3A-42A9-BFF2-844D86C846AE}" destId="{8C8593F6-8D06-4C85-919B-D1CE774EBFB7}" srcOrd="13" destOrd="0" presId="urn:microsoft.com/office/officeart/2005/8/layout/list1"/>
    <dgm:cxn modelId="{4DEE9CC2-30C7-4C23-AFCF-FA577A5D1582}" type="presParOf" srcId="{40A64266-BC3A-42A9-BFF2-844D86C846AE}" destId="{3AC4AFCF-76A3-4A13-A5B4-D453DCEA781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B06B399-876A-4972-BD6D-78F63B3637CC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34AA3BE-572A-4F8F-866C-EF3AA34558AC}">
      <dgm:prSet phldrT="[Текст]"/>
      <dgm:spPr/>
      <dgm:t>
        <a:bodyPr/>
        <a:lstStyle/>
        <a:p>
          <a:r>
            <a:rPr lang="ru-RU" dirty="0"/>
            <a:t>ШТАТНЫЕ СТАВКИ</a:t>
          </a:r>
        </a:p>
      </dgm:t>
    </dgm:pt>
    <dgm:pt modelId="{A8424EAA-F4C9-4EAA-880E-45A5B073B492}" type="parTrans" cxnId="{B6160237-3313-4120-A263-2E534EA374DF}">
      <dgm:prSet/>
      <dgm:spPr/>
      <dgm:t>
        <a:bodyPr/>
        <a:lstStyle/>
        <a:p>
          <a:endParaRPr lang="ru-RU"/>
        </a:p>
      </dgm:t>
    </dgm:pt>
    <dgm:pt modelId="{1FBE7BCF-68DE-4CC8-86AB-DA60436D0EBB}" type="sibTrans" cxnId="{B6160237-3313-4120-A263-2E534EA374DF}">
      <dgm:prSet/>
      <dgm:spPr/>
      <dgm:t>
        <a:bodyPr/>
        <a:lstStyle/>
        <a:p>
          <a:endParaRPr lang="ru-RU"/>
        </a:p>
      </dgm:t>
    </dgm:pt>
    <dgm:pt modelId="{366F5736-4EE4-426C-987E-70B763A5A28D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3</a:t>
          </a:r>
        </a:p>
      </dgm:t>
    </dgm:pt>
    <dgm:pt modelId="{0EA05FAF-5972-4C3B-A3B1-C77397D3B279}" type="parTrans" cxnId="{A453571B-0E70-4ECE-92BB-3F79045C61BB}">
      <dgm:prSet/>
      <dgm:spPr/>
      <dgm:t>
        <a:bodyPr/>
        <a:lstStyle/>
        <a:p>
          <a:endParaRPr lang="ru-RU"/>
        </a:p>
      </dgm:t>
    </dgm:pt>
    <dgm:pt modelId="{1382B28E-D26B-470F-8599-066C996407F5}" type="sibTrans" cxnId="{A453571B-0E70-4ECE-92BB-3F79045C61BB}">
      <dgm:prSet/>
      <dgm:spPr/>
      <dgm:t>
        <a:bodyPr/>
        <a:lstStyle/>
        <a:p>
          <a:endParaRPr lang="ru-RU"/>
        </a:p>
      </dgm:t>
    </dgm:pt>
    <dgm:pt modelId="{A2901902-85D5-4CC1-87B2-E638B0188947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5</a:t>
          </a:r>
        </a:p>
      </dgm:t>
    </dgm:pt>
    <dgm:pt modelId="{132423A1-C889-40E5-8244-976402BCB2BA}" type="parTrans" cxnId="{9A731558-976B-4CAA-876A-14E3EF9D5C95}">
      <dgm:prSet/>
      <dgm:spPr/>
      <dgm:t>
        <a:bodyPr/>
        <a:lstStyle/>
        <a:p>
          <a:endParaRPr lang="ru-RU"/>
        </a:p>
      </dgm:t>
    </dgm:pt>
    <dgm:pt modelId="{641E2D92-5BC9-432C-A232-265507C60489}" type="sibTrans" cxnId="{9A731558-976B-4CAA-876A-14E3EF9D5C95}">
      <dgm:prSet/>
      <dgm:spPr/>
      <dgm:t>
        <a:bodyPr/>
        <a:lstStyle/>
        <a:p>
          <a:endParaRPr lang="ru-RU"/>
        </a:p>
      </dgm:t>
    </dgm:pt>
    <dgm:pt modelId="{AE0D40FB-F662-4AA4-8533-1ACE09A8DC3A}">
      <dgm:prSet phldrT="[Текст]"/>
      <dgm:spPr/>
      <dgm:t>
        <a:bodyPr/>
        <a:lstStyle/>
        <a:p>
          <a:r>
            <a:rPr lang="ru-RU" dirty="0"/>
            <a:t>СУММАРНЫЙ ИФ в 2018</a:t>
          </a:r>
        </a:p>
      </dgm:t>
    </dgm:pt>
    <dgm:pt modelId="{E7EF33C5-FC51-41B9-A44D-679E42E8034B}" type="parTrans" cxnId="{43B99D29-5B5B-4D40-BAD1-046E5C242F5F}">
      <dgm:prSet/>
      <dgm:spPr/>
      <dgm:t>
        <a:bodyPr/>
        <a:lstStyle/>
        <a:p>
          <a:endParaRPr lang="ru-RU"/>
        </a:p>
      </dgm:t>
    </dgm:pt>
    <dgm:pt modelId="{4CD5276B-E610-40DD-BA4C-6998A9874DB7}" type="sibTrans" cxnId="{43B99D29-5B5B-4D40-BAD1-046E5C242F5F}">
      <dgm:prSet/>
      <dgm:spPr/>
      <dgm:t>
        <a:bodyPr/>
        <a:lstStyle/>
        <a:p>
          <a:endParaRPr lang="ru-RU"/>
        </a:p>
      </dgm:t>
    </dgm:pt>
    <dgm:pt modelId="{C9C87F4F-5CEB-47DF-926B-53509C6595E3}">
      <dgm:prSet phldrT="[Текст]"/>
      <dgm:spPr/>
      <dgm:t>
        <a:bodyPr/>
        <a:lstStyle/>
        <a:p>
          <a:pPr algn="ctr"/>
          <a:r>
            <a:rPr lang="ru-RU" b="1" dirty="0"/>
            <a:t>39</a:t>
          </a:r>
        </a:p>
      </dgm:t>
    </dgm:pt>
    <dgm:pt modelId="{706EFB35-7297-46D8-B29D-80E820D44E6C}" type="parTrans" cxnId="{EDA5C330-1A08-46E5-9CBD-EC5329902949}">
      <dgm:prSet/>
      <dgm:spPr/>
      <dgm:t>
        <a:bodyPr/>
        <a:lstStyle/>
        <a:p>
          <a:endParaRPr lang="ru-RU"/>
        </a:p>
      </dgm:t>
    </dgm:pt>
    <dgm:pt modelId="{093A36DE-0F00-4CB9-91CD-8FAC38086D64}" type="sibTrans" cxnId="{EDA5C330-1A08-46E5-9CBD-EC5329902949}">
      <dgm:prSet/>
      <dgm:spPr/>
      <dgm:t>
        <a:bodyPr/>
        <a:lstStyle/>
        <a:p>
          <a:endParaRPr lang="ru-RU"/>
        </a:p>
      </dgm:t>
    </dgm:pt>
    <dgm:pt modelId="{D567F772-FBBE-4A55-BBDC-4D40A7D3222F}">
      <dgm:prSet phldrT="[Текст]"/>
      <dgm:spPr/>
      <dgm:t>
        <a:bodyPr/>
        <a:lstStyle/>
        <a:p>
          <a:r>
            <a:rPr lang="ru-RU" dirty="0"/>
            <a:t>КОЛИЧЕСТВО БАЛЛОВ ИБХ</a:t>
          </a:r>
        </a:p>
      </dgm:t>
    </dgm:pt>
    <dgm:pt modelId="{26470BAD-66A5-4992-8E74-3FE9E81F25F7}" type="parTrans" cxnId="{389F876F-D8CF-4F02-A5FB-B00E447BA735}">
      <dgm:prSet/>
      <dgm:spPr/>
      <dgm:t>
        <a:bodyPr/>
        <a:lstStyle/>
        <a:p>
          <a:endParaRPr lang="ru-RU"/>
        </a:p>
      </dgm:t>
    </dgm:pt>
    <dgm:pt modelId="{31CA4E49-EE1B-49D3-858B-4FB0A673CCBE}" type="sibTrans" cxnId="{389F876F-D8CF-4F02-A5FB-B00E447BA735}">
      <dgm:prSet/>
      <dgm:spPr/>
      <dgm:t>
        <a:bodyPr/>
        <a:lstStyle/>
        <a:p>
          <a:endParaRPr lang="ru-RU"/>
        </a:p>
      </dgm:t>
    </dgm:pt>
    <dgm:pt modelId="{9AF7170A-BFB1-4CC4-87F6-8675339A2D5A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/>
            <a:t>37</a:t>
          </a:r>
        </a:p>
      </dgm:t>
    </dgm:pt>
    <dgm:pt modelId="{56D3879C-8F0F-4700-8B90-A96A56DAF914}" type="parTrans" cxnId="{D32ACE7E-2496-49B5-B9B6-3BF475EEAC9E}">
      <dgm:prSet/>
      <dgm:spPr/>
      <dgm:t>
        <a:bodyPr/>
        <a:lstStyle/>
        <a:p>
          <a:endParaRPr lang="ru-RU"/>
        </a:p>
      </dgm:t>
    </dgm:pt>
    <dgm:pt modelId="{7AA2543E-D2E9-4C17-8C45-7E6BAFE07E4C}" type="sibTrans" cxnId="{D32ACE7E-2496-49B5-B9B6-3BF475EEAC9E}">
      <dgm:prSet/>
      <dgm:spPr/>
      <dgm:t>
        <a:bodyPr/>
        <a:lstStyle/>
        <a:p>
          <a:endParaRPr lang="ru-RU"/>
        </a:p>
      </dgm:t>
    </dgm:pt>
    <dgm:pt modelId="{30F5819A-2A25-462F-B8F1-3366490591A6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dirty="0"/>
            <a:t>	</a:t>
          </a:r>
          <a:r>
            <a:rPr lang="ru-RU" b="1" dirty="0">
              <a:solidFill>
                <a:srgbClr val="C00000"/>
              </a:solidFill>
            </a:rPr>
            <a:t>0,8</a:t>
          </a:r>
          <a:br>
            <a:rPr lang="ru-RU" b="1" dirty="0">
              <a:solidFill>
                <a:srgbClr val="C00000"/>
              </a:solidFill>
            </a:rPr>
          </a:br>
          <a:r>
            <a:rPr lang="en-US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b="1" dirty="0">
              <a:solidFill>
                <a:srgbClr val="00B050"/>
              </a:solidFill>
            </a:rPr>
            <a:t>1,2</a:t>
          </a:r>
        </a:p>
      </dgm:t>
    </dgm:pt>
    <dgm:pt modelId="{750F6782-03DB-443D-AD3C-E45F1E1666AD}" type="parTrans" cxnId="{E710D42E-A84A-46E3-B020-BA58E4091295}">
      <dgm:prSet/>
      <dgm:spPr/>
      <dgm:t>
        <a:bodyPr/>
        <a:lstStyle/>
        <a:p>
          <a:endParaRPr lang="ru-RU"/>
        </a:p>
      </dgm:t>
    </dgm:pt>
    <dgm:pt modelId="{5D07FECD-05F1-42F6-A0A9-AB1B394A2982}" type="sibTrans" cxnId="{E710D42E-A84A-46E3-B020-BA58E4091295}">
      <dgm:prSet/>
      <dgm:spPr/>
      <dgm:t>
        <a:bodyPr/>
        <a:lstStyle/>
        <a:p>
          <a:endParaRPr lang="ru-RU"/>
        </a:p>
      </dgm:t>
    </dgm:pt>
    <dgm:pt modelId="{DC75636C-6469-4F7D-8BEB-AF15B0B94AA5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dirty="0"/>
            <a:t>	</a:t>
          </a:r>
          <a:r>
            <a:rPr lang="ru-RU" b="1" dirty="0"/>
            <a:t>12</a:t>
          </a:r>
        </a:p>
      </dgm:t>
    </dgm:pt>
    <dgm:pt modelId="{3B9DD29A-C2BC-45E4-A98B-B79CA7610AE8}" type="parTrans" cxnId="{E38E64BA-9ED0-4013-AFF1-4BAB3D50D0FD}">
      <dgm:prSet/>
      <dgm:spPr/>
      <dgm:t>
        <a:bodyPr/>
        <a:lstStyle/>
        <a:p>
          <a:endParaRPr lang="ru-RU"/>
        </a:p>
      </dgm:t>
    </dgm:pt>
    <dgm:pt modelId="{172FD43E-FA17-4403-ADD8-70E92662C565}" type="sibTrans" cxnId="{E38E64BA-9ED0-4013-AFF1-4BAB3D50D0FD}">
      <dgm:prSet/>
      <dgm:spPr/>
      <dgm:t>
        <a:bodyPr/>
        <a:lstStyle/>
        <a:p>
          <a:endParaRPr lang="ru-RU"/>
        </a:p>
      </dgm:t>
    </dgm:pt>
    <dgm:pt modelId="{B991CD6C-FC59-49B9-B4A2-E43B6686CE22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dirty="0"/>
            <a:t>	</a:t>
          </a:r>
          <a:r>
            <a:rPr lang="ru-RU" b="1" dirty="0">
              <a:solidFill>
                <a:srgbClr val="C00000"/>
              </a:solidFill>
            </a:rPr>
            <a:t>46,75</a:t>
          </a:r>
        </a:p>
      </dgm:t>
    </dgm:pt>
    <dgm:pt modelId="{9B0DF375-1E53-4D01-A535-FB6CDBD8C602}" type="parTrans" cxnId="{6DC689AD-54E6-4358-8F94-F99A3CB76D6D}">
      <dgm:prSet/>
      <dgm:spPr/>
      <dgm:t>
        <a:bodyPr/>
        <a:lstStyle/>
        <a:p>
          <a:endParaRPr lang="ru-RU"/>
        </a:p>
      </dgm:t>
    </dgm:pt>
    <dgm:pt modelId="{A1E9D30E-7E90-4A3F-ACF5-4457FED3605C}" type="sibTrans" cxnId="{6DC689AD-54E6-4358-8F94-F99A3CB76D6D}">
      <dgm:prSet/>
      <dgm:spPr/>
      <dgm:t>
        <a:bodyPr/>
        <a:lstStyle/>
        <a:p>
          <a:endParaRPr lang="ru-RU"/>
        </a:p>
      </dgm:t>
    </dgm:pt>
    <dgm:pt modelId="{F3888BD1-39F8-413B-AC92-FA75F9E79ED9}">
      <dgm:prSet phldrT="[Текст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dirty="0"/>
            <a:t>		</a:t>
          </a:r>
        </a:p>
      </dgm:t>
    </dgm:pt>
    <dgm:pt modelId="{391876A3-F514-4998-82BB-CF28BCE02BB5}" type="parTrans" cxnId="{FBD9FBC7-3295-4283-B7E6-8F29F7C8CA7E}">
      <dgm:prSet/>
      <dgm:spPr/>
      <dgm:t>
        <a:bodyPr/>
        <a:lstStyle/>
        <a:p>
          <a:endParaRPr lang="ru-RU"/>
        </a:p>
      </dgm:t>
    </dgm:pt>
    <dgm:pt modelId="{8AC46013-930B-4545-BB83-C9B909EFBFD6}" type="sibTrans" cxnId="{FBD9FBC7-3295-4283-B7E6-8F29F7C8CA7E}">
      <dgm:prSet/>
      <dgm:spPr/>
      <dgm:t>
        <a:bodyPr/>
        <a:lstStyle/>
        <a:p>
          <a:endParaRPr lang="ru-RU"/>
        </a:p>
      </dgm:t>
    </dgm:pt>
    <dgm:pt modelId="{BB328AEF-D43E-44EC-BE62-887C12E73076}">
      <dgm:prSet phldrT="[Текст]"/>
      <dgm:spPr/>
      <dgm:t>
        <a:bodyPr/>
        <a:lstStyle/>
        <a:p>
          <a:r>
            <a:rPr lang="ru-RU"/>
            <a:t>КОЛИЧЕСТВО </a:t>
          </a:r>
          <a:r>
            <a:rPr lang="ru-RU" dirty="0"/>
            <a:t>СТАТЕЙ</a:t>
          </a:r>
        </a:p>
      </dgm:t>
    </dgm:pt>
    <dgm:pt modelId="{10862AA5-19AD-4B05-A3FD-D76154B094DF}" type="parTrans" cxnId="{04F1236D-B175-4C55-A84C-7F486BEF2C16}">
      <dgm:prSet/>
      <dgm:spPr/>
      <dgm:t>
        <a:bodyPr/>
        <a:lstStyle/>
        <a:p>
          <a:endParaRPr lang="ru-RU"/>
        </a:p>
      </dgm:t>
    </dgm:pt>
    <dgm:pt modelId="{A98144A6-B58B-4F86-94DA-7BCA6370EB11}" type="sibTrans" cxnId="{04F1236D-B175-4C55-A84C-7F486BEF2C16}">
      <dgm:prSet/>
      <dgm:spPr/>
      <dgm:t>
        <a:bodyPr/>
        <a:lstStyle/>
        <a:p>
          <a:endParaRPr lang="ru-RU"/>
        </a:p>
      </dgm:t>
    </dgm:pt>
    <dgm:pt modelId="{3C77512C-C3E0-4449-9941-1F650882FEFD}" type="pres">
      <dgm:prSet presAssocID="{3B06B399-876A-4972-BD6D-78F63B363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243EFB-8D77-4957-851A-6BC21D996F80}" type="pres">
      <dgm:prSet presAssocID="{134AA3BE-572A-4F8F-866C-EF3AA34558AC}" presName="composite" presStyleCnt="0"/>
      <dgm:spPr/>
    </dgm:pt>
    <dgm:pt modelId="{E7F5E5BC-8037-4EC4-809D-22B1FCCEC194}" type="pres">
      <dgm:prSet presAssocID="{134AA3BE-572A-4F8F-866C-EF3AA34558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E4B25-5D2B-4F63-9D25-5C5750365F39}" type="pres">
      <dgm:prSet presAssocID="{134AA3BE-572A-4F8F-866C-EF3AA34558A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25FEA-9908-40B2-B5CC-216197154EB9}" type="pres">
      <dgm:prSet presAssocID="{1FBE7BCF-68DE-4CC8-86AB-DA60436D0EBB}" presName="space" presStyleCnt="0"/>
      <dgm:spPr/>
    </dgm:pt>
    <dgm:pt modelId="{CA66B2D9-6A71-430A-80F0-DF6235966E48}" type="pres">
      <dgm:prSet presAssocID="{BB328AEF-D43E-44EC-BE62-887C12E73076}" presName="composite" presStyleCnt="0"/>
      <dgm:spPr/>
    </dgm:pt>
    <dgm:pt modelId="{1029A82F-022B-4C1F-823E-83B19DE796DC}" type="pres">
      <dgm:prSet presAssocID="{BB328AEF-D43E-44EC-BE62-887C12E73076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8A95DC-1C9B-437B-873F-4C8F42BEB6DE}" type="pres">
      <dgm:prSet presAssocID="{BB328AEF-D43E-44EC-BE62-887C12E73076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00EB23-E94A-4AD7-8460-B187A12B4361}" type="pres">
      <dgm:prSet presAssocID="{A98144A6-B58B-4F86-94DA-7BCA6370EB11}" presName="space" presStyleCnt="0"/>
      <dgm:spPr/>
    </dgm:pt>
    <dgm:pt modelId="{21F55B89-DACF-4C6F-95B7-3CB808A9C5A4}" type="pres">
      <dgm:prSet presAssocID="{AE0D40FB-F662-4AA4-8533-1ACE09A8DC3A}" presName="composite" presStyleCnt="0"/>
      <dgm:spPr/>
    </dgm:pt>
    <dgm:pt modelId="{8F8D703F-B753-46FC-9FFD-1D736CF1AC5A}" type="pres">
      <dgm:prSet presAssocID="{AE0D40FB-F662-4AA4-8533-1ACE09A8DC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8CAAE-6961-49B2-961A-B5537765F801}" type="pres">
      <dgm:prSet presAssocID="{AE0D40FB-F662-4AA4-8533-1ACE09A8DC3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3AAE-9D72-4BFE-9F71-5E0C8E158420}" type="pres">
      <dgm:prSet presAssocID="{4CD5276B-E610-40DD-BA4C-6998A9874DB7}" presName="space" presStyleCnt="0"/>
      <dgm:spPr/>
    </dgm:pt>
    <dgm:pt modelId="{A00A4C77-438A-4CF5-8754-F2C9F03F30DB}" type="pres">
      <dgm:prSet presAssocID="{D567F772-FBBE-4A55-BBDC-4D40A7D3222F}" presName="composite" presStyleCnt="0"/>
      <dgm:spPr/>
    </dgm:pt>
    <dgm:pt modelId="{8A784341-B917-4AC8-A59B-D7C558FCC465}" type="pres">
      <dgm:prSet presAssocID="{D567F772-FBBE-4A55-BBDC-4D40A7D322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BFA4-27E0-4220-8A64-C43E6764DE06}" type="pres">
      <dgm:prSet presAssocID="{D567F772-FBBE-4A55-BBDC-4D40A7D322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0D42E-A84A-46E3-B020-BA58E4091295}" srcId="{D567F772-FBBE-4A55-BBDC-4D40A7D3222F}" destId="{30F5819A-2A25-462F-B8F1-3366490591A6}" srcOrd="1" destOrd="0" parTransId="{750F6782-03DB-443D-AD3C-E45F1E1666AD}" sibTransId="{5D07FECD-05F1-42F6-A0A9-AB1B394A2982}"/>
    <dgm:cxn modelId="{D32ACE7E-2496-49B5-B9B6-3BF475EEAC9E}" srcId="{D567F772-FBBE-4A55-BBDC-4D40A7D3222F}" destId="{9AF7170A-BFB1-4CC4-87F6-8675339A2D5A}" srcOrd="0" destOrd="0" parTransId="{56D3879C-8F0F-4700-8B90-A96A56DAF914}" sibTransId="{7AA2543E-D2E9-4C17-8C45-7E6BAFE07E4C}"/>
    <dgm:cxn modelId="{6DC689AD-54E6-4358-8F94-F99A3CB76D6D}" srcId="{134AA3BE-572A-4F8F-866C-EF3AA34558AC}" destId="{B991CD6C-FC59-49B9-B4A2-E43B6686CE22}" srcOrd="0" destOrd="0" parTransId="{9B0DF375-1E53-4D01-A535-FB6CDBD8C602}" sibTransId="{A1E9D30E-7E90-4A3F-ACF5-4457FED3605C}"/>
    <dgm:cxn modelId="{49F76F05-D050-4E22-BFED-01362604B7AA}" type="presOf" srcId="{BB328AEF-D43E-44EC-BE62-887C12E73076}" destId="{1029A82F-022B-4C1F-823E-83B19DE796DC}" srcOrd="0" destOrd="0" presId="urn:microsoft.com/office/officeart/2005/8/layout/hList1"/>
    <dgm:cxn modelId="{8F23070A-98C5-4E25-AC82-20C9158644EE}" type="presOf" srcId="{134AA3BE-572A-4F8F-866C-EF3AA34558AC}" destId="{E7F5E5BC-8037-4EC4-809D-22B1FCCEC194}" srcOrd="0" destOrd="0" presId="urn:microsoft.com/office/officeart/2005/8/layout/hList1"/>
    <dgm:cxn modelId="{E14DAB9C-8FE9-4A4F-A187-9B2BB99F57AE}" type="presOf" srcId="{C9C87F4F-5CEB-47DF-926B-53509C6595E3}" destId="{DF18CAAE-6961-49B2-961A-B5537765F801}" srcOrd="0" destOrd="0" presId="urn:microsoft.com/office/officeart/2005/8/layout/hList1"/>
    <dgm:cxn modelId="{7E1CAD15-7AAA-4B86-85B1-20B13C77D6A4}" type="presOf" srcId="{3B06B399-876A-4972-BD6D-78F63B3637CC}" destId="{3C77512C-C3E0-4449-9941-1F650882FEFD}" srcOrd="0" destOrd="0" presId="urn:microsoft.com/office/officeart/2005/8/layout/hList1"/>
    <dgm:cxn modelId="{1DC49DE4-C087-4C30-89F4-D0092C93C73F}" type="presOf" srcId="{30F5819A-2A25-462F-B8F1-3366490591A6}" destId="{50BBBFA4-27E0-4220-8A64-C43E6764DE06}" srcOrd="0" destOrd="1" presId="urn:microsoft.com/office/officeart/2005/8/layout/hList1"/>
    <dgm:cxn modelId="{5EB55C6C-F3B6-458D-9597-5F3B1642A1FD}" type="presOf" srcId="{D567F772-FBBE-4A55-BBDC-4D40A7D3222F}" destId="{8A784341-B917-4AC8-A59B-D7C558FCC465}" srcOrd="0" destOrd="0" presId="urn:microsoft.com/office/officeart/2005/8/layout/hList1"/>
    <dgm:cxn modelId="{C6643395-7525-425F-B151-ACB789FE48A7}" type="presOf" srcId="{B991CD6C-FC59-49B9-B4A2-E43B6686CE22}" destId="{56DE4B25-5D2B-4F63-9D25-5C5750365F39}" srcOrd="0" destOrd="0" presId="urn:microsoft.com/office/officeart/2005/8/layout/hList1"/>
    <dgm:cxn modelId="{9F4D0D33-BB43-420B-B012-5CE243200D12}" type="presOf" srcId="{DC75636C-6469-4F7D-8BEB-AF15B0B94AA5}" destId="{538A95DC-1C9B-437B-873F-4C8F42BEB6DE}" srcOrd="0" destOrd="2" presId="urn:microsoft.com/office/officeart/2005/8/layout/hList1"/>
    <dgm:cxn modelId="{389F876F-D8CF-4F02-A5FB-B00E447BA735}" srcId="{3B06B399-876A-4972-BD6D-78F63B3637CC}" destId="{D567F772-FBBE-4A55-BBDC-4D40A7D3222F}" srcOrd="3" destOrd="0" parTransId="{26470BAD-66A5-4992-8E74-3FE9E81F25F7}" sibTransId="{31CA4E49-EE1B-49D3-858B-4FB0A673CCBE}"/>
    <dgm:cxn modelId="{FBD9FBC7-3295-4283-B7E6-8F29F7C8CA7E}" srcId="{134AA3BE-572A-4F8F-866C-EF3AA34558AC}" destId="{F3888BD1-39F8-413B-AC92-FA75F9E79ED9}" srcOrd="1" destOrd="0" parTransId="{391876A3-F514-4998-82BB-CF28BCE02BB5}" sibTransId="{8AC46013-930B-4545-BB83-C9B909EFBFD6}"/>
    <dgm:cxn modelId="{A453571B-0E70-4ECE-92BB-3F79045C61BB}" srcId="{BB328AEF-D43E-44EC-BE62-887C12E73076}" destId="{366F5736-4EE4-426C-987E-70B763A5A28D}" srcOrd="0" destOrd="0" parTransId="{0EA05FAF-5972-4C3B-A3B1-C77397D3B279}" sibTransId="{1382B28E-D26B-470F-8599-066C996407F5}"/>
    <dgm:cxn modelId="{864C51F4-D699-4A6D-9269-77225F591510}" type="presOf" srcId="{F3888BD1-39F8-413B-AC92-FA75F9E79ED9}" destId="{56DE4B25-5D2B-4F63-9D25-5C5750365F39}" srcOrd="0" destOrd="1" presId="urn:microsoft.com/office/officeart/2005/8/layout/hList1"/>
    <dgm:cxn modelId="{B6160237-3313-4120-A263-2E534EA374DF}" srcId="{3B06B399-876A-4972-BD6D-78F63B3637CC}" destId="{134AA3BE-572A-4F8F-866C-EF3AA34558AC}" srcOrd="0" destOrd="0" parTransId="{A8424EAA-F4C9-4EAA-880E-45A5B073B492}" sibTransId="{1FBE7BCF-68DE-4CC8-86AB-DA60436D0EBB}"/>
    <dgm:cxn modelId="{04F1236D-B175-4C55-A84C-7F486BEF2C16}" srcId="{3B06B399-876A-4972-BD6D-78F63B3637CC}" destId="{BB328AEF-D43E-44EC-BE62-887C12E73076}" srcOrd="1" destOrd="0" parTransId="{10862AA5-19AD-4B05-A3FD-D76154B094DF}" sibTransId="{A98144A6-B58B-4F86-94DA-7BCA6370EB11}"/>
    <dgm:cxn modelId="{43B99D29-5B5B-4D40-BAD1-046E5C242F5F}" srcId="{3B06B399-876A-4972-BD6D-78F63B3637CC}" destId="{AE0D40FB-F662-4AA4-8533-1ACE09A8DC3A}" srcOrd="2" destOrd="0" parTransId="{E7EF33C5-FC51-41B9-A44D-679E42E8034B}" sibTransId="{4CD5276B-E610-40DD-BA4C-6998A9874DB7}"/>
    <dgm:cxn modelId="{EDA5C330-1A08-46E5-9CBD-EC5329902949}" srcId="{AE0D40FB-F662-4AA4-8533-1ACE09A8DC3A}" destId="{C9C87F4F-5CEB-47DF-926B-53509C6595E3}" srcOrd="0" destOrd="0" parTransId="{706EFB35-7297-46D8-B29D-80E820D44E6C}" sibTransId="{093A36DE-0F00-4CB9-91CD-8FAC38086D64}"/>
    <dgm:cxn modelId="{6F21AFAC-ED5E-4849-91F1-3833EF646E97}" type="presOf" srcId="{9AF7170A-BFB1-4CC4-87F6-8675339A2D5A}" destId="{50BBBFA4-27E0-4220-8A64-C43E6764DE06}" srcOrd="0" destOrd="0" presId="urn:microsoft.com/office/officeart/2005/8/layout/hList1"/>
    <dgm:cxn modelId="{AE3BAFDA-8B16-45DE-BED1-4D1ED92764A9}" type="presOf" srcId="{366F5736-4EE4-426C-987E-70B763A5A28D}" destId="{538A95DC-1C9B-437B-873F-4C8F42BEB6DE}" srcOrd="0" destOrd="0" presId="urn:microsoft.com/office/officeart/2005/8/layout/hList1"/>
    <dgm:cxn modelId="{E38E64BA-9ED0-4013-AFF1-4BAB3D50D0FD}" srcId="{BB328AEF-D43E-44EC-BE62-887C12E73076}" destId="{DC75636C-6469-4F7D-8BEB-AF15B0B94AA5}" srcOrd="2" destOrd="0" parTransId="{3B9DD29A-C2BC-45E4-A98B-B79CA7610AE8}" sibTransId="{172FD43E-FA17-4403-ADD8-70E92662C565}"/>
    <dgm:cxn modelId="{9A731558-976B-4CAA-876A-14E3EF9D5C95}" srcId="{BB328AEF-D43E-44EC-BE62-887C12E73076}" destId="{A2901902-85D5-4CC1-87B2-E638B0188947}" srcOrd="1" destOrd="0" parTransId="{132423A1-C889-40E5-8244-976402BCB2BA}" sibTransId="{641E2D92-5BC9-432C-A232-265507C60489}"/>
    <dgm:cxn modelId="{32C7173B-C391-4926-84B1-E669C46279BE}" type="presOf" srcId="{AE0D40FB-F662-4AA4-8533-1ACE09A8DC3A}" destId="{8F8D703F-B753-46FC-9FFD-1D736CF1AC5A}" srcOrd="0" destOrd="0" presId="urn:microsoft.com/office/officeart/2005/8/layout/hList1"/>
    <dgm:cxn modelId="{1A8F53C3-A865-4B87-BD12-EA1D81F40E9A}" type="presOf" srcId="{A2901902-85D5-4CC1-87B2-E638B0188947}" destId="{538A95DC-1C9B-437B-873F-4C8F42BEB6DE}" srcOrd="0" destOrd="1" presId="urn:microsoft.com/office/officeart/2005/8/layout/hList1"/>
    <dgm:cxn modelId="{E453767B-F86E-45A6-B26B-5997041C4A50}" type="presParOf" srcId="{3C77512C-C3E0-4449-9941-1F650882FEFD}" destId="{54243EFB-8D77-4957-851A-6BC21D996F80}" srcOrd="0" destOrd="0" presId="urn:microsoft.com/office/officeart/2005/8/layout/hList1"/>
    <dgm:cxn modelId="{C00CC99A-AD63-46A7-925C-9E5F1FB5CFFC}" type="presParOf" srcId="{54243EFB-8D77-4957-851A-6BC21D996F80}" destId="{E7F5E5BC-8037-4EC4-809D-22B1FCCEC194}" srcOrd="0" destOrd="0" presId="urn:microsoft.com/office/officeart/2005/8/layout/hList1"/>
    <dgm:cxn modelId="{8FA53491-FC31-48DA-BC66-E720274B1FD3}" type="presParOf" srcId="{54243EFB-8D77-4957-851A-6BC21D996F80}" destId="{56DE4B25-5D2B-4F63-9D25-5C5750365F39}" srcOrd="1" destOrd="0" presId="urn:microsoft.com/office/officeart/2005/8/layout/hList1"/>
    <dgm:cxn modelId="{89F78055-E1B2-4110-8D52-7527A7436F8E}" type="presParOf" srcId="{3C77512C-C3E0-4449-9941-1F650882FEFD}" destId="{EF025FEA-9908-40B2-B5CC-216197154EB9}" srcOrd="1" destOrd="0" presId="urn:microsoft.com/office/officeart/2005/8/layout/hList1"/>
    <dgm:cxn modelId="{B1C27D5F-7978-4CD7-91B2-FAB22A84043C}" type="presParOf" srcId="{3C77512C-C3E0-4449-9941-1F650882FEFD}" destId="{CA66B2D9-6A71-430A-80F0-DF6235966E48}" srcOrd="2" destOrd="0" presId="urn:microsoft.com/office/officeart/2005/8/layout/hList1"/>
    <dgm:cxn modelId="{5F7EE4D2-78F9-4C48-B355-906763697253}" type="presParOf" srcId="{CA66B2D9-6A71-430A-80F0-DF6235966E48}" destId="{1029A82F-022B-4C1F-823E-83B19DE796DC}" srcOrd="0" destOrd="0" presId="urn:microsoft.com/office/officeart/2005/8/layout/hList1"/>
    <dgm:cxn modelId="{230C70F4-6BDA-4A90-B067-885220D7D882}" type="presParOf" srcId="{CA66B2D9-6A71-430A-80F0-DF6235966E48}" destId="{538A95DC-1C9B-437B-873F-4C8F42BEB6DE}" srcOrd="1" destOrd="0" presId="urn:microsoft.com/office/officeart/2005/8/layout/hList1"/>
    <dgm:cxn modelId="{46FF895B-1FC6-4BDC-86B3-CAE5B23EDEA8}" type="presParOf" srcId="{3C77512C-C3E0-4449-9941-1F650882FEFD}" destId="{8900EB23-E94A-4AD7-8460-B187A12B4361}" srcOrd="3" destOrd="0" presId="urn:microsoft.com/office/officeart/2005/8/layout/hList1"/>
    <dgm:cxn modelId="{556FEF43-5454-4295-9CAE-DF3F2758E20D}" type="presParOf" srcId="{3C77512C-C3E0-4449-9941-1F650882FEFD}" destId="{21F55B89-DACF-4C6F-95B7-3CB808A9C5A4}" srcOrd="4" destOrd="0" presId="urn:microsoft.com/office/officeart/2005/8/layout/hList1"/>
    <dgm:cxn modelId="{C6F48C3D-B996-46AB-83B3-5476E6399313}" type="presParOf" srcId="{21F55B89-DACF-4C6F-95B7-3CB808A9C5A4}" destId="{8F8D703F-B753-46FC-9FFD-1D736CF1AC5A}" srcOrd="0" destOrd="0" presId="urn:microsoft.com/office/officeart/2005/8/layout/hList1"/>
    <dgm:cxn modelId="{FEEEF97B-6F92-497D-8CB3-B223B6CA2483}" type="presParOf" srcId="{21F55B89-DACF-4C6F-95B7-3CB808A9C5A4}" destId="{DF18CAAE-6961-49B2-961A-B5537765F801}" srcOrd="1" destOrd="0" presId="urn:microsoft.com/office/officeart/2005/8/layout/hList1"/>
    <dgm:cxn modelId="{DBCDD807-142A-44D6-AFA6-9CA330D1DE07}" type="presParOf" srcId="{3C77512C-C3E0-4449-9941-1F650882FEFD}" destId="{A3803AAE-9D72-4BFE-9F71-5E0C8E158420}" srcOrd="5" destOrd="0" presId="urn:microsoft.com/office/officeart/2005/8/layout/hList1"/>
    <dgm:cxn modelId="{0532C5E3-C21F-4470-A8A1-CC4D55DBF826}" type="presParOf" srcId="{3C77512C-C3E0-4449-9941-1F650882FEFD}" destId="{A00A4C77-438A-4CF5-8754-F2C9F03F30DB}" srcOrd="6" destOrd="0" presId="urn:microsoft.com/office/officeart/2005/8/layout/hList1"/>
    <dgm:cxn modelId="{94BEAC90-4C3D-4787-BA90-B98D77CFB71C}" type="presParOf" srcId="{A00A4C77-438A-4CF5-8754-F2C9F03F30DB}" destId="{8A784341-B917-4AC8-A59B-D7C558FCC465}" srcOrd="0" destOrd="0" presId="urn:microsoft.com/office/officeart/2005/8/layout/hList1"/>
    <dgm:cxn modelId="{19FD1EA8-89B6-4466-936B-BD9476E11448}" type="presParOf" srcId="{A00A4C77-438A-4CF5-8754-F2C9F03F30DB}" destId="{50BBBFA4-27E0-4220-8A64-C43E6764DE0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rPr>
            <a:t>ОТДЕЛ «УЧЕБНО-НАУЧНЫЙ ЦЕНТР (Т.В. ОВЧИННИКОВА)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28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230773D8-F290-4F65-9417-041CDEFFAEC9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БИОТЕХНОЛОГИИ (А.И. МИРОШНИКОВ)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ИФ 26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0D1CAC-C705-46A5-94AF-62C415D9BFC8}" type="parTrans" cxnId="{F2C53FF7-E1AB-4308-AFC0-16B465B3E37C}">
      <dgm:prSet/>
      <dgm:spPr/>
      <dgm:t>
        <a:bodyPr/>
        <a:lstStyle/>
        <a:p>
          <a:endParaRPr lang="ru-RU"/>
        </a:p>
      </dgm:t>
    </dgm:pt>
    <dgm:pt modelId="{291F0C5F-0479-4BDF-AFC4-56ED7FC136E8}" type="sibTrans" cxnId="{F2C53FF7-E1AB-4308-AFC0-16B465B3E37C}">
      <dgm:prSet/>
      <dgm:spPr/>
      <dgm:t>
        <a:bodyPr/>
        <a:lstStyle/>
        <a:p>
          <a:endParaRPr lang="ru-RU"/>
        </a:p>
      </dgm:t>
    </dgm:pt>
    <dgm:pt modelId="{D7172648-EE55-4EA0-9547-58741A4080A1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ОСНОВ ЭМБРИОГЕНЕЗА (А.Г. ЗАРАЙСКИЙ)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22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37472E-0529-432A-897D-C158B72B5371}" type="parTrans" cxnId="{FAA26970-04F7-4C45-B716-830DE10ED370}">
      <dgm:prSet/>
      <dgm:spPr/>
      <dgm:t>
        <a:bodyPr/>
        <a:lstStyle/>
        <a:p>
          <a:endParaRPr lang="ru-RU"/>
        </a:p>
      </dgm:t>
    </dgm:pt>
    <dgm:pt modelId="{8DC67B46-68F2-4DE2-8DBE-56413A2D16F6}" type="sibTrans" cxnId="{FAA26970-04F7-4C45-B716-830DE10ED370}">
      <dgm:prSet/>
      <dgm:spPr/>
      <dgm:t>
        <a:bodyPr/>
        <a:lstStyle/>
        <a:p>
          <a:endParaRPr lang="ru-RU"/>
        </a:p>
      </dgm:t>
    </dgm:pt>
    <dgm:pt modelId="{A193CE21-E3A3-479B-92BB-3464A0240CD0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ИЗОТОПНЫХ МЕТОДОВ АНАЛИЗА </a:t>
          </a:r>
          <a:r>
            <a:rPr lang="en-US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Ю.С. СКОБЛОВ)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03B5CE-0E30-4C84-9ADA-F6FCC665BCEB}" type="parTrans" cxnId="{1779DC88-7D06-448B-9606-02AE49ABBEAF}">
      <dgm:prSet/>
      <dgm:spPr/>
      <dgm:t>
        <a:bodyPr/>
        <a:lstStyle/>
        <a:p>
          <a:endParaRPr lang="ru-RU"/>
        </a:p>
      </dgm:t>
    </dgm:pt>
    <dgm:pt modelId="{D96897E2-85C2-4ED5-9BB5-F59A8F1021CB}" type="sibTrans" cxnId="{1779DC88-7D06-448B-9606-02AE49ABBEAF}">
      <dgm:prSet/>
      <dgm:spPr/>
      <dgm:t>
        <a:bodyPr/>
        <a:lstStyle/>
        <a:p>
          <a:endParaRPr lang="ru-RU"/>
        </a:p>
      </dgm:t>
    </dgm:pt>
    <dgm:pt modelId="{BE4D9496-F756-46D4-A1B9-A2EB9E0C7B2C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КРОСС-СШИВАЮЩИХ ФЕРМЕНТОВ (Н.Б. ПЕСТОВ)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25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66FB8EC-57B7-49E6-BEA0-4C4F58552C62}" type="parTrans" cxnId="{D3B9DAA3-9F7E-4EE6-910F-C35B9DC82230}">
      <dgm:prSet/>
      <dgm:spPr/>
      <dgm:t>
        <a:bodyPr/>
        <a:lstStyle/>
        <a:p>
          <a:endParaRPr lang="ru-RU"/>
        </a:p>
      </dgm:t>
    </dgm:pt>
    <dgm:pt modelId="{88F49D43-2F07-471F-AA56-101B96907F26}" type="sibTrans" cxnId="{D3B9DAA3-9F7E-4EE6-910F-C35B9DC82230}">
      <dgm:prSet/>
      <dgm:spPr/>
      <dgm:t>
        <a:bodyPr/>
        <a:lstStyle/>
        <a:p>
          <a:endParaRPr lang="ru-RU"/>
        </a:p>
      </dgm:t>
    </dgm:pt>
    <dgm:pt modelId="{BFAAE066-872E-4C6B-9B03-AF7EF6470A59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НПП «ПИТОМНИК ЛАБОРАТОРНЫХ ЖИВОТНЫХ» (Г.Б. ТЕЛЕГИН) </a:t>
          </a:r>
          <a:r>
            <a:rPr lang="ru-RU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17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F78EF82-2ACA-4F59-8DA8-885DBB9F7F1E}" type="parTrans" cxnId="{E505EB0B-60FC-47F8-A79C-531DA3BFBDA7}">
      <dgm:prSet/>
      <dgm:spPr/>
      <dgm:t>
        <a:bodyPr/>
        <a:lstStyle/>
        <a:p>
          <a:endParaRPr lang="ru-RU"/>
        </a:p>
      </dgm:t>
    </dgm:pt>
    <dgm:pt modelId="{C8E667A8-AEA5-4B80-A09F-C8AC7FAAF848}" type="sibTrans" cxnId="{E505EB0B-60FC-47F8-A79C-531DA3BFBDA7}">
      <dgm:prSet/>
      <dgm:spPr/>
      <dgm:t>
        <a:bodyPr/>
        <a:lstStyle/>
        <a:p>
          <a:endParaRPr lang="ru-RU"/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6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9229B973-FB3F-42FD-956E-8BF64D20B5FD}" type="pres">
      <dgm:prSet presAssocID="{230773D8-F290-4F65-9417-041CDEFFAEC9}" presName="parentLin" presStyleCnt="0"/>
      <dgm:spPr/>
    </dgm:pt>
    <dgm:pt modelId="{31506430-AF41-4B97-BB8F-9CA1E151C76B}" type="pres">
      <dgm:prSet presAssocID="{230773D8-F290-4F65-9417-041CDEFFAEC9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DE2D372D-5525-4613-9001-21FFCC2E1C1F}" type="pres">
      <dgm:prSet presAssocID="{230773D8-F290-4F65-9417-041CDEFFAEC9}" presName="parentText" presStyleLbl="node1" presStyleIdx="1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ADB5E-A8A9-4CC9-9F57-3DD8996083A4}" type="pres">
      <dgm:prSet presAssocID="{230773D8-F290-4F65-9417-041CDEFFAEC9}" presName="negativeSpace" presStyleCnt="0"/>
      <dgm:spPr/>
    </dgm:pt>
    <dgm:pt modelId="{44D320F3-5806-4EB3-B63A-BB7B3EEC17EB}" type="pres">
      <dgm:prSet presAssocID="{230773D8-F290-4F65-9417-041CDEFFAEC9}" presName="childText" presStyleLbl="conFgAcc1" presStyleIdx="1" presStyleCnt="6">
        <dgm:presLayoutVars>
          <dgm:bulletEnabled val="1"/>
        </dgm:presLayoutVars>
      </dgm:prSet>
      <dgm:spPr/>
    </dgm:pt>
    <dgm:pt modelId="{1256717C-9CB5-44D5-AD0F-9D84EE200044}" type="pres">
      <dgm:prSet presAssocID="{291F0C5F-0479-4BDF-AFC4-56ED7FC136E8}" presName="spaceBetweenRectangles" presStyleCnt="0"/>
      <dgm:spPr/>
    </dgm:pt>
    <dgm:pt modelId="{C68E5BF4-89E9-484E-BE99-E85570034681}" type="pres">
      <dgm:prSet presAssocID="{A193CE21-E3A3-479B-92BB-3464A0240CD0}" presName="parentLin" presStyleCnt="0"/>
      <dgm:spPr/>
    </dgm:pt>
    <dgm:pt modelId="{3830B9A4-291E-49C7-9E45-4A2A59AE49CF}" type="pres">
      <dgm:prSet presAssocID="{A193CE21-E3A3-479B-92BB-3464A0240CD0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95760E95-73D3-4675-9A39-34A34139DF41}" type="pres">
      <dgm:prSet presAssocID="{A193CE21-E3A3-479B-92BB-3464A0240CD0}" presName="parentText" presStyleLbl="node1" presStyleIdx="2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A6F5A0-94CB-4A02-AAC5-6A168DA1A6CC}" type="pres">
      <dgm:prSet presAssocID="{A193CE21-E3A3-479B-92BB-3464A0240CD0}" presName="negativeSpace" presStyleCnt="0"/>
      <dgm:spPr/>
    </dgm:pt>
    <dgm:pt modelId="{983B9872-A953-41B5-8257-9DFB2DDF405A}" type="pres">
      <dgm:prSet presAssocID="{A193CE21-E3A3-479B-92BB-3464A0240CD0}" presName="childText" presStyleLbl="conFgAcc1" presStyleIdx="2" presStyleCnt="6">
        <dgm:presLayoutVars>
          <dgm:bulletEnabled val="1"/>
        </dgm:presLayoutVars>
      </dgm:prSet>
      <dgm:spPr/>
    </dgm:pt>
    <dgm:pt modelId="{7AAD5EE7-59F2-4DE2-A5F2-DF919D328CC1}" type="pres">
      <dgm:prSet presAssocID="{D96897E2-85C2-4ED5-9BB5-F59A8F1021CB}" presName="spaceBetweenRectangles" presStyleCnt="0"/>
      <dgm:spPr/>
    </dgm:pt>
    <dgm:pt modelId="{4F4F2506-BFED-4B38-86E4-015D50B2C67A}" type="pres">
      <dgm:prSet presAssocID="{D7172648-EE55-4EA0-9547-58741A4080A1}" presName="parentLin" presStyleCnt="0"/>
      <dgm:spPr/>
    </dgm:pt>
    <dgm:pt modelId="{472223B8-2A57-41FB-8942-1F482C67DDAC}" type="pres">
      <dgm:prSet presAssocID="{D7172648-EE55-4EA0-9547-58741A4080A1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A8E20019-269B-4A93-9F1A-D5B806558E64}" type="pres">
      <dgm:prSet presAssocID="{D7172648-EE55-4EA0-9547-58741A4080A1}" presName="parentText" presStyleLbl="node1" presStyleIdx="3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8593F6-8D06-4C85-919B-D1CE774EBFB7}" type="pres">
      <dgm:prSet presAssocID="{D7172648-EE55-4EA0-9547-58741A4080A1}" presName="negativeSpace" presStyleCnt="0"/>
      <dgm:spPr/>
    </dgm:pt>
    <dgm:pt modelId="{3AC4AFCF-76A3-4A13-A5B4-D453DCEA7810}" type="pres">
      <dgm:prSet presAssocID="{D7172648-EE55-4EA0-9547-58741A4080A1}" presName="childText" presStyleLbl="conFgAcc1" presStyleIdx="3" presStyleCnt="6">
        <dgm:presLayoutVars>
          <dgm:bulletEnabled val="1"/>
        </dgm:presLayoutVars>
      </dgm:prSet>
      <dgm:spPr/>
    </dgm:pt>
    <dgm:pt modelId="{7C67FC7D-270B-4576-9A25-10019B0E4AD1}" type="pres">
      <dgm:prSet presAssocID="{8DC67B46-68F2-4DE2-8DBE-56413A2D16F6}" presName="spaceBetweenRectangles" presStyleCnt="0"/>
      <dgm:spPr/>
    </dgm:pt>
    <dgm:pt modelId="{B0A8D877-E22B-4E56-BA2D-5908C2CF7E04}" type="pres">
      <dgm:prSet presAssocID="{BE4D9496-F756-46D4-A1B9-A2EB9E0C7B2C}" presName="parentLin" presStyleCnt="0"/>
      <dgm:spPr/>
    </dgm:pt>
    <dgm:pt modelId="{2544088B-C6ED-4A47-AB49-D523741EC8D7}" type="pres">
      <dgm:prSet presAssocID="{BE4D9496-F756-46D4-A1B9-A2EB9E0C7B2C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61DBDB6B-8FB0-41B6-9805-69EFF276308E}" type="pres">
      <dgm:prSet presAssocID="{BE4D9496-F756-46D4-A1B9-A2EB9E0C7B2C}" presName="parentText" presStyleLbl="node1" presStyleIdx="4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09F2A2-905B-4B1B-8112-C3134EE160FF}" type="pres">
      <dgm:prSet presAssocID="{BE4D9496-F756-46D4-A1B9-A2EB9E0C7B2C}" presName="negativeSpace" presStyleCnt="0"/>
      <dgm:spPr/>
    </dgm:pt>
    <dgm:pt modelId="{781B4F97-B9BC-4287-9650-A0E9FE997004}" type="pres">
      <dgm:prSet presAssocID="{BE4D9496-F756-46D4-A1B9-A2EB9E0C7B2C}" presName="childText" presStyleLbl="conFgAcc1" presStyleIdx="4" presStyleCnt="6">
        <dgm:presLayoutVars>
          <dgm:bulletEnabled val="1"/>
        </dgm:presLayoutVars>
      </dgm:prSet>
      <dgm:spPr/>
    </dgm:pt>
    <dgm:pt modelId="{159E7E70-9FD2-4A7C-AD82-8752E8D02201}" type="pres">
      <dgm:prSet presAssocID="{88F49D43-2F07-471F-AA56-101B96907F26}" presName="spaceBetweenRectangles" presStyleCnt="0"/>
      <dgm:spPr/>
    </dgm:pt>
    <dgm:pt modelId="{01CD6D9B-8B2C-44F7-B44D-04C0EED2B453}" type="pres">
      <dgm:prSet presAssocID="{BFAAE066-872E-4C6B-9B03-AF7EF6470A59}" presName="parentLin" presStyleCnt="0"/>
      <dgm:spPr/>
    </dgm:pt>
    <dgm:pt modelId="{515097F2-B131-4DFA-935F-F5A0A581F5B0}" type="pres">
      <dgm:prSet presAssocID="{BFAAE066-872E-4C6B-9B03-AF7EF6470A59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033AEB44-804F-4EAF-B976-1E3104AB16DB}" type="pres">
      <dgm:prSet presAssocID="{BFAAE066-872E-4C6B-9B03-AF7EF6470A59}" presName="parentText" presStyleLbl="node1" presStyleIdx="5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F2F2D6-20D8-45A5-B356-FF73C229A712}" type="pres">
      <dgm:prSet presAssocID="{BFAAE066-872E-4C6B-9B03-AF7EF6470A59}" presName="negativeSpace" presStyleCnt="0"/>
      <dgm:spPr/>
    </dgm:pt>
    <dgm:pt modelId="{C7F3F0D0-544D-432F-B7EF-3A31EFEA6C57}" type="pres">
      <dgm:prSet presAssocID="{BFAAE066-872E-4C6B-9B03-AF7EF6470A59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08E2610B-7EF9-43EB-A5AE-1D7ABD7B4CEA}" type="presOf" srcId="{A193CE21-E3A3-479B-92BB-3464A0240CD0}" destId="{3830B9A4-291E-49C7-9E45-4A2A59AE49CF}" srcOrd="0" destOrd="0" presId="urn:microsoft.com/office/officeart/2005/8/layout/list1"/>
    <dgm:cxn modelId="{D3B9DAA3-9F7E-4EE6-910F-C35B9DC82230}" srcId="{D0FAAFE9-4082-4DDA-8346-3DAB3C7A301C}" destId="{BE4D9496-F756-46D4-A1B9-A2EB9E0C7B2C}" srcOrd="4" destOrd="0" parTransId="{E66FB8EC-57B7-49E6-BEA0-4C4F58552C62}" sibTransId="{88F49D43-2F07-471F-AA56-101B96907F26}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FAA26970-04F7-4C45-B716-830DE10ED370}" srcId="{D0FAAFE9-4082-4DDA-8346-3DAB3C7A301C}" destId="{D7172648-EE55-4EA0-9547-58741A4080A1}" srcOrd="3" destOrd="0" parTransId="{CE37472E-0529-432A-897D-C158B72B5371}" sibTransId="{8DC67B46-68F2-4DE2-8DBE-56413A2D16F6}"/>
    <dgm:cxn modelId="{27C9AB88-5704-4C90-85AE-E4130164190F}" type="presOf" srcId="{BE4D9496-F756-46D4-A1B9-A2EB9E0C7B2C}" destId="{2544088B-C6ED-4A47-AB49-D523741EC8D7}" srcOrd="0" destOrd="0" presId="urn:microsoft.com/office/officeart/2005/8/layout/list1"/>
    <dgm:cxn modelId="{F1506946-5251-4774-A1B5-BD3CE182835F}" type="presOf" srcId="{BFAAE066-872E-4C6B-9B03-AF7EF6470A59}" destId="{515097F2-B131-4DFA-935F-F5A0A581F5B0}" srcOrd="0" destOrd="0" presId="urn:microsoft.com/office/officeart/2005/8/layout/list1"/>
    <dgm:cxn modelId="{59CE65D1-94E1-4A06-AB52-43141B914A37}" type="presOf" srcId="{D7172648-EE55-4EA0-9547-58741A4080A1}" destId="{A8E20019-269B-4A93-9F1A-D5B806558E64}" srcOrd="1" destOrd="0" presId="urn:microsoft.com/office/officeart/2005/8/layout/list1"/>
    <dgm:cxn modelId="{1DE8E685-5C3C-4665-B1B5-ABCEC3A2A554}" type="presOf" srcId="{A193CE21-E3A3-479B-92BB-3464A0240CD0}" destId="{95760E95-73D3-4675-9A39-34A34139DF41}" srcOrd="1" destOrd="0" presId="urn:microsoft.com/office/officeart/2005/8/layout/list1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D0EB00E5-54AB-4FCC-9F22-B6803946E4A8}" type="presOf" srcId="{BE4D9496-F756-46D4-A1B9-A2EB9E0C7B2C}" destId="{61DBDB6B-8FB0-41B6-9805-69EFF276308E}" srcOrd="1" destOrd="0" presId="urn:microsoft.com/office/officeart/2005/8/layout/list1"/>
    <dgm:cxn modelId="{5A4C4FB8-924D-4280-BCF2-424D3293E037}" type="presOf" srcId="{BFAAE066-872E-4C6B-9B03-AF7EF6470A59}" destId="{033AEB44-804F-4EAF-B976-1E3104AB16DB}" srcOrd="1" destOrd="0" presId="urn:microsoft.com/office/officeart/2005/8/layout/list1"/>
    <dgm:cxn modelId="{F28E6F62-0536-4831-BC5F-ADCAF630F2C8}" type="presOf" srcId="{D7172648-EE55-4EA0-9547-58741A4080A1}" destId="{472223B8-2A57-41FB-8942-1F482C67DDAC}" srcOrd="0" destOrd="0" presId="urn:microsoft.com/office/officeart/2005/8/layout/list1"/>
    <dgm:cxn modelId="{E505EB0B-60FC-47F8-A79C-531DA3BFBDA7}" srcId="{D0FAAFE9-4082-4DDA-8346-3DAB3C7A301C}" destId="{BFAAE066-872E-4C6B-9B03-AF7EF6470A59}" srcOrd="5" destOrd="0" parTransId="{EF78EF82-2ACA-4F59-8DA8-885DBB9F7F1E}" sibTransId="{C8E667A8-AEA5-4B80-A09F-C8AC7FAAF848}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922A0910-5FD7-4BD9-BEFD-EFCAC514C3AA}" type="presOf" srcId="{230773D8-F290-4F65-9417-041CDEFFAEC9}" destId="{DE2D372D-5525-4613-9001-21FFCC2E1C1F}" srcOrd="1" destOrd="0" presId="urn:microsoft.com/office/officeart/2005/8/layout/list1"/>
    <dgm:cxn modelId="{F2C53FF7-E1AB-4308-AFC0-16B465B3E37C}" srcId="{D0FAAFE9-4082-4DDA-8346-3DAB3C7A301C}" destId="{230773D8-F290-4F65-9417-041CDEFFAEC9}" srcOrd="1" destOrd="0" parTransId="{BA0D1CAC-C705-46A5-94AF-62C415D9BFC8}" sibTransId="{291F0C5F-0479-4BDF-AFC4-56ED7FC136E8}"/>
    <dgm:cxn modelId="{CECD22F7-06CD-40AB-87E5-7C10DCBF78D1}" type="presOf" srcId="{230773D8-F290-4F65-9417-041CDEFFAEC9}" destId="{31506430-AF41-4B97-BB8F-9CA1E151C76B}" srcOrd="0" destOrd="0" presId="urn:microsoft.com/office/officeart/2005/8/layout/list1"/>
    <dgm:cxn modelId="{1779DC88-7D06-448B-9606-02AE49ABBEAF}" srcId="{D0FAAFE9-4082-4DDA-8346-3DAB3C7A301C}" destId="{A193CE21-E3A3-479B-92BB-3464A0240CD0}" srcOrd="2" destOrd="0" parTransId="{3003B5CE-0E30-4C84-9ADA-F6FCC665BCEB}" sibTransId="{D96897E2-85C2-4ED5-9BB5-F59A8F1021CB}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A54E2CC9-963E-4E24-A662-1DB95793BCDB}" type="presParOf" srcId="{40A64266-BC3A-42A9-BFF2-844D86C846AE}" destId="{9229B973-FB3F-42FD-956E-8BF64D20B5FD}" srcOrd="4" destOrd="0" presId="urn:microsoft.com/office/officeart/2005/8/layout/list1"/>
    <dgm:cxn modelId="{B3D5DE93-0C7F-4C42-83C9-1956F9D493FC}" type="presParOf" srcId="{9229B973-FB3F-42FD-956E-8BF64D20B5FD}" destId="{31506430-AF41-4B97-BB8F-9CA1E151C76B}" srcOrd="0" destOrd="0" presId="urn:microsoft.com/office/officeart/2005/8/layout/list1"/>
    <dgm:cxn modelId="{2AA6670F-C116-4023-AD98-8AAA20EF3B56}" type="presParOf" srcId="{9229B973-FB3F-42FD-956E-8BF64D20B5FD}" destId="{DE2D372D-5525-4613-9001-21FFCC2E1C1F}" srcOrd="1" destOrd="0" presId="urn:microsoft.com/office/officeart/2005/8/layout/list1"/>
    <dgm:cxn modelId="{C24C724E-C5EF-412C-8E54-0DBD4B4487D4}" type="presParOf" srcId="{40A64266-BC3A-42A9-BFF2-844D86C846AE}" destId="{C43ADB5E-A8A9-4CC9-9F57-3DD8996083A4}" srcOrd="5" destOrd="0" presId="urn:microsoft.com/office/officeart/2005/8/layout/list1"/>
    <dgm:cxn modelId="{2104CF95-385F-4F6B-99A8-0C1112643AE9}" type="presParOf" srcId="{40A64266-BC3A-42A9-BFF2-844D86C846AE}" destId="{44D320F3-5806-4EB3-B63A-BB7B3EEC17EB}" srcOrd="6" destOrd="0" presId="urn:microsoft.com/office/officeart/2005/8/layout/list1"/>
    <dgm:cxn modelId="{794DDC50-CBE5-4281-A673-45B9E7B47CD0}" type="presParOf" srcId="{40A64266-BC3A-42A9-BFF2-844D86C846AE}" destId="{1256717C-9CB5-44D5-AD0F-9D84EE200044}" srcOrd="7" destOrd="0" presId="urn:microsoft.com/office/officeart/2005/8/layout/list1"/>
    <dgm:cxn modelId="{12E0ADD6-A0C4-4F29-8CDF-DC1D7FE5B121}" type="presParOf" srcId="{40A64266-BC3A-42A9-BFF2-844D86C846AE}" destId="{C68E5BF4-89E9-484E-BE99-E85570034681}" srcOrd="8" destOrd="0" presId="urn:microsoft.com/office/officeart/2005/8/layout/list1"/>
    <dgm:cxn modelId="{9EA75DD0-9402-446C-9DF8-3A92B166BDC0}" type="presParOf" srcId="{C68E5BF4-89E9-484E-BE99-E85570034681}" destId="{3830B9A4-291E-49C7-9E45-4A2A59AE49CF}" srcOrd="0" destOrd="0" presId="urn:microsoft.com/office/officeart/2005/8/layout/list1"/>
    <dgm:cxn modelId="{909F7261-3A89-4C63-B45C-7067FDF36D77}" type="presParOf" srcId="{C68E5BF4-89E9-484E-BE99-E85570034681}" destId="{95760E95-73D3-4675-9A39-34A34139DF41}" srcOrd="1" destOrd="0" presId="urn:microsoft.com/office/officeart/2005/8/layout/list1"/>
    <dgm:cxn modelId="{1A5BC558-D20D-46BE-809B-01638FB1A15F}" type="presParOf" srcId="{40A64266-BC3A-42A9-BFF2-844D86C846AE}" destId="{43A6F5A0-94CB-4A02-AAC5-6A168DA1A6CC}" srcOrd="9" destOrd="0" presId="urn:microsoft.com/office/officeart/2005/8/layout/list1"/>
    <dgm:cxn modelId="{1A416CAB-2684-484F-A775-6D3DE2F97A87}" type="presParOf" srcId="{40A64266-BC3A-42A9-BFF2-844D86C846AE}" destId="{983B9872-A953-41B5-8257-9DFB2DDF405A}" srcOrd="10" destOrd="0" presId="urn:microsoft.com/office/officeart/2005/8/layout/list1"/>
    <dgm:cxn modelId="{9C1689D4-81EC-4924-A405-6DD6D112A4B8}" type="presParOf" srcId="{40A64266-BC3A-42A9-BFF2-844D86C846AE}" destId="{7AAD5EE7-59F2-4DE2-A5F2-DF919D328CC1}" srcOrd="11" destOrd="0" presId="urn:microsoft.com/office/officeart/2005/8/layout/list1"/>
    <dgm:cxn modelId="{50D1944F-6587-4472-830F-32AB6E345C82}" type="presParOf" srcId="{40A64266-BC3A-42A9-BFF2-844D86C846AE}" destId="{4F4F2506-BFED-4B38-86E4-015D50B2C67A}" srcOrd="12" destOrd="0" presId="urn:microsoft.com/office/officeart/2005/8/layout/list1"/>
    <dgm:cxn modelId="{47FA16D2-B399-4669-925B-545D1201AE4A}" type="presParOf" srcId="{4F4F2506-BFED-4B38-86E4-015D50B2C67A}" destId="{472223B8-2A57-41FB-8942-1F482C67DDAC}" srcOrd="0" destOrd="0" presId="urn:microsoft.com/office/officeart/2005/8/layout/list1"/>
    <dgm:cxn modelId="{3BCA3D1B-B38D-408B-A865-B6FE46ECDAC4}" type="presParOf" srcId="{4F4F2506-BFED-4B38-86E4-015D50B2C67A}" destId="{A8E20019-269B-4A93-9F1A-D5B806558E64}" srcOrd="1" destOrd="0" presId="urn:microsoft.com/office/officeart/2005/8/layout/list1"/>
    <dgm:cxn modelId="{ED5A9057-7C8B-4BCF-A8C3-FB6D5E592949}" type="presParOf" srcId="{40A64266-BC3A-42A9-BFF2-844D86C846AE}" destId="{8C8593F6-8D06-4C85-919B-D1CE774EBFB7}" srcOrd="13" destOrd="0" presId="urn:microsoft.com/office/officeart/2005/8/layout/list1"/>
    <dgm:cxn modelId="{0EE849E9-8FD8-41A9-80C1-E11424AD621F}" type="presParOf" srcId="{40A64266-BC3A-42A9-BFF2-844D86C846AE}" destId="{3AC4AFCF-76A3-4A13-A5B4-D453DCEA7810}" srcOrd="14" destOrd="0" presId="urn:microsoft.com/office/officeart/2005/8/layout/list1"/>
    <dgm:cxn modelId="{40B46BC8-610E-429A-8FD7-CCF96778B74C}" type="presParOf" srcId="{40A64266-BC3A-42A9-BFF2-844D86C846AE}" destId="{7C67FC7D-270B-4576-9A25-10019B0E4AD1}" srcOrd="15" destOrd="0" presId="urn:microsoft.com/office/officeart/2005/8/layout/list1"/>
    <dgm:cxn modelId="{B6CB4216-5A8E-4AE0-92CB-9109A2F2BBE5}" type="presParOf" srcId="{40A64266-BC3A-42A9-BFF2-844D86C846AE}" destId="{B0A8D877-E22B-4E56-BA2D-5908C2CF7E04}" srcOrd="16" destOrd="0" presId="urn:microsoft.com/office/officeart/2005/8/layout/list1"/>
    <dgm:cxn modelId="{BED15F9F-4077-4F29-AC46-8490D24DDC11}" type="presParOf" srcId="{B0A8D877-E22B-4E56-BA2D-5908C2CF7E04}" destId="{2544088B-C6ED-4A47-AB49-D523741EC8D7}" srcOrd="0" destOrd="0" presId="urn:microsoft.com/office/officeart/2005/8/layout/list1"/>
    <dgm:cxn modelId="{5D08566E-3E80-4990-ADCF-3EE4F6B9C7BF}" type="presParOf" srcId="{B0A8D877-E22B-4E56-BA2D-5908C2CF7E04}" destId="{61DBDB6B-8FB0-41B6-9805-69EFF276308E}" srcOrd="1" destOrd="0" presId="urn:microsoft.com/office/officeart/2005/8/layout/list1"/>
    <dgm:cxn modelId="{1B5596CC-C0AD-4A12-834A-5A87264C6007}" type="presParOf" srcId="{40A64266-BC3A-42A9-BFF2-844D86C846AE}" destId="{D109F2A2-905B-4B1B-8112-C3134EE160FF}" srcOrd="17" destOrd="0" presId="urn:microsoft.com/office/officeart/2005/8/layout/list1"/>
    <dgm:cxn modelId="{660E84FA-344B-4201-84E4-C78140AC024B}" type="presParOf" srcId="{40A64266-BC3A-42A9-BFF2-844D86C846AE}" destId="{781B4F97-B9BC-4287-9650-A0E9FE997004}" srcOrd="18" destOrd="0" presId="urn:microsoft.com/office/officeart/2005/8/layout/list1"/>
    <dgm:cxn modelId="{C0CF356E-5143-4702-BF45-00313B00118B}" type="presParOf" srcId="{40A64266-BC3A-42A9-BFF2-844D86C846AE}" destId="{159E7E70-9FD2-4A7C-AD82-8752E8D02201}" srcOrd="19" destOrd="0" presId="urn:microsoft.com/office/officeart/2005/8/layout/list1"/>
    <dgm:cxn modelId="{94815368-26D4-4701-992B-446CCEE39617}" type="presParOf" srcId="{40A64266-BC3A-42A9-BFF2-844D86C846AE}" destId="{01CD6D9B-8B2C-44F7-B44D-04C0EED2B453}" srcOrd="20" destOrd="0" presId="urn:microsoft.com/office/officeart/2005/8/layout/list1"/>
    <dgm:cxn modelId="{C263B0BD-098D-45A9-8BC1-CA3BD556DA21}" type="presParOf" srcId="{01CD6D9B-8B2C-44F7-B44D-04C0EED2B453}" destId="{515097F2-B131-4DFA-935F-F5A0A581F5B0}" srcOrd="0" destOrd="0" presId="urn:microsoft.com/office/officeart/2005/8/layout/list1"/>
    <dgm:cxn modelId="{0E4127DC-F6A4-4115-B44D-856E454B1909}" type="presParOf" srcId="{01CD6D9B-8B2C-44F7-B44D-04C0EED2B453}" destId="{033AEB44-804F-4EAF-B976-1E3104AB16DB}" srcOrd="1" destOrd="0" presId="urn:microsoft.com/office/officeart/2005/8/layout/list1"/>
    <dgm:cxn modelId="{6E057B21-8D38-4596-B188-4E5FF03346F8}" type="presParOf" srcId="{40A64266-BC3A-42A9-BFF2-844D86C846AE}" destId="{2AF2F2D6-20D8-45A5-B356-FF73C229A712}" srcOrd="21" destOrd="0" presId="urn:microsoft.com/office/officeart/2005/8/layout/list1"/>
    <dgm:cxn modelId="{8C252760-8545-49E7-9158-EA4CE9D59D09}" type="presParOf" srcId="{40A64266-BC3A-42A9-BFF2-844D86C846AE}" destId="{C7F3F0D0-544D-432F-B7EF-3A31EFEA6C57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D77558F2-C959-485C-84CA-DAB8170A4C2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8309C1-6B15-48A8-BA3C-AFCAADEBD62E}">
      <dgm:prSet phldrT="[Текст]"/>
      <dgm:spPr/>
      <dgm:t>
        <a:bodyPr/>
        <a:lstStyle/>
        <a:p>
          <a:r>
            <a:rPr lang="ru-RU" dirty="0">
              <a:solidFill>
                <a:srgbClr val="0070C0"/>
              </a:solidFill>
            </a:rPr>
            <a:t>2016</a:t>
          </a:r>
        </a:p>
      </dgm:t>
    </dgm:pt>
    <dgm:pt modelId="{A4E8C7FB-2A82-47B7-BF9A-0B05AC679C73}" type="parTrans" cxnId="{C1870849-0A75-41E7-9A61-178EAA63CC4A}">
      <dgm:prSet/>
      <dgm:spPr/>
      <dgm:t>
        <a:bodyPr/>
        <a:lstStyle/>
        <a:p>
          <a:endParaRPr lang="ru-RU"/>
        </a:p>
      </dgm:t>
    </dgm:pt>
    <dgm:pt modelId="{475BE626-6436-47E9-B4BE-61FBBB47EA04}" type="sibTrans" cxnId="{C1870849-0A75-41E7-9A61-178EAA63CC4A}">
      <dgm:prSet/>
      <dgm:spPr/>
      <dgm:t>
        <a:bodyPr/>
        <a:lstStyle/>
        <a:p>
          <a:endParaRPr lang="ru-RU"/>
        </a:p>
      </dgm:t>
    </dgm:pt>
    <dgm:pt modelId="{9F3912AD-EFCA-49BE-AB2A-3CAC0ABC63D6}">
      <dgm:prSet phldrT="[Текст]" custT="1"/>
      <dgm:spPr/>
      <dgm:t>
        <a:bodyPr/>
        <a:lstStyle/>
        <a:p>
          <a:r>
            <a:rPr lang="ru-RU" sz="1800" b="1" dirty="0">
              <a:solidFill>
                <a:srgbClr val="0070C0"/>
              </a:solidFill>
            </a:rPr>
            <a:t>13 </a:t>
          </a:r>
          <a:r>
            <a:rPr lang="ru-RU" sz="1800" b="0" dirty="0">
              <a:solidFill>
                <a:srgbClr val="0070C0"/>
              </a:solidFill>
            </a:rPr>
            <a:t>статей</a:t>
          </a:r>
          <a:r>
            <a:rPr lang="ru-RU" sz="1800" b="1" dirty="0">
              <a:solidFill>
                <a:srgbClr val="0070C0"/>
              </a:solidFill>
            </a:rPr>
            <a:t> (4% </a:t>
          </a:r>
          <a:r>
            <a:rPr lang="ru-RU" sz="1800" b="0" dirty="0">
              <a:solidFill>
                <a:srgbClr val="0070C0"/>
              </a:solidFill>
            </a:rPr>
            <a:t>от общего числа статей</a:t>
          </a:r>
          <a:r>
            <a:rPr lang="ru-RU" sz="1800" b="1" dirty="0">
              <a:solidFill>
                <a:srgbClr val="0070C0"/>
              </a:solidFill>
            </a:rPr>
            <a:t>)</a:t>
          </a:r>
        </a:p>
      </dgm:t>
    </dgm:pt>
    <dgm:pt modelId="{19F13844-72F8-42B4-A6BF-1FF887529ECC}" type="parTrans" cxnId="{9D9B7453-CE3F-4C50-A92B-DC11C4CB2A5E}">
      <dgm:prSet/>
      <dgm:spPr/>
      <dgm:t>
        <a:bodyPr/>
        <a:lstStyle/>
        <a:p>
          <a:endParaRPr lang="ru-RU"/>
        </a:p>
      </dgm:t>
    </dgm:pt>
    <dgm:pt modelId="{AEA854FD-5E0F-4A3D-BE97-488241F32885}" type="sibTrans" cxnId="{9D9B7453-CE3F-4C50-A92B-DC11C4CB2A5E}">
      <dgm:prSet/>
      <dgm:spPr/>
      <dgm:t>
        <a:bodyPr/>
        <a:lstStyle/>
        <a:p>
          <a:endParaRPr lang="ru-RU"/>
        </a:p>
      </dgm:t>
    </dgm:pt>
    <dgm:pt modelId="{45F0D7CA-7832-45C5-BB52-614B9128BB5D}">
      <dgm:prSet phldrT="[Текст]" custT="1"/>
      <dgm:spPr/>
      <dgm:t>
        <a:bodyPr/>
        <a:lstStyle/>
        <a:p>
          <a:r>
            <a:rPr lang="en-US" sz="1800" b="0" dirty="0">
              <a:solidFill>
                <a:srgbClr val="0070C0"/>
              </a:solidFill>
            </a:rPr>
            <a:t>SUM IF </a:t>
          </a:r>
          <a:r>
            <a:rPr lang="ru-RU" sz="1800" b="1" dirty="0">
              <a:solidFill>
                <a:srgbClr val="0070C0"/>
              </a:solidFill>
            </a:rPr>
            <a:t>260</a:t>
          </a:r>
        </a:p>
      </dgm:t>
    </dgm:pt>
    <dgm:pt modelId="{DCD0CCF1-25C8-4572-AC56-10CEEA191CBD}" type="parTrans" cxnId="{90F8E5FA-0304-496B-B7A3-498113856249}">
      <dgm:prSet/>
      <dgm:spPr/>
      <dgm:t>
        <a:bodyPr/>
        <a:lstStyle/>
        <a:p>
          <a:endParaRPr lang="ru-RU"/>
        </a:p>
      </dgm:t>
    </dgm:pt>
    <dgm:pt modelId="{FBD68B8A-EFBB-4836-8EB3-25E05AB992E0}" type="sibTrans" cxnId="{90F8E5FA-0304-496B-B7A3-498113856249}">
      <dgm:prSet/>
      <dgm:spPr/>
      <dgm:t>
        <a:bodyPr/>
        <a:lstStyle/>
        <a:p>
          <a:endParaRPr lang="ru-RU"/>
        </a:p>
      </dgm:t>
    </dgm:pt>
    <dgm:pt modelId="{CA5353E2-0F22-4180-9D4B-7169DABDEC5B}">
      <dgm:prSet phldrT="[Текст]"/>
      <dgm:spPr/>
      <dgm:t>
        <a:bodyPr/>
        <a:lstStyle/>
        <a:p>
          <a:r>
            <a:rPr lang="ru-RU" dirty="0">
              <a:solidFill>
                <a:srgbClr val="00B050"/>
              </a:solidFill>
            </a:rPr>
            <a:t>2017</a:t>
          </a:r>
        </a:p>
      </dgm:t>
    </dgm:pt>
    <dgm:pt modelId="{831D9535-7308-4C21-AD34-DADE515BD739}" type="parTrans" cxnId="{E8271AC5-F610-48F8-A840-E7E0C064B284}">
      <dgm:prSet/>
      <dgm:spPr/>
      <dgm:t>
        <a:bodyPr/>
        <a:lstStyle/>
        <a:p>
          <a:endParaRPr lang="ru-RU"/>
        </a:p>
      </dgm:t>
    </dgm:pt>
    <dgm:pt modelId="{8918458B-D5AF-4B48-AAFC-87548A56953C}" type="sibTrans" cxnId="{E8271AC5-F610-48F8-A840-E7E0C064B284}">
      <dgm:prSet/>
      <dgm:spPr/>
      <dgm:t>
        <a:bodyPr/>
        <a:lstStyle/>
        <a:p>
          <a:endParaRPr lang="ru-RU"/>
        </a:p>
      </dgm:t>
    </dgm:pt>
    <dgm:pt modelId="{A8B567C8-D388-4B1F-9659-8CDAFBD24958}">
      <dgm:prSet phldrT="[Текст]" custT="1"/>
      <dgm:spPr/>
      <dgm:t>
        <a:bodyPr/>
        <a:lstStyle/>
        <a:p>
          <a:r>
            <a:rPr lang="ru-RU" sz="1800" b="1" dirty="0">
              <a:solidFill>
                <a:srgbClr val="00B050"/>
              </a:solidFill>
            </a:rPr>
            <a:t>14 </a:t>
          </a:r>
          <a:r>
            <a:rPr lang="ru-RU" sz="1800" b="0" dirty="0">
              <a:solidFill>
                <a:srgbClr val="00B050"/>
              </a:solidFill>
            </a:rPr>
            <a:t>статей</a:t>
          </a:r>
          <a:r>
            <a:rPr lang="ru-RU" sz="1800" b="1" dirty="0">
              <a:solidFill>
                <a:srgbClr val="00B050"/>
              </a:solidFill>
            </a:rPr>
            <a:t> (4% </a:t>
          </a:r>
          <a:r>
            <a:rPr lang="ru-RU" sz="1800" b="0" dirty="0">
              <a:solidFill>
                <a:srgbClr val="00B050"/>
              </a:solidFill>
            </a:rPr>
            <a:t>от общего числа статей</a:t>
          </a:r>
          <a:r>
            <a:rPr lang="ru-RU" sz="1800" b="1" dirty="0">
              <a:solidFill>
                <a:srgbClr val="00B050"/>
              </a:solidFill>
            </a:rPr>
            <a:t>)</a:t>
          </a:r>
        </a:p>
      </dgm:t>
    </dgm:pt>
    <dgm:pt modelId="{DFAEB13F-6D00-425C-ABE4-54522E972D99}" type="parTrans" cxnId="{8828A2F2-3835-43D0-BB30-B97E093651CE}">
      <dgm:prSet/>
      <dgm:spPr/>
      <dgm:t>
        <a:bodyPr/>
        <a:lstStyle/>
        <a:p>
          <a:endParaRPr lang="ru-RU"/>
        </a:p>
      </dgm:t>
    </dgm:pt>
    <dgm:pt modelId="{C3880E0A-760C-4409-A047-8BCFFD4B0EEE}" type="sibTrans" cxnId="{8828A2F2-3835-43D0-BB30-B97E093651CE}">
      <dgm:prSet/>
      <dgm:spPr/>
      <dgm:t>
        <a:bodyPr/>
        <a:lstStyle/>
        <a:p>
          <a:endParaRPr lang="ru-RU"/>
        </a:p>
      </dgm:t>
    </dgm:pt>
    <dgm:pt modelId="{E01E5F63-5609-4E90-BEDF-ED77C90334DF}">
      <dgm:prSet phldrT="[Текст]" custT="1"/>
      <dgm:spPr/>
      <dgm:t>
        <a:bodyPr/>
        <a:lstStyle/>
        <a:p>
          <a:r>
            <a:rPr lang="en-US" sz="1800" dirty="0">
              <a:solidFill>
                <a:srgbClr val="00B050"/>
              </a:solidFill>
            </a:rPr>
            <a:t>SUM IF </a:t>
          </a:r>
          <a:r>
            <a:rPr lang="ru-RU" sz="1800" b="1" dirty="0">
              <a:solidFill>
                <a:srgbClr val="00B050"/>
              </a:solidFill>
            </a:rPr>
            <a:t>251</a:t>
          </a:r>
        </a:p>
      </dgm:t>
    </dgm:pt>
    <dgm:pt modelId="{F322BDEA-FA6C-48A5-A682-D61865BADFEA}" type="parTrans" cxnId="{38DDA116-B741-46E4-AC97-9DC892D2AF46}">
      <dgm:prSet/>
      <dgm:spPr/>
      <dgm:t>
        <a:bodyPr/>
        <a:lstStyle/>
        <a:p>
          <a:endParaRPr lang="ru-RU"/>
        </a:p>
      </dgm:t>
    </dgm:pt>
    <dgm:pt modelId="{BAE548E9-9747-4A96-A207-185CA6ED5C62}" type="sibTrans" cxnId="{38DDA116-B741-46E4-AC97-9DC892D2AF46}">
      <dgm:prSet/>
      <dgm:spPr/>
      <dgm:t>
        <a:bodyPr/>
        <a:lstStyle/>
        <a:p>
          <a:endParaRPr lang="ru-RU"/>
        </a:p>
      </dgm:t>
    </dgm:pt>
    <dgm:pt modelId="{A7672402-90CB-46A7-92F8-D6D19B84404F}">
      <dgm:prSet phldrT="[Текст]"/>
      <dgm:spPr/>
      <dgm:t>
        <a:bodyPr/>
        <a:lstStyle/>
        <a:p>
          <a:r>
            <a:rPr lang="ru-RU" dirty="0">
              <a:solidFill>
                <a:srgbClr val="C00000"/>
              </a:solidFill>
            </a:rPr>
            <a:t>2018</a:t>
          </a:r>
        </a:p>
      </dgm:t>
    </dgm:pt>
    <dgm:pt modelId="{834B6D67-5C56-4033-A1AD-2FA5C1A67012}" type="parTrans" cxnId="{9D41143B-9998-4666-971A-CDBE20AB5852}">
      <dgm:prSet/>
      <dgm:spPr/>
      <dgm:t>
        <a:bodyPr/>
        <a:lstStyle/>
        <a:p>
          <a:endParaRPr lang="ru-RU"/>
        </a:p>
      </dgm:t>
    </dgm:pt>
    <dgm:pt modelId="{D056BDB5-00FB-48FB-88AA-8F7E28BFDF29}" type="sibTrans" cxnId="{9D41143B-9998-4666-971A-CDBE20AB5852}">
      <dgm:prSet/>
      <dgm:spPr/>
      <dgm:t>
        <a:bodyPr/>
        <a:lstStyle/>
        <a:p>
          <a:endParaRPr lang="ru-RU"/>
        </a:p>
      </dgm:t>
    </dgm:pt>
    <dgm:pt modelId="{F93347F1-3C72-4ED1-AB0A-C004073B1B4B}">
      <dgm:prSet phldrT="[Текст]" custT="1"/>
      <dgm:spPr/>
      <dgm:t>
        <a:bodyPr/>
        <a:lstStyle/>
        <a:p>
          <a:r>
            <a:rPr lang="ru-RU" sz="1800" b="1" dirty="0">
              <a:solidFill>
                <a:srgbClr val="C00000"/>
              </a:solidFill>
            </a:rPr>
            <a:t>22 </a:t>
          </a:r>
          <a:r>
            <a:rPr lang="ru-RU" sz="1800" b="0" dirty="0">
              <a:solidFill>
                <a:srgbClr val="C00000"/>
              </a:solidFill>
            </a:rPr>
            <a:t>статьи</a:t>
          </a:r>
          <a:r>
            <a:rPr lang="ru-RU" sz="1800" b="1" dirty="0">
              <a:solidFill>
                <a:srgbClr val="C00000"/>
              </a:solidFill>
            </a:rPr>
            <a:t> (6% </a:t>
          </a:r>
          <a:r>
            <a:rPr lang="ru-RU" sz="1800" b="0" dirty="0">
              <a:solidFill>
                <a:srgbClr val="C00000"/>
              </a:solidFill>
            </a:rPr>
            <a:t>от общего числа статей</a:t>
          </a:r>
          <a:r>
            <a:rPr lang="ru-RU" sz="1800" b="1" dirty="0">
              <a:solidFill>
                <a:srgbClr val="C00000"/>
              </a:solidFill>
            </a:rPr>
            <a:t>)</a:t>
          </a:r>
        </a:p>
      </dgm:t>
    </dgm:pt>
    <dgm:pt modelId="{C2D04CF9-83B9-4E3F-A6F9-A66C73F98107}" type="parTrans" cxnId="{A4F2382A-C0A0-474C-AB21-CF075FE692B9}">
      <dgm:prSet/>
      <dgm:spPr/>
      <dgm:t>
        <a:bodyPr/>
        <a:lstStyle/>
        <a:p>
          <a:endParaRPr lang="ru-RU"/>
        </a:p>
      </dgm:t>
    </dgm:pt>
    <dgm:pt modelId="{A6B0BC11-D75A-4320-9BB6-AAEF9AB5B61B}" type="sibTrans" cxnId="{A4F2382A-C0A0-474C-AB21-CF075FE692B9}">
      <dgm:prSet/>
      <dgm:spPr/>
      <dgm:t>
        <a:bodyPr/>
        <a:lstStyle/>
        <a:p>
          <a:endParaRPr lang="ru-RU"/>
        </a:p>
      </dgm:t>
    </dgm:pt>
    <dgm:pt modelId="{313FA834-4CED-4595-B051-3391F1C1DD5F}">
      <dgm:prSet phldrT="[Текст]" custT="1"/>
      <dgm:spPr/>
      <dgm:t>
        <a:bodyPr/>
        <a:lstStyle/>
        <a:p>
          <a:r>
            <a:rPr lang="en-US" sz="1800" dirty="0">
              <a:solidFill>
                <a:srgbClr val="C00000"/>
              </a:solidFill>
            </a:rPr>
            <a:t>SUM IF </a:t>
          </a:r>
          <a:r>
            <a:rPr lang="ru-RU" sz="1800" b="1" dirty="0">
              <a:solidFill>
                <a:srgbClr val="C00000"/>
              </a:solidFill>
            </a:rPr>
            <a:t>294</a:t>
          </a:r>
        </a:p>
      </dgm:t>
    </dgm:pt>
    <dgm:pt modelId="{BACB3C80-E588-413A-8894-64D7D5C6249F}" type="parTrans" cxnId="{8DBA6C0B-A277-4B45-9FC1-876FA6F4F05F}">
      <dgm:prSet/>
      <dgm:spPr/>
      <dgm:t>
        <a:bodyPr/>
        <a:lstStyle/>
        <a:p>
          <a:endParaRPr lang="ru-RU"/>
        </a:p>
      </dgm:t>
    </dgm:pt>
    <dgm:pt modelId="{48DA48E1-D6E0-4D8E-A5E4-4262B12BFE9F}" type="sibTrans" cxnId="{8DBA6C0B-A277-4B45-9FC1-876FA6F4F05F}">
      <dgm:prSet/>
      <dgm:spPr/>
      <dgm:t>
        <a:bodyPr/>
        <a:lstStyle/>
        <a:p>
          <a:endParaRPr lang="ru-RU"/>
        </a:p>
      </dgm:t>
    </dgm:pt>
    <dgm:pt modelId="{F3234296-0463-4517-9F61-DEAA13CF8CB9}" type="pres">
      <dgm:prSet presAssocID="{D77558F2-C959-485C-84CA-DAB8170A4C2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DECB96-23C6-49F3-97D2-2BE81074BD3A}" type="pres">
      <dgm:prSet presAssocID="{3B8309C1-6B15-48A8-BA3C-AFCAADEBD62E}" presName="circle1" presStyleLbl="node1" presStyleIdx="0" presStyleCnt="3"/>
      <dgm:spPr>
        <a:solidFill>
          <a:schemeClr val="accent1">
            <a:lumMod val="75000"/>
            <a:lumOff val="25000"/>
          </a:schemeClr>
        </a:solidFill>
      </dgm:spPr>
    </dgm:pt>
    <dgm:pt modelId="{AD34790A-C0E4-4FEB-9F68-CD961D5988ED}" type="pres">
      <dgm:prSet presAssocID="{3B8309C1-6B15-48A8-BA3C-AFCAADEBD62E}" presName="space" presStyleCnt="0"/>
      <dgm:spPr/>
    </dgm:pt>
    <dgm:pt modelId="{F0050421-0F73-4B96-BE7A-F5E0ED9213B2}" type="pres">
      <dgm:prSet presAssocID="{3B8309C1-6B15-48A8-BA3C-AFCAADEBD62E}" presName="rect1" presStyleLbl="alignAcc1" presStyleIdx="0" presStyleCnt="3"/>
      <dgm:spPr/>
      <dgm:t>
        <a:bodyPr/>
        <a:lstStyle/>
        <a:p>
          <a:endParaRPr lang="ru-RU"/>
        </a:p>
      </dgm:t>
    </dgm:pt>
    <dgm:pt modelId="{E494D25D-59A6-423C-AA2C-660CD0BEC638}" type="pres">
      <dgm:prSet presAssocID="{CA5353E2-0F22-4180-9D4B-7169DABDEC5B}" presName="vertSpace2" presStyleLbl="node1" presStyleIdx="0" presStyleCnt="3"/>
      <dgm:spPr/>
    </dgm:pt>
    <dgm:pt modelId="{0774C534-BD82-4696-A024-0ABC71BA279B}" type="pres">
      <dgm:prSet presAssocID="{CA5353E2-0F22-4180-9D4B-7169DABDEC5B}" presName="circle2" presStyleLbl="node1" presStyleIdx="1" presStyleCnt="3"/>
      <dgm:spPr>
        <a:solidFill>
          <a:schemeClr val="accent1">
            <a:lumMod val="50000"/>
            <a:lumOff val="50000"/>
          </a:schemeClr>
        </a:solidFill>
      </dgm:spPr>
    </dgm:pt>
    <dgm:pt modelId="{8E3C60A7-3A21-4B58-8BCD-EC5BEDF723A1}" type="pres">
      <dgm:prSet presAssocID="{CA5353E2-0F22-4180-9D4B-7169DABDEC5B}" presName="rect2" presStyleLbl="alignAcc1" presStyleIdx="1" presStyleCnt="3"/>
      <dgm:spPr/>
      <dgm:t>
        <a:bodyPr/>
        <a:lstStyle/>
        <a:p>
          <a:endParaRPr lang="ru-RU"/>
        </a:p>
      </dgm:t>
    </dgm:pt>
    <dgm:pt modelId="{737A172F-E3C0-4785-AD14-CAEEA493BE47}" type="pres">
      <dgm:prSet presAssocID="{A7672402-90CB-46A7-92F8-D6D19B84404F}" presName="vertSpace3" presStyleLbl="node1" presStyleIdx="1" presStyleCnt="3"/>
      <dgm:spPr/>
    </dgm:pt>
    <dgm:pt modelId="{F8D42F3C-6CBB-472E-A37F-68F39A88A82F}" type="pres">
      <dgm:prSet presAssocID="{A7672402-90CB-46A7-92F8-D6D19B84404F}" presName="circle3" presStyleLbl="node1" presStyleIdx="2" presStyleCnt="3"/>
      <dgm:spPr>
        <a:solidFill>
          <a:schemeClr val="accent1">
            <a:lumMod val="25000"/>
            <a:lumOff val="75000"/>
          </a:schemeClr>
        </a:solidFill>
      </dgm:spPr>
    </dgm:pt>
    <dgm:pt modelId="{D81BBED2-7211-4134-BD9F-0DC90B7DB5CD}" type="pres">
      <dgm:prSet presAssocID="{A7672402-90CB-46A7-92F8-D6D19B84404F}" presName="rect3" presStyleLbl="alignAcc1" presStyleIdx="2" presStyleCnt="3"/>
      <dgm:spPr/>
      <dgm:t>
        <a:bodyPr/>
        <a:lstStyle/>
        <a:p>
          <a:endParaRPr lang="ru-RU"/>
        </a:p>
      </dgm:t>
    </dgm:pt>
    <dgm:pt modelId="{A93EF8A7-4C2B-4C29-9ECA-9D7F63F32C5B}" type="pres">
      <dgm:prSet presAssocID="{3B8309C1-6B15-48A8-BA3C-AFCAADEBD62E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5A8FDC-7DC0-4D0E-BC4C-993D54B663C6}" type="pres">
      <dgm:prSet presAssocID="{3B8309C1-6B15-48A8-BA3C-AFCAADEBD62E}" presName="rect1ChTx" presStyleLbl="alignAcc1" presStyleIdx="2" presStyleCnt="3" custScaleX="1560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4ED163-B388-4277-880D-93C7799D703B}" type="pres">
      <dgm:prSet presAssocID="{CA5353E2-0F22-4180-9D4B-7169DABDEC5B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669E75-3C65-46A0-8B1F-34256B2336F4}" type="pres">
      <dgm:prSet presAssocID="{CA5353E2-0F22-4180-9D4B-7169DABDEC5B}" presName="rect2ChTx" presStyleLbl="alignAcc1" presStyleIdx="2" presStyleCnt="3" custScaleX="1566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8DCC56-D7B7-4406-A772-4A84F559E187}" type="pres">
      <dgm:prSet presAssocID="{A7672402-90CB-46A7-92F8-D6D19B84404F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FDFE68-82B3-45A2-89E5-AB397D899FDE}" type="pres">
      <dgm:prSet presAssocID="{A7672402-90CB-46A7-92F8-D6D19B84404F}" presName="rect3ChTx" presStyleLbl="alignAcc1" presStyleIdx="2" presStyleCnt="3" custScaleX="155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F8E5FA-0304-496B-B7A3-498113856249}" srcId="{3B8309C1-6B15-48A8-BA3C-AFCAADEBD62E}" destId="{45F0D7CA-7832-45C5-BB52-614B9128BB5D}" srcOrd="1" destOrd="0" parTransId="{DCD0CCF1-25C8-4572-AC56-10CEEA191CBD}" sibTransId="{FBD68B8A-EFBB-4836-8EB3-25E05AB992E0}"/>
    <dgm:cxn modelId="{AC849996-3B22-4710-B1F1-A9E345AC446D}" type="presOf" srcId="{A7672402-90CB-46A7-92F8-D6D19B84404F}" destId="{D81BBED2-7211-4134-BD9F-0DC90B7DB5CD}" srcOrd="0" destOrd="0" presId="urn:microsoft.com/office/officeart/2005/8/layout/target3"/>
    <dgm:cxn modelId="{8828A2F2-3835-43D0-BB30-B97E093651CE}" srcId="{CA5353E2-0F22-4180-9D4B-7169DABDEC5B}" destId="{A8B567C8-D388-4B1F-9659-8CDAFBD24958}" srcOrd="0" destOrd="0" parTransId="{DFAEB13F-6D00-425C-ABE4-54522E972D99}" sibTransId="{C3880E0A-760C-4409-A047-8BCFFD4B0EEE}"/>
    <dgm:cxn modelId="{9D41143B-9998-4666-971A-CDBE20AB5852}" srcId="{D77558F2-C959-485C-84CA-DAB8170A4C2B}" destId="{A7672402-90CB-46A7-92F8-D6D19B84404F}" srcOrd="2" destOrd="0" parTransId="{834B6D67-5C56-4033-A1AD-2FA5C1A67012}" sibTransId="{D056BDB5-00FB-48FB-88AA-8F7E28BFDF29}"/>
    <dgm:cxn modelId="{8DBA6C0B-A277-4B45-9FC1-876FA6F4F05F}" srcId="{A7672402-90CB-46A7-92F8-D6D19B84404F}" destId="{313FA834-4CED-4595-B051-3391F1C1DD5F}" srcOrd="1" destOrd="0" parTransId="{BACB3C80-E588-413A-8894-64D7D5C6249F}" sibTransId="{48DA48E1-D6E0-4D8E-A5E4-4262B12BFE9F}"/>
    <dgm:cxn modelId="{C1870849-0A75-41E7-9A61-178EAA63CC4A}" srcId="{D77558F2-C959-485C-84CA-DAB8170A4C2B}" destId="{3B8309C1-6B15-48A8-BA3C-AFCAADEBD62E}" srcOrd="0" destOrd="0" parTransId="{A4E8C7FB-2A82-47B7-BF9A-0B05AC679C73}" sibTransId="{475BE626-6436-47E9-B4BE-61FBBB47EA04}"/>
    <dgm:cxn modelId="{B6D11283-03E8-4E5C-B360-D7DA04520D35}" type="presOf" srcId="{CA5353E2-0F22-4180-9D4B-7169DABDEC5B}" destId="{8E3C60A7-3A21-4B58-8BCD-EC5BEDF723A1}" srcOrd="0" destOrd="0" presId="urn:microsoft.com/office/officeart/2005/8/layout/target3"/>
    <dgm:cxn modelId="{CC6A8DF4-2167-474A-9ACD-523B8A98CBF0}" type="presOf" srcId="{3B8309C1-6B15-48A8-BA3C-AFCAADEBD62E}" destId="{A93EF8A7-4C2B-4C29-9ECA-9D7F63F32C5B}" srcOrd="1" destOrd="0" presId="urn:microsoft.com/office/officeart/2005/8/layout/target3"/>
    <dgm:cxn modelId="{32FFCC35-C19D-4ACB-AE8F-7312722E876C}" type="presOf" srcId="{A7672402-90CB-46A7-92F8-D6D19B84404F}" destId="{B08DCC56-D7B7-4406-A772-4A84F559E187}" srcOrd="1" destOrd="0" presId="urn:microsoft.com/office/officeart/2005/8/layout/target3"/>
    <dgm:cxn modelId="{93C7FA21-CCAB-479C-924A-B0E348BDDF7C}" type="presOf" srcId="{3B8309C1-6B15-48A8-BA3C-AFCAADEBD62E}" destId="{F0050421-0F73-4B96-BE7A-F5E0ED9213B2}" srcOrd="0" destOrd="0" presId="urn:microsoft.com/office/officeart/2005/8/layout/target3"/>
    <dgm:cxn modelId="{29139B11-8F3E-482C-9DFD-A7A9AE2714C4}" type="presOf" srcId="{CA5353E2-0F22-4180-9D4B-7169DABDEC5B}" destId="{FD4ED163-B388-4277-880D-93C7799D703B}" srcOrd="1" destOrd="0" presId="urn:microsoft.com/office/officeart/2005/8/layout/target3"/>
    <dgm:cxn modelId="{9D9B7453-CE3F-4C50-A92B-DC11C4CB2A5E}" srcId="{3B8309C1-6B15-48A8-BA3C-AFCAADEBD62E}" destId="{9F3912AD-EFCA-49BE-AB2A-3CAC0ABC63D6}" srcOrd="0" destOrd="0" parTransId="{19F13844-72F8-42B4-A6BF-1FF887529ECC}" sibTransId="{AEA854FD-5E0F-4A3D-BE97-488241F32885}"/>
    <dgm:cxn modelId="{BD037C60-AAD1-497C-8891-7B0342D96296}" type="presOf" srcId="{F93347F1-3C72-4ED1-AB0A-C004073B1B4B}" destId="{F0FDFE68-82B3-45A2-89E5-AB397D899FDE}" srcOrd="0" destOrd="0" presId="urn:microsoft.com/office/officeart/2005/8/layout/target3"/>
    <dgm:cxn modelId="{25036371-996D-42C3-B26E-280E41BE6D0F}" type="presOf" srcId="{E01E5F63-5609-4E90-BEDF-ED77C90334DF}" destId="{6B669E75-3C65-46A0-8B1F-34256B2336F4}" srcOrd="0" destOrd="1" presId="urn:microsoft.com/office/officeart/2005/8/layout/target3"/>
    <dgm:cxn modelId="{38DDA116-B741-46E4-AC97-9DC892D2AF46}" srcId="{CA5353E2-0F22-4180-9D4B-7169DABDEC5B}" destId="{E01E5F63-5609-4E90-BEDF-ED77C90334DF}" srcOrd="1" destOrd="0" parTransId="{F322BDEA-FA6C-48A5-A682-D61865BADFEA}" sibTransId="{BAE548E9-9747-4A96-A207-185CA6ED5C62}"/>
    <dgm:cxn modelId="{F5EB18D0-9EA4-4643-B16D-732C89C45D90}" type="presOf" srcId="{9F3912AD-EFCA-49BE-AB2A-3CAC0ABC63D6}" destId="{EB5A8FDC-7DC0-4D0E-BC4C-993D54B663C6}" srcOrd="0" destOrd="0" presId="urn:microsoft.com/office/officeart/2005/8/layout/target3"/>
    <dgm:cxn modelId="{FE9A50E2-D877-499A-A0A4-645AA250F811}" type="presOf" srcId="{45F0D7CA-7832-45C5-BB52-614B9128BB5D}" destId="{EB5A8FDC-7DC0-4D0E-BC4C-993D54B663C6}" srcOrd="0" destOrd="1" presId="urn:microsoft.com/office/officeart/2005/8/layout/target3"/>
    <dgm:cxn modelId="{CEFE3AEB-E88B-47CC-954B-6F0C04F5D933}" type="presOf" srcId="{313FA834-4CED-4595-B051-3391F1C1DD5F}" destId="{F0FDFE68-82B3-45A2-89E5-AB397D899FDE}" srcOrd="0" destOrd="1" presId="urn:microsoft.com/office/officeart/2005/8/layout/target3"/>
    <dgm:cxn modelId="{201C41FC-AECF-4FAC-812A-F9E2B6B92443}" type="presOf" srcId="{D77558F2-C959-485C-84CA-DAB8170A4C2B}" destId="{F3234296-0463-4517-9F61-DEAA13CF8CB9}" srcOrd="0" destOrd="0" presId="urn:microsoft.com/office/officeart/2005/8/layout/target3"/>
    <dgm:cxn modelId="{83FCA4F7-39B4-4513-9A06-9EDFFEBA3C8E}" type="presOf" srcId="{A8B567C8-D388-4B1F-9659-8CDAFBD24958}" destId="{6B669E75-3C65-46A0-8B1F-34256B2336F4}" srcOrd="0" destOrd="0" presId="urn:microsoft.com/office/officeart/2005/8/layout/target3"/>
    <dgm:cxn modelId="{E8271AC5-F610-48F8-A840-E7E0C064B284}" srcId="{D77558F2-C959-485C-84CA-DAB8170A4C2B}" destId="{CA5353E2-0F22-4180-9D4B-7169DABDEC5B}" srcOrd="1" destOrd="0" parTransId="{831D9535-7308-4C21-AD34-DADE515BD739}" sibTransId="{8918458B-D5AF-4B48-AAFC-87548A56953C}"/>
    <dgm:cxn modelId="{A4F2382A-C0A0-474C-AB21-CF075FE692B9}" srcId="{A7672402-90CB-46A7-92F8-D6D19B84404F}" destId="{F93347F1-3C72-4ED1-AB0A-C004073B1B4B}" srcOrd="0" destOrd="0" parTransId="{C2D04CF9-83B9-4E3F-A6F9-A66C73F98107}" sibTransId="{A6B0BC11-D75A-4320-9BB6-AAEF9AB5B61B}"/>
    <dgm:cxn modelId="{71B5FC84-666A-4296-8B31-D5949FFD492A}" type="presParOf" srcId="{F3234296-0463-4517-9F61-DEAA13CF8CB9}" destId="{89DECB96-23C6-49F3-97D2-2BE81074BD3A}" srcOrd="0" destOrd="0" presId="urn:microsoft.com/office/officeart/2005/8/layout/target3"/>
    <dgm:cxn modelId="{D0C00A29-82A5-4556-96C5-632DF741C224}" type="presParOf" srcId="{F3234296-0463-4517-9F61-DEAA13CF8CB9}" destId="{AD34790A-C0E4-4FEB-9F68-CD961D5988ED}" srcOrd="1" destOrd="0" presId="urn:microsoft.com/office/officeart/2005/8/layout/target3"/>
    <dgm:cxn modelId="{3157B22F-2910-4EBA-BEFF-49021A4F773C}" type="presParOf" srcId="{F3234296-0463-4517-9F61-DEAA13CF8CB9}" destId="{F0050421-0F73-4B96-BE7A-F5E0ED9213B2}" srcOrd="2" destOrd="0" presId="urn:microsoft.com/office/officeart/2005/8/layout/target3"/>
    <dgm:cxn modelId="{A26AE3B1-F6B8-4975-A288-7172A090F03B}" type="presParOf" srcId="{F3234296-0463-4517-9F61-DEAA13CF8CB9}" destId="{E494D25D-59A6-423C-AA2C-660CD0BEC638}" srcOrd="3" destOrd="0" presId="urn:microsoft.com/office/officeart/2005/8/layout/target3"/>
    <dgm:cxn modelId="{40847084-AE04-4B39-BB1D-20290DE68DB0}" type="presParOf" srcId="{F3234296-0463-4517-9F61-DEAA13CF8CB9}" destId="{0774C534-BD82-4696-A024-0ABC71BA279B}" srcOrd="4" destOrd="0" presId="urn:microsoft.com/office/officeart/2005/8/layout/target3"/>
    <dgm:cxn modelId="{1A552EFB-F342-4A0C-9A9D-4DA8CE5D8A07}" type="presParOf" srcId="{F3234296-0463-4517-9F61-DEAA13CF8CB9}" destId="{8E3C60A7-3A21-4B58-8BCD-EC5BEDF723A1}" srcOrd="5" destOrd="0" presId="urn:microsoft.com/office/officeart/2005/8/layout/target3"/>
    <dgm:cxn modelId="{F10E7417-77EC-456D-86AA-416E6F2005FF}" type="presParOf" srcId="{F3234296-0463-4517-9F61-DEAA13CF8CB9}" destId="{737A172F-E3C0-4785-AD14-CAEEA493BE47}" srcOrd="6" destOrd="0" presId="urn:microsoft.com/office/officeart/2005/8/layout/target3"/>
    <dgm:cxn modelId="{A59D2316-B9E1-4529-B922-973C81D27848}" type="presParOf" srcId="{F3234296-0463-4517-9F61-DEAA13CF8CB9}" destId="{F8D42F3C-6CBB-472E-A37F-68F39A88A82F}" srcOrd="7" destOrd="0" presId="urn:microsoft.com/office/officeart/2005/8/layout/target3"/>
    <dgm:cxn modelId="{176BBA5D-0B03-4841-B288-BE77D63E102B}" type="presParOf" srcId="{F3234296-0463-4517-9F61-DEAA13CF8CB9}" destId="{D81BBED2-7211-4134-BD9F-0DC90B7DB5CD}" srcOrd="8" destOrd="0" presId="urn:microsoft.com/office/officeart/2005/8/layout/target3"/>
    <dgm:cxn modelId="{4C60C6D4-BBA2-409D-968A-486CEBADDBA8}" type="presParOf" srcId="{F3234296-0463-4517-9F61-DEAA13CF8CB9}" destId="{A93EF8A7-4C2B-4C29-9ECA-9D7F63F32C5B}" srcOrd="9" destOrd="0" presId="urn:microsoft.com/office/officeart/2005/8/layout/target3"/>
    <dgm:cxn modelId="{A116BE74-5317-41DE-955C-CA24A7AA92B2}" type="presParOf" srcId="{F3234296-0463-4517-9F61-DEAA13CF8CB9}" destId="{EB5A8FDC-7DC0-4D0E-BC4C-993D54B663C6}" srcOrd="10" destOrd="0" presId="urn:microsoft.com/office/officeart/2005/8/layout/target3"/>
    <dgm:cxn modelId="{515A79D3-1362-4128-A76F-E320A8588503}" type="presParOf" srcId="{F3234296-0463-4517-9F61-DEAA13CF8CB9}" destId="{FD4ED163-B388-4277-880D-93C7799D703B}" srcOrd="11" destOrd="0" presId="urn:microsoft.com/office/officeart/2005/8/layout/target3"/>
    <dgm:cxn modelId="{26DE5142-7951-4875-BEB9-40BF48F345C4}" type="presParOf" srcId="{F3234296-0463-4517-9F61-DEAA13CF8CB9}" destId="{6B669E75-3C65-46A0-8B1F-34256B2336F4}" srcOrd="12" destOrd="0" presId="urn:microsoft.com/office/officeart/2005/8/layout/target3"/>
    <dgm:cxn modelId="{63AB87CC-6A26-4906-87B2-2C4F5A31558E}" type="presParOf" srcId="{F3234296-0463-4517-9F61-DEAA13CF8CB9}" destId="{B08DCC56-D7B7-4406-A772-4A84F559E187}" srcOrd="13" destOrd="0" presId="urn:microsoft.com/office/officeart/2005/8/layout/target3"/>
    <dgm:cxn modelId="{F5BFAD80-5B90-41D5-8DA8-A384C608BB6A}" type="presParOf" srcId="{F3234296-0463-4517-9F61-DEAA13CF8CB9}" destId="{F0FDFE68-82B3-45A2-89E5-AB397D899FDE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D77558F2-C959-485C-84CA-DAB8170A4C2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8309C1-6B15-48A8-BA3C-AFCAADEBD62E}">
      <dgm:prSet phldrT="[Текст]"/>
      <dgm:spPr/>
      <dgm:t>
        <a:bodyPr/>
        <a:lstStyle/>
        <a:p>
          <a:r>
            <a:rPr lang="ru-RU" dirty="0">
              <a:solidFill>
                <a:srgbClr val="0070C0"/>
              </a:solidFill>
            </a:rPr>
            <a:t>2016</a:t>
          </a:r>
        </a:p>
      </dgm:t>
    </dgm:pt>
    <dgm:pt modelId="{A4E8C7FB-2A82-47B7-BF9A-0B05AC679C73}" type="parTrans" cxnId="{C1870849-0A75-41E7-9A61-178EAA63CC4A}">
      <dgm:prSet/>
      <dgm:spPr/>
      <dgm:t>
        <a:bodyPr/>
        <a:lstStyle/>
        <a:p>
          <a:endParaRPr lang="ru-RU"/>
        </a:p>
      </dgm:t>
    </dgm:pt>
    <dgm:pt modelId="{475BE626-6436-47E9-B4BE-61FBBB47EA04}" type="sibTrans" cxnId="{C1870849-0A75-41E7-9A61-178EAA63CC4A}">
      <dgm:prSet/>
      <dgm:spPr/>
      <dgm:t>
        <a:bodyPr/>
        <a:lstStyle/>
        <a:p>
          <a:endParaRPr lang="ru-RU"/>
        </a:p>
      </dgm:t>
    </dgm:pt>
    <dgm:pt modelId="{9F3912AD-EFCA-49BE-AB2A-3CAC0ABC63D6}">
      <dgm:prSet phldrT="[Текст]"/>
      <dgm:spPr/>
      <dgm:t>
        <a:bodyPr/>
        <a:lstStyle/>
        <a:p>
          <a:r>
            <a:rPr lang="ru-RU" b="1" dirty="0">
              <a:solidFill>
                <a:srgbClr val="0070C0"/>
              </a:solidFill>
            </a:rPr>
            <a:t>906</a:t>
          </a:r>
        </a:p>
      </dgm:t>
    </dgm:pt>
    <dgm:pt modelId="{19F13844-72F8-42B4-A6BF-1FF887529ECC}" type="parTrans" cxnId="{9D9B7453-CE3F-4C50-A92B-DC11C4CB2A5E}">
      <dgm:prSet/>
      <dgm:spPr/>
      <dgm:t>
        <a:bodyPr/>
        <a:lstStyle/>
        <a:p>
          <a:endParaRPr lang="ru-RU"/>
        </a:p>
      </dgm:t>
    </dgm:pt>
    <dgm:pt modelId="{AEA854FD-5E0F-4A3D-BE97-488241F32885}" type="sibTrans" cxnId="{9D9B7453-CE3F-4C50-A92B-DC11C4CB2A5E}">
      <dgm:prSet/>
      <dgm:spPr/>
      <dgm:t>
        <a:bodyPr/>
        <a:lstStyle/>
        <a:p>
          <a:endParaRPr lang="ru-RU"/>
        </a:p>
      </dgm:t>
    </dgm:pt>
    <dgm:pt modelId="{CA5353E2-0F22-4180-9D4B-7169DABDEC5B}">
      <dgm:prSet phldrT="[Текст]"/>
      <dgm:spPr/>
      <dgm:t>
        <a:bodyPr/>
        <a:lstStyle/>
        <a:p>
          <a:r>
            <a:rPr lang="ru-RU" dirty="0">
              <a:solidFill>
                <a:srgbClr val="00B050"/>
              </a:solidFill>
            </a:rPr>
            <a:t>2017</a:t>
          </a:r>
        </a:p>
      </dgm:t>
    </dgm:pt>
    <dgm:pt modelId="{831D9535-7308-4C21-AD34-DADE515BD739}" type="parTrans" cxnId="{E8271AC5-F610-48F8-A840-E7E0C064B284}">
      <dgm:prSet/>
      <dgm:spPr/>
      <dgm:t>
        <a:bodyPr/>
        <a:lstStyle/>
        <a:p>
          <a:endParaRPr lang="ru-RU"/>
        </a:p>
      </dgm:t>
    </dgm:pt>
    <dgm:pt modelId="{8918458B-D5AF-4B48-AAFC-87548A56953C}" type="sibTrans" cxnId="{E8271AC5-F610-48F8-A840-E7E0C064B284}">
      <dgm:prSet/>
      <dgm:spPr/>
      <dgm:t>
        <a:bodyPr/>
        <a:lstStyle/>
        <a:p>
          <a:endParaRPr lang="ru-RU"/>
        </a:p>
      </dgm:t>
    </dgm:pt>
    <dgm:pt modelId="{A8B567C8-D388-4B1F-9659-8CDAFBD24958}">
      <dgm:prSet phldrT="[Текст]"/>
      <dgm:spPr/>
      <dgm:t>
        <a:bodyPr/>
        <a:lstStyle/>
        <a:p>
          <a:r>
            <a:rPr lang="ru-RU" b="1" dirty="0">
              <a:solidFill>
                <a:srgbClr val="00B050"/>
              </a:solidFill>
            </a:rPr>
            <a:t>1037</a:t>
          </a:r>
        </a:p>
      </dgm:t>
    </dgm:pt>
    <dgm:pt modelId="{DFAEB13F-6D00-425C-ABE4-54522E972D99}" type="parTrans" cxnId="{8828A2F2-3835-43D0-BB30-B97E093651CE}">
      <dgm:prSet/>
      <dgm:spPr/>
      <dgm:t>
        <a:bodyPr/>
        <a:lstStyle/>
        <a:p>
          <a:endParaRPr lang="ru-RU"/>
        </a:p>
      </dgm:t>
    </dgm:pt>
    <dgm:pt modelId="{C3880E0A-760C-4409-A047-8BCFFD4B0EEE}" type="sibTrans" cxnId="{8828A2F2-3835-43D0-BB30-B97E093651CE}">
      <dgm:prSet/>
      <dgm:spPr/>
      <dgm:t>
        <a:bodyPr/>
        <a:lstStyle/>
        <a:p>
          <a:endParaRPr lang="ru-RU"/>
        </a:p>
      </dgm:t>
    </dgm:pt>
    <dgm:pt modelId="{A7672402-90CB-46A7-92F8-D6D19B84404F}">
      <dgm:prSet phldrT="[Текст]"/>
      <dgm:spPr/>
      <dgm:t>
        <a:bodyPr/>
        <a:lstStyle/>
        <a:p>
          <a:r>
            <a:rPr lang="ru-RU" dirty="0">
              <a:solidFill>
                <a:srgbClr val="C00000"/>
              </a:solidFill>
            </a:rPr>
            <a:t>2018</a:t>
          </a:r>
        </a:p>
      </dgm:t>
    </dgm:pt>
    <dgm:pt modelId="{834B6D67-5C56-4033-A1AD-2FA5C1A67012}" type="parTrans" cxnId="{9D41143B-9998-4666-971A-CDBE20AB5852}">
      <dgm:prSet/>
      <dgm:spPr/>
      <dgm:t>
        <a:bodyPr/>
        <a:lstStyle/>
        <a:p>
          <a:endParaRPr lang="ru-RU"/>
        </a:p>
      </dgm:t>
    </dgm:pt>
    <dgm:pt modelId="{D056BDB5-00FB-48FB-88AA-8F7E28BFDF29}" type="sibTrans" cxnId="{9D41143B-9998-4666-971A-CDBE20AB5852}">
      <dgm:prSet/>
      <dgm:spPr/>
      <dgm:t>
        <a:bodyPr/>
        <a:lstStyle/>
        <a:p>
          <a:endParaRPr lang="ru-RU"/>
        </a:p>
      </dgm:t>
    </dgm:pt>
    <dgm:pt modelId="{F93347F1-3C72-4ED1-AB0A-C004073B1B4B}">
      <dgm:prSet phldrT="[Текст]"/>
      <dgm:spPr/>
      <dgm:t>
        <a:bodyPr/>
        <a:lstStyle/>
        <a:p>
          <a:r>
            <a:rPr lang="ru-RU" b="1" dirty="0">
              <a:solidFill>
                <a:srgbClr val="C00000"/>
              </a:solidFill>
            </a:rPr>
            <a:t>1100</a:t>
          </a:r>
        </a:p>
      </dgm:t>
    </dgm:pt>
    <dgm:pt modelId="{C2D04CF9-83B9-4E3F-A6F9-A66C73F98107}" type="parTrans" cxnId="{A4F2382A-C0A0-474C-AB21-CF075FE692B9}">
      <dgm:prSet/>
      <dgm:spPr/>
      <dgm:t>
        <a:bodyPr/>
        <a:lstStyle/>
        <a:p>
          <a:endParaRPr lang="ru-RU"/>
        </a:p>
      </dgm:t>
    </dgm:pt>
    <dgm:pt modelId="{A6B0BC11-D75A-4320-9BB6-AAEF9AB5B61B}" type="sibTrans" cxnId="{A4F2382A-C0A0-474C-AB21-CF075FE692B9}">
      <dgm:prSet/>
      <dgm:spPr/>
      <dgm:t>
        <a:bodyPr/>
        <a:lstStyle/>
        <a:p>
          <a:endParaRPr lang="ru-RU"/>
        </a:p>
      </dgm:t>
    </dgm:pt>
    <dgm:pt modelId="{F3234296-0463-4517-9F61-DEAA13CF8CB9}" type="pres">
      <dgm:prSet presAssocID="{D77558F2-C959-485C-84CA-DAB8170A4C2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DECB96-23C6-49F3-97D2-2BE81074BD3A}" type="pres">
      <dgm:prSet presAssocID="{3B8309C1-6B15-48A8-BA3C-AFCAADEBD62E}" presName="circle1" presStyleLbl="node1" presStyleIdx="0" presStyleCnt="3"/>
      <dgm:spPr>
        <a:solidFill>
          <a:schemeClr val="accent1">
            <a:lumMod val="75000"/>
            <a:lumOff val="25000"/>
          </a:schemeClr>
        </a:solidFill>
      </dgm:spPr>
    </dgm:pt>
    <dgm:pt modelId="{AD34790A-C0E4-4FEB-9F68-CD961D5988ED}" type="pres">
      <dgm:prSet presAssocID="{3B8309C1-6B15-48A8-BA3C-AFCAADEBD62E}" presName="space" presStyleCnt="0"/>
      <dgm:spPr/>
    </dgm:pt>
    <dgm:pt modelId="{F0050421-0F73-4B96-BE7A-F5E0ED9213B2}" type="pres">
      <dgm:prSet presAssocID="{3B8309C1-6B15-48A8-BA3C-AFCAADEBD62E}" presName="rect1" presStyleLbl="alignAcc1" presStyleIdx="0" presStyleCnt="3"/>
      <dgm:spPr/>
      <dgm:t>
        <a:bodyPr/>
        <a:lstStyle/>
        <a:p>
          <a:endParaRPr lang="ru-RU"/>
        </a:p>
      </dgm:t>
    </dgm:pt>
    <dgm:pt modelId="{E494D25D-59A6-423C-AA2C-660CD0BEC638}" type="pres">
      <dgm:prSet presAssocID="{CA5353E2-0F22-4180-9D4B-7169DABDEC5B}" presName="vertSpace2" presStyleLbl="node1" presStyleIdx="0" presStyleCnt="3"/>
      <dgm:spPr/>
    </dgm:pt>
    <dgm:pt modelId="{0774C534-BD82-4696-A024-0ABC71BA279B}" type="pres">
      <dgm:prSet presAssocID="{CA5353E2-0F22-4180-9D4B-7169DABDEC5B}" presName="circle2" presStyleLbl="node1" presStyleIdx="1" presStyleCnt="3"/>
      <dgm:spPr>
        <a:solidFill>
          <a:schemeClr val="accent1">
            <a:lumMod val="50000"/>
            <a:lumOff val="50000"/>
          </a:schemeClr>
        </a:solidFill>
      </dgm:spPr>
    </dgm:pt>
    <dgm:pt modelId="{8E3C60A7-3A21-4B58-8BCD-EC5BEDF723A1}" type="pres">
      <dgm:prSet presAssocID="{CA5353E2-0F22-4180-9D4B-7169DABDEC5B}" presName="rect2" presStyleLbl="alignAcc1" presStyleIdx="1" presStyleCnt="3"/>
      <dgm:spPr/>
      <dgm:t>
        <a:bodyPr/>
        <a:lstStyle/>
        <a:p>
          <a:endParaRPr lang="ru-RU"/>
        </a:p>
      </dgm:t>
    </dgm:pt>
    <dgm:pt modelId="{737A172F-E3C0-4785-AD14-CAEEA493BE47}" type="pres">
      <dgm:prSet presAssocID="{A7672402-90CB-46A7-92F8-D6D19B84404F}" presName="vertSpace3" presStyleLbl="node1" presStyleIdx="1" presStyleCnt="3"/>
      <dgm:spPr/>
    </dgm:pt>
    <dgm:pt modelId="{F8D42F3C-6CBB-472E-A37F-68F39A88A82F}" type="pres">
      <dgm:prSet presAssocID="{A7672402-90CB-46A7-92F8-D6D19B84404F}" presName="circle3" presStyleLbl="node1" presStyleIdx="2" presStyleCnt="3"/>
      <dgm:spPr>
        <a:solidFill>
          <a:schemeClr val="accent1">
            <a:lumMod val="25000"/>
            <a:lumOff val="75000"/>
          </a:schemeClr>
        </a:solidFill>
      </dgm:spPr>
    </dgm:pt>
    <dgm:pt modelId="{D81BBED2-7211-4134-BD9F-0DC90B7DB5CD}" type="pres">
      <dgm:prSet presAssocID="{A7672402-90CB-46A7-92F8-D6D19B84404F}" presName="rect3" presStyleLbl="alignAcc1" presStyleIdx="2" presStyleCnt="3"/>
      <dgm:spPr/>
      <dgm:t>
        <a:bodyPr/>
        <a:lstStyle/>
        <a:p>
          <a:endParaRPr lang="ru-RU"/>
        </a:p>
      </dgm:t>
    </dgm:pt>
    <dgm:pt modelId="{A93EF8A7-4C2B-4C29-9ECA-9D7F63F32C5B}" type="pres">
      <dgm:prSet presAssocID="{3B8309C1-6B15-48A8-BA3C-AFCAADEBD62E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5A8FDC-7DC0-4D0E-BC4C-993D54B663C6}" type="pres">
      <dgm:prSet presAssocID="{3B8309C1-6B15-48A8-BA3C-AFCAADEBD62E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4ED163-B388-4277-880D-93C7799D703B}" type="pres">
      <dgm:prSet presAssocID="{CA5353E2-0F22-4180-9D4B-7169DABDEC5B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669E75-3C65-46A0-8B1F-34256B2336F4}" type="pres">
      <dgm:prSet presAssocID="{CA5353E2-0F22-4180-9D4B-7169DABDEC5B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8DCC56-D7B7-4406-A772-4A84F559E187}" type="pres">
      <dgm:prSet presAssocID="{A7672402-90CB-46A7-92F8-D6D19B84404F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FDFE68-82B3-45A2-89E5-AB397D899FDE}" type="pres">
      <dgm:prSet presAssocID="{A7672402-90CB-46A7-92F8-D6D19B84404F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849996-3B22-4710-B1F1-A9E345AC446D}" type="presOf" srcId="{A7672402-90CB-46A7-92F8-D6D19B84404F}" destId="{D81BBED2-7211-4134-BD9F-0DC90B7DB5CD}" srcOrd="0" destOrd="0" presId="urn:microsoft.com/office/officeart/2005/8/layout/target3"/>
    <dgm:cxn modelId="{8828A2F2-3835-43D0-BB30-B97E093651CE}" srcId="{CA5353E2-0F22-4180-9D4B-7169DABDEC5B}" destId="{A8B567C8-D388-4B1F-9659-8CDAFBD24958}" srcOrd="0" destOrd="0" parTransId="{DFAEB13F-6D00-425C-ABE4-54522E972D99}" sibTransId="{C3880E0A-760C-4409-A047-8BCFFD4B0EEE}"/>
    <dgm:cxn modelId="{9D41143B-9998-4666-971A-CDBE20AB5852}" srcId="{D77558F2-C959-485C-84CA-DAB8170A4C2B}" destId="{A7672402-90CB-46A7-92F8-D6D19B84404F}" srcOrd="2" destOrd="0" parTransId="{834B6D67-5C56-4033-A1AD-2FA5C1A67012}" sibTransId="{D056BDB5-00FB-48FB-88AA-8F7E28BFDF29}"/>
    <dgm:cxn modelId="{C1870849-0A75-41E7-9A61-178EAA63CC4A}" srcId="{D77558F2-C959-485C-84CA-DAB8170A4C2B}" destId="{3B8309C1-6B15-48A8-BA3C-AFCAADEBD62E}" srcOrd="0" destOrd="0" parTransId="{A4E8C7FB-2A82-47B7-BF9A-0B05AC679C73}" sibTransId="{475BE626-6436-47E9-B4BE-61FBBB47EA04}"/>
    <dgm:cxn modelId="{B6D11283-03E8-4E5C-B360-D7DA04520D35}" type="presOf" srcId="{CA5353E2-0F22-4180-9D4B-7169DABDEC5B}" destId="{8E3C60A7-3A21-4B58-8BCD-EC5BEDF723A1}" srcOrd="0" destOrd="0" presId="urn:microsoft.com/office/officeart/2005/8/layout/target3"/>
    <dgm:cxn modelId="{CC6A8DF4-2167-474A-9ACD-523B8A98CBF0}" type="presOf" srcId="{3B8309C1-6B15-48A8-BA3C-AFCAADEBD62E}" destId="{A93EF8A7-4C2B-4C29-9ECA-9D7F63F32C5B}" srcOrd="1" destOrd="0" presId="urn:microsoft.com/office/officeart/2005/8/layout/target3"/>
    <dgm:cxn modelId="{32FFCC35-C19D-4ACB-AE8F-7312722E876C}" type="presOf" srcId="{A7672402-90CB-46A7-92F8-D6D19B84404F}" destId="{B08DCC56-D7B7-4406-A772-4A84F559E187}" srcOrd="1" destOrd="0" presId="urn:microsoft.com/office/officeart/2005/8/layout/target3"/>
    <dgm:cxn modelId="{93C7FA21-CCAB-479C-924A-B0E348BDDF7C}" type="presOf" srcId="{3B8309C1-6B15-48A8-BA3C-AFCAADEBD62E}" destId="{F0050421-0F73-4B96-BE7A-F5E0ED9213B2}" srcOrd="0" destOrd="0" presId="urn:microsoft.com/office/officeart/2005/8/layout/target3"/>
    <dgm:cxn modelId="{29139B11-8F3E-482C-9DFD-A7A9AE2714C4}" type="presOf" srcId="{CA5353E2-0F22-4180-9D4B-7169DABDEC5B}" destId="{FD4ED163-B388-4277-880D-93C7799D703B}" srcOrd="1" destOrd="0" presId="urn:microsoft.com/office/officeart/2005/8/layout/target3"/>
    <dgm:cxn modelId="{9D9B7453-CE3F-4C50-A92B-DC11C4CB2A5E}" srcId="{3B8309C1-6B15-48A8-BA3C-AFCAADEBD62E}" destId="{9F3912AD-EFCA-49BE-AB2A-3CAC0ABC63D6}" srcOrd="0" destOrd="0" parTransId="{19F13844-72F8-42B4-A6BF-1FF887529ECC}" sibTransId="{AEA854FD-5E0F-4A3D-BE97-488241F32885}"/>
    <dgm:cxn modelId="{BD037C60-AAD1-497C-8891-7B0342D96296}" type="presOf" srcId="{F93347F1-3C72-4ED1-AB0A-C004073B1B4B}" destId="{F0FDFE68-82B3-45A2-89E5-AB397D899FDE}" srcOrd="0" destOrd="0" presId="urn:microsoft.com/office/officeart/2005/8/layout/target3"/>
    <dgm:cxn modelId="{F5EB18D0-9EA4-4643-B16D-732C89C45D90}" type="presOf" srcId="{9F3912AD-EFCA-49BE-AB2A-3CAC0ABC63D6}" destId="{EB5A8FDC-7DC0-4D0E-BC4C-993D54B663C6}" srcOrd="0" destOrd="0" presId="urn:microsoft.com/office/officeart/2005/8/layout/target3"/>
    <dgm:cxn modelId="{83FCA4F7-39B4-4513-9A06-9EDFFEBA3C8E}" type="presOf" srcId="{A8B567C8-D388-4B1F-9659-8CDAFBD24958}" destId="{6B669E75-3C65-46A0-8B1F-34256B2336F4}" srcOrd="0" destOrd="0" presId="urn:microsoft.com/office/officeart/2005/8/layout/target3"/>
    <dgm:cxn modelId="{201C41FC-AECF-4FAC-812A-F9E2B6B92443}" type="presOf" srcId="{D77558F2-C959-485C-84CA-DAB8170A4C2B}" destId="{F3234296-0463-4517-9F61-DEAA13CF8CB9}" srcOrd="0" destOrd="0" presId="urn:microsoft.com/office/officeart/2005/8/layout/target3"/>
    <dgm:cxn modelId="{E8271AC5-F610-48F8-A840-E7E0C064B284}" srcId="{D77558F2-C959-485C-84CA-DAB8170A4C2B}" destId="{CA5353E2-0F22-4180-9D4B-7169DABDEC5B}" srcOrd="1" destOrd="0" parTransId="{831D9535-7308-4C21-AD34-DADE515BD739}" sibTransId="{8918458B-D5AF-4B48-AAFC-87548A56953C}"/>
    <dgm:cxn modelId="{A4F2382A-C0A0-474C-AB21-CF075FE692B9}" srcId="{A7672402-90CB-46A7-92F8-D6D19B84404F}" destId="{F93347F1-3C72-4ED1-AB0A-C004073B1B4B}" srcOrd="0" destOrd="0" parTransId="{C2D04CF9-83B9-4E3F-A6F9-A66C73F98107}" sibTransId="{A6B0BC11-D75A-4320-9BB6-AAEF9AB5B61B}"/>
    <dgm:cxn modelId="{71B5FC84-666A-4296-8B31-D5949FFD492A}" type="presParOf" srcId="{F3234296-0463-4517-9F61-DEAA13CF8CB9}" destId="{89DECB96-23C6-49F3-97D2-2BE81074BD3A}" srcOrd="0" destOrd="0" presId="urn:microsoft.com/office/officeart/2005/8/layout/target3"/>
    <dgm:cxn modelId="{D0C00A29-82A5-4556-96C5-632DF741C224}" type="presParOf" srcId="{F3234296-0463-4517-9F61-DEAA13CF8CB9}" destId="{AD34790A-C0E4-4FEB-9F68-CD961D5988ED}" srcOrd="1" destOrd="0" presId="urn:microsoft.com/office/officeart/2005/8/layout/target3"/>
    <dgm:cxn modelId="{3157B22F-2910-4EBA-BEFF-49021A4F773C}" type="presParOf" srcId="{F3234296-0463-4517-9F61-DEAA13CF8CB9}" destId="{F0050421-0F73-4B96-BE7A-F5E0ED9213B2}" srcOrd="2" destOrd="0" presId="urn:microsoft.com/office/officeart/2005/8/layout/target3"/>
    <dgm:cxn modelId="{A26AE3B1-F6B8-4975-A288-7172A090F03B}" type="presParOf" srcId="{F3234296-0463-4517-9F61-DEAA13CF8CB9}" destId="{E494D25D-59A6-423C-AA2C-660CD0BEC638}" srcOrd="3" destOrd="0" presId="urn:microsoft.com/office/officeart/2005/8/layout/target3"/>
    <dgm:cxn modelId="{40847084-AE04-4B39-BB1D-20290DE68DB0}" type="presParOf" srcId="{F3234296-0463-4517-9F61-DEAA13CF8CB9}" destId="{0774C534-BD82-4696-A024-0ABC71BA279B}" srcOrd="4" destOrd="0" presId="urn:microsoft.com/office/officeart/2005/8/layout/target3"/>
    <dgm:cxn modelId="{1A552EFB-F342-4A0C-9A9D-4DA8CE5D8A07}" type="presParOf" srcId="{F3234296-0463-4517-9F61-DEAA13CF8CB9}" destId="{8E3C60A7-3A21-4B58-8BCD-EC5BEDF723A1}" srcOrd="5" destOrd="0" presId="urn:microsoft.com/office/officeart/2005/8/layout/target3"/>
    <dgm:cxn modelId="{F10E7417-77EC-456D-86AA-416E6F2005FF}" type="presParOf" srcId="{F3234296-0463-4517-9F61-DEAA13CF8CB9}" destId="{737A172F-E3C0-4785-AD14-CAEEA493BE47}" srcOrd="6" destOrd="0" presId="urn:microsoft.com/office/officeart/2005/8/layout/target3"/>
    <dgm:cxn modelId="{A59D2316-B9E1-4529-B922-973C81D27848}" type="presParOf" srcId="{F3234296-0463-4517-9F61-DEAA13CF8CB9}" destId="{F8D42F3C-6CBB-472E-A37F-68F39A88A82F}" srcOrd="7" destOrd="0" presId="urn:microsoft.com/office/officeart/2005/8/layout/target3"/>
    <dgm:cxn modelId="{176BBA5D-0B03-4841-B288-BE77D63E102B}" type="presParOf" srcId="{F3234296-0463-4517-9F61-DEAA13CF8CB9}" destId="{D81BBED2-7211-4134-BD9F-0DC90B7DB5CD}" srcOrd="8" destOrd="0" presId="urn:microsoft.com/office/officeart/2005/8/layout/target3"/>
    <dgm:cxn modelId="{4C60C6D4-BBA2-409D-968A-486CEBADDBA8}" type="presParOf" srcId="{F3234296-0463-4517-9F61-DEAA13CF8CB9}" destId="{A93EF8A7-4C2B-4C29-9ECA-9D7F63F32C5B}" srcOrd="9" destOrd="0" presId="urn:microsoft.com/office/officeart/2005/8/layout/target3"/>
    <dgm:cxn modelId="{A116BE74-5317-41DE-955C-CA24A7AA92B2}" type="presParOf" srcId="{F3234296-0463-4517-9F61-DEAA13CF8CB9}" destId="{EB5A8FDC-7DC0-4D0E-BC4C-993D54B663C6}" srcOrd="10" destOrd="0" presId="urn:microsoft.com/office/officeart/2005/8/layout/target3"/>
    <dgm:cxn modelId="{515A79D3-1362-4128-A76F-E320A8588503}" type="presParOf" srcId="{F3234296-0463-4517-9F61-DEAA13CF8CB9}" destId="{FD4ED163-B388-4277-880D-93C7799D703B}" srcOrd="11" destOrd="0" presId="urn:microsoft.com/office/officeart/2005/8/layout/target3"/>
    <dgm:cxn modelId="{26DE5142-7951-4875-BEB9-40BF48F345C4}" type="presParOf" srcId="{F3234296-0463-4517-9F61-DEAA13CF8CB9}" destId="{6B669E75-3C65-46A0-8B1F-34256B2336F4}" srcOrd="12" destOrd="0" presId="urn:microsoft.com/office/officeart/2005/8/layout/target3"/>
    <dgm:cxn modelId="{63AB87CC-6A26-4906-87B2-2C4F5A31558E}" type="presParOf" srcId="{F3234296-0463-4517-9F61-DEAA13CF8CB9}" destId="{B08DCC56-D7B7-4406-A772-4A84F559E187}" srcOrd="13" destOrd="0" presId="urn:microsoft.com/office/officeart/2005/8/layout/target3"/>
    <dgm:cxn modelId="{F5BFAD80-5B90-41D5-8DA8-A384C608BB6A}" type="presParOf" srcId="{F3234296-0463-4517-9F61-DEAA13CF8CB9}" destId="{F0FDFE68-82B3-45A2-89E5-AB397D899FDE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210764"/>
          <a:ext cx="790426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6301" y="4124"/>
          <a:ext cx="7526026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134" tIns="0" rIns="20913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БИОКАТАЛИЗА (А.Г. ГАБИБОВ)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62</a:t>
          </a:r>
        </a:p>
      </dsp:txBody>
      <dsp:txXfrm>
        <a:off x="376301" y="4124"/>
        <a:ext cx="7526026" cy="413280"/>
      </dsp:txXfrm>
    </dsp:sp>
    <dsp:sp modelId="{A37800B2-E7CC-4F32-8B84-8538A7E654F8}">
      <dsp:nvSpPr>
        <dsp:cNvPr id="0" name=""/>
        <dsp:cNvSpPr/>
      </dsp:nvSpPr>
      <dsp:spPr>
        <a:xfrm>
          <a:off x="0" y="845804"/>
          <a:ext cx="790426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77A343-CDF9-4607-AC57-28B03A74D625}">
      <dsp:nvSpPr>
        <dsp:cNvPr id="0" name=""/>
        <dsp:cNvSpPr/>
      </dsp:nvSpPr>
      <dsp:spPr>
        <a:xfrm>
          <a:off x="376301" y="639164"/>
          <a:ext cx="7526026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134" tIns="0" rIns="20913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КЛЕТОЧНОЙ БИОЛОГИИ РЕЦЕПТОРОВ (А.Г. ПЕТРЕНКО</a:t>
          </a:r>
          <a:r>
            <a:rPr lang="ru-RU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6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6301" y="639164"/>
        <a:ext cx="7526026" cy="413280"/>
      </dsp:txXfrm>
    </dsp:sp>
    <dsp:sp modelId="{A0F06776-7EC6-4910-A970-722784C86A1F}">
      <dsp:nvSpPr>
        <dsp:cNvPr id="0" name=""/>
        <dsp:cNvSpPr/>
      </dsp:nvSpPr>
      <dsp:spPr>
        <a:xfrm>
          <a:off x="0" y="1480844"/>
          <a:ext cx="790426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8020E4-9692-42D3-A5A4-A6AB5E7D0F91}">
      <dsp:nvSpPr>
        <dsp:cNvPr id="0" name=""/>
        <dsp:cNvSpPr/>
      </dsp:nvSpPr>
      <dsp:spPr>
        <a:xfrm>
          <a:off x="376301" y="1274204"/>
          <a:ext cx="7526026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134" tIns="0" rIns="20913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БИОФАРМАЦЕВТИКИ (В.И. ДЕЙГИН)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11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6301" y="1274204"/>
        <a:ext cx="7526026" cy="413280"/>
      </dsp:txXfrm>
    </dsp:sp>
    <dsp:sp modelId="{4C6D7443-22BF-48C3-AA85-6B15CB36A6C0}">
      <dsp:nvSpPr>
        <dsp:cNvPr id="0" name=""/>
        <dsp:cNvSpPr/>
      </dsp:nvSpPr>
      <dsp:spPr>
        <a:xfrm>
          <a:off x="0" y="2115884"/>
          <a:ext cx="790426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312BC0-C61C-4E6A-A95D-3F10BD3119CB}">
      <dsp:nvSpPr>
        <dsp:cNvPr id="0" name=""/>
        <dsp:cNvSpPr/>
      </dsp:nvSpPr>
      <dsp:spPr>
        <a:xfrm>
          <a:off x="376301" y="1909244"/>
          <a:ext cx="7526026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134" tIns="0" rIns="20913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БЕЛКОВ ГОРМОНАЛЬНОЙ РЕГУЛЯЦИИ (В.М. ЛИПКИН)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17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6301" y="1909244"/>
        <a:ext cx="7526026" cy="413280"/>
      </dsp:txXfrm>
    </dsp:sp>
    <dsp:sp modelId="{B905B671-9EEE-4C2C-8593-434779B4A1DE}">
      <dsp:nvSpPr>
        <dsp:cNvPr id="0" name=""/>
        <dsp:cNvSpPr/>
      </dsp:nvSpPr>
      <dsp:spPr>
        <a:xfrm>
          <a:off x="0" y="2750924"/>
          <a:ext cx="790426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B232FD-8BCE-47B9-92E1-D96E0B17C9A6}">
      <dsp:nvSpPr>
        <dsp:cNvPr id="0" name=""/>
        <dsp:cNvSpPr/>
      </dsp:nvSpPr>
      <dsp:spPr>
        <a:xfrm>
          <a:off x="376301" y="2544284"/>
          <a:ext cx="7526026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134" tIns="0" rIns="20913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ХИМИИ ПРОТЕОЛИТИЧЕСКИХ ФЕРМЕНТОВ (И.В. СМИРНОВ)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36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6301" y="2544284"/>
        <a:ext cx="7526026" cy="413280"/>
      </dsp:txXfrm>
    </dsp:sp>
    <dsp:sp modelId="{5E9A82BD-3ADC-4619-BD8F-A5AED1F40D23}">
      <dsp:nvSpPr>
        <dsp:cNvPr id="0" name=""/>
        <dsp:cNvSpPr/>
      </dsp:nvSpPr>
      <dsp:spPr>
        <a:xfrm>
          <a:off x="0" y="3510708"/>
          <a:ext cx="790426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1DD4D9-B1C8-4731-88F0-A72F96DA4E13}">
      <dsp:nvSpPr>
        <dsp:cNvPr id="0" name=""/>
        <dsp:cNvSpPr/>
      </dsp:nvSpPr>
      <dsp:spPr>
        <a:xfrm>
          <a:off x="378617" y="3179324"/>
          <a:ext cx="7517690" cy="5380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134" tIns="0" rIns="20913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РЕНТГЕНОСТРУКТУРНЫХ ИССЛЕДОВАНИЙ БИОПОЛИМЕРОВ (В.З. ПЛЕТНЕВ)</a:t>
          </a:r>
          <a:b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8617" y="3179324"/>
        <a:ext cx="7517690" cy="538024"/>
      </dsp:txXfrm>
    </dsp:sp>
    <dsp:sp modelId="{020368AB-5932-4F9C-A424-DCE58E6B8623}">
      <dsp:nvSpPr>
        <dsp:cNvPr id="0" name=""/>
        <dsp:cNvSpPr/>
      </dsp:nvSpPr>
      <dsp:spPr>
        <a:xfrm>
          <a:off x="0" y="4145748"/>
          <a:ext cx="790426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167AF3-D873-47A3-8ED9-D1ABC9B513F9}">
      <dsp:nvSpPr>
        <dsp:cNvPr id="0" name=""/>
        <dsp:cNvSpPr/>
      </dsp:nvSpPr>
      <dsp:spPr>
        <a:xfrm>
          <a:off x="376301" y="3939108"/>
          <a:ext cx="7526026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134" tIns="0" rIns="20913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ГРУППА МОЛЕКУЛЯРНОЙ ФИЗИОЛОГИИ (И.Е. ДЕЕВ)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13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6301" y="3939108"/>
        <a:ext cx="7526026" cy="413280"/>
      </dsp:txXfrm>
    </dsp:sp>
    <dsp:sp modelId="{1FF192E5-C610-47EE-A0BE-76B57DFFCA95}">
      <dsp:nvSpPr>
        <dsp:cNvPr id="0" name=""/>
        <dsp:cNvSpPr/>
      </dsp:nvSpPr>
      <dsp:spPr>
        <a:xfrm>
          <a:off x="0" y="4926431"/>
          <a:ext cx="790426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CBFB28-CF27-495A-90B4-81F141AD1611}">
      <dsp:nvSpPr>
        <dsp:cNvPr id="0" name=""/>
        <dsp:cNvSpPr/>
      </dsp:nvSpPr>
      <dsp:spPr>
        <a:xfrm>
          <a:off x="376301" y="4574148"/>
          <a:ext cx="7526026" cy="5547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134" tIns="0" rIns="20913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ГРУППА ЭКСПРЕССИИ БЕЛКОВЫХ ФАКТОРОВ РОСТА И ДИФФЕРЕНЦИРОВКИ (Е.И. ФРОЛОВА)</a:t>
          </a:r>
          <a:b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0</a:t>
          </a:r>
          <a:endParaRPr lang="ru-RU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6301" y="4574148"/>
        <a:ext cx="7526026" cy="5547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F2ECE4-7644-4542-9C70-D173C6887088}">
      <dsp:nvSpPr>
        <dsp:cNvPr id="0" name=""/>
        <dsp:cNvSpPr/>
      </dsp:nvSpPr>
      <dsp:spPr>
        <a:xfrm>
          <a:off x="3028" y="1359805"/>
          <a:ext cx="1820740" cy="6886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ШТАТНЫЕ СТАВКИ</a:t>
          </a:r>
        </a:p>
      </dsp:txBody>
      <dsp:txXfrm>
        <a:off x="3028" y="1359805"/>
        <a:ext cx="1820740" cy="688681"/>
      </dsp:txXfrm>
    </dsp:sp>
    <dsp:sp modelId="{63B4A22B-512C-4CD2-8290-B1BB166F15D2}">
      <dsp:nvSpPr>
        <dsp:cNvPr id="0" name=""/>
        <dsp:cNvSpPr/>
      </dsp:nvSpPr>
      <dsp:spPr>
        <a:xfrm>
          <a:off x="3028" y="2048486"/>
          <a:ext cx="1820740" cy="116370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sz="1900" kern="1200" dirty="0"/>
            <a:t>	</a:t>
          </a:r>
          <a:r>
            <a:rPr lang="ru-RU" sz="1900" b="1" kern="1200" dirty="0">
              <a:solidFill>
                <a:srgbClr val="C00000"/>
              </a:solidFill>
            </a:rPr>
            <a:t>50,5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sz="1900" kern="1200" dirty="0"/>
            <a:t>	</a:t>
          </a:r>
          <a:r>
            <a:rPr lang="ru-RU" sz="1900" b="1" kern="1200" dirty="0">
              <a:solidFill>
                <a:srgbClr val="00B050"/>
              </a:solidFill>
            </a:rPr>
            <a:t>40,625</a:t>
          </a:r>
          <a:r>
            <a:rPr lang="ru-RU" sz="1900" kern="1200" dirty="0"/>
            <a:t>	</a:t>
          </a:r>
        </a:p>
      </dsp:txBody>
      <dsp:txXfrm>
        <a:off x="3028" y="2048486"/>
        <a:ext cx="1820740" cy="1163708"/>
      </dsp:txXfrm>
    </dsp:sp>
    <dsp:sp modelId="{E7F5E5BC-8037-4EC4-809D-22B1FCCEC194}">
      <dsp:nvSpPr>
        <dsp:cNvPr id="0" name=""/>
        <dsp:cNvSpPr/>
      </dsp:nvSpPr>
      <dsp:spPr>
        <a:xfrm>
          <a:off x="2078671" y="1359805"/>
          <a:ext cx="1820740" cy="6886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КОЛИЧЕСТВО СТАТЕЙ</a:t>
          </a:r>
        </a:p>
      </dsp:txBody>
      <dsp:txXfrm>
        <a:off x="2078671" y="1359805"/>
        <a:ext cx="1820740" cy="688681"/>
      </dsp:txXfrm>
    </dsp:sp>
    <dsp:sp modelId="{56DE4B25-5D2B-4F63-9D25-5C5750365F39}">
      <dsp:nvSpPr>
        <dsp:cNvPr id="0" name=""/>
        <dsp:cNvSpPr/>
      </dsp:nvSpPr>
      <dsp:spPr>
        <a:xfrm>
          <a:off x="2078671" y="2048486"/>
          <a:ext cx="1820740" cy="116370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sz="19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1900" kern="1200" dirty="0"/>
            <a:t>	</a:t>
          </a:r>
          <a:r>
            <a:rPr lang="ru-RU" sz="1900" b="1" kern="1200" dirty="0"/>
            <a:t>12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sz="19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1900" kern="1200" dirty="0"/>
            <a:t>	</a:t>
          </a:r>
          <a:r>
            <a:rPr lang="ru-RU" sz="1900" b="1" kern="1200" dirty="0"/>
            <a:t>5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sz="19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1900" kern="1200" dirty="0"/>
            <a:t>	</a:t>
          </a:r>
          <a:r>
            <a:rPr lang="ru-RU" sz="1900" b="1" kern="1200" dirty="0"/>
            <a:t>21</a:t>
          </a:r>
        </a:p>
      </dsp:txBody>
      <dsp:txXfrm>
        <a:off x="2078671" y="2048486"/>
        <a:ext cx="1820740" cy="1163708"/>
      </dsp:txXfrm>
    </dsp:sp>
    <dsp:sp modelId="{8F8D703F-B753-46FC-9FFD-1D736CF1AC5A}">
      <dsp:nvSpPr>
        <dsp:cNvPr id="0" name=""/>
        <dsp:cNvSpPr/>
      </dsp:nvSpPr>
      <dsp:spPr>
        <a:xfrm>
          <a:off x="4154315" y="1359805"/>
          <a:ext cx="1820740" cy="6886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ИФ в 2018</a:t>
          </a:r>
        </a:p>
      </dsp:txBody>
      <dsp:txXfrm>
        <a:off x="4154315" y="1359805"/>
        <a:ext cx="1820740" cy="688681"/>
      </dsp:txXfrm>
    </dsp:sp>
    <dsp:sp modelId="{DF18CAAE-6961-49B2-961A-B5537765F801}">
      <dsp:nvSpPr>
        <dsp:cNvPr id="0" name=""/>
        <dsp:cNvSpPr/>
      </dsp:nvSpPr>
      <dsp:spPr>
        <a:xfrm>
          <a:off x="4154315" y="2048486"/>
          <a:ext cx="1820740" cy="116370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/>
            <a:t>11</a:t>
          </a:r>
          <a:r>
            <a:rPr lang="ru-RU" sz="1900" b="1" kern="1200" dirty="0"/>
            <a:t>2</a:t>
          </a:r>
        </a:p>
      </dsp:txBody>
      <dsp:txXfrm>
        <a:off x="4154315" y="2048486"/>
        <a:ext cx="1820740" cy="1163708"/>
      </dsp:txXfrm>
    </dsp:sp>
    <dsp:sp modelId="{8A784341-B917-4AC8-A59B-D7C558FCC465}">
      <dsp:nvSpPr>
        <dsp:cNvPr id="0" name=""/>
        <dsp:cNvSpPr/>
      </dsp:nvSpPr>
      <dsp:spPr>
        <a:xfrm>
          <a:off x="6229958" y="1359805"/>
          <a:ext cx="1820740" cy="6886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КОЛИЧЕСТВО БАЛЛОВ ИБХ</a:t>
          </a:r>
        </a:p>
      </dsp:txBody>
      <dsp:txXfrm>
        <a:off x="6229958" y="1359805"/>
        <a:ext cx="1820740" cy="688681"/>
      </dsp:txXfrm>
    </dsp:sp>
    <dsp:sp modelId="{50BBBFA4-27E0-4220-8A64-C43E6764DE06}">
      <dsp:nvSpPr>
        <dsp:cNvPr id="0" name=""/>
        <dsp:cNvSpPr/>
      </dsp:nvSpPr>
      <dsp:spPr>
        <a:xfrm>
          <a:off x="6229958" y="2048486"/>
          <a:ext cx="1820740" cy="116370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sz="19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1900" kern="1200" dirty="0"/>
            <a:t>	</a:t>
          </a:r>
          <a:r>
            <a:rPr lang="en-US" sz="1900" b="1" kern="1200" dirty="0"/>
            <a:t>78</a:t>
          </a:r>
          <a:endParaRPr lang="ru-RU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sz="19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1900" kern="1200" dirty="0"/>
            <a:t>	</a:t>
          </a:r>
          <a:r>
            <a:rPr lang="ru-RU" sz="1900" b="1" kern="1200" dirty="0">
              <a:solidFill>
                <a:srgbClr val="C00000"/>
              </a:solidFill>
            </a:rPr>
            <a:t>1,5</a:t>
          </a:r>
          <a:r>
            <a:rPr lang="en-US" sz="1900" b="1" kern="1200" dirty="0">
              <a:solidFill>
                <a:srgbClr val="C00000"/>
              </a:solidFill>
            </a:rPr>
            <a:t/>
          </a:r>
          <a:br>
            <a:rPr lang="en-US" sz="1900" b="1" kern="1200" dirty="0">
              <a:solidFill>
                <a:srgbClr val="C00000"/>
              </a:solidFill>
            </a:rPr>
          </a:br>
          <a:r>
            <a:rPr lang="en-US" sz="1900" kern="1200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sz="19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1900" kern="1200" dirty="0"/>
            <a:t>	</a:t>
          </a:r>
          <a:r>
            <a:rPr lang="ru-RU" sz="1900" b="1" kern="1200" dirty="0">
              <a:solidFill>
                <a:srgbClr val="00B050"/>
              </a:solidFill>
            </a:rPr>
            <a:t>1,9</a:t>
          </a:r>
        </a:p>
      </dsp:txBody>
      <dsp:txXfrm>
        <a:off x="6229958" y="2048486"/>
        <a:ext cx="1820740" cy="116370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301889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56420" y="36209"/>
          <a:ext cx="7128394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ИММУНОЛОГИИ  (С.М. ДЕЕВ)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72</a:t>
          </a: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356420" y="36209"/>
        <a:ext cx="7128394" cy="531360"/>
      </dsp:txXfrm>
    </dsp:sp>
    <dsp:sp modelId="{B70083F4-68DF-406E-A8BD-70087065FA88}">
      <dsp:nvSpPr>
        <dsp:cNvPr id="0" name=""/>
        <dsp:cNvSpPr/>
      </dsp:nvSpPr>
      <dsp:spPr>
        <a:xfrm>
          <a:off x="0" y="1118369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FC1B5B-AB30-46B6-BFE5-E79622A8A25F}">
      <dsp:nvSpPr>
        <dsp:cNvPr id="0" name=""/>
        <dsp:cNvSpPr/>
      </dsp:nvSpPr>
      <dsp:spPr>
        <a:xfrm>
          <a:off x="356420" y="852690"/>
          <a:ext cx="7128394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КЛЕТОЧНЫХ ВЗАИМОДЕЙСТВИЙ (А.М. САПОЖНИКОВ)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44</a:t>
          </a: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</a:p>
      </dsp:txBody>
      <dsp:txXfrm>
        <a:off x="356420" y="852690"/>
        <a:ext cx="7128394" cy="531360"/>
      </dsp:txXfrm>
    </dsp:sp>
    <dsp:sp modelId="{69A2A531-B89D-4A57-96D7-F18C668C9A11}">
      <dsp:nvSpPr>
        <dsp:cNvPr id="0" name=""/>
        <dsp:cNvSpPr/>
      </dsp:nvSpPr>
      <dsp:spPr>
        <a:xfrm>
          <a:off x="0" y="1934850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F785E9-1635-492F-8344-E24A58606050}">
      <dsp:nvSpPr>
        <dsp:cNvPr id="0" name=""/>
        <dsp:cNvSpPr/>
      </dsp:nvSpPr>
      <dsp:spPr>
        <a:xfrm>
          <a:off x="340591" y="1635917"/>
          <a:ext cx="7128394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МОЛЕКУЛЯРНОЙ ТЕРАНОСТИКИ (В.И. МАРТЫНОВ)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</a:t>
          </a:r>
          <a:endParaRPr lang="ru-RU" sz="1400" b="1" kern="120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340591" y="1635917"/>
        <a:ext cx="7128394" cy="531360"/>
      </dsp:txXfrm>
    </dsp:sp>
    <dsp:sp modelId="{C521A3C3-2273-4E55-A95F-FFC155AC3831}">
      <dsp:nvSpPr>
        <dsp:cNvPr id="0" name=""/>
        <dsp:cNvSpPr/>
      </dsp:nvSpPr>
      <dsp:spPr>
        <a:xfrm>
          <a:off x="0" y="2751330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AAD8B9-0BAC-44A1-A20F-1011E73C429E}">
      <dsp:nvSpPr>
        <dsp:cNvPr id="0" name=""/>
        <dsp:cNvSpPr/>
      </dsp:nvSpPr>
      <dsp:spPr>
        <a:xfrm>
          <a:off x="340591" y="2452397"/>
          <a:ext cx="7128394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ГРУППА ОНКОНАНОТЕХНОЛОГИИ (А.В. ЗВЯГИН)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22</a:t>
          </a:r>
          <a:endParaRPr lang="ru-RU" sz="1400" b="1" kern="120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340591" y="2452397"/>
        <a:ext cx="7128394" cy="53136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F5E5BC-8037-4EC4-809D-22B1FCCEC194}">
      <dsp:nvSpPr>
        <dsp:cNvPr id="0" name=""/>
        <dsp:cNvSpPr/>
      </dsp:nvSpPr>
      <dsp:spPr>
        <a:xfrm>
          <a:off x="302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ШТАТНЫЕ СТАВКИ</a:t>
          </a:r>
        </a:p>
      </dsp:txBody>
      <dsp:txXfrm>
        <a:off x="3028" y="1311753"/>
        <a:ext cx="1820740" cy="723536"/>
      </dsp:txXfrm>
    </dsp:sp>
    <dsp:sp modelId="{56DE4B25-5D2B-4F63-9D25-5C5750365F39}">
      <dsp:nvSpPr>
        <dsp:cNvPr id="0" name=""/>
        <dsp:cNvSpPr/>
      </dsp:nvSpPr>
      <dsp:spPr>
        <a:xfrm>
          <a:off x="302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22,25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20,5</a:t>
          </a:r>
          <a:r>
            <a:rPr lang="ru-RU" sz="2000" kern="1200" dirty="0"/>
            <a:t>	</a:t>
          </a:r>
        </a:p>
      </dsp:txBody>
      <dsp:txXfrm>
        <a:off x="3028" y="2035290"/>
        <a:ext cx="1820740" cy="1224956"/>
      </dsp:txXfrm>
    </dsp:sp>
    <dsp:sp modelId="{75D5F512-9396-432C-ADCA-4833D7C3D9ED}">
      <dsp:nvSpPr>
        <dsp:cNvPr id="0" name=""/>
        <dsp:cNvSpPr/>
      </dsp:nvSpPr>
      <dsp:spPr>
        <a:xfrm>
          <a:off x="2078671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КОЛИЧЕСТВО </a:t>
          </a:r>
          <a:r>
            <a:rPr lang="ru-RU" sz="2000" kern="1200" dirty="0"/>
            <a:t>СТАТЕЙ</a:t>
          </a:r>
        </a:p>
      </dsp:txBody>
      <dsp:txXfrm>
        <a:off x="2078671" y="1311753"/>
        <a:ext cx="1820740" cy="723536"/>
      </dsp:txXfrm>
    </dsp:sp>
    <dsp:sp modelId="{AF306458-0415-4CAB-A4F0-A69D830A4738}">
      <dsp:nvSpPr>
        <dsp:cNvPr id="0" name=""/>
        <dsp:cNvSpPr/>
      </dsp:nvSpPr>
      <dsp:spPr>
        <a:xfrm>
          <a:off x="2078671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7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11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11</a:t>
          </a:r>
        </a:p>
      </dsp:txBody>
      <dsp:txXfrm>
        <a:off x="2078671" y="2035290"/>
        <a:ext cx="1820740" cy="1224956"/>
      </dsp:txXfrm>
    </dsp:sp>
    <dsp:sp modelId="{8F8D703F-B753-46FC-9FFD-1D736CF1AC5A}">
      <dsp:nvSpPr>
        <dsp:cNvPr id="0" name=""/>
        <dsp:cNvSpPr/>
      </dsp:nvSpPr>
      <dsp:spPr>
        <a:xfrm>
          <a:off x="4154315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ИФ в 2018</a:t>
          </a:r>
          <a:endParaRPr lang="ru-RU" sz="2000" kern="1200" dirty="0"/>
        </a:p>
      </dsp:txBody>
      <dsp:txXfrm>
        <a:off x="4154315" y="1311753"/>
        <a:ext cx="1820740" cy="723536"/>
      </dsp:txXfrm>
    </dsp:sp>
    <dsp:sp modelId="{DF18CAAE-6961-49B2-961A-B5537765F801}">
      <dsp:nvSpPr>
        <dsp:cNvPr id="0" name=""/>
        <dsp:cNvSpPr/>
      </dsp:nvSpPr>
      <dsp:spPr>
        <a:xfrm>
          <a:off x="4154315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/>
            <a:t>98</a:t>
          </a:r>
        </a:p>
      </dsp:txBody>
      <dsp:txXfrm>
        <a:off x="4154315" y="2035290"/>
        <a:ext cx="1820740" cy="1224956"/>
      </dsp:txXfrm>
    </dsp:sp>
    <dsp:sp modelId="{8A784341-B917-4AC8-A59B-D7C558FCC465}">
      <dsp:nvSpPr>
        <dsp:cNvPr id="0" name=""/>
        <dsp:cNvSpPr/>
      </dsp:nvSpPr>
      <dsp:spPr>
        <a:xfrm>
          <a:off x="622995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КОЛИЧЕСТВО БАЛЛОВ ИБХ</a:t>
          </a:r>
        </a:p>
      </dsp:txBody>
      <dsp:txXfrm>
        <a:off x="6229958" y="1311753"/>
        <a:ext cx="1820740" cy="723536"/>
      </dsp:txXfrm>
    </dsp:sp>
    <dsp:sp modelId="{50BBBFA4-27E0-4220-8A64-C43E6764DE06}">
      <dsp:nvSpPr>
        <dsp:cNvPr id="0" name=""/>
        <dsp:cNvSpPr/>
      </dsp:nvSpPr>
      <dsp:spPr>
        <a:xfrm>
          <a:off x="622995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/>
            <a:t>71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3,2</a:t>
          </a:r>
          <a:br>
            <a:rPr lang="ru-RU" sz="2000" b="1" kern="1200" dirty="0">
              <a:solidFill>
                <a:srgbClr val="C00000"/>
              </a:solidFill>
            </a:rPr>
          </a:b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3,</a:t>
          </a:r>
          <a:r>
            <a:rPr lang="en-US" sz="2000" b="1" kern="1200" dirty="0">
              <a:solidFill>
                <a:srgbClr val="00B050"/>
              </a:solidFill>
            </a:rPr>
            <a:t>5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6229958" y="2035290"/>
        <a:ext cx="1820740" cy="1224956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420017"/>
          <a:ext cx="748665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69945" y="142135"/>
          <a:ext cx="7111149" cy="44024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ДИАГНОСТИКИ (С.К. ЗАВРИЕВ)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11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69945" y="142135"/>
        <a:ext cx="7111149" cy="440242"/>
      </dsp:txXfrm>
    </dsp:sp>
    <dsp:sp modelId="{7A3FD135-8A95-46F2-AF02-894DD844F1EF}">
      <dsp:nvSpPr>
        <dsp:cNvPr id="0" name=""/>
        <dsp:cNvSpPr/>
      </dsp:nvSpPr>
      <dsp:spPr>
        <a:xfrm>
          <a:off x="0" y="1085939"/>
          <a:ext cx="748665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0342F-8B21-4CD0-A6A4-ACEA90DE6E86}">
      <dsp:nvSpPr>
        <dsp:cNvPr id="0" name=""/>
        <dsp:cNvSpPr/>
      </dsp:nvSpPr>
      <dsp:spPr>
        <a:xfrm>
          <a:off x="369945" y="756617"/>
          <a:ext cx="7111149" cy="49168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БИОИНЖЕНЕРИИ (К.А. МИРОШНИКОВ)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22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9945" y="756617"/>
        <a:ext cx="7111149" cy="491681"/>
      </dsp:txXfrm>
    </dsp:sp>
    <dsp:sp modelId="{23AA4A75-F177-43C2-A61F-3EEB5E4F1865}">
      <dsp:nvSpPr>
        <dsp:cNvPr id="0" name=""/>
        <dsp:cNvSpPr/>
      </dsp:nvSpPr>
      <dsp:spPr>
        <a:xfrm>
          <a:off x="0" y="1767934"/>
          <a:ext cx="748665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3FE91-D361-4ADF-AB0D-19E37A04743B}">
      <dsp:nvSpPr>
        <dsp:cNvPr id="0" name=""/>
        <dsp:cNvSpPr/>
      </dsp:nvSpPr>
      <dsp:spPr>
        <a:xfrm>
          <a:off x="369945" y="1422539"/>
          <a:ext cx="7111149" cy="50775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ФУНКЦИОНАЛЬНОЙ ГЕНОМИКИ И ПРОТЕОМИКИ РАСТЕНИЙ (М.Э. ТАЛЬЯНСКИЙ)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10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9945" y="1422539"/>
        <a:ext cx="7111149" cy="507754"/>
      </dsp:txXfrm>
    </dsp:sp>
    <dsp:sp modelId="{623F7968-3CA3-4F6C-B54E-4F8923F3E7C0}">
      <dsp:nvSpPr>
        <dsp:cNvPr id="0" name=""/>
        <dsp:cNvSpPr/>
      </dsp:nvSpPr>
      <dsp:spPr>
        <a:xfrm>
          <a:off x="0" y="2441343"/>
          <a:ext cx="748665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5B2C7-038D-4377-87F1-5A86D25BA3F3}">
      <dsp:nvSpPr>
        <dsp:cNvPr id="0" name=""/>
        <dsp:cNvSpPr/>
      </dsp:nvSpPr>
      <dsp:spPr>
        <a:xfrm>
          <a:off x="369945" y="2104534"/>
          <a:ext cx="7111149" cy="4991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ЭКСПРЕССИОННЫХ СИСТЕМ И МОДИФИКАЦИИ ГЕНОМА РАСТЕНИЙ «БИОТРОН» (С.В. ДОЛГОВ)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31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9945" y="2104534"/>
        <a:ext cx="7111149" cy="499169"/>
      </dsp:txXfrm>
    </dsp:sp>
    <dsp:sp modelId="{21D36E04-54D9-4333-BBAC-3E514BFC2622}">
      <dsp:nvSpPr>
        <dsp:cNvPr id="0" name=""/>
        <dsp:cNvSpPr/>
      </dsp:nvSpPr>
      <dsp:spPr>
        <a:xfrm>
          <a:off x="0" y="3036060"/>
          <a:ext cx="748665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1C51B3-8DDB-4E8F-8754-5389F72ABA8C}">
      <dsp:nvSpPr>
        <dsp:cNvPr id="0" name=""/>
        <dsp:cNvSpPr/>
      </dsp:nvSpPr>
      <dsp:spPr>
        <a:xfrm>
          <a:off x="369945" y="2777943"/>
          <a:ext cx="7111149" cy="42047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БИОТЕХНОЛОГИИ РАСТЕНИЙ (Я.И. БУРЬЯНОВ)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0.8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9945" y="2777943"/>
        <a:ext cx="7111149" cy="420476"/>
      </dsp:txXfrm>
    </dsp:sp>
    <dsp:sp modelId="{FC3E6FE8-AA7C-42D8-BA9B-74683405AB08}">
      <dsp:nvSpPr>
        <dsp:cNvPr id="0" name=""/>
        <dsp:cNvSpPr/>
      </dsp:nvSpPr>
      <dsp:spPr>
        <a:xfrm>
          <a:off x="0" y="3670678"/>
          <a:ext cx="748665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B3FC83-3D8E-4E56-995F-12E92F80A385}">
      <dsp:nvSpPr>
        <dsp:cNvPr id="0" name=""/>
        <dsp:cNvSpPr/>
      </dsp:nvSpPr>
      <dsp:spPr>
        <a:xfrm>
          <a:off x="369945" y="3372660"/>
          <a:ext cx="7111149" cy="46037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ЛЕСНОЙ БИОТЕХНОЛОГИИ (К.А. ШЕСТИБРАТОВ)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9945" y="3372660"/>
        <a:ext cx="7111149" cy="460378"/>
      </dsp:txXfrm>
    </dsp:sp>
    <dsp:sp modelId="{15D379B7-D9AA-452A-A10A-011809D774D6}">
      <dsp:nvSpPr>
        <dsp:cNvPr id="0" name=""/>
        <dsp:cNvSpPr/>
      </dsp:nvSpPr>
      <dsp:spPr>
        <a:xfrm>
          <a:off x="0" y="4432278"/>
          <a:ext cx="748665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04A4CC-6A56-401E-91F5-E5E8F1459C82}">
      <dsp:nvSpPr>
        <dsp:cNvPr id="0" name=""/>
        <dsp:cNvSpPr/>
      </dsp:nvSpPr>
      <dsp:spPr>
        <a:xfrm>
          <a:off x="369945" y="4007278"/>
          <a:ext cx="7111149" cy="587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ОСНОВ СТРЕССОУСТОЙЧИВОСТИ РАСТЕНИЙ </a:t>
          </a:r>
          <a:b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(М.Э. ТАЛЬЯНСКИЙ)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7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9945" y="4007278"/>
        <a:ext cx="7111149" cy="587360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F5E5BC-8037-4EC4-809D-22B1FCCEC194}">
      <dsp:nvSpPr>
        <dsp:cNvPr id="0" name=""/>
        <dsp:cNvSpPr/>
      </dsp:nvSpPr>
      <dsp:spPr>
        <a:xfrm>
          <a:off x="302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ШТАТНЫЕ СТАВКИ</a:t>
          </a:r>
        </a:p>
      </dsp:txBody>
      <dsp:txXfrm>
        <a:off x="3028" y="1311753"/>
        <a:ext cx="1820740" cy="723536"/>
      </dsp:txXfrm>
    </dsp:sp>
    <dsp:sp modelId="{56DE4B25-5D2B-4F63-9D25-5C5750365F39}">
      <dsp:nvSpPr>
        <dsp:cNvPr id="0" name=""/>
        <dsp:cNvSpPr/>
      </dsp:nvSpPr>
      <dsp:spPr>
        <a:xfrm>
          <a:off x="302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20,35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16,35</a:t>
          </a:r>
          <a:r>
            <a:rPr lang="ru-RU" sz="2000" kern="1200" dirty="0"/>
            <a:t>	</a:t>
          </a:r>
        </a:p>
      </dsp:txBody>
      <dsp:txXfrm>
        <a:off x="3028" y="2035290"/>
        <a:ext cx="1820740" cy="1224956"/>
      </dsp:txXfrm>
    </dsp:sp>
    <dsp:sp modelId="{9AA9C318-A373-4275-8F75-25D880D45F6D}">
      <dsp:nvSpPr>
        <dsp:cNvPr id="0" name=""/>
        <dsp:cNvSpPr/>
      </dsp:nvSpPr>
      <dsp:spPr>
        <a:xfrm>
          <a:off x="2078671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КОЛИЧЕСТВО </a:t>
          </a:r>
          <a:r>
            <a:rPr lang="ru-RU" sz="2000" kern="1200" dirty="0"/>
            <a:t>СТАТЕЙ</a:t>
          </a:r>
        </a:p>
      </dsp:txBody>
      <dsp:txXfrm>
        <a:off x="2078671" y="1311753"/>
        <a:ext cx="1820740" cy="723536"/>
      </dsp:txXfrm>
    </dsp:sp>
    <dsp:sp modelId="{3DA156AE-1FF1-4569-838C-72A0AAFA9462}">
      <dsp:nvSpPr>
        <dsp:cNvPr id="0" name=""/>
        <dsp:cNvSpPr/>
      </dsp:nvSpPr>
      <dsp:spPr>
        <a:xfrm>
          <a:off x="2078671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4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15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21</a:t>
          </a:r>
        </a:p>
      </dsp:txBody>
      <dsp:txXfrm>
        <a:off x="2078671" y="2035290"/>
        <a:ext cx="1820740" cy="1224956"/>
      </dsp:txXfrm>
    </dsp:sp>
    <dsp:sp modelId="{8F8D703F-B753-46FC-9FFD-1D736CF1AC5A}">
      <dsp:nvSpPr>
        <dsp:cNvPr id="0" name=""/>
        <dsp:cNvSpPr/>
      </dsp:nvSpPr>
      <dsp:spPr>
        <a:xfrm>
          <a:off x="4154315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СУММАРНЫЙ ИФ в 2018</a:t>
          </a:r>
        </a:p>
      </dsp:txBody>
      <dsp:txXfrm>
        <a:off x="4154315" y="1311753"/>
        <a:ext cx="1820740" cy="723536"/>
      </dsp:txXfrm>
    </dsp:sp>
    <dsp:sp modelId="{DF18CAAE-6961-49B2-961A-B5537765F801}">
      <dsp:nvSpPr>
        <dsp:cNvPr id="0" name=""/>
        <dsp:cNvSpPr/>
      </dsp:nvSpPr>
      <dsp:spPr>
        <a:xfrm>
          <a:off x="4154315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/>
            <a:t>78</a:t>
          </a:r>
          <a:endParaRPr lang="ru-RU" sz="2000" b="1" kern="1200" dirty="0"/>
        </a:p>
      </dsp:txBody>
      <dsp:txXfrm>
        <a:off x="4154315" y="2035290"/>
        <a:ext cx="1820740" cy="1224956"/>
      </dsp:txXfrm>
    </dsp:sp>
    <dsp:sp modelId="{8A784341-B917-4AC8-A59B-D7C558FCC465}">
      <dsp:nvSpPr>
        <dsp:cNvPr id="0" name=""/>
        <dsp:cNvSpPr/>
      </dsp:nvSpPr>
      <dsp:spPr>
        <a:xfrm>
          <a:off x="622995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КОЛИЧЕСТВО БАЛЛОВ ИБХ</a:t>
          </a:r>
        </a:p>
      </dsp:txBody>
      <dsp:txXfrm>
        <a:off x="6229958" y="1311753"/>
        <a:ext cx="1820740" cy="723536"/>
      </dsp:txXfrm>
    </dsp:sp>
    <dsp:sp modelId="{50BBBFA4-27E0-4220-8A64-C43E6764DE06}">
      <dsp:nvSpPr>
        <dsp:cNvPr id="0" name=""/>
        <dsp:cNvSpPr/>
      </dsp:nvSpPr>
      <dsp:spPr>
        <a:xfrm>
          <a:off x="622995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/>
            <a:t>74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1,2</a:t>
          </a:r>
          <a:br>
            <a:rPr lang="ru-RU" sz="2000" b="1" kern="1200" dirty="0">
              <a:solidFill>
                <a:srgbClr val="C00000"/>
              </a:solidFill>
            </a:rPr>
          </a:b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1,7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6229958" y="2035290"/>
        <a:ext cx="1820740" cy="1224956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327760"/>
          <a:ext cx="748665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56420" y="3040"/>
          <a:ext cx="7128394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УГЛЕВОДОВ (Н.В. БОВИН)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54</a:t>
          </a: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56420" y="3040"/>
        <a:ext cx="7128394" cy="649440"/>
      </dsp:txXfrm>
    </dsp:sp>
    <dsp:sp modelId="{64C74EAB-D0AD-4C85-A353-B2CF1F3A10DD}">
      <dsp:nvSpPr>
        <dsp:cNvPr id="0" name=""/>
        <dsp:cNvSpPr/>
      </dsp:nvSpPr>
      <dsp:spPr>
        <a:xfrm>
          <a:off x="0" y="1325680"/>
          <a:ext cx="748665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56F881-87B3-401A-AAEA-2E8978EE8CB8}">
      <dsp:nvSpPr>
        <dsp:cNvPr id="0" name=""/>
        <dsp:cNvSpPr/>
      </dsp:nvSpPr>
      <dsp:spPr>
        <a:xfrm>
          <a:off x="356420" y="1000960"/>
          <a:ext cx="7128394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ЛИПИДОВ (Е.Л. ВОДОВОЗОВА)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17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1000960"/>
        <a:ext cx="7128394" cy="649440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F5E5BC-8037-4EC4-809D-22B1FCCEC194}">
      <dsp:nvSpPr>
        <dsp:cNvPr id="0" name=""/>
        <dsp:cNvSpPr/>
      </dsp:nvSpPr>
      <dsp:spPr>
        <a:xfrm>
          <a:off x="302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ШТАТНЫЕ СТАВКИ</a:t>
          </a:r>
        </a:p>
      </dsp:txBody>
      <dsp:txXfrm>
        <a:off x="3028" y="1311753"/>
        <a:ext cx="1820740" cy="723536"/>
      </dsp:txXfrm>
    </dsp:sp>
    <dsp:sp modelId="{56DE4B25-5D2B-4F63-9D25-5C5750365F39}">
      <dsp:nvSpPr>
        <dsp:cNvPr id="0" name=""/>
        <dsp:cNvSpPr/>
      </dsp:nvSpPr>
      <dsp:spPr>
        <a:xfrm>
          <a:off x="302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26,5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22</a:t>
          </a:r>
          <a:r>
            <a:rPr lang="ru-RU" sz="2000" kern="1200" dirty="0"/>
            <a:t>	</a:t>
          </a:r>
        </a:p>
      </dsp:txBody>
      <dsp:txXfrm>
        <a:off x="3028" y="2035290"/>
        <a:ext cx="1820740" cy="1224956"/>
      </dsp:txXfrm>
    </dsp:sp>
    <dsp:sp modelId="{EF3A149D-CC62-4E23-8A13-97D292CE7146}">
      <dsp:nvSpPr>
        <dsp:cNvPr id="0" name=""/>
        <dsp:cNvSpPr/>
      </dsp:nvSpPr>
      <dsp:spPr>
        <a:xfrm>
          <a:off x="2078671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КОЛИЧЕСТВО </a:t>
          </a:r>
          <a:r>
            <a:rPr lang="ru-RU" sz="2000" kern="1200" dirty="0"/>
            <a:t>СТАТЕЙ</a:t>
          </a:r>
        </a:p>
      </dsp:txBody>
      <dsp:txXfrm>
        <a:off x="2078671" y="1311753"/>
        <a:ext cx="1820740" cy="723536"/>
      </dsp:txXfrm>
    </dsp:sp>
    <dsp:sp modelId="{AD0E7830-31F7-4051-B9F4-037CA12D22A7}">
      <dsp:nvSpPr>
        <dsp:cNvPr id="0" name=""/>
        <dsp:cNvSpPr/>
      </dsp:nvSpPr>
      <dsp:spPr>
        <a:xfrm>
          <a:off x="2078671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11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4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7</a:t>
          </a:r>
        </a:p>
      </dsp:txBody>
      <dsp:txXfrm>
        <a:off x="2078671" y="2035290"/>
        <a:ext cx="1820740" cy="1224956"/>
      </dsp:txXfrm>
    </dsp:sp>
    <dsp:sp modelId="{8F8D703F-B753-46FC-9FFD-1D736CF1AC5A}">
      <dsp:nvSpPr>
        <dsp:cNvPr id="0" name=""/>
        <dsp:cNvSpPr/>
      </dsp:nvSpPr>
      <dsp:spPr>
        <a:xfrm>
          <a:off x="4154315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СУММАРНЫЙ ИФ в 2018</a:t>
          </a:r>
        </a:p>
      </dsp:txBody>
      <dsp:txXfrm>
        <a:off x="4154315" y="1311753"/>
        <a:ext cx="1820740" cy="723536"/>
      </dsp:txXfrm>
    </dsp:sp>
    <dsp:sp modelId="{DF18CAAE-6961-49B2-961A-B5537765F801}">
      <dsp:nvSpPr>
        <dsp:cNvPr id="0" name=""/>
        <dsp:cNvSpPr/>
      </dsp:nvSpPr>
      <dsp:spPr>
        <a:xfrm>
          <a:off x="4154315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/>
            <a:t>66</a:t>
          </a:r>
        </a:p>
      </dsp:txBody>
      <dsp:txXfrm>
        <a:off x="4154315" y="2035290"/>
        <a:ext cx="1820740" cy="1224956"/>
      </dsp:txXfrm>
    </dsp:sp>
    <dsp:sp modelId="{8A784341-B917-4AC8-A59B-D7C558FCC465}">
      <dsp:nvSpPr>
        <dsp:cNvPr id="0" name=""/>
        <dsp:cNvSpPr/>
      </dsp:nvSpPr>
      <dsp:spPr>
        <a:xfrm>
          <a:off x="622995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КОЛИЧЕСТВО БАЛЛОВ ИБХ</a:t>
          </a:r>
        </a:p>
      </dsp:txBody>
      <dsp:txXfrm>
        <a:off x="6229958" y="1311753"/>
        <a:ext cx="1820740" cy="723536"/>
      </dsp:txXfrm>
    </dsp:sp>
    <dsp:sp modelId="{50BBBFA4-27E0-4220-8A64-C43E6764DE06}">
      <dsp:nvSpPr>
        <dsp:cNvPr id="0" name=""/>
        <dsp:cNvSpPr/>
      </dsp:nvSpPr>
      <dsp:spPr>
        <a:xfrm>
          <a:off x="622995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/>
            <a:t>69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2,6</a:t>
          </a:r>
          <a:br>
            <a:rPr lang="ru-RU" sz="2000" b="1" kern="1200" dirty="0">
              <a:solidFill>
                <a:srgbClr val="C00000"/>
              </a:solidFill>
            </a:rPr>
          </a:b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3,1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6229958" y="2035290"/>
        <a:ext cx="1820740" cy="1224956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233440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56420" y="26800"/>
          <a:ext cx="7128394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МЕТАБОЛИЧЕСКИХ ПУТЕЙ (И.В. ЯМПОЛЬСКИЙ)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50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56420" y="26800"/>
        <a:ext cx="7128394" cy="413280"/>
      </dsp:txXfrm>
    </dsp:sp>
    <dsp:sp modelId="{5B53515E-C222-45AA-8245-46C72BD3F1A4}">
      <dsp:nvSpPr>
        <dsp:cNvPr id="0" name=""/>
        <dsp:cNvSpPr/>
      </dsp:nvSpPr>
      <dsp:spPr>
        <a:xfrm>
          <a:off x="0" y="868480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1D0786-6317-4C28-9FE6-3BBECB5B73AF}">
      <dsp:nvSpPr>
        <dsp:cNvPr id="0" name=""/>
        <dsp:cNvSpPr/>
      </dsp:nvSpPr>
      <dsp:spPr>
        <a:xfrm>
          <a:off x="356420" y="661840"/>
          <a:ext cx="7128394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ХИМИИ ГЕТЕРОЦИКЛИЧЕСКИХ СОЕДИНЕНИЙ (М.С. БАРАНОВ)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33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661840"/>
        <a:ext cx="7128394" cy="413280"/>
      </dsp:txXfrm>
    </dsp:sp>
    <dsp:sp modelId="{3DF93F3B-5E98-4407-87B7-6A9C652CB179}">
      <dsp:nvSpPr>
        <dsp:cNvPr id="0" name=""/>
        <dsp:cNvSpPr/>
      </dsp:nvSpPr>
      <dsp:spPr>
        <a:xfrm>
          <a:off x="0" y="1503520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846F1C-0A3C-4D2A-87EF-8A5A967B88D1}">
      <dsp:nvSpPr>
        <dsp:cNvPr id="0" name=""/>
        <dsp:cNvSpPr/>
      </dsp:nvSpPr>
      <dsp:spPr>
        <a:xfrm>
          <a:off x="356420" y="1296880"/>
          <a:ext cx="7128394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СИНТЕТИЧЕСКОЙ БИОЛОГИИ (К.С. САРКИСЯН)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0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1296880"/>
        <a:ext cx="7128394" cy="413280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F5E5BC-8037-4EC4-809D-22B1FCCEC194}">
      <dsp:nvSpPr>
        <dsp:cNvPr id="0" name=""/>
        <dsp:cNvSpPr/>
      </dsp:nvSpPr>
      <dsp:spPr>
        <a:xfrm>
          <a:off x="302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ШТАТНЫЕ СТАВКИ</a:t>
          </a:r>
        </a:p>
      </dsp:txBody>
      <dsp:txXfrm>
        <a:off x="3028" y="1311753"/>
        <a:ext cx="1820740" cy="723536"/>
      </dsp:txXfrm>
    </dsp:sp>
    <dsp:sp modelId="{56DE4B25-5D2B-4F63-9D25-5C5750365F39}">
      <dsp:nvSpPr>
        <dsp:cNvPr id="0" name=""/>
        <dsp:cNvSpPr/>
      </dsp:nvSpPr>
      <dsp:spPr>
        <a:xfrm>
          <a:off x="302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14,05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9,05</a:t>
          </a:r>
          <a:r>
            <a:rPr lang="ru-RU" sz="2000" kern="1200" dirty="0"/>
            <a:t>	</a:t>
          </a:r>
        </a:p>
      </dsp:txBody>
      <dsp:txXfrm>
        <a:off x="3028" y="2035290"/>
        <a:ext cx="1820740" cy="1224956"/>
      </dsp:txXfrm>
    </dsp:sp>
    <dsp:sp modelId="{EF7D6D2B-147B-4546-8453-BFBA3B041D38}">
      <dsp:nvSpPr>
        <dsp:cNvPr id="0" name=""/>
        <dsp:cNvSpPr/>
      </dsp:nvSpPr>
      <dsp:spPr>
        <a:xfrm>
          <a:off x="2078671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КОЛИЧЕСТВО </a:t>
          </a:r>
          <a:r>
            <a:rPr lang="ru-RU" sz="2000" kern="1200" dirty="0"/>
            <a:t>СТАТЕЙ</a:t>
          </a:r>
        </a:p>
      </dsp:txBody>
      <dsp:txXfrm>
        <a:off x="2078671" y="1311753"/>
        <a:ext cx="1820740" cy="723536"/>
      </dsp:txXfrm>
    </dsp:sp>
    <dsp:sp modelId="{6BCE922B-7CBC-4BA8-9B95-CF9D57E342CF}">
      <dsp:nvSpPr>
        <dsp:cNvPr id="0" name=""/>
        <dsp:cNvSpPr/>
      </dsp:nvSpPr>
      <dsp:spPr>
        <a:xfrm>
          <a:off x="2078671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6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3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9</a:t>
          </a:r>
        </a:p>
      </dsp:txBody>
      <dsp:txXfrm>
        <a:off x="2078671" y="2035290"/>
        <a:ext cx="1820740" cy="1224956"/>
      </dsp:txXfrm>
    </dsp:sp>
    <dsp:sp modelId="{8F8D703F-B753-46FC-9FFD-1D736CF1AC5A}">
      <dsp:nvSpPr>
        <dsp:cNvPr id="0" name=""/>
        <dsp:cNvSpPr/>
      </dsp:nvSpPr>
      <dsp:spPr>
        <a:xfrm>
          <a:off x="4154315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СУММАРНЫЙ ИФ в 2018</a:t>
          </a:r>
        </a:p>
      </dsp:txBody>
      <dsp:txXfrm>
        <a:off x="4154315" y="1311753"/>
        <a:ext cx="1820740" cy="723536"/>
      </dsp:txXfrm>
    </dsp:sp>
    <dsp:sp modelId="{DF18CAAE-6961-49B2-961A-B5537765F801}">
      <dsp:nvSpPr>
        <dsp:cNvPr id="0" name=""/>
        <dsp:cNvSpPr/>
      </dsp:nvSpPr>
      <dsp:spPr>
        <a:xfrm>
          <a:off x="4154315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/>
            <a:t>79</a:t>
          </a:r>
        </a:p>
      </dsp:txBody>
      <dsp:txXfrm>
        <a:off x="4154315" y="2035290"/>
        <a:ext cx="1820740" cy="1224956"/>
      </dsp:txXfrm>
    </dsp:sp>
    <dsp:sp modelId="{8A784341-B917-4AC8-A59B-D7C558FCC465}">
      <dsp:nvSpPr>
        <dsp:cNvPr id="0" name=""/>
        <dsp:cNvSpPr/>
      </dsp:nvSpPr>
      <dsp:spPr>
        <a:xfrm>
          <a:off x="622995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КОЛИЧЕСТВО БАЛЛОВ ИБХ</a:t>
          </a:r>
        </a:p>
      </dsp:txBody>
      <dsp:txXfrm>
        <a:off x="6229958" y="1311753"/>
        <a:ext cx="1820740" cy="723536"/>
      </dsp:txXfrm>
    </dsp:sp>
    <dsp:sp modelId="{50BBBFA4-27E0-4220-8A64-C43E6764DE06}">
      <dsp:nvSpPr>
        <dsp:cNvPr id="0" name=""/>
        <dsp:cNvSpPr/>
      </dsp:nvSpPr>
      <dsp:spPr>
        <a:xfrm>
          <a:off x="622995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/>
            <a:t>42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3</a:t>
          </a:r>
          <a:br>
            <a:rPr lang="ru-RU" sz="2000" b="1" kern="1200" dirty="0">
              <a:solidFill>
                <a:srgbClr val="C00000"/>
              </a:solidFill>
            </a:rPr>
          </a:b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4,6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6229958" y="2035290"/>
        <a:ext cx="1820740" cy="1224956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299388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56420" y="33708"/>
          <a:ext cx="7128394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БИОФИЗИКИ (В.А ОЛЕЙНИКОВ)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13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56420" y="33708"/>
        <a:ext cx="7128394" cy="531360"/>
      </dsp:txXfrm>
    </dsp:sp>
    <dsp:sp modelId="{C1B53179-C3F0-41BC-8D05-5D71EAF1E65F}">
      <dsp:nvSpPr>
        <dsp:cNvPr id="0" name=""/>
        <dsp:cNvSpPr/>
      </dsp:nvSpPr>
      <dsp:spPr>
        <a:xfrm>
          <a:off x="0" y="1115868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CA128B-42C6-4B04-A31E-5F2242E6A649}">
      <dsp:nvSpPr>
        <dsp:cNvPr id="0" name=""/>
        <dsp:cNvSpPr/>
      </dsp:nvSpPr>
      <dsp:spPr>
        <a:xfrm>
          <a:off x="357118" y="841724"/>
          <a:ext cx="7128394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ПОЛИМЕРОВ ДЛЯ БИОЛОГИИ (В.П. ЗУБОВ)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20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7118" y="841724"/>
        <a:ext cx="7128394" cy="531360"/>
      </dsp:txXfrm>
    </dsp:sp>
    <dsp:sp modelId="{6DF0CB2F-8037-4F3C-891B-25BA9051FB2E}">
      <dsp:nvSpPr>
        <dsp:cNvPr id="0" name=""/>
        <dsp:cNvSpPr/>
      </dsp:nvSpPr>
      <dsp:spPr>
        <a:xfrm>
          <a:off x="0" y="1932349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191CD5-105F-4526-B20A-966363887751}">
      <dsp:nvSpPr>
        <dsp:cNvPr id="0" name=""/>
        <dsp:cNvSpPr/>
      </dsp:nvSpPr>
      <dsp:spPr>
        <a:xfrm>
          <a:off x="356420" y="1666669"/>
          <a:ext cx="7128394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ИММУНОХИМИИ (А.Ф. БРОВКО)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6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1666669"/>
        <a:ext cx="7128394" cy="531360"/>
      </dsp:txXfrm>
    </dsp:sp>
    <dsp:sp modelId="{993B8C69-B569-472D-A132-7D35B45B58F6}">
      <dsp:nvSpPr>
        <dsp:cNvPr id="0" name=""/>
        <dsp:cNvSpPr/>
      </dsp:nvSpPr>
      <dsp:spPr>
        <a:xfrm>
          <a:off x="0" y="2748829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808DD7-D54A-4C43-8517-F97B379BEEE5}">
      <dsp:nvSpPr>
        <dsp:cNvPr id="0" name=""/>
        <dsp:cNvSpPr/>
      </dsp:nvSpPr>
      <dsp:spPr>
        <a:xfrm>
          <a:off x="356420" y="2483149"/>
          <a:ext cx="7128394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БИОМЕДИЦИНСКИХ МАТЕРИАЛОВ (Е.А. МАРКВИЧЕВА)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8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2483149"/>
        <a:ext cx="7128394" cy="531360"/>
      </dsp:txXfrm>
    </dsp:sp>
    <dsp:sp modelId="{D7BA760F-D0FF-4D92-B199-3C77EF64FD9A}">
      <dsp:nvSpPr>
        <dsp:cNvPr id="0" name=""/>
        <dsp:cNvSpPr/>
      </dsp:nvSpPr>
      <dsp:spPr>
        <a:xfrm>
          <a:off x="0" y="3565309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2D1FC-1394-42FE-ACA5-DD4C201DA7E4}">
      <dsp:nvSpPr>
        <dsp:cNvPr id="0" name=""/>
        <dsp:cNvSpPr/>
      </dsp:nvSpPr>
      <dsp:spPr>
        <a:xfrm>
          <a:off x="356420" y="3299629"/>
          <a:ext cx="7128394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МОЛЕКУЛЯРНОЙ ЭКОЛОГИИ (О.Е. ТРУБЕЦКАЯ)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8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3299629"/>
        <a:ext cx="7128394" cy="531360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F5E5BC-8037-4EC4-809D-22B1FCCEC194}">
      <dsp:nvSpPr>
        <dsp:cNvPr id="0" name=""/>
        <dsp:cNvSpPr/>
      </dsp:nvSpPr>
      <dsp:spPr>
        <a:xfrm>
          <a:off x="302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ШТАТНЫЕ СТАВКИ</a:t>
          </a:r>
        </a:p>
      </dsp:txBody>
      <dsp:txXfrm>
        <a:off x="3028" y="1311753"/>
        <a:ext cx="1820740" cy="723536"/>
      </dsp:txXfrm>
    </dsp:sp>
    <dsp:sp modelId="{56DE4B25-5D2B-4F63-9D25-5C5750365F39}">
      <dsp:nvSpPr>
        <dsp:cNvPr id="0" name=""/>
        <dsp:cNvSpPr/>
      </dsp:nvSpPr>
      <dsp:spPr>
        <a:xfrm>
          <a:off x="302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19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16</a:t>
          </a:r>
          <a:r>
            <a:rPr lang="ru-RU" sz="2000" kern="1200" dirty="0"/>
            <a:t>	</a:t>
          </a:r>
        </a:p>
      </dsp:txBody>
      <dsp:txXfrm>
        <a:off x="3028" y="2035290"/>
        <a:ext cx="1820740" cy="1224956"/>
      </dsp:txXfrm>
    </dsp:sp>
    <dsp:sp modelId="{6D7C1BEF-7D93-46CF-9846-EC0606798A83}">
      <dsp:nvSpPr>
        <dsp:cNvPr id="0" name=""/>
        <dsp:cNvSpPr/>
      </dsp:nvSpPr>
      <dsp:spPr>
        <a:xfrm>
          <a:off x="2078671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КОЛИЧЕСТВО </a:t>
          </a:r>
          <a:r>
            <a:rPr lang="ru-RU" sz="2000" kern="1200" dirty="0"/>
            <a:t>СТАТЕЙ</a:t>
          </a:r>
        </a:p>
      </dsp:txBody>
      <dsp:txXfrm>
        <a:off x="2078671" y="1311753"/>
        <a:ext cx="1820740" cy="723536"/>
      </dsp:txXfrm>
    </dsp:sp>
    <dsp:sp modelId="{C650B9EB-0930-4685-93F0-A29605E93988}">
      <dsp:nvSpPr>
        <dsp:cNvPr id="0" name=""/>
        <dsp:cNvSpPr/>
      </dsp:nvSpPr>
      <dsp:spPr>
        <a:xfrm>
          <a:off x="2078671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10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9</a:t>
          </a:r>
        </a:p>
      </dsp:txBody>
      <dsp:txXfrm>
        <a:off x="2078671" y="2035290"/>
        <a:ext cx="1820740" cy="1224956"/>
      </dsp:txXfrm>
    </dsp:sp>
    <dsp:sp modelId="{8F8D703F-B753-46FC-9FFD-1D736CF1AC5A}">
      <dsp:nvSpPr>
        <dsp:cNvPr id="0" name=""/>
        <dsp:cNvSpPr/>
      </dsp:nvSpPr>
      <dsp:spPr>
        <a:xfrm>
          <a:off x="4154315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СУММАРНЫЙ ИФ в 2018</a:t>
          </a:r>
        </a:p>
      </dsp:txBody>
      <dsp:txXfrm>
        <a:off x="4154315" y="1311753"/>
        <a:ext cx="1820740" cy="723536"/>
      </dsp:txXfrm>
    </dsp:sp>
    <dsp:sp modelId="{DF18CAAE-6961-49B2-961A-B5537765F801}">
      <dsp:nvSpPr>
        <dsp:cNvPr id="0" name=""/>
        <dsp:cNvSpPr/>
      </dsp:nvSpPr>
      <dsp:spPr>
        <a:xfrm>
          <a:off x="4154315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/>
            <a:t>51</a:t>
          </a:r>
        </a:p>
      </dsp:txBody>
      <dsp:txXfrm>
        <a:off x="4154315" y="2035290"/>
        <a:ext cx="1820740" cy="1224956"/>
      </dsp:txXfrm>
    </dsp:sp>
    <dsp:sp modelId="{8A784341-B917-4AC8-A59B-D7C558FCC465}">
      <dsp:nvSpPr>
        <dsp:cNvPr id="0" name=""/>
        <dsp:cNvSpPr/>
      </dsp:nvSpPr>
      <dsp:spPr>
        <a:xfrm>
          <a:off x="622995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КОЛИЧЕСТВО БАЛЛОВ ИБХ</a:t>
          </a:r>
        </a:p>
      </dsp:txBody>
      <dsp:txXfrm>
        <a:off x="6229958" y="1311753"/>
        <a:ext cx="1820740" cy="723536"/>
      </dsp:txXfrm>
    </dsp:sp>
    <dsp:sp modelId="{50BBBFA4-27E0-4220-8A64-C43E6764DE06}">
      <dsp:nvSpPr>
        <dsp:cNvPr id="0" name=""/>
        <dsp:cNvSpPr/>
      </dsp:nvSpPr>
      <dsp:spPr>
        <a:xfrm>
          <a:off x="622995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/>
            <a:t>52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1,8</a:t>
          </a:r>
          <a:br>
            <a:rPr lang="ru-RU" sz="2000" b="1" kern="1200" dirty="0">
              <a:solidFill>
                <a:srgbClr val="C00000"/>
              </a:solidFill>
            </a:rPr>
          </a:b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2,1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6229958" y="2035290"/>
        <a:ext cx="1820740" cy="1224956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190993"/>
          <a:ext cx="748665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56420" y="8718"/>
          <a:ext cx="7128394" cy="46271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МЕТОДОВ ИММУНОСЕКВЕНИРОВАНИЯ (Д.М. ЧУДАКОВ)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152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56420" y="8718"/>
        <a:ext cx="7128394" cy="462714"/>
      </dsp:txXfrm>
    </dsp:sp>
    <dsp:sp modelId="{44D320F3-5806-4EB3-B63A-BB7B3EEC17EB}">
      <dsp:nvSpPr>
        <dsp:cNvPr id="0" name=""/>
        <dsp:cNvSpPr/>
      </dsp:nvSpPr>
      <dsp:spPr>
        <a:xfrm>
          <a:off x="0" y="954668"/>
          <a:ext cx="748665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2D372D-5525-4613-9001-21FFCC2E1C1F}">
      <dsp:nvSpPr>
        <dsp:cNvPr id="0" name=""/>
        <dsp:cNvSpPr/>
      </dsp:nvSpPr>
      <dsp:spPr>
        <a:xfrm>
          <a:off x="356420" y="772393"/>
          <a:ext cx="7128394" cy="46271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СРАВНИТЕЛЬНОЙ И ФУНКЦИОНАЛЬНОЙ ГЕНОМИКИ (Ю.Б. ЛЕБЕДЕВ)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39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772393"/>
        <a:ext cx="7128394" cy="462714"/>
      </dsp:txXfrm>
    </dsp:sp>
    <dsp:sp modelId="{3AC4AFCF-76A3-4A13-A5B4-D453DCEA7810}">
      <dsp:nvSpPr>
        <dsp:cNvPr id="0" name=""/>
        <dsp:cNvSpPr/>
      </dsp:nvSpPr>
      <dsp:spPr>
        <a:xfrm>
          <a:off x="0" y="1718343"/>
          <a:ext cx="748665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E20019-269B-4A93-9F1A-D5B806558E64}">
      <dsp:nvSpPr>
        <dsp:cNvPr id="0" name=""/>
        <dsp:cNvSpPr/>
      </dsp:nvSpPr>
      <dsp:spPr>
        <a:xfrm>
          <a:off x="356420" y="1536068"/>
          <a:ext cx="7128394" cy="46271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СТРУКТУРНОЙ ОРГАНИЗАЦИИ Т-КЛЕТОЧНОГО ИММУНИТЕТА (О.В. БРИТАНОВА)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70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1536068"/>
        <a:ext cx="7128394" cy="462714"/>
      </dsp:txXfrm>
    </dsp:sp>
    <dsp:sp modelId="{B0740DBE-9041-4B4F-953A-98EFD50659B8}">
      <dsp:nvSpPr>
        <dsp:cNvPr id="0" name=""/>
        <dsp:cNvSpPr/>
      </dsp:nvSpPr>
      <dsp:spPr>
        <a:xfrm>
          <a:off x="0" y="2482018"/>
          <a:ext cx="748665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FB7F90-163D-4D93-9445-4A1630965DF8}">
      <dsp:nvSpPr>
        <dsp:cNvPr id="0" name=""/>
        <dsp:cNvSpPr/>
      </dsp:nvSpPr>
      <dsp:spPr>
        <a:xfrm>
          <a:off x="356420" y="2299743"/>
          <a:ext cx="7128394" cy="46271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АЛГОРИТМОВ ИММУНОСЕКВЕНИРОВАНИЯ (М.А. ШУГАЙ)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26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2299743"/>
        <a:ext cx="7128394" cy="462714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F5E5BC-8037-4EC4-809D-22B1FCCEC194}">
      <dsp:nvSpPr>
        <dsp:cNvPr id="0" name=""/>
        <dsp:cNvSpPr/>
      </dsp:nvSpPr>
      <dsp:spPr>
        <a:xfrm>
          <a:off x="302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ШТАТНЫЕ СТАВКИ</a:t>
          </a:r>
        </a:p>
      </dsp:txBody>
      <dsp:txXfrm>
        <a:off x="3028" y="1311753"/>
        <a:ext cx="1820740" cy="723536"/>
      </dsp:txXfrm>
    </dsp:sp>
    <dsp:sp modelId="{56DE4B25-5D2B-4F63-9D25-5C5750365F39}">
      <dsp:nvSpPr>
        <dsp:cNvPr id="0" name=""/>
        <dsp:cNvSpPr/>
      </dsp:nvSpPr>
      <dsp:spPr>
        <a:xfrm>
          <a:off x="302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10,6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10,6</a:t>
          </a:r>
          <a:r>
            <a:rPr lang="ru-RU" sz="2000" kern="1200" dirty="0"/>
            <a:t>	</a:t>
          </a:r>
        </a:p>
      </dsp:txBody>
      <dsp:txXfrm>
        <a:off x="3028" y="2035290"/>
        <a:ext cx="1820740" cy="1224956"/>
      </dsp:txXfrm>
    </dsp:sp>
    <dsp:sp modelId="{3E9754FD-D31C-46D8-9487-27D512C76CD0}">
      <dsp:nvSpPr>
        <dsp:cNvPr id="0" name=""/>
        <dsp:cNvSpPr/>
      </dsp:nvSpPr>
      <dsp:spPr>
        <a:xfrm>
          <a:off x="2078671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КОЛИЧЕСТВО </a:t>
          </a:r>
          <a:r>
            <a:rPr lang="ru-RU" sz="2000" kern="1200" dirty="0"/>
            <a:t>СТАТЕЙ</a:t>
          </a:r>
        </a:p>
      </dsp:txBody>
      <dsp:txXfrm>
        <a:off x="2078671" y="1311753"/>
        <a:ext cx="1820740" cy="723536"/>
      </dsp:txXfrm>
    </dsp:sp>
    <dsp:sp modelId="{4D65D4AB-C8D8-4890-BB93-2C59046E36F4}">
      <dsp:nvSpPr>
        <dsp:cNvPr id="0" name=""/>
        <dsp:cNvSpPr/>
      </dsp:nvSpPr>
      <dsp:spPr>
        <a:xfrm>
          <a:off x="2078671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16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2</a:t>
          </a:r>
        </a:p>
      </dsp:txBody>
      <dsp:txXfrm>
        <a:off x="2078671" y="2035290"/>
        <a:ext cx="1820740" cy="1224956"/>
      </dsp:txXfrm>
    </dsp:sp>
    <dsp:sp modelId="{8F8D703F-B753-46FC-9FFD-1D736CF1AC5A}">
      <dsp:nvSpPr>
        <dsp:cNvPr id="0" name=""/>
        <dsp:cNvSpPr/>
      </dsp:nvSpPr>
      <dsp:spPr>
        <a:xfrm>
          <a:off x="4154315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СУММАРНЫЙ ИФ в 2018</a:t>
          </a:r>
        </a:p>
      </dsp:txBody>
      <dsp:txXfrm>
        <a:off x="4154315" y="1311753"/>
        <a:ext cx="1820740" cy="723536"/>
      </dsp:txXfrm>
    </dsp:sp>
    <dsp:sp modelId="{DF18CAAE-6961-49B2-961A-B5537765F801}">
      <dsp:nvSpPr>
        <dsp:cNvPr id="0" name=""/>
        <dsp:cNvSpPr/>
      </dsp:nvSpPr>
      <dsp:spPr>
        <a:xfrm>
          <a:off x="4154315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/>
            <a:t>183</a:t>
          </a:r>
        </a:p>
      </dsp:txBody>
      <dsp:txXfrm>
        <a:off x="4154315" y="2035290"/>
        <a:ext cx="1820740" cy="1224956"/>
      </dsp:txXfrm>
    </dsp:sp>
    <dsp:sp modelId="{8A784341-B917-4AC8-A59B-D7C558FCC465}">
      <dsp:nvSpPr>
        <dsp:cNvPr id="0" name=""/>
        <dsp:cNvSpPr/>
      </dsp:nvSpPr>
      <dsp:spPr>
        <a:xfrm>
          <a:off x="622995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КОЛИЧЕСТВО БАЛЛОВ ИБХ</a:t>
          </a:r>
        </a:p>
      </dsp:txBody>
      <dsp:txXfrm>
        <a:off x="6229958" y="1311753"/>
        <a:ext cx="1820740" cy="723536"/>
      </dsp:txXfrm>
    </dsp:sp>
    <dsp:sp modelId="{50BBBFA4-27E0-4220-8A64-C43E6764DE06}">
      <dsp:nvSpPr>
        <dsp:cNvPr id="0" name=""/>
        <dsp:cNvSpPr/>
      </dsp:nvSpPr>
      <dsp:spPr>
        <a:xfrm>
          <a:off x="622995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/>
            <a:t>76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6,4</a:t>
          </a:r>
          <a:br>
            <a:rPr lang="ru-RU" sz="2000" b="1" kern="1200" dirty="0">
              <a:solidFill>
                <a:srgbClr val="C00000"/>
              </a:solidFill>
            </a:rPr>
          </a:b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6,4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6229958" y="2035290"/>
        <a:ext cx="1820740" cy="1224956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372008"/>
          <a:ext cx="748665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56420" y="47288"/>
          <a:ext cx="7128394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ТЕХНОЛОГИЙ (В.В. БЕЛОУСОВ)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70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56420" y="47288"/>
        <a:ext cx="7128394" cy="649440"/>
      </dsp:txXfrm>
    </dsp:sp>
    <dsp:sp modelId="{44D320F3-5806-4EB3-B63A-BB7B3EEC17EB}">
      <dsp:nvSpPr>
        <dsp:cNvPr id="0" name=""/>
        <dsp:cNvSpPr/>
      </dsp:nvSpPr>
      <dsp:spPr>
        <a:xfrm>
          <a:off x="0" y="1369928"/>
          <a:ext cx="748665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2D372D-5525-4613-9001-21FFCC2E1C1F}">
      <dsp:nvSpPr>
        <dsp:cNvPr id="0" name=""/>
        <dsp:cNvSpPr/>
      </dsp:nvSpPr>
      <dsp:spPr>
        <a:xfrm>
          <a:off x="356420" y="1045208"/>
          <a:ext cx="7128394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РЕДОКС-БИОЛОГИИ (Ю.Г. ЕРМАКОВА)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13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1045208"/>
        <a:ext cx="7128394" cy="649440"/>
      </dsp:txXfrm>
    </dsp:sp>
    <dsp:sp modelId="{3AC4AFCF-76A3-4A13-A5B4-D453DCEA7810}">
      <dsp:nvSpPr>
        <dsp:cNvPr id="0" name=""/>
        <dsp:cNvSpPr/>
      </dsp:nvSpPr>
      <dsp:spPr>
        <a:xfrm>
          <a:off x="0" y="2367848"/>
          <a:ext cx="748665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E20019-269B-4A93-9F1A-D5B806558E64}">
      <dsp:nvSpPr>
        <dsp:cNvPr id="0" name=""/>
        <dsp:cNvSpPr/>
      </dsp:nvSpPr>
      <dsp:spPr>
        <a:xfrm>
          <a:off x="356420" y="2043128"/>
          <a:ext cx="7128394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МЕТАБОЛИЧЕСКИХ ОСНОВ ПАТОЛОГИИ (Д.С. БИЛАН)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19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2043128"/>
        <a:ext cx="7128394" cy="649440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F5E5BC-8037-4EC4-809D-22B1FCCEC194}">
      <dsp:nvSpPr>
        <dsp:cNvPr id="0" name=""/>
        <dsp:cNvSpPr/>
      </dsp:nvSpPr>
      <dsp:spPr>
        <a:xfrm>
          <a:off x="302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ШТАТНЫЕ СТАВКИ</a:t>
          </a:r>
        </a:p>
      </dsp:txBody>
      <dsp:txXfrm>
        <a:off x="3028" y="1311753"/>
        <a:ext cx="1820740" cy="723536"/>
      </dsp:txXfrm>
    </dsp:sp>
    <dsp:sp modelId="{56DE4B25-5D2B-4F63-9D25-5C5750365F39}">
      <dsp:nvSpPr>
        <dsp:cNvPr id="0" name=""/>
        <dsp:cNvSpPr/>
      </dsp:nvSpPr>
      <dsp:spPr>
        <a:xfrm>
          <a:off x="302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Total: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4,75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65000"/>
                </a:schemeClr>
              </a:solidFill>
            </a:rPr>
            <a:t>Sci: </a:t>
          </a:r>
          <a:r>
            <a:rPr lang="ru-RU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4,75</a:t>
          </a:r>
          <a:r>
            <a:rPr lang="ru-RU" sz="2000" kern="1200" dirty="0"/>
            <a:t>	</a:t>
          </a:r>
        </a:p>
      </dsp:txBody>
      <dsp:txXfrm>
        <a:off x="3028" y="2035290"/>
        <a:ext cx="1820740" cy="1224956"/>
      </dsp:txXfrm>
    </dsp:sp>
    <dsp:sp modelId="{044480B7-CDCF-4DBB-BC34-BD03065782D5}">
      <dsp:nvSpPr>
        <dsp:cNvPr id="0" name=""/>
        <dsp:cNvSpPr/>
      </dsp:nvSpPr>
      <dsp:spPr>
        <a:xfrm>
          <a:off x="2078671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КОЛИЧЕСТВО СТАТЕЙ</a:t>
          </a:r>
        </a:p>
      </dsp:txBody>
      <dsp:txXfrm>
        <a:off x="2078671" y="1311753"/>
        <a:ext cx="1820740" cy="723536"/>
      </dsp:txXfrm>
    </dsp:sp>
    <dsp:sp modelId="{09F0A857-C790-421C-B9CB-E7CE0CECA2F1}">
      <dsp:nvSpPr>
        <dsp:cNvPr id="0" name=""/>
        <dsp:cNvSpPr/>
      </dsp:nvSpPr>
      <dsp:spPr>
        <a:xfrm>
          <a:off x="2078671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Q1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8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Q2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0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REST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ru-RU" sz="2000" kern="1200" dirty="0"/>
            <a:t>	</a:t>
          </a:r>
          <a:r>
            <a:rPr lang="ru-RU" sz="2000" b="1" kern="1200" dirty="0"/>
            <a:t>2</a:t>
          </a:r>
        </a:p>
      </dsp:txBody>
      <dsp:txXfrm>
        <a:off x="2078671" y="2035290"/>
        <a:ext cx="1820740" cy="1224956"/>
      </dsp:txXfrm>
    </dsp:sp>
    <dsp:sp modelId="{8F8D703F-B753-46FC-9FFD-1D736CF1AC5A}">
      <dsp:nvSpPr>
        <dsp:cNvPr id="0" name=""/>
        <dsp:cNvSpPr/>
      </dsp:nvSpPr>
      <dsp:spPr>
        <a:xfrm>
          <a:off x="4154315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СУММАРНЫЙ ИФ в 2018</a:t>
          </a:r>
        </a:p>
      </dsp:txBody>
      <dsp:txXfrm>
        <a:off x="4154315" y="1311753"/>
        <a:ext cx="1820740" cy="723536"/>
      </dsp:txXfrm>
    </dsp:sp>
    <dsp:sp modelId="{DF18CAAE-6961-49B2-961A-B5537765F801}">
      <dsp:nvSpPr>
        <dsp:cNvPr id="0" name=""/>
        <dsp:cNvSpPr/>
      </dsp:nvSpPr>
      <dsp:spPr>
        <a:xfrm>
          <a:off x="4154315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/>
            <a:t>70</a:t>
          </a:r>
        </a:p>
      </dsp:txBody>
      <dsp:txXfrm>
        <a:off x="4154315" y="2035290"/>
        <a:ext cx="1820740" cy="1224956"/>
      </dsp:txXfrm>
    </dsp:sp>
    <dsp:sp modelId="{8A784341-B917-4AC8-A59B-D7C558FCC465}">
      <dsp:nvSpPr>
        <dsp:cNvPr id="0" name=""/>
        <dsp:cNvSpPr/>
      </dsp:nvSpPr>
      <dsp:spPr>
        <a:xfrm>
          <a:off x="6229958" y="1311753"/>
          <a:ext cx="1820740" cy="723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КОЛИЧЕСТВО БАЛЛОВ ИБХ</a:t>
          </a:r>
        </a:p>
      </dsp:txBody>
      <dsp:txXfrm>
        <a:off x="6229958" y="1311753"/>
        <a:ext cx="1820740" cy="723536"/>
      </dsp:txXfrm>
    </dsp:sp>
    <dsp:sp modelId="{50BBBFA4-27E0-4220-8A64-C43E6764DE06}">
      <dsp:nvSpPr>
        <dsp:cNvPr id="0" name=""/>
        <dsp:cNvSpPr/>
      </dsp:nvSpPr>
      <dsp:spPr>
        <a:xfrm>
          <a:off x="6229958" y="2035290"/>
          <a:ext cx="1820740" cy="12249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Total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/>
            <a:t>34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C00000"/>
              </a:solidFill>
            </a:rPr>
            <a:t>7,2</a:t>
          </a:r>
          <a:br>
            <a:rPr lang="ru-RU" sz="2000" b="1" kern="1200" dirty="0">
              <a:solidFill>
                <a:srgbClr val="C00000"/>
              </a:solidFill>
            </a:rPr>
          </a:br>
          <a:r>
            <a:rPr lang="en-US" sz="2000" kern="1200" dirty="0">
              <a:solidFill>
                <a:schemeClr val="bg1">
                  <a:lumMod val="50000"/>
                </a:schemeClr>
              </a:solidFill>
            </a:rPr>
            <a:t>Ind(s)</a:t>
          </a:r>
          <a:r>
            <a:rPr lang="ru-RU" sz="2000" kern="1200" dirty="0">
              <a:solidFill>
                <a:schemeClr val="bg1">
                  <a:lumMod val="50000"/>
                </a:schemeClr>
              </a:solidFill>
            </a:rPr>
            <a:t>:</a:t>
          </a:r>
          <a:r>
            <a:rPr lang="en-US" sz="2000" kern="1200" dirty="0"/>
            <a:t>	</a:t>
          </a:r>
          <a:r>
            <a:rPr lang="ru-RU" sz="2000" b="1" kern="1200" dirty="0">
              <a:solidFill>
                <a:srgbClr val="00B050"/>
              </a:solidFill>
            </a:rPr>
            <a:t>7,2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6229958" y="2035290"/>
        <a:ext cx="1820740" cy="1224956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292071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56420" y="55911"/>
          <a:ext cx="7128394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ОНКОЛОГИИ (О.А. ДОНЦОВА)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45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56420" y="55911"/>
        <a:ext cx="7128394" cy="472320"/>
      </dsp:txXfrm>
    </dsp:sp>
    <dsp:sp modelId="{8F52B7C8-7164-4182-AB40-37816150F293}">
      <dsp:nvSpPr>
        <dsp:cNvPr id="0" name=""/>
        <dsp:cNvSpPr/>
      </dsp:nvSpPr>
      <dsp:spPr>
        <a:xfrm>
          <a:off x="0" y="1017831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B74003-B315-493F-90BA-85B069A6DFFB}">
      <dsp:nvSpPr>
        <dsp:cNvPr id="0" name=""/>
        <dsp:cNvSpPr/>
      </dsp:nvSpPr>
      <dsp:spPr>
        <a:xfrm>
          <a:off x="356420" y="781671"/>
          <a:ext cx="7128394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МОЛЕКУЛЯРНОГО ДИЗАЙНА И СИНТЕЗА (В.А. КОРШУН)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23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781671"/>
        <a:ext cx="7128394" cy="472320"/>
      </dsp:txXfrm>
    </dsp:sp>
    <dsp:sp modelId="{4A7E2A41-EBF1-478B-9188-8147475E8FF6}">
      <dsp:nvSpPr>
        <dsp:cNvPr id="0" name=""/>
        <dsp:cNvSpPr/>
      </dsp:nvSpPr>
      <dsp:spPr>
        <a:xfrm>
          <a:off x="0" y="1743591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256D95-CDF4-47DA-8A43-8ED5219FB6D0}">
      <dsp:nvSpPr>
        <dsp:cNvPr id="0" name=""/>
        <dsp:cNvSpPr/>
      </dsp:nvSpPr>
      <dsp:spPr>
        <a:xfrm>
          <a:off x="356420" y="1507431"/>
          <a:ext cx="7128394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МЕХАНИЗМОВ ГЕННОЙ ЭКСПРЕССИИ (Г.В. ШПАКОВСКИЙ)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14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1507431"/>
        <a:ext cx="7128394" cy="472320"/>
      </dsp:txXfrm>
    </dsp:sp>
    <dsp:sp modelId="{184E8865-E8C5-4DCD-B3D2-1E6FF27D373F}">
      <dsp:nvSpPr>
        <dsp:cNvPr id="0" name=""/>
        <dsp:cNvSpPr/>
      </dsp:nvSpPr>
      <dsp:spPr>
        <a:xfrm>
          <a:off x="0" y="2469350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2B6C58-1FFC-46D0-9467-A7E990526686}">
      <dsp:nvSpPr>
        <dsp:cNvPr id="0" name=""/>
        <dsp:cNvSpPr/>
      </dsp:nvSpPr>
      <dsp:spPr>
        <a:xfrm>
          <a:off x="356420" y="2233190"/>
          <a:ext cx="7128394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ФУНКЦИОНАЛЬНОЙ ОРГАНИЗАЦИИ КЛЕТОЧНОГО ЯДРА (О.В ЗАЦЕПИНА)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0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2233190"/>
        <a:ext cx="7128394" cy="472320"/>
      </dsp:txXfrm>
    </dsp:sp>
    <dsp:sp modelId="{D939E70C-5046-494D-BEA9-406D5F03E1B7}">
      <dsp:nvSpPr>
        <dsp:cNvPr id="0" name=""/>
        <dsp:cNvSpPr/>
      </dsp:nvSpPr>
      <dsp:spPr>
        <a:xfrm>
          <a:off x="0" y="3195111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5C21B-0710-41DE-9379-6201CC30E4E3}">
      <dsp:nvSpPr>
        <dsp:cNvPr id="0" name=""/>
        <dsp:cNvSpPr/>
      </dsp:nvSpPr>
      <dsp:spPr>
        <a:xfrm>
          <a:off x="356420" y="2958951"/>
          <a:ext cx="7128394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МЕМБРАННЫХ И БИОЭНЕРГЕТИЧЕСКИХ СИСТЕМ (М.И. ШАХПАРОНОВ)</a:t>
          </a:r>
          <a:b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50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2958951"/>
        <a:ext cx="7128394" cy="472320"/>
      </dsp:txXfrm>
    </dsp:sp>
    <dsp:sp modelId="{C198E6AF-51BC-4ABC-B410-24F2C2A825A0}">
      <dsp:nvSpPr>
        <dsp:cNvPr id="0" name=""/>
        <dsp:cNvSpPr/>
      </dsp:nvSpPr>
      <dsp:spPr>
        <a:xfrm>
          <a:off x="0" y="3920871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9C73BC-6AC6-40AE-A06E-82EEAF13FC93}">
      <dsp:nvSpPr>
        <dsp:cNvPr id="0" name=""/>
        <dsp:cNvSpPr/>
      </dsp:nvSpPr>
      <dsp:spPr>
        <a:xfrm>
          <a:off x="356420" y="3684711"/>
          <a:ext cx="7128394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МОЛЕКУЛЯРНЫХ ИНСТРУМЕНТОВ ДЛЯ ИССЛЕДОВАНИЯ ЖИВЫХ СИСТЕМ (А.В. АРАЛОВ)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21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3684711"/>
        <a:ext cx="7128394" cy="472320"/>
      </dsp:txXfrm>
    </dsp:sp>
    <dsp:sp modelId="{637BBBCF-F388-424D-84E8-54969D013812}">
      <dsp:nvSpPr>
        <dsp:cNvPr id="0" name=""/>
        <dsp:cNvSpPr/>
      </dsp:nvSpPr>
      <dsp:spPr>
        <a:xfrm>
          <a:off x="0" y="4646631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2666D-4960-44EA-892F-E07758A0C22B}">
      <dsp:nvSpPr>
        <dsp:cNvPr id="0" name=""/>
        <dsp:cNvSpPr/>
      </dsp:nvSpPr>
      <dsp:spPr>
        <a:xfrm>
          <a:off x="356420" y="4410471"/>
          <a:ext cx="7128394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ЭЛЕКТРОННОЙ МИКРОСКОПИИ (Е.А. ОБРАЗЦОВА) </a:t>
          </a:r>
          <a:r>
            <a:rPr lang="ru-RU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ИФ 5</a:t>
          </a:r>
          <a:endParaRPr lang="ru-RU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420" y="4410471"/>
        <a:ext cx="7128394" cy="472320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F097377B-7A80-4695-9311-7480A96BA5C2}" type="datetime1">
              <a:rPr lang="ru-RU" smtClean="0"/>
              <a:pPr algn="r" rtl="0"/>
              <a:t>19.01.2019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FAA1E4E1-DF6A-45D0-AB14-6A9A0B144578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Петренко: Результаты пока не опубликованы. Статья подана в редакцию. Деталей не прислано.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2253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См. слайд 24. Эта же статья цитируется в результатах Василевского. Здесь речь о структурных исследованиях, у Василевского – о функциональных.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87919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9179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См. слайд 24. Эта же работа цитируется в результатах </a:t>
            </a:r>
            <a:r>
              <a:rPr lang="ru-RU" dirty="0" err="1"/>
              <a:t>Шенкарева</a:t>
            </a:r>
            <a:r>
              <a:rPr lang="ru-RU" dirty="0"/>
              <a:t>. Авторы хотят оставить как два достижения. У </a:t>
            </a:r>
            <a:r>
              <a:rPr lang="ru-RU" dirty="0" err="1"/>
              <a:t>Шенкарева</a:t>
            </a:r>
            <a:r>
              <a:rPr lang="ru-RU" dirty="0"/>
              <a:t> – структурные аспекты, у Василевского – </a:t>
            </a:r>
            <a:r>
              <a:rPr lang="ru-RU" dirty="0" err="1"/>
              <a:t>функциональнные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22285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Сравни со слайдом 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82000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Сравни со слайдом 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08505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Сравни со слайдом 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23462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Сравни со слайдом 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59434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Сравни со слайдом 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30189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8673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Сравни со слайдом 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61926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Сравни со слайдом 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0730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Сравни со слайдом 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22623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64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38019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70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83601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93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18386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101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81985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103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66924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104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089932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105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44229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106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31010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107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533676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108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6731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109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450763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275598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006783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930932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86277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87101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115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75819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7572375" cy="2219691"/>
          </a:xfrm>
        </p:spPr>
        <p:txBody>
          <a:bodyPr rtlCol="0" anchor="ctr">
            <a:normAutofit/>
          </a:bodyPr>
          <a:lstStyle>
            <a:lvl1pPr algn="l" rtl="0">
              <a:defRPr sz="3300" cap="all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8674" y="4511785"/>
            <a:ext cx="7572376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350"/>
            </a:lvl1pPr>
            <a:lvl2pPr marL="342900" indent="0" algn="ctr" rtl="0">
              <a:buNone/>
              <a:defRPr sz="1500"/>
            </a:lvl2pPr>
            <a:lvl3pPr marL="685800" indent="0" algn="ctr" rtl="0">
              <a:buNone/>
              <a:defRPr sz="1350"/>
            </a:lvl3pPr>
            <a:lvl4pPr marL="1028700" indent="0" algn="ctr" rtl="0">
              <a:buNone/>
              <a:defRPr sz="1200"/>
            </a:lvl4pPr>
            <a:lvl5pPr marL="1371600" indent="0" algn="ctr" rtl="0">
              <a:buNone/>
              <a:defRPr sz="1200"/>
            </a:lvl5pPr>
            <a:lvl6pPr marL="1714500" indent="0" algn="ctr" rtl="0">
              <a:buNone/>
              <a:defRPr sz="1200"/>
            </a:lvl6pPr>
            <a:lvl7pPr marL="2057400" indent="0" algn="ctr" rtl="0">
              <a:buNone/>
              <a:defRPr sz="1200"/>
            </a:lvl7pPr>
            <a:lvl8pPr marL="2400300" indent="0" algn="ctr" rtl="0">
              <a:buNone/>
              <a:defRPr sz="1200"/>
            </a:lvl8pPr>
            <a:lvl9pPr marL="2743200" indent="0" algn="ctr" rtl="0">
              <a:buNone/>
              <a:defRPr sz="12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C522B8D-815E-429C-9EC2-505CEC215084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11" name="Рисунок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93334" y="0"/>
            <a:ext cx="1310643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9756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8D2BC5-0E5D-4645-A815-DFCA1A04B5A6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6876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1"/>
            <a:ext cx="9144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 13"/>
          <p:cNvGrpSpPr/>
          <p:nvPr/>
        </p:nvGrpSpPr>
        <p:grpSpPr>
          <a:xfrm>
            <a:off x="0" y="1143001"/>
            <a:ext cx="9144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4300538" cy="2219691"/>
          </a:xfrm>
        </p:spPr>
        <p:txBody>
          <a:bodyPr rtlCol="0" anchor="ctr">
            <a:normAutofit/>
          </a:bodyPr>
          <a:lstStyle>
            <a:lvl1pPr algn="l" rtl="0">
              <a:defRPr sz="3300" cap="all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8675" y="4511785"/>
            <a:ext cx="4300538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350"/>
            </a:lvl1pPr>
            <a:lvl2pPr marL="342900" indent="0" algn="ctr" rtl="0">
              <a:buNone/>
              <a:defRPr sz="1500"/>
            </a:lvl2pPr>
            <a:lvl3pPr marL="685800" indent="0" algn="ctr" rtl="0">
              <a:buNone/>
              <a:defRPr sz="1350"/>
            </a:lvl3pPr>
            <a:lvl4pPr marL="1028700" indent="0" algn="ctr" rtl="0">
              <a:buNone/>
              <a:defRPr sz="1200"/>
            </a:lvl4pPr>
            <a:lvl5pPr marL="1371600" indent="0" algn="ctr" rtl="0">
              <a:buNone/>
              <a:defRPr sz="1200"/>
            </a:lvl5pPr>
            <a:lvl6pPr marL="1714500" indent="0" algn="ctr" rtl="0">
              <a:buNone/>
              <a:defRPr sz="1200"/>
            </a:lvl6pPr>
            <a:lvl7pPr marL="2057400" indent="0" algn="ctr" rtl="0">
              <a:buNone/>
              <a:defRPr sz="1200"/>
            </a:lvl7pPr>
            <a:lvl8pPr marL="2400300" indent="0" algn="ctr" rtl="0">
              <a:buNone/>
              <a:defRPr sz="1200"/>
            </a:lvl8pPr>
            <a:lvl9pPr marL="2743200" indent="0" algn="ctr" rtl="0">
              <a:buNone/>
              <a:defRPr sz="12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94410" y="0"/>
            <a:ext cx="1310643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5235798" y="1310656"/>
            <a:ext cx="3908203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9258300" y="0"/>
            <a:ext cx="97155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825" b="1" i="1" dirty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900" b="1" i="1" dirty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900" i="1" dirty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</a:p>
        </p:txBody>
      </p:sp>
    </p:spTree>
    <p:extLst>
      <p:ext uri="{BB962C8B-B14F-4D97-AF65-F5344CB8AC3E}">
        <p14:creationId xmlns:p14="http://schemas.microsoft.com/office/powerpoint/2010/main" xmlns="" val="2673943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 7"/>
          <p:cNvGrpSpPr/>
          <p:nvPr/>
        </p:nvGrpSpPr>
        <p:grpSpPr>
          <a:xfrm>
            <a:off x="0" y="2514601"/>
            <a:ext cx="9144000" cy="3194035"/>
            <a:chOff x="647402" y="2514600"/>
            <a:chExt cx="10838688" cy="3194035"/>
          </a:xfrm>
        </p:grpSpPr>
        <p:grpSp>
          <p:nvGrpSpPr>
            <p:cNvPr id="9" name="Группа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350" dirty="0"/>
            </a:p>
          </p:txBody>
        </p:sp>
        <p:grpSp>
          <p:nvGrpSpPr>
            <p:cNvPr id="11" name="Группа 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675" y="2971806"/>
            <a:ext cx="7553324" cy="1684150"/>
          </a:xfrm>
        </p:spPr>
        <p:txBody>
          <a:bodyPr rtlCol="0" anchor="ctr">
            <a:normAutofit/>
          </a:bodyPr>
          <a:lstStyle>
            <a:lvl1pPr algn="l" rtl="0">
              <a:defRPr sz="33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28675" y="4655956"/>
            <a:ext cx="7553324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 algn="l" rtl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l" rtl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F3049B1-F681-4AF5-B948-A3B940E9215A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410" y="0"/>
            <a:ext cx="1337391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2678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8675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071334-89C1-48F8-8089-E3D6AA3BB79C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27791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1800" b="1"/>
            </a:lvl1pPr>
            <a:lvl2pPr marL="342900" indent="0" algn="l" rtl="0">
              <a:buNone/>
              <a:defRPr sz="1500" b="1"/>
            </a:lvl2pPr>
            <a:lvl3pPr marL="685800" indent="0" algn="l" rtl="0">
              <a:buNone/>
              <a:defRPr sz="1350" b="1"/>
            </a:lvl3pPr>
            <a:lvl4pPr marL="1028700" indent="0" algn="l" rtl="0">
              <a:buNone/>
              <a:defRPr sz="1200" b="1"/>
            </a:lvl4pPr>
            <a:lvl5pPr marL="1371600" indent="0" algn="l" rtl="0">
              <a:buNone/>
              <a:defRPr sz="1200" b="1"/>
            </a:lvl5pPr>
            <a:lvl6pPr marL="1714500" indent="0" algn="l" rtl="0">
              <a:buNone/>
              <a:defRPr sz="1200" b="1"/>
            </a:lvl6pPr>
            <a:lvl7pPr marL="2057400" indent="0" algn="l" rtl="0">
              <a:buNone/>
              <a:defRPr sz="1200" b="1"/>
            </a:lvl7pPr>
            <a:lvl8pPr marL="2400300" indent="0" algn="l" rtl="0">
              <a:buNone/>
              <a:defRPr sz="1200" b="1"/>
            </a:lvl8pPr>
            <a:lvl9pPr marL="2743200" indent="0" algn="l" rtl="0">
              <a:buNone/>
              <a:defRPr sz="12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8675" y="2424112"/>
            <a:ext cx="3689604" cy="3748088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4583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1800" b="1"/>
            </a:lvl1pPr>
            <a:lvl2pPr marL="342900" indent="0" algn="l" rtl="0">
              <a:buNone/>
              <a:defRPr sz="1500" b="1"/>
            </a:lvl2pPr>
            <a:lvl3pPr marL="685800" indent="0" algn="l" rtl="0">
              <a:buNone/>
              <a:defRPr sz="1350" b="1"/>
            </a:lvl3pPr>
            <a:lvl4pPr marL="1028700" indent="0" algn="l" rtl="0">
              <a:buNone/>
              <a:defRPr sz="1200" b="1"/>
            </a:lvl4pPr>
            <a:lvl5pPr marL="1371600" indent="0" algn="l" rtl="0">
              <a:buNone/>
              <a:defRPr sz="1200" b="1"/>
            </a:lvl5pPr>
            <a:lvl6pPr marL="1714500" indent="0" algn="l" rtl="0">
              <a:buNone/>
              <a:defRPr sz="1200" b="1"/>
            </a:lvl6pPr>
            <a:lvl7pPr marL="2057400" indent="0" algn="l" rtl="0">
              <a:buNone/>
              <a:defRPr sz="1200" b="1"/>
            </a:lvl7pPr>
            <a:lvl8pPr marL="2400300" indent="0" algn="l" rtl="0">
              <a:buNone/>
              <a:defRPr sz="1200" b="1"/>
            </a:lvl8pPr>
            <a:lvl9pPr marL="2743200" indent="0" algn="l" rtl="0">
              <a:buNone/>
              <a:defRPr sz="12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4583" y="2424112"/>
            <a:ext cx="3689604" cy="3748088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DCDF3F-3D72-4F56-93A1-9DDD55AB6452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7101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C11A32-C44A-4E32-8FFB-D057369B4F61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58111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E5ECC2E-6DAB-4717-9C53-38589639C202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2416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24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1386" y="1600200"/>
            <a:ext cx="4083939" cy="4572001"/>
          </a:xfrm>
        </p:spPr>
        <p:txBody>
          <a:bodyPr rtlCol="0">
            <a:normAutofit/>
          </a:bodyPr>
          <a:lstStyle>
            <a:lvl1pPr algn="l" rtl="0">
              <a:defRPr sz="1500"/>
            </a:lvl1pPr>
            <a:lvl2pPr algn="l" rtl="0">
              <a:defRPr sz="1200"/>
            </a:lvl2pPr>
            <a:lvl3pPr algn="l" rtl="0">
              <a:defRPr sz="1200"/>
            </a:lvl3pPr>
            <a:lvl4pPr algn="l" rtl="0">
              <a:defRPr sz="1050"/>
            </a:lvl4pPr>
            <a:lvl5pPr algn="l" rtl="0">
              <a:defRPr sz="1050"/>
            </a:lvl5pPr>
            <a:lvl6pPr algn="l" rtl="0">
              <a:defRPr sz="1050"/>
            </a:lvl6pPr>
            <a:lvl7pPr algn="l" rtl="0">
              <a:defRPr sz="1050"/>
            </a:lvl7pPr>
            <a:lvl8pPr algn="l" rtl="0">
              <a:defRPr sz="1050"/>
            </a:lvl8pPr>
            <a:lvl9pPr algn="l" rtl="0">
              <a:defRPr sz="105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3288411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900"/>
              </a:spcBef>
              <a:buNone/>
              <a:defRPr sz="1350"/>
            </a:lvl1pPr>
            <a:lvl2pPr marL="342900" indent="0" algn="l" rtl="0">
              <a:buNone/>
              <a:defRPr sz="1050"/>
            </a:lvl2pPr>
            <a:lvl3pPr marL="685800" indent="0" algn="l" rtl="0">
              <a:buNone/>
              <a:defRPr sz="900"/>
            </a:lvl3pPr>
            <a:lvl4pPr marL="1028700" indent="0" algn="l" rtl="0">
              <a:buNone/>
              <a:defRPr sz="750"/>
            </a:lvl4pPr>
            <a:lvl5pPr marL="1371600" indent="0" algn="l" rtl="0">
              <a:buNone/>
              <a:defRPr sz="750"/>
            </a:lvl5pPr>
            <a:lvl6pPr marL="1714500" indent="0" algn="l" rtl="0">
              <a:buNone/>
              <a:defRPr sz="750"/>
            </a:lvl6pPr>
            <a:lvl7pPr marL="2057400" indent="0" algn="l" rtl="0">
              <a:buNone/>
              <a:defRPr sz="750"/>
            </a:lvl7pPr>
            <a:lvl8pPr marL="2400300" indent="0" algn="l" rtl="0">
              <a:buNone/>
              <a:defRPr sz="750"/>
            </a:lvl8pPr>
            <a:lvl9pPr marL="2743200" indent="0" algn="l" rtl="0">
              <a:buNone/>
              <a:defRPr sz="75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C0002A-E6EF-4378-B5A3-22E20EA855B1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69764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24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491003" y="1600200"/>
            <a:ext cx="4823184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1500"/>
            </a:lvl1pPr>
            <a:lvl2pPr marL="342900" indent="0" algn="l" rtl="0">
              <a:buNone/>
              <a:defRPr sz="2100"/>
            </a:lvl2pPr>
            <a:lvl3pPr marL="685800" indent="0" algn="l" rtl="0">
              <a:buNone/>
              <a:defRPr sz="1800"/>
            </a:lvl3pPr>
            <a:lvl4pPr marL="1028700" indent="0" algn="l" rtl="0">
              <a:buNone/>
              <a:defRPr sz="1500"/>
            </a:lvl4pPr>
            <a:lvl5pPr marL="1371600" indent="0" algn="l" rtl="0">
              <a:buNone/>
              <a:defRPr sz="1500"/>
            </a:lvl5pPr>
            <a:lvl6pPr marL="1714500" indent="0" algn="l" rtl="0">
              <a:buNone/>
              <a:defRPr sz="1500"/>
            </a:lvl6pPr>
            <a:lvl7pPr marL="2057400" indent="0" algn="l" rtl="0">
              <a:buNone/>
              <a:defRPr sz="1500"/>
            </a:lvl7pPr>
            <a:lvl8pPr marL="2400300" indent="0" algn="l" rtl="0">
              <a:buNone/>
              <a:defRPr sz="1500"/>
            </a:lvl8pPr>
            <a:lvl9pPr marL="2743200" indent="0" algn="l" rtl="0">
              <a:buNone/>
              <a:defRPr sz="15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2547747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900"/>
              </a:spcBef>
              <a:buNone/>
              <a:defRPr sz="1350"/>
            </a:lvl1pPr>
            <a:lvl2pPr marL="342900" indent="0" algn="l" rtl="0">
              <a:buNone/>
              <a:defRPr sz="1050"/>
            </a:lvl2pPr>
            <a:lvl3pPr marL="685800" indent="0" algn="l" rtl="0">
              <a:buNone/>
              <a:defRPr sz="900"/>
            </a:lvl3pPr>
            <a:lvl4pPr marL="1028700" indent="0" algn="l" rtl="0">
              <a:buNone/>
              <a:defRPr sz="750"/>
            </a:lvl4pPr>
            <a:lvl5pPr marL="1371600" indent="0" algn="l" rtl="0">
              <a:buNone/>
              <a:defRPr sz="750"/>
            </a:lvl5pPr>
            <a:lvl6pPr marL="1714500" indent="0" algn="l" rtl="0">
              <a:buNone/>
              <a:defRPr sz="750"/>
            </a:lvl6pPr>
            <a:lvl7pPr marL="2057400" indent="0" algn="l" rtl="0">
              <a:buNone/>
              <a:defRPr sz="750"/>
            </a:lvl7pPr>
            <a:lvl8pPr marL="2400300" indent="0" algn="l" rtl="0">
              <a:buNone/>
              <a:defRPr sz="750"/>
            </a:lvl8pPr>
            <a:lvl9pPr marL="2743200" indent="0" algn="l" rtl="0">
              <a:buNone/>
              <a:defRPr sz="75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E4BC3-C763-48AA-8280-ACE59646066A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69637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6D72474-459C-42C4-A0ED-A9AD89867D22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20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29450" y="365125"/>
            <a:ext cx="1285875" cy="5811838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28675" y="365125"/>
            <a:ext cx="6074172" cy="5811838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/>
              <a:t>09.10.2016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4181447" y="3239394"/>
            <a:ext cx="5632704" cy="63302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4592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Shape 2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8" name="Shape 2418"/>
          <p:cNvSpPr txBox="1">
            <a:spLocks noGrp="1"/>
          </p:cNvSpPr>
          <p:nvPr>
            <p:ph type="title"/>
          </p:nvPr>
        </p:nvSpPr>
        <p:spPr>
          <a:xfrm>
            <a:off x="866216" y="1063416"/>
            <a:ext cx="6619244" cy="137975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4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19" name="Shape 2419"/>
          <p:cNvSpPr txBox="1">
            <a:spLocks noGrp="1"/>
          </p:cNvSpPr>
          <p:nvPr>
            <p:ph type="body" idx="1"/>
          </p:nvPr>
        </p:nvSpPr>
        <p:spPr>
          <a:xfrm>
            <a:off x="866216" y="3543300"/>
            <a:ext cx="6619244" cy="2476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20" name="Shape 2420"/>
          <p:cNvSpPr txBox="1">
            <a:spLocks noGrp="1"/>
          </p:cNvSpPr>
          <p:nvPr>
            <p:ph type="dt" idx="10"/>
          </p:nvPr>
        </p:nvSpPr>
        <p:spPr>
          <a:xfrm>
            <a:off x="7988300" y="6394450"/>
            <a:ext cx="742949" cy="304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A408"/>
              </a:buClr>
              <a:buFont typeface="Calibri"/>
              <a:buNone/>
              <a:defRPr sz="1000" b="1" i="0" u="none" strike="noStrike" cap="none">
                <a:solidFill>
                  <a:srgbClr val="F5A4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1" name="Shape 2421"/>
          <p:cNvSpPr txBox="1">
            <a:spLocks noGrp="1"/>
          </p:cNvSpPr>
          <p:nvPr>
            <p:ph type="ftr" idx="11"/>
          </p:nvPr>
        </p:nvSpPr>
        <p:spPr>
          <a:xfrm>
            <a:off x="420687" y="6391275"/>
            <a:ext cx="2895600" cy="304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2" name="Shape 2422"/>
          <p:cNvSpPr txBox="1">
            <a:spLocks noGrp="1"/>
          </p:cNvSpPr>
          <p:nvPr>
            <p:ph type="sldNum" idx="12"/>
          </p:nvPr>
        </p:nvSpPr>
        <p:spPr>
          <a:xfrm>
            <a:off x="7764460" y="295275"/>
            <a:ext cx="628648" cy="76834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en-US" sz="2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7647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828675" y="76200"/>
            <a:ext cx="748551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748665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  <a:p>
            <a:pPr lvl="5" rtl="0"/>
            <a:r>
              <a:rPr lang="ru-RU" dirty="0"/>
              <a:t>Шестой уровень</a:t>
            </a:r>
          </a:p>
          <a:p>
            <a:pPr lvl="6" rtl="0"/>
            <a:r>
              <a:rPr lang="ru-RU" dirty="0"/>
              <a:t>Седьмой уровень</a:t>
            </a:r>
          </a:p>
          <a:p>
            <a:pPr lvl="7" rtl="0"/>
            <a:r>
              <a:rPr lang="ru-RU" dirty="0"/>
              <a:t>Восьмой уровень</a:t>
            </a:r>
          </a:p>
          <a:p>
            <a:pPr lvl="8" rtl="0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8675" y="6356352"/>
            <a:ext cx="137216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A42E0B6C-3F58-4527-A133-F91FB65EBC2F}" type="datetime1">
              <a:rPr lang="ru-RU" smtClean="0"/>
              <a:pPr/>
              <a:t>19.01.2019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0844" y="6356350"/>
            <a:ext cx="474231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42587" y="6356352"/>
            <a:ext cx="1371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827532" y="1219202"/>
            <a:ext cx="7488936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135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522" userDrawn="1">
          <p15:clr>
            <a:srgbClr val="F26B43"/>
          </p15:clr>
        </p15:guide>
        <p15:guide id="2" pos="5238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?term=Pletnev%20S%5bAuthor%5d&amp;cauthor=true&amp;cauthor_uid=29737039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eg"/><Relationship Id="rId5" Type="http://schemas.openxmlformats.org/officeDocument/2006/relationships/hyperlink" Target="https://www.ncbi.nlm.nih.gov/pubmed/?term=Nandhagopal%20N%5bAuthor%5d&amp;cauthor=true&amp;cauthor_uid=29737039" TargetMode="External"/><Relationship Id="rId4" Type="http://schemas.openxmlformats.org/officeDocument/2006/relationships/hyperlink" Target="https://www.ncbi.nlm.nih.gov/pubmed/?term=Pletnev%20VZ%5bAuthor%5d&amp;cauthor=true&amp;cauthor_uid=29737039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3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3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tif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3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3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2.xml"/><Relationship Id="rId5" Type="http://schemas.openxmlformats.org/officeDocument/2006/relationships/diagramLayout" Target="../diagrams/layout22.xml"/><Relationship Id="rId4" Type="http://schemas.openxmlformats.org/officeDocument/2006/relationships/diagramData" Target="../diagrams/data2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3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3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3.pn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1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3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7" Type="http://schemas.openxmlformats.org/officeDocument/2006/relationships/image" Target="../media/image3.png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8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7" Type="http://schemas.openxmlformats.org/officeDocument/2006/relationships/image" Target="../media/image3.png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gif"/><Relationship Id="rId13" Type="http://schemas.openxmlformats.org/officeDocument/2006/relationships/image" Target="../media/image88.jpeg"/><Relationship Id="rId3" Type="http://schemas.openxmlformats.org/officeDocument/2006/relationships/image" Target="../media/image79.png"/><Relationship Id="rId7" Type="http://schemas.openxmlformats.org/officeDocument/2006/relationships/image" Target="../media/image82.gif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86.gif"/><Relationship Id="rId5" Type="http://schemas.openxmlformats.org/officeDocument/2006/relationships/image" Target="../media/image81.gif"/><Relationship Id="rId10" Type="http://schemas.openxmlformats.org/officeDocument/2006/relationships/image" Target="../media/image85.gif"/><Relationship Id="rId4" Type="http://schemas.openxmlformats.org/officeDocument/2006/relationships/image" Target="../media/image80.jpeg"/><Relationship Id="rId9" Type="http://schemas.openxmlformats.org/officeDocument/2006/relationships/image" Target="../media/image84.jpe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9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0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4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4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bch.ru/users/787" TargetMode="External"/><Relationship Id="rId13" Type="http://schemas.openxmlformats.org/officeDocument/2006/relationships/hyperlink" Target="http://www.ibch.ru/users/936" TargetMode="External"/><Relationship Id="rId18" Type="http://schemas.openxmlformats.org/officeDocument/2006/relationships/hyperlink" Target="http://www.ibch.ru/users/30" TargetMode="External"/><Relationship Id="rId26" Type="http://schemas.openxmlformats.org/officeDocument/2006/relationships/hyperlink" Target="http://www.ibch.ru/users/986" TargetMode="External"/><Relationship Id="rId3" Type="http://schemas.openxmlformats.org/officeDocument/2006/relationships/image" Target="../media/image3.png"/><Relationship Id="rId21" Type="http://schemas.openxmlformats.org/officeDocument/2006/relationships/hyperlink" Target="http://www.ibch.ru/users/1069" TargetMode="External"/><Relationship Id="rId7" Type="http://schemas.openxmlformats.org/officeDocument/2006/relationships/hyperlink" Target="http://www.ibch.ru/users/948" TargetMode="External"/><Relationship Id="rId12" Type="http://schemas.openxmlformats.org/officeDocument/2006/relationships/hyperlink" Target="http://www.ibch.ru/users/929" TargetMode="External"/><Relationship Id="rId17" Type="http://schemas.openxmlformats.org/officeDocument/2006/relationships/hyperlink" Target="http://www.ibch.ru/users/344" TargetMode="External"/><Relationship Id="rId25" Type="http://schemas.openxmlformats.org/officeDocument/2006/relationships/hyperlink" Target="http://www.ibch.ru/users/29" TargetMode="External"/><Relationship Id="rId2" Type="http://schemas.openxmlformats.org/officeDocument/2006/relationships/notesSlide" Target="../notesSlides/notesSlide25.xml"/><Relationship Id="rId16" Type="http://schemas.openxmlformats.org/officeDocument/2006/relationships/hyperlink" Target="http://www.ibch.ru/users/28" TargetMode="External"/><Relationship Id="rId20" Type="http://schemas.openxmlformats.org/officeDocument/2006/relationships/hyperlink" Target="http://www.ibch.ru/users/135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ibch.ru/users/416" TargetMode="External"/><Relationship Id="rId11" Type="http://schemas.openxmlformats.org/officeDocument/2006/relationships/hyperlink" Target="http://www.ibch.ru/users/820" TargetMode="External"/><Relationship Id="rId24" Type="http://schemas.openxmlformats.org/officeDocument/2006/relationships/hyperlink" Target="http://www.ibch.ru/users/933" TargetMode="External"/><Relationship Id="rId5" Type="http://schemas.openxmlformats.org/officeDocument/2006/relationships/hyperlink" Target="http://www.ibch.ru/users/45" TargetMode="External"/><Relationship Id="rId15" Type="http://schemas.openxmlformats.org/officeDocument/2006/relationships/hyperlink" Target="http://www.ibch.ru/users/334" TargetMode="External"/><Relationship Id="rId23" Type="http://schemas.openxmlformats.org/officeDocument/2006/relationships/hyperlink" Target="http://www.ibch.ru/users/796" TargetMode="External"/><Relationship Id="rId10" Type="http://schemas.openxmlformats.org/officeDocument/2006/relationships/hyperlink" Target="http://www.ibch.ru/users/284" TargetMode="External"/><Relationship Id="rId19" Type="http://schemas.openxmlformats.org/officeDocument/2006/relationships/hyperlink" Target="http://www.ibch.ru/users/1070" TargetMode="External"/><Relationship Id="rId4" Type="http://schemas.openxmlformats.org/officeDocument/2006/relationships/hyperlink" Target="http://www.ibch.ru/users/831" TargetMode="External"/><Relationship Id="rId9" Type="http://schemas.openxmlformats.org/officeDocument/2006/relationships/hyperlink" Target="http://www.ibch.ru/users/281" TargetMode="External"/><Relationship Id="rId14" Type="http://schemas.openxmlformats.org/officeDocument/2006/relationships/hyperlink" Target="http://www.ibch.ru/users/833" TargetMode="External"/><Relationship Id="rId22" Type="http://schemas.openxmlformats.org/officeDocument/2006/relationships/hyperlink" Target="http://www.ibch.ru/users/283" TargetMode="Externa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bch.ru/users/1002" TargetMode="External"/><Relationship Id="rId13" Type="http://schemas.openxmlformats.org/officeDocument/2006/relationships/hyperlink" Target="https://www.ncbi.nlm.nih.gov/pubmed/?term=Buzdin%20A%5bAuthor%5d&amp;cauthor=true&amp;cauthor_uid=29935311" TargetMode="External"/><Relationship Id="rId18" Type="http://schemas.openxmlformats.org/officeDocument/2006/relationships/hyperlink" Target="https://www.ncbi.nlm.nih.gov/pubmed/?term=Kovalenko%20EI%5bAuthor%5d&amp;cauthor=true&amp;cauthor_uid=30459272" TargetMode="External"/><Relationship Id="rId26" Type="http://schemas.openxmlformats.org/officeDocument/2006/relationships/hyperlink" Target="https://www.ncbi.nlm.nih.gov/pubmed/?term=Nazarov%20AS%5bAuthor%5d&amp;cauthor=true&amp;cauthor_uid=30181282" TargetMode="External"/><Relationship Id="rId3" Type="http://schemas.openxmlformats.org/officeDocument/2006/relationships/image" Target="../media/image3.png"/><Relationship Id="rId21" Type="http://schemas.openxmlformats.org/officeDocument/2006/relationships/hyperlink" Target="https://www.ncbi.nlm.nih.gov/pubmed/?term=Chudakov%20DM%5bAuthor%5d&amp;cauthor=true&amp;cauthor_uid=30459272" TargetMode="External"/><Relationship Id="rId7" Type="http://schemas.openxmlformats.org/officeDocument/2006/relationships/hyperlink" Target="http://www.ibch.ru/users/44" TargetMode="External"/><Relationship Id="rId12" Type="http://schemas.openxmlformats.org/officeDocument/2006/relationships/hyperlink" Target="https://www.ncbi.nlm.nih.gov/pubmed/?term=Chudakov%20DM%5bAuthor%5d&amp;cauthor=true&amp;cauthor_uid=30355617" TargetMode="External"/><Relationship Id="rId17" Type="http://schemas.openxmlformats.org/officeDocument/2006/relationships/hyperlink" Target="https://www.ncbi.nlm.nih.gov/pubmed/?term=Komech%20EA%5bAuthor%5d&amp;cauthor=true&amp;cauthor_uid=30459272" TargetMode="External"/><Relationship Id="rId25" Type="http://schemas.openxmlformats.org/officeDocument/2006/relationships/hyperlink" Target="https://www.ncbi.nlm.nih.gov/pubmed/?term=Smirnov%20IV%5bAuthor%5d&amp;cauthor=true&amp;cauthor_uid=30181282" TargetMode="External"/><Relationship Id="rId2" Type="http://schemas.openxmlformats.org/officeDocument/2006/relationships/notesSlide" Target="../notesSlides/notesSlide26.xml"/><Relationship Id="rId16" Type="http://schemas.openxmlformats.org/officeDocument/2006/relationships/hyperlink" Target="https://www.ncbi.nlm.nih.gov/pubmed/?term=Sycheva%20AL%5bAuthor%5d&amp;cauthor=true&amp;cauthor_uid=30459272" TargetMode="External"/><Relationship Id="rId20" Type="http://schemas.openxmlformats.org/officeDocument/2006/relationships/hyperlink" Target="https://www.ncbi.nlm.nih.gov/pubmed/?term=Komkov%20AY%5bAuthor%5d&amp;cauthor=true&amp;cauthor_uid=30459272" TargetMode="External"/><Relationship Id="rId29" Type="http://schemas.openxmlformats.org/officeDocument/2006/relationships/hyperlink" Target="https://www.ncbi.nlm.nih.gov/pubmed/?term=Gabibov%20AG%5bAuthor%5d&amp;cauthor=true&amp;cauthor_uid=30181282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ibch.ru/users/737" TargetMode="External"/><Relationship Id="rId11" Type="http://schemas.openxmlformats.org/officeDocument/2006/relationships/hyperlink" Target="http://www.ibch.ru/users/18" TargetMode="External"/><Relationship Id="rId24" Type="http://schemas.openxmlformats.org/officeDocument/2006/relationships/hyperlink" Target="https://www.ncbi.nlm.nih.gov/pubmed/?term=Terekhov%20SS%5bAuthor%5d&amp;cauthor=true&amp;cauthor_uid=30181282" TargetMode="External"/><Relationship Id="rId5" Type="http://schemas.openxmlformats.org/officeDocument/2006/relationships/hyperlink" Target="http://www.ibch.ru/users/283" TargetMode="External"/><Relationship Id="rId15" Type="http://schemas.openxmlformats.org/officeDocument/2006/relationships/hyperlink" Target="https://www.ncbi.nlm.nih.gov/pubmed/?term=Minervina%20AA%5bAuthor%5d&amp;cauthor=true&amp;cauthor_uid=30459272" TargetMode="External"/><Relationship Id="rId23" Type="http://schemas.openxmlformats.org/officeDocument/2006/relationships/hyperlink" Target="https://www.ncbi.nlm.nih.gov/pubmed/?term=Lebedev%20YB%5bAuthor%5d&amp;cauthor=true&amp;cauthor_uid=30459272" TargetMode="External"/><Relationship Id="rId28" Type="http://schemas.openxmlformats.org/officeDocument/2006/relationships/hyperlink" Target="https://www.ncbi.nlm.nih.gov/pubmed/?term=Ziganshin%20RH%5bAuthor%5d&amp;cauthor=true&amp;cauthor_uid=30181282" TargetMode="External"/><Relationship Id="rId10" Type="http://schemas.openxmlformats.org/officeDocument/2006/relationships/hyperlink" Target="http://www.ibch.ru/users/261" TargetMode="External"/><Relationship Id="rId19" Type="http://schemas.openxmlformats.org/officeDocument/2006/relationships/hyperlink" Target="https://www.ncbi.nlm.nih.gov/pubmed/?term=Egorov%20ES%5bAuthor%5d&amp;cauthor=true&amp;cauthor_uid=30459272" TargetMode="External"/><Relationship Id="rId4" Type="http://schemas.openxmlformats.org/officeDocument/2006/relationships/hyperlink" Target="http://www.ibch.ru/users/915" TargetMode="External"/><Relationship Id="rId9" Type="http://schemas.openxmlformats.org/officeDocument/2006/relationships/hyperlink" Target="http://www.ibch.ru/users/1382" TargetMode="External"/><Relationship Id="rId14" Type="http://schemas.openxmlformats.org/officeDocument/2006/relationships/hyperlink" Target="https://www.ncbi.nlm.nih.gov/pubmed/?term=Pogorelyy%20MV%5bAuthor%5d&amp;cauthor=true&amp;cauthor_uid=30459272" TargetMode="External"/><Relationship Id="rId22" Type="http://schemas.openxmlformats.org/officeDocument/2006/relationships/hyperlink" Target="https://www.ncbi.nlm.nih.gov/pubmed/?term=Mamedov%20IZ%5bAuthor%5d&amp;cauthor=true&amp;cauthor_uid=30459272" TargetMode="External"/><Relationship Id="rId27" Type="http://schemas.openxmlformats.org/officeDocument/2006/relationships/hyperlink" Target="https://www.ncbi.nlm.nih.gov/pubmed/?term=Danilov%20DV%5bAuthor%5d&amp;cauthor=true&amp;cauthor_uid=30181282" TargetMode="External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pubmed/?term=Berkut%20AA%5bAuthor%5d&amp;cauthor=true&amp;cauthor_uid=29636418" TargetMode="External"/><Relationship Id="rId13" Type="http://schemas.openxmlformats.org/officeDocument/2006/relationships/hyperlink" Target="https://www.ncbi.nlm.nih.gov/pubmed/?term=Kirpichnikov%20MP%5bAuthor%5d&amp;cauthor=true&amp;cauthor_uid=29636418" TargetMode="External"/><Relationship Id="rId18" Type="http://schemas.openxmlformats.org/officeDocument/2006/relationships/hyperlink" Target="https://www.ncbi.nlm.nih.gov/pubmed/?term=Serebrovskaya%20EO%5bAuthor%5d&amp;cauthor=true&amp;cauthor_uid=30478037" TargetMode="External"/><Relationship Id="rId26" Type="http://schemas.openxmlformats.org/officeDocument/2006/relationships/hyperlink" Target="https://www.ncbi.nlm.nih.gov/pubmed/?term=Shender%20V%5bAuthor%5d&amp;cauthor=true&amp;cauthor_uid=30478037" TargetMode="External"/><Relationship Id="rId39" Type="http://schemas.openxmlformats.org/officeDocument/2006/relationships/hyperlink" Target="https://www.ncbi.nlm.nih.gov/pubmed/?term=Stepanov%20AV%5bAuthor%5d&amp;cauthor=true&amp;cauthor_uid=29987039" TargetMode="External"/><Relationship Id="rId3" Type="http://schemas.openxmlformats.org/officeDocument/2006/relationships/image" Target="../media/image3.png"/><Relationship Id="rId21" Type="http://schemas.openxmlformats.org/officeDocument/2006/relationships/hyperlink" Target="https://www.ncbi.nlm.nih.gov/pubmed/?term=Vvedensky%20A%5bAuthor%5d&amp;cauthor=true&amp;cauthor_uid=30478037" TargetMode="External"/><Relationship Id="rId34" Type="http://schemas.openxmlformats.org/officeDocument/2006/relationships/hyperlink" Target="https://www.ncbi.nlm.nih.gov/pubmed/?term=Bogdanova%20EA%5bAuthor%5d&amp;cauthor=true&amp;cauthor_uid=30478037" TargetMode="External"/><Relationship Id="rId7" Type="http://schemas.openxmlformats.org/officeDocument/2006/relationships/hyperlink" Target="https://www.ncbi.nlm.nih.gov/pubmed/?term=Shenkarev%20ZO%5bAuthor%5d&amp;cauthor=true&amp;cauthor_uid=29636418" TargetMode="External"/><Relationship Id="rId12" Type="http://schemas.openxmlformats.org/officeDocument/2006/relationships/hyperlink" Target="https://www.ncbi.nlm.nih.gov/pubmed/?term=Lyukmanova%20EN%5bAuthor%5d&amp;cauthor=true&amp;cauthor_uid=29636418" TargetMode="External"/><Relationship Id="rId17" Type="http://schemas.openxmlformats.org/officeDocument/2006/relationships/hyperlink" Target="https://www.ncbi.nlm.nih.gov/pubmed/?term=Mokrushina%20YA%5bAuthor%5d&amp;cauthor=true&amp;cauthor_uid=30478037" TargetMode="External"/><Relationship Id="rId25" Type="http://schemas.openxmlformats.org/officeDocument/2006/relationships/hyperlink" Target="https://www.ncbi.nlm.nih.gov/pubmed/?term=Kaskova%20ZM%5bAuthor%5d&amp;cauthor=true&amp;cauthor_uid=30478037" TargetMode="External"/><Relationship Id="rId33" Type="http://schemas.openxmlformats.org/officeDocument/2006/relationships/hyperlink" Target="https://www.ncbi.nlm.nih.gov/pubmed/?term=Barsova%20E%5bAuthor%5d&amp;cauthor=true&amp;cauthor_uid=30478037" TargetMode="External"/><Relationship Id="rId38" Type="http://schemas.openxmlformats.org/officeDocument/2006/relationships/hyperlink" Target="https://www.ncbi.nlm.nih.gov/pubmed/?term=Belousov%20VV%5bAuthor%5d&amp;cauthor=true&amp;cauthor_uid=30463959" TargetMode="External"/><Relationship Id="rId2" Type="http://schemas.openxmlformats.org/officeDocument/2006/relationships/notesSlide" Target="../notesSlides/notesSlide27.xml"/><Relationship Id="rId16" Type="http://schemas.openxmlformats.org/officeDocument/2006/relationships/hyperlink" Target="https://www.ncbi.nlm.nih.gov/pubmed/?term=Sarkisyan%20KS%5bAuthor%5d&amp;cauthor=true&amp;cauthor_uid=30478037" TargetMode="External"/><Relationship Id="rId20" Type="http://schemas.openxmlformats.org/officeDocument/2006/relationships/hyperlink" Target="https://www.ncbi.nlm.nih.gov/pubmed/?term=Gorokhovatsky%20AY%5bAuthor%5d&amp;cauthor=true&amp;cauthor_uid=30478037" TargetMode="External"/><Relationship Id="rId29" Type="http://schemas.openxmlformats.org/officeDocument/2006/relationships/hyperlink" Target="https://www.ncbi.nlm.nih.gov/pubmed/?term=Mishin%20AS%5bAuthor%5d&amp;cauthor=true&amp;cauthor_uid=30478037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ncbi.nlm.nih.gov/pubmed/?term=Deyev%20SM%5bAuthor%5d&amp;cauthor=true&amp;cauthor_uid=30194234" TargetMode="External"/><Relationship Id="rId11" Type="http://schemas.openxmlformats.org/officeDocument/2006/relationships/hyperlink" Target="https://www.ncbi.nlm.nih.gov/pubmed/?term=Kulbatskii%20DS%5bAuthor%5d&amp;cauthor=true&amp;cauthor_uid=29636418" TargetMode="External"/><Relationship Id="rId24" Type="http://schemas.openxmlformats.org/officeDocument/2006/relationships/hyperlink" Target="https://www.ncbi.nlm.nih.gov/pubmed/?term=Tsarkova%20AS%5bAuthor%5d&amp;cauthor=true&amp;cauthor_uid=30478037" TargetMode="External"/><Relationship Id="rId32" Type="http://schemas.openxmlformats.org/officeDocument/2006/relationships/hyperlink" Target="https://www.ncbi.nlm.nih.gov/pubmed/?term=Kopantzev%20EP%5bAuthor%5d&amp;cauthor=true&amp;cauthor_uid=30478037" TargetMode="External"/><Relationship Id="rId37" Type="http://schemas.openxmlformats.org/officeDocument/2006/relationships/hyperlink" Target="https://www.ncbi.nlm.nih.gov/pubmed/?term=Yampolsky%20IV%5bAuthor%5d&amp;cauthor=true&amp;cauthor_uid=30478037" TargetMode="External"/><Relationship Id="rId40" Type="http://schemas.openxmlformats.org/officeDocument/2006/relationships/hyperlink" Target="https://www.ncbi.nlm.nih.gov/pubmed/?term=Shugay%20M%5bAuthor%5d&amp;cauthor=true&amp;cauthor_uid=30158170" TargetMode="External"/><Relationship Id="rId5" Type="http://schemas.openxmlformats.org/officeDocument/2006/relationships/hyperlink" Target="https://www.ncbi.nlm.nih.gov/pubmed/?term=Zvyagin%20AV%5bAuthor%5d&amp;cauthor=true&amp;cauthor_uid=30194234" TargetMode="External"/><Relationship Id="rId15" Type="http://schemas.openxmlformats.org/officeDocument/2006/relationships/hyperlink" Target="https://www.ncbi.nlm.nih.gov/pubmed/?term=Kotlobay%20AA%5bAuthor%5d&amp;cauthor=true&amp;cauthor_uid=30478037" TargetMode="External"/><Relationship Id="rId23" Type="http://schemas.openxmlformats.org/officeDocument/2006/relationships/hyperlink" Target="https://www.ncbi.nlm.nih.gov/pubmed/?term=Ziganshin%20R%5bAuthor%5d&amp;cauthor=true&amp;cauthor_uid=30478037" TargetMode="External"/><Relationship Id="rId28" Type="http://schemas.openxmlformats.org/officeDocument/2006/relationships/hyperlink" Target="https://www.ncbi.nlm.nih.gov/pubmed/?term=Zaraisky%20AG%5bAuthor%5d&amp;cauthor=true&amp;cauthor_uid=30478037" TargetMode="External"/><Relationship Id="rId36" Type="http://schemas.openxmlformats.org/officeDocument/2006/relationships/hyperlink" Target="https://www.ncbi.nlm.nih.gov/pubmed/?term=Smirnov%20IV%5bAuthor%5d&amp;cauthor=true&amp;cauthor_uid=30478037" TargetMode="External"/><Relationship Id="rId10" Type="http://schemas.openxmlformats.org/officeDocument/2006/relationships/hyperlink" Target="https://www.ncbi.nlm.nih.gov/pubmed/?term=Paramonov%20AS%5bAuthor%5d&amp;cauthor=true&amp;cauthor_uid=29636418" TargetMode="External"/><Relationship Id="rId19" Type="http://schemas.openxmlformats.org/officeDocument/2006/relationships/hyperlink" Target="https://www.ncbi.nlm.nih.gov/pubmed/?term=Markina%20NM%5bAuthor%5d&amp;cauthor=true&amp;cauthor_uid=30478037" TargetMode="External"/><Relationship Id="rId31" Type="http://schemas.openxmlformats.org/officeDocument/2006/relationships/hyperlink" Target="https://www.ncbi.nlm.nih.gov/pubmed/?term=Mitiouchkina%20TY%5bAuthor%5d&amp;cauthor=true&amp;cauthor_uid=30478037" TargetMode="External"/><Relationship Id="rId4" Type="http://schemas.openxmlformats.org/officeDocument/2006/relationships/hyperlink" Target="https://www.ncbi.nlm.nih.gov/pubmed/?term=Petrov%20RV%5bAuthor%5d&amp;cauthor=true&amp;cauthor_uid=30194234" TargetMode="External"/><Relationship Id="rId9" Type="http://schemas.openxmlformats.org/officeDocument/2006/relationships/hyperlink" Target="https://www.ncbi.nlm.nih.gov/pubmed/?term=Myshkin%20MY%5bAuthor%5d&amp;cauthor=true&amp;cauthor_uid=29636418" TargetMode="External"/><Relationship Id="rId14" Type="http://schemas.openxmlformats.org/officeDocument/2006/relationships/hyperlink" Target="https://www.ncbi.nlm.nih.gov/pubmed/?term=Vassilevski%20AA%5bAuthor%5d&amp;cauthor=true&amp;cauthor_uid=29636418" TargetMode="External"/><Relationship Id="rId22" Type="http://schemas.openxmlformats.org/officeDocument/2006/relationships/hyperlink" Target="https://www.ncbi.nlm.nih.gov/pubmed/?term=Chepurnyh%20TV%5bAuthor%5d&amp;cauthor=true&amp;cauthor_uid=30478037" TargetMode="External"/><Relationship Id="rId27" Type="http://schemas.openxmlformats.org/officeDocument/2006/relationships/hyperlink" Target="https://www.ncbi.nlm.nih.gov/pubmed/?term=Eroshkin%20FM%5bAuthor%5d&amp;cauthor=true&amp;cauthor_uid=30478037" TargetMode="External"/><Relationship Id="rId30" Type="http://schemas.openxmlformats.org/officeDocument/2006/relationships/hyperlink" Target="https://www.ncbi.nlm.nih.gov/pubmed/?term=Dolgov%20SV%5bAuthor%5d&amp;cauthor=true&amp;cauthor_uid=30478037" TargetMode="External"/><Relationship Id="rId35" Type="http://schemas.openxmlformats.org/officeDocument/2006/relationships/hyperlink" Target="https://www.ncbi.nlm.nih.gov/pubmed/?term=Lukyanov%20S%5bAuthor%5d&amp;cauthor=true&amp;cauthor_uid=30478037" TargetMode="Externa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1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4.xml"/><Relationship Id="rId13" Type="http://schemas.microsoft.com/office/2007/relationships/diagramDrawing" Target="../diagrams/drawing3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4.xml"/><Relationship Id="rId12" Type="http://schemas.openxmlformats.org/officeDocument/2006/relationships/diagramColors" Target="../diagrams/colors3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34.xml"/><Relationship Id="rId11" Type="http://schemas.openxmlformats.org/officeDocument/2006/relationships/diagramQuickStyle" Target="../diagrams/quickStyle35.xml"/><Relationship Id="rId5" Type="http://schemas.openxmlformats.org/officeDocument/2006/relationships/diagramLayout" Target="../diagrams/layout34.xml"/><Relationship Id="rId10" Type="http://schemas.openxmlformats.org/officeDocument/2006/relationships/diagramLayout" Target="../diagrams/layout35.xml"/><Relationship Id="rId4" Type="http://schemas.openxmlformats.org/officeDocument/2006/relationships/diagramData" Target="../diagrams/data34.xml"/><Relationship Id="rId9" Type="http://schemas.openxmlformats.org/officeDocument/2006/relationships/diagramData" Target="../diagrams/data35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8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828675" y="2576321"/>
            <a:ext cx="4070779" cy="1664768"/>
          </a:xfrm>
        </p:spPr>
        <p:txBody>
          <a:bodyPr rtlCol="0" anchor="ctr"/>
          <a:lstStyle/>
          <a:p>
            <a:pPr rtl="0"/>
            <a:r>
              <a:rPr lang="ru-RU" b="1" dirty="0">
                <a:solidFill>
                  <a:schemeClr val="tx2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Итоги выполнения НИР в 2018 году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АНАЛИЗ ОСНОВНЫХ </a:t>
            </a:r>
            <a:b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РЕЗУЛЬТАТОВ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6B3864D-BF22-4F29-9E69-4885B4E78E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30" r="19030"/>
          <a:stretch>
            <a:fillRect/>
          </a:stretch>
        </p:blipFill>
        <p:spPr/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034401B-0741-448F-A5A3-5D2B44340296}"/>
              </a:ext>
            </a:extLst>
          </p:cNvPr>
          <p:cNvSpPr/>
          <p:nvPr/>
        </p:nvSpPr>
        <p:spPr>
          <a:xfrm>
            <a:off x="1939159" y="67759"/>
            <a:ext cx="7047186" cy="1035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  <a:spcBef>
                <a:spcPts val="600"/>
              </a:spcBef>
              <a:defRPr/>
            </a:pPr>
            <a:r>
              <a:rPr lang="ru-RU" sz="1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МИНИСТЕРСТВО НАУКИ И ВЫСШЕГО ОБРАЗОВАНИЯ РОССИЙСКОЙ ФЕДЕРАЦИИ</a:t>
            </a:r>
            <a:r>
              <a:rPr lang="ru-RU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Федеральное государственное бюджетное учреждение науки</a:t>
            </a:r>
            <a:br>
              <a:rPr lang="ru-RU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600" b="1" spc="200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ИНСТИТУТ БИООРГАНИЧЕСКОЙ ХИМИИ </a:t>
            </a:r>
            <a:r>
              <a:rPr lang="ru-RU" sz="16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/>
            </a:r>
            <a:br>
              <a:rPr lang="ru-RU" sz="16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sz="16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им. академиков М.М.</a:t>
            </a:r>
            <a:r>
              <a:rPr lang="en-US" sz="16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 </a:t>
            </a:r>
            <a:r>
              <a:rPr lang="ru-RU" sz="16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Шемякина и Ю.А. Овчинникова</a:t>
            </a:r>
            <a:r>
              <a:rPr lang="ru-RU" sz="12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/>
            </a:r>
            <a:br>
              <a:rPr lang="ru-RU" sz="12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РОССИЙСКОЙ АКАДЕМИИ НАУК</a:t>
            </a:r>
          </a:p>
        </p:txBody>
      </p:sp>
      <p:pic>
        <p:nvPicPr>
          <p:cNvPr id="11" name="Рисунок 10" descr="Эмблема ИБХ РАН">
            <a:extLst>
              <a:ext uri="{FF2B5EF4-FFF2-40B4-BE49-F238E27FC236}">
                <a16:creationId xmlns:a16="http://schemas.microsoft.com/office/drawing/2014/main" xmlns="" id="{6D27A06E-C345-4194-BC8D-4B8EEBB4D492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2122" y="89316"/>
            <a:ext cx="637037" cy="143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52133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ОТДЕЛЫ ИБХ РАН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AD5550BA-ADB0-498A-BD14-2760B56C5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5" y="1430448"/>
            <a:ext cx="7486650" cy="5351352"/>
          </a:xfrm>
        </p:spPr>
        <p:txBody>
          <a:bodyPr>
            <a:normAutofit fontScale="92500" lnSpcReduction="20000"/>
          </a:bodyPr>
          <a:lstStyle/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пептидно-белковых технологии (В.Т. Иванов)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иммунологии (Р.В. Петров)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структурной биологии (А.С. Арсеньев)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геномики 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постгеномных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технологий (С.А. Лукьянов)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молекулярной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нейроиммунной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сигнализации (В.И.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Цетлин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биоинженерии (М.П. Кирпичников)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молекулярной нейробиологии (А.В.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Семьянов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молекулярной биологии и биотехнологии растений (С.К.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Завриев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химической биологии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гликанов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и липидов (Н.В. Бовин)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биомолекулярной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химии (И.В. Ямпольский)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биоматериалов 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бионанотехнологий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(В.А. Олейников)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геномики адаптивного иммунитета (Д.М. Чудаков)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Отдел функционирования живых систем (О.А. Донцова)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биоинженерии ФИБХ (А.И. Мирошников)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метаболизма и редокс-биологии (В.В. Белоусов)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биологических испытаний (ФИБХ) (А.Н.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Мурашев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</a:t>
            </a:r>
          </a:p>
          <a:p>
            <a:pPr marL="2057400" lvl="6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«Учебно-научный центр» (Т.В. Овчинникова)</a:t>
            </a:r>
          </a:p>
          <a:p>
            <a:pPr marL="2057400" lvl="6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ru-RU" sz="15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Лаборатория биотехнологии (А.И. Мирошников)</a:t>
            </a:r>
          </a:p>
          <a:p>
            <a:pPr marL="2057400" lvl="6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ru-RU" sz="15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Лаборатория молекулярных основ эмбриогенеза (А.Г. Зарайский)</a:t>
            </a:r>
          </a:p>
          <a:p>
            <a:pPr marL="2057400" lvl="6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ru-RU" sz="15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Группа кросс-сшивающих ферментов (Н.Б. Пестов)</a:t>
            </a:r>
          </a:p>
          <a:p>
            <a:pPr marL="2057400" lvl="6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ru-RU" sz="1500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Лаборатория изотопных методов анализа (Ю.С. Скоблов)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88CD309-35E1-40FD-A072-BABA20FBD45F}"/>
              </a:ext>
            </a:extLst>
          </p:cNvPr>
          <p:cNvSpPr/>
          <p:nvPr/>
        </p:nvSpPr>
        <p:spPr>
          <a:xfrm>
            <a:off x="5622202" y="1430448"/>
            <a:ext cx="3340729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16 отделов включают </a:t>
            </a:r>
            <a:br>
              <a:rPr lang="ru-RU" sz="2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70 </a:t>
            </a:r>
            <a:r>
              <a:rPr lang="ru-RU" sz="20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лабораторий и групп</a:t>
            </a:r>
          </a:p>
        </p:txBody>
      </p:sp>
    </p:spTree>
    <p:extLst>
      <p:ext uri="{BB962C8B-B14F-4D97-AF65-F5344CB8AC3E}">
        <p14:creationId xmlns:p14="http://schemas.microsoft.com/office/powerpoint/2010/main" xmlns="" val="1654255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</a:rPr>
              <a:t>ОТДЕЛ ПЕПТИДНО-БЕЛКОВЫХ ТЕХНОЛОГИЙ 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(академик В.Т. Иванов)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112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50775946"/>
              </p:ext>
            </p:extLst>
          </p:nvPr>
        </p:nvGraphicFramePr>
        <p:xfrm>
          <a:off x="828674" y="1385180"/>
          <a:ext cx="7904265" cy="5279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1502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156" y="199959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</a:t>
            </a:r>
            <a:r>
              <a:rPr lang="ru-RU" sz="1600" dirty="0" err="1">
                <a:solidFill>
                  <a:schemeClr val="bg1"/>
                </a:solidFill>
              </a:rPr>
              <a:t>биокатализа</a:t>
            </a:r>
            <a:r>
              <a:rPr lang="ru-RU" sz="1600" dirty="0">
                <a:solidFill>
                  <a:schemeClr val="bg1"/>
                </a:solidFill>
              </a:rPr>
              <a:t> (А.Г. Габибов)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180260" y="5988627"/>
            <a:ext cx="8839689" cy="66941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0" marR="5080" indent="0">
              <a:lnSpc>
                <a:spcPct val="100000"/>
              </a:lnSpc>
              <a:spcBef>
                <a:spcPts val="95"/>
              </a:spcBef>
              <a:buNone/>
            </a:pPr>
            <a:r>
              <a:rPr lang="ru-RU"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помощью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методов комбинаторной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химии 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биологии создана система скрининга В-клеточных рецепторов пациентов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онкозаболеваниями. Создана технология получения  персонифицированных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химерных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антигенных рецепторов для борьбы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лимфомами.</a:t>
            </a:r>
            <a:endParaRPr lang="ru-RU" sz="1400" dirty="0">
              <a:cs typeface="Times New Roman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52155" y="749796"/>
            <a:ext cx="7921929" cy="85792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ПЕРСОНИФИЦИРОВАННАЯ ТЕРАПИЯ В-КЛЕТОЧНЫХ ЛИМФОМ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spc="-5" dirty="0">
                <a:solidFill>
                  <a:srgbClr val="990000"/>
                </a:solidFill>
                <a:latin typeface="+mj-lt"/>
                <a:cs typeface="Arial"/>
              </a:rPr>
              <a:t>(выявление уникального </a:t>
            </a:r>
            <a:r>
              <a:rPr lang="ru-RU" sz="2000" spc="-5" dirty="0" err="1">
                <a:solidFill>
                  <a:srgbClr val="990000"/>
                </a:solidFill>
                <a:latin typeface="+mj-lt"/>
                <a:cs typeface="Arial"/>
              </a:rPr>
              <a:t>лиганда</a:t>
            </a:r>
            <a:r>
              <a:rPr lang="ru-RU" sz="2000" spc="-5" dirty="0">
                <a:solidFill>
                  <a:srgbClr val="990000"/>
                </a:solidFill>
                <a:latin typeface="+mj-lt"/>
                <a:cs typeface="Arial"/>
              </a:rPr>
              <a:t> лимфомы </a:t>
            </a:r>
            <a:br>
              <a:rPr lang="ru-RU" sz="2000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spc="-5" dirty="0">
                <a:solidFill>
                  <a:srgbClr val="990000"/>
                </a:solidFill>
                <a:latin typeface="+mj-lt"/>
                <a:cs typeface="Arial"/>
              </a:rPr>
              <a:t>позволяет уничтожать только опухолевые В-клетки)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E37122A-63E2-43D4-AC98-BD5538110C32}"/>
              </a:ext>
            </a:extLst>
          </p:cNvPr>
          <p:cNvSpPr/>
          <p:nvPr/>
        </p:nvSpPr>
        <p:spPr>
          <a:xfrm>
            <a:off x="5231876" y="5060959"/>
            <a:ext cx="3650526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282A2B"/>
                </a:solidFill>
                <a:cs typeface="Arial"/>
              </a:rPr>
              <a:t>Stepanov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-25" dirty="0">
                <a:solidFill>
                  <a:srgbClr val="282A2B"/>
                </a:solidFill>
                <a:cs typeface="Arial"/>
              </a:rPr>
              <a:t>AV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Autocrine-based selection of ligands for personalized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CAR-T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therapy of lymphoma.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Sci</a:t>
            </a:r>
            <a:r>
              <a:rPr lang="en-US" sz="1400" b="1" i="1" spc="-6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Adv</a:t>
            </a:r>
            <a:r>
              <a:rPr lang="ru-RU" sz="1400" b="1" i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11.5</a:t>
            </a:r>
            <a:endParaRPr lang="en-US" sz="1400" b="1" dirty="0">
              <a:solidFill>
                <a:srgbClr val="990000"/>
              </a:solidFill>
              <a:cs typeface="Arial"/>
            </a:endParaRPr>
          </a:p>
        </p:txBody>
      </p:sp>
      <p:pic>
        <p:nvPicPr>
          <p:cNvPr id="2052" name="Picture 4" descr="http://www.ibch.ru/ru/downloads/labreport/133/dostizhenie_1.jpg">
            <a:extLst>
              <a:ext uri="{FF2B5EF4-FFF2-40B4-BE49-F238E27FC236}">
                <a16:creationId xmlns:a16="http://schemas.microsoft.com/office/drawing/2014/main" xmlns="" id="{1276C410-D881-473D-8FC7-7D7CC609C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071" r="3174" b="18302"/>
          <a:stretch/>
        </p:blipFill>
        <p:spPr bwMode="auto">
          <a:xfrm>
            <a:off x="180260" y="1759800"/>
            <a:ext cx="7292857" cy="367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88516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7137175" y="1911931"/>
            <a:ext cx="1745227" cy="390106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0" marR="5080" indent="0">
              <a:lnSpc>
                <a:spcPct val="100000"/>
              </a:lnSpc>
              <a:spcBef>
                <a:spcPts val="95"/>
              </a:spcBef>
              <a:buNone/>
            </a:pPr>
            <a:r>
              <a:rPr lang="ru-RU" sz="1400" dirty="0"/>
              <a:t>Предложен путь поиска новых антибиотиков с помощью </a:t>
            </a:r>
            <a:r>
              <a:rPr lang="ru-RU" sz="1400" dirty="0" err="1"/>
              <a:t>микрофлюидных</a:t>
            </a:r>
            <a:r>
              <a:rPr lang="ru-RU" sz="1400" dirty="0"/>
              <a:t> скрининговых технологий. Установлен путь биосинтеза нового антибиотика </a:t>
            </a:r>
            <a:r>
              <a:rPr lang="ru-RU" sz="1400" dirty="0" err="1"/>
              <a:t>амикумацина</a:t>
            </a:r>
            <a:r>
              <a:rPr lang="ru-RU" sz="1400" dirty="0"/>
              <a:t>. Найдены  ферменты, специфическая </a:t>
            </a:r>
            <a:r>
              <a:rPr lang="ru-RU" sz="1400" dirty="0" err="1"/>
              <a:t>киназа</a:t>
            </a:r>
            <a:r>
              <a:rPr lang="ru-RU" sz="1400" dirty="0"/>
              <a:t> и фосфатаза, ответственные за инактивацию и активацию данного антибиотика.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52156" y="704741"/>
            <a:ext cx="7797338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МИКРОБИОТА РОТОВОЙ ПОЛОСТИ СИБИРСКОГО МЕДВЕДЯ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КАК ИСТОЧНИК НОВЫХ АНТИБИОТИКОВ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2D7057F-AD01-4176-9CAE-92B152C9A201}"/>
              </a:ext>
            </a:extLst>
          </p:cNvPr>
          <p:cNvSpPr/>
          <p:nvPr/>
        </p:nvSpPr>
        <p:spPr>
          <a:xfrm>
            <a:off x="491067" y="6212417"/>
            <a:ext cx="8391335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/>
              <a:t>Terekhov</a:t>
            </a:r>
            <a:r>
              <a:rPr lang="en-US" sz="1400" b="1" dirty="0"/>
              <a:t> SS </a:t>
            </a:r>
            <a:r>
              <a:rPr lang="ru-RU" sz="1400" b="1" dirty="0"/>
              <a:t>и др. (2018) </a:t>
            </a:r>
            <a:r>
              <a:rPr lang="en-US" sz="1400" b="1" dirty="0"/>
              <a:t>Ultrahigh-throughput functional profiling of microbiota communities. </a:t>
            </a:r>
            <a:r>
              <a:rPr lang="en-US" sz="1400" b="1" i="1" dirty="0"/>
              <a:t>Proc Natl </a:t>
            </a:r>
            <a:r>
              <a:rPr lang="en-US" sz="1400" b="1" i="1" dirty="0" err="1"/>
              <a:t>Acad</a:t>
            </a:r>
            <a:r>
              <a:rPr lang="en-US" sz="1400" b="1" i="1" dirty="0"/>
              <a:t> Sci U S A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9.504</a:t>
            </a:r>
            <a:endParaRPr lang="en-US" sz="1400" b="1" i="1" dirty="0"/>
          </a:p>
        </p:txBody>
      </p:sp>
      <p:pic>
        <p:nvPicPr>
          <p:cNvPr id="1026" name="Picture 2" descr="http://www.ibch.ru/ru/downloads/labreport/133/dostizhenie_2.jpg">
            <a:extLst>
              <a:ext uri="{FF2B5EF4-FFF2-40B4-BE49-F238E27FC236}">
                <a16:creationId xmlns:a16="http://schemas.microsoft.com/office/drawing/2014/main" xmlns="" id="{0E04E4BB-3D87-4576-8858-F8D0D6AA3B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61" t="12379" r="14112" b="13985"/>
          <a:stretch/>
        </p:blipFill>
        <p:spPr bwMode="auto">
          <a:xfrm>
            <a:off x="236035" y="1911931"/>
            <a:ext cx="6752125" cy="390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5F35F71D-985E-489F-AC9E-4A7B58EC6153}"/>
              </a:ext>
            </a:extLst>
          </p:cNvPr>
          <p:cNvSpPr txBox="1">
            <a:spLocks/>
          </p:cNvSpPr>
          <p:nvPr/>
        </p:nvSpPr>
        <p:spPr>
          <a:xfrm>
            <a:off x="152156" y="199959"/>
            <a:ext cx="7349066" cy="41486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72000" tIns="45720" rIns="0" bIns="45720" rtlCol="0" anchor="ctr" anchorCtr="0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solidFill>
                  <a:schemeClr val="bg1"/>
                </a:solidFill>
              </a:rPr>
              <a:t>Лаборатория </a:t>
            </a:r>
            <a:r>
              <a:rPr lang="ru-RU" sz="1600" dirty="0" err="1">
                <a:solidFill>
                  <a:schemeClr val="bg1"/>
                </a:solidFill>
              </a:rPr>
              <a:t>биокатализа</a:t>
            </a:r>
            <a:r>
              <a:rPr lang="ru-RU" sz="1600" dirty="0">
                <a:solidFill>
                  <a:schemeClr val="bg1"/>
                </a:solidFill>
              </a:rPr>
              <a:t> (А.Г. Габибов)</a:t>
            </a:r>
          </a:p>
        </p:txBody>
      </p:sp>
    </p:spTree>
    <p:extLst>
      <p:ext uri="{BB962C8B-B14F-4D97-AF65-F5344CB8AC3E}">
        <p14:creationId xmlns:p14="http://schemas.microsoft.com/office/powerpoint/2010/main" xmlns="" val="3444535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152156" y="3420201"/>
            <a:ext cx="5224802" cy="41088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0" indent="0" algn="ctr">
              <a:buNone/>
            </a:pPr>
            <a:r>
              <a:rPr lang="ru-RU" sz="1400" b="1" dirty="0"/>
              <a:t>Потенциальная возможность сокращения времени анализа</a:t>
            </a:r>
            <a:br>
              <a:rPr lang="ru-RU" sz="1400" b="1" dirty="0"/>
            </a:br>
            <a:r>
              <a:rPr lang="ru-RU" sz="1400" b="1" dirty="0"/>
              <a:t> с использованием разработанного субстрата </a:t>
            </a:r>
            <a:r>
              <a:rPr lang="en-US" sz="1400" b="1" dirty="0"/>
              <a:t>Cy5-</a:t>
            </a:r>
            <a:r>
              <a:rPr lang="ru-RU" sz="1400" b="1" dirty="0"/>
              <a:t>ОБМ</a:t>
            </a:r>
            <a:r>
              <a:rPr lang="ru-RU" sz="1400" b="1" baseline="-25000" dirty="0"/>
              <a:t>81-99</a:t>
            </a:r>
            <a:r>
              <a:rPr lang="ru-RU" sz="1400" b="1" dirty="0"/>
              <a:t>-</a:t>
            </a:r>
            <a:r>
              <a:rPr lang="en-US" sz="1400" b="1" dirty="0"/>
              <a:t>QXL</a:t>
            </a:r>
            <a:r>
              <a:rPr lang="ru-RU" sz="1400" b="1" dirty="0"/>
              <a:t>680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52156" y="704741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ПОТЕНЦИАЛЬНЫЙ БИОМАРКЕР АКТИВНОЙ ПРОГРЕССИРУЮЩЕЙ ФОРМЫ РАССЕЯННОГО СКЛЕРОЗА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2D7057F-AD01-4176-9CAE-92B152C9A201}"/>
              </a:ext>
            </a:extLst>
          </p:cNvPr>
          <p:cNvSpPr/>
          <p:nvPr/>
        </p:nvSpPr>
        <p:spPr>
          <a:xfrm>
            <a:off x="349666" y="6141192"/>
            <a:ext cx="8391335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/>
              <a:t>Lomakin</a:t>
            </a:r>
            <a:r>
              <a:rPr lang="en-US" sz="1400" b="1" dirty="0"/>
              <a:t> et al, Diagnostics of autoimmune neurodegeneration using fluorescent probing // </a:t>
            </a:r>
            <a:r>
              <a:rPr lang="en-US" sz="1400" b="1" i="1" dirty="0"/>
              <a:t>Scientific Reports</a:t>
            </a:r>
            <a:r>
              <a:rPr lang="en-US" sz="1400" b="1" dirty="0"/>
              <a:t>, 2018.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4.122</a:t>
            </a:r>
            <a:endParaRPr lang="ru-RU" sz="1400" b="1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5F35F71D-985E-489F-AC9E-4A7B58EC6153}"/>
              </a:ext>
            </a:extLst>
          </p:cNvPr>
          <p:cNvSpPr txBox="1">
            <a:spLocks/>
          </p:cNvSpPr>
          <p:nvPr/>
        </p:nvSpPr>
        <p:spPr>
          <a:xfrm>
            <a:off x="152156" y="199959"/>
            <a:ext cx="7349066" cy="41486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72000" tIns="45720" rIns="0" bIns="45720" rtlCol="0" anchor="ctr" anchorCtr="0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>
                <a:solidFill>
                  <a:schemeClr val="bg1"/>
                </a:solidFill>
              </a:rPr>
              <a:t>Лаборатория биокатализа</a:t>
            </a:r>
            <a:r>
              <a:rPr lang="ru-RU" sz="1600" dirty="0">
                <a:solidFill>
                  <a:schemeClr val="bg1"/>
                </a:solidFill>
              </a:rPr>
              <a:t> (А.Г. Габибов)</a:t>
            </a: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682CABC8-F41B-4DB6-B11A-AD2386ED6786}"/>
              </a:ext>
            </a:extLst>
          </p:cNvPr>
          <p:cNvSpPr txBox="1">
            <a:spLocks/>
          </p:cNvSpPr>
          <p:nvPr/>
        </p:nvSpPr>
        <p:spPr>
          <a:xfrm>
            <a:off x="6000362" y="1687095"/>
            <a:ext cx="3001720" cy="118647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dirty="0"/>
              <a:t>Определение активной прогрессирующей формы РС </a:t>
            </a:r>
            <a:br>
              <a:rPr lang="ru-RU" sz="1400" b="1" dirty="0"/>
            </a:br>
            <a:r>
              <a:rPr lang="ru-RU" sz="1400" b="1" dirty="0"/>
              <a:t>по наличию гидролизующей активности очищенных </a:t>
            </a:r>
            <a:r>
              <a:rPr lang="en-US" sz="1400" b="1" dirty="0"/>
              <a:t>IgG 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ru-RU" sz="1400" b="1" dirty="0"/>
              <a:t>по отношению к субстрату </a:t>
            </a:r>
            <a:br>
              <a:rPr lang="ru-RU" sz="1400" b="1" dirty="0"/>
            </a:br>
            <a:r>
              <a:rPr lang="en-US" sz="1400" b="1" dirty="0"/>
              <a:t>Cy5-</a:t>
            </a:r>
            <a:r>
              <a:rPr lang="ru-RU" sz="1400" b="1" dirty="0"/>
              <a:t>ОБМ</a:t>
            </a:r>
            <a:r>
              <a:rPr lang="ru-RU" sz="1400" b="1" baseline="-25000" dirty="0"/>
              <a:t>81-99</a:t>
            </a:r>
            <a:r>
              <a:rPr lang="ru-RU" sz="1400" b="1" dirty="0"/>
              <a:t>-</a:t>
            </a:r>
            <a:r>
              <a:rPr lang="en-US" sz="1400" b="1" dirty="0"/>
              <a:t>QXL</a:t>
            </a:r>
            <a:r>
              <a:rPr lang="ru-RU" sz="1400" b="1" dirty="0"/>
              <a:t>680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23F5151-801F-4BED-9A78-406A78FF79D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362" y="3035198"/>
            <a:ext cx="3001720" cy="237636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7B666FA6-A37C-4148-B66F-6BDFD37C34D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155" y="3950523"/>
            <a:ext cx="5727783" cy="206406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5463840-50BD-8A4B-A76E-ABA37A79C78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2816" y="1815471"/>
            <a:ext cx="3805380" cy="1416447"/>
          </a:xfrm>
          <a:prstGeom prst="rect">
            <a:avLst/>
          </a:prstGeom>
        </p:spPr>
      </p:pic>
      <p:sp>
        <p:nvSpPr>
          <p:cNvPr id="25" name="object 4">
            <a:extLst>
              <a:ext uri="{FF2B5EF4-FFF2-40B4-BE49-F238E27FC236}">
                <a16:creationId xmlns:a16="http://schemas.microsoft.com/office/drawing/2014/main" xmlns="" id="{63C1782A-B5F6-464B-AEE0-2AAAD3629E25}"/>
              </a:ext>
            </a:extLst>
          </p:cNvPr>
          <p:cNvSpPr txBox="1">
            <a:spLocks/>
          </p:cNvSpPr>
          <p:nvPr/>
        </p:nvSpPr>
        <p:spPr>
          <a:xfrm>
            <a:off x="389195" y="1515755"/>
            <a:ext cx="4169001" cy="21698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dirty="0"/>
              <a:t>Создание субстрата </a:t>
            </a:r>
            <a:r>
              <a:rPr lang="en-US" sz="1400" b="1" dirty="0"/>
              <a:t>Cy5-</a:t>
            </a:r>
            <a:r>
              <a:rPr lang="ru-RU" sz="1400" b="1" dirty="0"/>
              <a:t>ОБМ</a:t>
            </a:r>
            <a:r>
              <a:rPr lang="ru-RU" sz="1400" b="1" baseline="-25000" dirty="0"/>
              <a:t>81-99</a:t>
            </a:r>
            <a:r>
              <a:rPr lang="ru-RU" sz="1400" b="1" dirty="0"/>
              <a:t>-</a:t>
            </a:r>
            <a:r>
              <a:rPr lang="en-US" sz="1400" b="1" dirty="0"/>
              <a:t>QXL</a:t>
            </a:r>
            <a:r>
              <a:rPr lang="ru-RU" sz="1400" b="1" dirty="0"/>
              <a:t>680</a:t>
            </a:r>
          </a:p>
        </p:txBody>
      </p:sp>
    </p:spTree>
    <p:extLst>
      <p:ext uri="{BB962C8B-B14F-4D97-AF65-F5344CB8AC3E}">
        <p14:creationId xmlns:p14="http://schemas.microsoft.com/office/powerpoint/2010/main" xmlns="" val="3353919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156" y="193589"/>
            <a:ext cx="7349066" cy="406101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t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</a:t>
            </a:r>
            <a:r>
              <a:rPr lang="ru-RU" sz="1600" dirty="0" err="1">
                <a:solidFill>
                  <a:schemeClr val="bg1"/>
                </a:solidFill>
              </a:rPr>
              <a:t>биофармацевтики</a:t>
            </a:r>
            <a:r>
              <a:rPr lang="ru-RU" sz="1600" dirty="0">
                <a:solidFill>
                  <a:schemeClr val="bg1"/>
                </a:solidFill>
              </a:rPr>
              <a:t> (В.И. </a:t>
            </a:r>
            <a:r>
              <a:rPr lang="ru-RU" sz="1600" dirty="0" err="1">
                <a:solidFill>
                  <a:schemeClr val="bg1"/>
                </a:solidFill>
              </a:rPr>
              <a:t>Дейгин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81100" y="682468"/>
            <a:ext cx="6794735" cy="85792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НОВАЯ ПЛАТФОРМА ДЛЯ СИНТЕЗА ПЕРОРАЛЬНО АКТИВНЫХ ПЕПТИДОМИМЕТИКОВ НА ОСНОВЕ ПРОИЗВОДНЫХ </a:t>
            </a:r>
            <a:b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2,5-ДИКЕТОПИПЕРАЗИНОВ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E6F1DFC-B973-4F99-9231-3FE475E7598D}"/>
              </a:ext>
            </a:extLst>
          </p:cNvPr>
          <p:cNvSpPr/>
          <p:nvPr/>
        </p:nvSpPr>
        <p:spPr>
          <a:xfrm>
            <a:off x="6517283" y="1479235"/>
            <a:ext cx="2434468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Создана новая платформа синтетических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пептидомиметиков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, основанная на разветвленных производных 2,5-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дикетопиперазинов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со встроенными пептидными линкерами, расширяющими спектр получаемых биологически активных соединений (рис. 1). Открыта новая побочная реакция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лактомизации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альфа- и гамма-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глутамил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-пептидов (рис. 2).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Получена библиотека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циклопептидов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, влияющих на начальные этапы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нейропоэза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. В моделях </a:t>
            </a:r>
            <a:r>
              <a:rPr lang="ru-RU" sz="1200" i="1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in</a:t>
            </a:r>
            <a:r>
              <a:rPr lang="ru-RU" sz="1200" i="1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</a:t>
            </a:r>
            <a:r>
              <a:rPr lang="ru-RU" sz="1200" i="1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vitro</a:t>
            </a:r>
            <a:r>
              <a:rPr lang="ru-RU" sz="1200" i="1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на модифицированных клетках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нейробластомы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человека (MC-65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cells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) и </a:t>
            </a:r>
            <a:r>
              <a:rPr lang="ru-RU" sz="1200" i="1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in</a:t>
            </a:r>
            <a:r>
              <a:rPr lang="ru-RU" sz="1200" i="1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</a:t>
            </a:r>
            <a:r>
              <a:rPr lang="ru-RU" sz="1200" i="1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vivo</a:t>
            </a:r>
            <a:r>
              <a:rPr lang="ru-RU" sz="1200" i="1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на трансгенных плодовых мушках </a:t>
            </a:r>
            <a:r>
              <a:rPr lang="ru-RU" sz="1200" i="1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Drosophila</a:t>
            </a:r>
            <a:r>
              <a:rPr lang="ru-RU" sz="1200" i="1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</a:t>
            </a:r>
            <a:r>
              <a:rPr lang="ru-RU" sz="1200" i="1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melanogaster</a:t>
            </a:r>
            <a:r>
              <a:rPr lang="ru-RU" sz="1200" i="1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идентифицированы соединения, способные останавливать развитие болезни Паркинсона с последующим полноценным восстановлением функций полета насекомых (рис. 3). Выделены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лидерные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соединения для создания новых лекарственных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нейропротекторов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пептидной природы.</a:t>
            </a:r>
            <a:r>
              <a:rPr lang="ru-RU" sz="1200" dirty="0">
                <a:ea typeface="Calibri" panose="020F0502020204030204" pitchFamily="34" charset="0"/>
                <a:cs typeface="Miniature"/>
              </a:rPr>
              <a:t> </a:t>
            </a:r>
            <a:endParaRPr lang="ru-RU" sz="12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B3E4A35-2831-42F2-B629-2BEA41C4453D}"/>
              </a:ext>
            </a:extLst>
          </p:cNvPr>
          <p:cNvSpPr/>
          <p:nvPr/>
        </p:nvSpPr>
        <p:spPr>
          <a:xfrm>
            <a:off x="152156" y="5710304"/>
            <a:ext cx="6295778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>
                <a:latin typeface="Calibri" panose="020F0502020204030204" pitchFamily="34" charset="0"/>
                <a:ea typeface="Calibri" panose="020F0502020204030204" pitchFamily="34" charset="0"/>
              </a:rPr>
              <a:t>Deigin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 V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</a:rPr>
              <a:t>., </a:t>
            </a:r>
            <a:r>
              <a:rPr lang="en-US" sz="1400" b="1" dirty="0" err="1">
                <a:latin typeface="Calibri" panose="020F0502020204030204" pitchFamily="34" charset="0"/>
                <a:ea typeface="Calibri" panose="020F0502020204030204" pitchFamily="34" charset="0"/>
              </a:rPr>
              <a:t>KsenofontovaO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</a:rPr>
              <a:t>., </a:t>
            </a:r>
            <a:r>
              <a:rPr lang="en-US" sz="1400" b="1" dirty="0" err="1">
                <a:latin typeface="Calibri" panose="020F0502020204030204" pitchFamily="34" charset="0"/>
                <a:ea typeface="Calibri" panose="020F0502020204030204" pitchFamily="34" charset="0"/>
              </a:rPr>
              <a:t>Yatskin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 O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</a:rPr>
              <a:t>.,  </a:t>
            </a:r>
            <a:r>
              <a:rPr lang="en-US" sz="1400" b="1" dirty="0" err="1">
                <a:latin typeface="Calibri" panose="020F0502020204030204" pitchFamily="34" charset="0"/>
                <a:ea typeface="Calibri" panose="020F0502020204030204" pitchFamily="34" charset="0"/>
              </a:rPr>
              <a:t>Kublitsky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 V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</a:rPr>
              <a:t>., </a:t>
            </a:r>
            <a:r>
              <a:rPr lang="en-US" sz="1400" b="1" dirty="0" err="1">
                <a:latin typeface="Calibri" panose="020F0502020204030204" pitchFamily="34" charset="0"/>
                <a:ea typeface="Calibri" panose="020F0502020204030204" pitchFamily="34" charset="0"/>
              </a:rPr>
              <a:t>Shmygarev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 V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</a:rPr>
              <a:t>.,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Abramovich R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</a:rPr>
              <a:t>., </a:t>
            </a:r>
            <a:r>
              <a:rPr lang="en-US" sz="1400" b="1" dirty="0" err="1">
                <a:latin typeface="Calibri" panose="020F0502020204030204" pitchFamily="34" charset="0"/>
                <a:ea typeface="Calibri" panose="020F0502020204030204" pitchFamily="34" charset="0"/>
              </a:rPr>
              <a:t>Dubinnyi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 M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</a:rPr>
              <a:t>.,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Ivanov V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</a:rPr>
              <a:t>. (2018).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Novel side reaction accompanying cyclization of the linear Glu(R1)-Glu(R2) dipeptides via </a:t>
            </a:r>
            <a:r>
              <a:rPr lang="en-US" sz="1400" b="1" dirty="0" err="1">
                <a:latin typeface="Calibri" panose="020F0502020204030204" pitchFamily="34" charset="0"/>
                <a:ea typeface="Calibri" panose="020F0502020204030204" pitchFamily="34" charset="0"/>
              </a:rPr>
              <a:t>lactamization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 of the Glu(R1) residue. </a:t>
            </a:r>
            <a:r>
              <a:rPr lang="en-US" sz="1400" b="1" i="1" dirty="0">
                <a:latin typeface="Calibri" panose="020F0502020204030204" pitchFamily="34" charset="0"/>
                <a:ea typeface="Calibri" panose="020F0502020204030204" pitchFamily="34" charset="0"/>
              </a:rPr>
              <a:t>Journal of Peptide Science.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2018. - e3074. - P. 1-4. - DOI: 10.1002 / psc.3074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1.969</a:t>
            </a:r>
            <a:endParaRPr lang="ru-RU" sz="1400" b="1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95CDCA9-CD73-48B1-8041-6E6AC84067B2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100" y="1569403"/>
            <a:ext cx="3118945" cy="1447682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478DA06-52D9-4D96-8CB6-668BA5F73557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7B7B7B"/>
              </a:clrFrom>
              <a:clrTo>
                <a:srgbClr val="7B7B7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9799" y="1798825"/>
            <a:ext cx="2899436" cy="758094"/>
          </a:xfrm>
          <a:prstGeom prst="rect">
            <a:avLst/>
          </a:prstGeom>
          <a:noFill/>
        </p:spPr>
      </p:pic>
      <p:pic>
        <p:nvPicPr>
          <p:cNvPr id="13" name="Рисунок 12" descr="C:\Users\Пользователь\Downloads\Мухи.png">
            <a:extLst>
              <a:ext uri="{FF2B5EF4-FFF2-40B4-BE49-F238E27FC236}">
                <a16:creationId xmlns:a16="http://schemas.microsoft.com/office/drawing/2014/main" xmlns="" id="{5A67DB9E-0936-4A92-9DFE-E63F4188987D}"/>
              </a:ext>
            </a:extLst>
          </p:cNvPr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156" y="3784862"/>
            <a:ext cx="3395026" cy="18429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A52F664-82D4-460E-8A3E-93AD3E53567C}"/>
              </a:ext>
            </a:extLst>
          </p:cNvPr>
          <p:cNvSpPr/>
          <p:nvPr/>
        </p:nvSpPr>
        <p:spPr>
          <a:xfrm>
            <a:off x="3616531" y="4898656"/>
            <a:ext cx="276205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Рис. 3. 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Результаты экспериментального воздействия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циклопептида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 на мух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Drosophila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Miniature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1D797D2-DE0E-4A1B-9D77-8FD949BB30F9}"/>
              </a:ext>
            </a:extLst>
          </p:cNvPr>
          <p:cNvSpPr/>
          <p:nvPr/>
        </p:nvSpPr>
        <p:spPr>
          <a:xfrm>
            <a:off x="152156" y="3075393"/>
            <a:ext cx="3024677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niature"/>
              </a:rPr>
              <a:t>Рис. 1. </a:t>
            </a:r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niature"/>
              </a:rPr>
              <a:t>Производные замещенных </a:t>
            </a:r>
            <a:r>
              <a:rPr lang="ru-RU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niature"/>
              </a:rPr>
              <a:t>дикетопиперазинов</a:t>
            </a:r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niature"/>
              </a:rPr>
              <a:t> семейства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niature"/>
              </a:rPr>
              <a:t>Glu</a:t>
            </a:r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niature"/>
              </a:rPr>
              <a:t>-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niature"/>
              </a:rPr>
              <a:t>Trp</a:t>
            </a:r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niature"/>
              </a:rPr>
              <a:t>- пептидов.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Miniature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B7D1E539-4B87-4310-A4F8-6D6846018073}"/>
              </a:ext>
            </a:extLst>
          </p:cNvPr>
          <p:cNvSpPr/>
          <p:nvPr/>
        </p:nvSpPr>
        <p:spPr>
          <a:xfrm>
            <a:off x="3527637" y="2740321"/>
            <a:ext cx="2762054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200" b="1" spc="-5" dirty="0">
                <a:latin typeface="Calibri" panose="020F0502020204030204" pitchFamily="34" charset="0"/>
                <a:ea typeface="Times New Roman" panose="02020603050405020304" pitchFamily="18" charset="0"/>
              </a:rPr>
              <a:t>Рис. 2. </a:t>
            </a:r>
            <a:r>
              <a:rPr lang="ru-RU" sz="1200" spc="-5" dirty="0">
                <a:ea typeface="Times New Roman" panose="02020603050405020304" pitchFamily="18" charset="0"/>
              </a:rPr>
              <a:t>Новая п</a:t>
            </a:r>
            <a:r>
              <a:rPr lang="ru-RU" sz="1200" dirty="0">
                <a:solidFill>
                  <a:srgbClr val="000000"/>
                </a:solidFill>
                <a:ea typeface="Times New Roman" panose="02020603050405020304" pitchFamily="18" charset="0"/>
              </a:rPr>
              <a:t>обочная реакция </a:t>
            </a:r>
            <a:r>
              <a:rPr lang="ru-RU" sz="12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лактомизации</a:t>
            </a:r>
            <a:r>
              <a:rPr lang="ru-RU" sz="1200" dirty="0">
                <a:solidFill>
                  <a:srgbClr val="000000"/>
                </a:solidFill>
                <a:ea typeface="Times New Roman" panose="02020603050405020304" pitchFamily="18" charset="0"/>
              </a:rPr>
              <a:t> альфа и гамма- </a:t>
            </a:r>
            <a:r>
              <a:rPr lang="ru-RU" sz="12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глутамил</a:t>
            </a:r>
            <a:r>
              <a:rPr lang="ru-RU" sz="1200" dirty="0">
                <a:solidFill>
                  <a:srgbClr val="000000"/>
                </a:solidFill>
                <a:ea typeface="Times New Roman" panose="02020603050405020304" pitchFamily="18" charset="0"/>
              </a:rPr>
              <a:t>-пептидов. </a:t>
            </a:r>
            <a:r>
              <a:rPr lang="ru-RU" sz="1200" dirty="0"/>
              <a:t>Открыта при получении производных 2,5 </a:t>
            </a:r>
            <a:r>
              <a:rPr lang="ru-RU" sz="1200" dirty="0" err="1"/>
              <a:t>дикетопиперазинов</a:t>
            </a:r>
            <a:r>
              <a:rPr lang="ru-RU" sz="1200" dirty="0"/>
              <a:t> общей формулы </a:t>
            </a:r>
            <a:r>
              <a:rPr lang="en-US" sz="1200" dirty="0"/>
              <a:t>H</a:t>
            </a:r>
            <a:r>
              <a:rPr lang="ru-RU" sz="1200" dirty="0"/>
              <a:t>-</a:t>
            </a:r>
            <a:r>
              <a:rPr lang="en-US" sz="1200" dirty="0"/>
              <a:t>Glu</a:t>
            </a:r>
            <a:r>
              <a:rPr lang="ru-RU" sz="1200" dirty="0"/>
              <a:t>(</a:t>
            </a:r>
            <a:r>
              <a:rPr lang="en-US" sz="1200" dirty="0"/>
              <a:t>R</a:t>
            </a:r>
            <a:r>
              <a:rPr lang="ru-RU" sz="1200" dirty="0"/>
              <a:t>1)-</a:t>
            </a:r>
            <a:r>
              <a:rPr lang="en-US" sz="1200" dirty="0"/>
              <a:t>Glu</a:t>
            </a:r>
            <a:r>
              <a:rPr lang="ru-RU" sz="1200" dirty="0"/>
              <a:t>(</a:t>
            </a:r>
            <a:r>
              <a:rPr lang="en-US" sz="1200" dirty="0"/>
              <a:t>R</a:t>
            </a:r>
            <a:r>
              <a:rPr lang="ru-RU" sz="1200" dirty="0"/>
              <a:t>2)-</a:t>
            </a:r>
            <a:r>
              <a:rPr lang="en-US" sz="1200" dirty="0"/>
              <a:t>OH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4286297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6140489" y="1970580"/>
            <a:ext cx="2741913" cy="484286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0" marR="6350" indent="180000">
              <a:spcBef>
                <a:spcPts val="0"/>
              </a:spcBef>
              <a:buNone/>
            </a:pPr>
            <a:r>
              <a:rPr lang="ru-RU" sz="1200" dirty="0"/>
              <a:t>Впервые показана способность рекомбинантной IgA1-протеазы </a:t>
            </a:r>
            <a:r>
              <a:rPr lang="ru-RU" sz="1200" i="1" dirty="0"/>
              <a:t>N. </a:t>
            </a:r>
            <a:r>
              <a:rPr lang="ru-RU" sz="1200" i="1" dirty="0" err="1"/>
              <a:t>meningitidis</a:t>
            </a:r>
            <a:r>
              <a:rPr lang="ru-RU" sz="1200" dirty="0"/>
              <a:t> </a:t>
            </a:r>
            <a:r>
              <a:rPr lang="ru-RU" sz="1200" dirty="0" err="1"/>
              <a:t>серогруппы</a:t>
            </a:r>
            <a:r>
              <a:rPr lang="ru-RU" sz="1200" dirty="0"/>
              <a:t> В и создан-</a:t>
            </a:r>
            <a:r>
              <a:rPr lang="ru-RU" sz="1200" dirty="0" err="1"/>
              <a:t>ых</a:t>
            </a:r>
            <a:r>
              <a:rPr lang="ru-RU" sz="1200" dirty="0"/>
              <a:t> нами химерных рекомбинантных белков, состоящих  из трёх (I) или двух (II) соединенных между собой фрагментов из различных участков первичной структуры фермента, защищать иммунизированных ими  животных от смертельной дозы менингококковых и некоторых пневмококковых штаммов микробов. Снижение уровня бактериемии (число КОЕ, %) зависело  от структуры соединения и штамма возбудителя (рис.1).</a:t>
            </a:r>
          </a:p>
          <a:p>
            <a:pPr marL="0" marR="5080" indent="180000">
              <a:spcBef>
                <a:spcPts val="0"/>
              </a:spcBef>
              <a:buNone/>
            </a:pPr>
            <a:r>
              <a:rPr lang="ru-RU" sz="1200" dirty="0"/>
              <a:t>Впервые в сыворотках кроликов, иммунизированных инактивированными микробными клетками </a:t>
            </a:r>
            <a:r>
              <a:rPr lang="ru-RU" sz="1200" i="1" dirty="0"/>
              <a:t>S. </a:t>
            </a:r>
            <a:r>
              <a:rPr lang="ru-RU" sz="1200" i="1" dirty="0" err="1"/>
              <a:t>pneumoniae</a:t>
            </a:r>
            <a:r>
              <a:rPr lang="ru-RU" sz="1200" i="1" dirty="0"/>
              <a:t> </a:t>
            </a:r>
            <a:r>
              <a:rPr lang="ru-RU" sz="1200" dirty="0"/>
              <a:t>различных серотипов, были обнаружены  антитела к IgA1-протеазе </a:t>
            </a:r>
            <a:r>
              <a:rPr lang="ru-RU" sz="1200" i="1" dirty="0"/>
              <a:t>N. </a:t>
            </a:r>
            <a:r>
              <a:rPr lang="ru-RU" sz="1200" i="1" dirty="0" err="1"/>
              <a:t>meningitidis</a:t>
            </a:r>
            <a:r>
              <a:rPr lang="ru-RU" sz="1200" i="1" dirty="0"/>
              <a:t> </a:t>
            </a:r>
            <a:r>
              <a:rPr lang="ru-RU" sz="1200" dirty="0"/>
              <a:t>и белкам I и II (рис.2). На модели пассивной защиты животных было показано, что сыворотки этих кроликов  способны защищать животных от заражения менингококками </a:t>
            </a:r>
            <a:r>
              <a:rPr lang="ru-RU" sz="1200" dirty="0" err="1"/>
              <a:t>серогруппы</a:t>
            </a:r>
            <a:r>
              <a:rPr lang="ru-RU" sz="1200" dirty="0"/>
              <a:t> В, что свидетельствует о возможности возникновения перекрестного иммунитета  при пневмококковой и менингококковой инфекциях (рис. 3).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52156" y="704741"/>
            <a:ext cx="7797338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РАЗРАБОТКА МОНОКОМПОНЕНТНОЙ ПОЛИВАЛЕНТНОЙ ВАКЦИНЫ ДЛЯ ПРОФИЛАКТИКИ ЗАБОЛЕВАНИЙ,  ВЫЗВАННЫХ БАКТЕРИЯМИ, ПРОДУЦИРУЮЩИМИ </a:t>
            </a:r>
            <a:r>
              <a:rPr lang="ru-RU" sz="2000" b="1" spc="-5" dirty="0" err="1">
                <a:solidFill>
                  <a:srgbClr val="990000"/>
                </a:solidFill>
                <a:latin typeface="+mj-lt"/>
                <a:cs typeface="Arial"/>
              </a:rPr>
              <a:t>Ig</a:t>
            </a:r>
            <a:r>
              <a:rPr lang="en-US" sz="2000" b="1" spc="-5" dirty="0">
                <a:solidFill>
                  <a:srgbClr val="990000"/>
                </a:solidFill>
                <a:latin typeface="+mj-lt"/>
                <a:cs typeface="Arial"/>
              </a:rPr>
              <a:t>A</a:t>
            </a: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1 ПРОТЕАЗУ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2D7057F-AD01-4176-9CAE-92B152C9A201}"/>
              </a:ext>
            </a:extLst>
          </p:cNvPr>
          <p:cNvSpPr/>
          <p:nvPr/>
        </p:nvSpPr>
        <p:spPr>
          <a:xfrm>
            <a:off x="2868439" y="3735516"/>
            <a:ext cx="3156155" cy="17820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08000" indent="-108000">
              <a:lnSpc>
                <a:spcPct val="90000"/>
              </a:lnSpc>
              <a:buAutoNum type="arabicPeriod"/>
              <a:tabLst>
                <a:tab pos="305435" algn="l"/>
              </a:tabLst>
            </a:pPr>
            <a:r>
              <a:rPr lang="en-US" sz="1200" b="1" dirty="0" err="1">
                <a:solidFill>
                  <a:srgbClr val="282A2B"/>
                </a:solidFill>
                <a:cs typeface="Arial"/>
              </a:rPr>
              <a:t>Kotelnikova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OV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Peculiarities of the Formation of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Antimeningococcus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Immunity in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Mice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Immunized with Fragments of N. meningitidis IgA1 Protease.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Bull 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Exp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Biol</a:t>
            </a:r>
            <a:r>
              <a:rPr lang="en-US" sz="1200" b="1" i="1" spc="10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Med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</a:t>
            </a:r>
            <a:r>
              <a:rPr lang="ru-RU" sz="1200" b="1" spc="5" dirty="0">
                <a:solidFill>
                  <a:srgbClr val="990000"/>
                </a:solidFill>
                <a:cs typeface="Arial"/>
              </a:rPr>
              <a:t>0.546</a:t>
            </a:r>
            <a:endParaRPr lang="en-US" sz="1200" b="1" dirty="0">
              <a:cs typeface="Arial"/>
            </a:endParaRPr>
          </a:p>
          <a:p>
            <a:pPr marL="108000" indent="-108000">
              <a:lnSpc>
                <a:spcPct val="90000"/>
              </a:lnSpc>
              <a:buAutoNum type="arabicPeriod"/>
              <a:tabLst>
                <a:tab pos="305435" algn="l"/>
              </a:tabLst>
            </a:pPr>
            <a:r>
              <a:rPr lang="en-US" sz="1200" b="1" dirty="0" err="1">
                <a:solidFill>
                  <a:srgbClr val="282A2B"/>
                </a:solidFill>
                <a:cs typeface="Arial"/>
              </a:rPr>
              <a:t>Zinchenko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AA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Immunogenic and Protective Properties of Neisseria meningitidis IgA1 Protease and of Its Truncated Fragments.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Russ. J. Bioorganic</a:t>
            </a:r>
            <a:r>
              <a:rPr lang="en-US" sz="1200" b="1" i="1" spc="10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Chem.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0.838</a:t>
            </a:r>
            <a:endParaRPr lang="en-US" sz="1200" b="1" dirty="0">
              <a:cs typeface="Arial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5F35F71D-985E-489F-AC9E-4A7B58EC6153}"/>
              </a:ext>
            </a:extLst>
          </p:cNvPr>
          <p:cNvSpPr txBox="1">
            <a:spLocks/>
          </p:cNvSpPr>
          <p:nvPr/>
        </p:nvSpPr>
        <p:spPr>
          <a:xfrm>
            <a:off x="152156" y="199959"/>
            <a:ext cx="7349066" cy="41486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72000" tIns="45720" rIns="0" bIns="45720" rtlCol="0" anchor="ctr" anchorCtr="0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solidFill>
                  <a:schemeClr val="bg1"/>
                </a:solidFill>
              </a:rPr>
              <a:t>Лаборатория химии протеолитических ферментов (И.В. Смирнов)</a:t>
            </a:r>
          </a:p>
        </p:txBody>
      </p:sp>
      <p:pic>
        <p:nvPicPr>
          <p:cNvPr id="2050" name="Picture 2" descr="http://www.ibch.ru/ru/downloads/labreport/187/Dostizh_rus.jpg">
            <a:extLst>
              <a:ext uri="{FF2B5EF4-FFF2-40B4-BE49-F238E27FC236}">
                <a16:creationId xmlns:a16="http://schemas.microsoft.com/office/drawing/2014/main" xmlns="" id="{32216ADD-4805-42A5-B2DE-0363A40356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98" b="47986"/>
          <a:stretch/>
        </p:blipFill>
        <p:spPr bwMode="auto">
          <a:xfrm>
            <a:off x="152156" y="1744915"/>
            <a:ext cx="5894683" cy="1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ibch.ru/ru/downloads/labreport/187/Dostizh_rus.jpg">
            <a:extLst>
              <a:ext uri="{FF2B5EF4-FFF2-40B4-BE49-F238E27FC236}">
                <a16:creationId xmlns:a16="http://schemas.microsoft.com/office/drawing/2014/main" xmlns="" id="{3A6AFDE6-A1EC-4411-9D93-5786C368E2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961" t="52013" r="25394" b="-1360"/>
          <a:stretch/>
        </p:blipFill>
        <p:spPr bwMode="auto">
          <a:xfrm>
            <a:off x="152156" y="3735516"/>
            <a:ext cx="2644878" cy="188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28E7C47-39F8-4E29-9EF4-55A0DBE59EC2}"/>
              </a:ext>
            </a:extLst>
          </p:cNvPr>
          <p:cNvSpPr/>
          <p:nvPr/>
        </p:nvSpPr>
        <p:spPr>
          <a:xfrm>
            <a:off x="152157" y="5623953"/>
            <a:ext cx="5894682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indent="180000">
              <a:lnSpc>
                <a:spcPct val="90000"/>
              </a:lnSpc>
            </a:pPr>
            <a:r>
              <a:rPr lang="ru-RU" sz="1200" spc="80" dirty="0">
                <a:solidFill>
                  <a:srgbClr val="282A2B"/>
                </a:solidFill>
                <a:cs typeface="Trebuchet MS"/>
              </a:rPr>
              <a:t>Полученные </a:t>
            </a:r>
            <a:r>
              <a:rPr lang="ru-RU" sz="1200" spc="90" dirty="0">
                <a:solidFill>
                  <a:srgbClr val="282A2B"/>
                </a:solidFill>
                <a:cs typeface="Trebuchet MS"/>
              </a:rPr>
              <a:t>данные </a:t>
            </a:r>
            <a:r>
              <a:rPr lang="ru-RU" sz="1200" spc="85" dirty="0">
                <a:solidFill>
                  <a:srgbClr val="282A2B"/>
                </a:solidFill>
                <a:cs typeface="Trebuchet MS"/>
              </a:rPr>
              <a:t>позволяют </a:t>
            </a:r>
            <a:r>
              <a:rPr lang="ru-RU" sz="1200" spc="75" dirty="0">
                <a:solidFill>
                  <a:srgbClr val="282A2B"/>
                </a:solidFill>
                <a:cs typeface="Trebuchet MS"/>
              </a:rPr>
              <a:t>заключить, </a:t>
            </a:r>
            <a:r>
              <a:rPr lang="ru-RU" sz="1200" spc="85" dirty="0">
                <a:solidFill>
                  <a:srgbClr val="282A2B"/>
                </a:solidFill>
                <a:cs typeface="Trebuchet MS"/>
              </a:rPr>
              <a:t>что </a:t>
            </a:r>
            <a:r>
              <a:rPr lang="ru-RU" sz="1200" spc="90" dirty="0">
                <a:solidFill>
                  <a:srgbClr val="282A2B"/>
                </a:solidFill>
                <a:cs typeface="Trebuchet MS"/>
              </a:rPr>
              <a:t>на </a:t>
            </a:r>
            <a:r>
              <a:rPr lang="ru-RU" sz="1200" spc="75" dirty="0">
                <a:solidFill>
                  <a:srgbClr val="282A2B"/>
                </a:solidFill>
                <a:cs typeface="Trebuchet MS"/>
              </a:rPr>
              <a:t>основе белков </a:t>
            </a:r>
            <a:r>
              <a:rPr lang="ru-RU" sz="1200" b="1" spc="85" dirty="0">
                <a:solidFill>
                  <a:srgbClr val="282A2B"/>
                </a:solidFill>
                <a:cs typeface="Trebuchet MS"/>
              </a:rPr>
              <a:t>I </a:t>
            </a:r>
            <a:r>
              <a:rPr lang="ru-RU" sz="1200" b="1" spc="100" dirty="0">
                <a:solidFill>
                  <a:srgbClr val="282A2B"/>
                </a:solidFill>
                <a:cs typeface="Trebuchet MS"/>
              </a:rPr>
              <a:t>и </a:t>
            </a:r>
            <a:r>
              <a:rPr lang="ru-RU" sz="1200" b="1" spc="85" dirty="0">
                <a:solidFill>
                  <a:srgbClr val="282A2B"/>
                </a:solidFill>
                <a:cs typeface="Trebuchet MS"/>
              </a:rPr>
              <a:t>II </a:t>
            </a:r>
            <a:r>
              <a:rPr lang="ru-RU" sz="1200" spc="100" dirty="0">
                <a:solidFill>
                  <a:srgbClr val="282A2B"/>
                </a:solidFill>
                <a:cs typeface="Trebuchet MS"/>
              </a:rPr>
              <a:t>может </a:t>
            </a:r>
            <a:r>
              <a:rPr lang="ru-RU" sz="1200" spc="90" dirty="0">
                <a:solidFill>
                  <a:srgbClr val="282A2B"/>
                </a:solidFill>
                <a:cs typeface="Trebuchet MS"/>
              </a:rPr>
              <a:t>быть </a:t>
            </a:r>
            <a:r>
              <a:rPr lang="ru-RU" sz="1200" spc="80" dirty="0">
                <a:solidFill>
                  <a:srgbClr val="282A2B"/>
                </a:solidFill>
                <a:cs typeface="Trebuchet MS"/>
              </a:rPr>
              <a:t>создана </a:t>
            </a:r>
            <a:r>
              <a:rPr lang="ru-RU" sz="1200" spc="80" dirty="0" err="1">
                <a:solidFill>
                  <a:srgbClr val="282A2B"/>
                </a:solidFill>
                <a:cs typeface="Trebuchet MS"/>
              </a:rPr>
              <a:t>монокомпонентная</a:t>
            </a:r>
            <a:r>
              <a:rPr lang="ru-RU" sz="1200" spc="80" dirty="0">
                <a:solidFill>
                  <a:srgbClr val="282A2B"/>
                </a:solidFill>
                <a:cs typeface="Trebuchet MS"/>
              </a:rPr>
              <a:t> поливалентная </a:t>
            </a:r>
            <a:r>
              <a:rPr lang="ru-RU" sz="1200" spc="90" dirty="0">
                <a:solidFill>
                  <a:srgbClr val="282A2B"/>
                </a:solidFill>
                <a:cs typeface="Trebuchet MS"/>
              </a:rPr>
              <a:t>вакцина </a:t>
            </a:r>
            <a:r>
              <a:rPr lang="ru-RU" sz="1200" spc="85" dirty="0">
                <a:solidFill>
                  <a:srgbClr val="282A2B"/>
                </a:solidFill>
                <a:cs typeface="Trebuchet MS"/>
              </a:rPr>
              <a:t>для </a:t>
            </a:r>
            <a:r>
              <a:rPr lang="ru-RU" sz="1200" spc="80" dirty="0">
                <a:solidFill>
                  <a:srgbClr val="282A2B"/>
                </a:solidFill>
                <a:cs typeface="Trebuchet MS"/>
              </a:rPr>
              <a:t>профилактики  </a:t>
            </a:r>
            <a:r>
              <a:rPr lang="ru-RU" sz="1200" spc="65" dirty="0">
                <a:solidFill>
                  <a:srgbClr val="282A2B"/>
                </a:solidFill>
                <a:cs typeface="Trebuchet MS"/>
              </a:rPr>
              <a:t>заболеваний, </a:t>
            </a:r>
            <a:r>
              <a:rPr lang="ru-RU" sz="1200" spc="85" dirty="0">
                <a:solidFill>
                  <a:srgbClr val="282A2B"/>
                </a:solidFill>
                <a:cs typeface="Trebuchet MS"/>
              </a:rPr>
              <a:t>вызванных </a:t>
            </a:r>
            <a:r>
              <a:rPr lang="ru-RU" sz="1200" spc="65" dirty="0">
                <a:solidFill>
                  <a:srgbClr val="282A2B"/>
                </a:solidFill>
                <a:cs typeface="Trebuchet MS"/>
              </a:rPr>
              <a:t>бактериями, </a:t>
            </a:r>
            <a:r>
              <a:rPr lang="ru-RU" sz="1200" spc="85" dirty="0">
                <a:solidFill>
                  <a:srgbClr val="282A2B"/>
                </a:solidFill>
                <a:cs typeface="Trebuchet MS"/>
              </a:rPr>
              <a:t>общим </a:t>
            </a:r>
            <a:r>
              <a:rPr lang="ru-RU" sz="1200" spc="80" dirty="0">
                <a:solidFill>
                  <a:srgbClr val="282A2B"/>
                </a:solidFill>
                <a:cs typeface="Trebuchet MS"/>
              </a:rPr>
              <a:t>фактором вирулентности </a:t>
            </a:r>
            <a:r>
              <a:rPr lang="ru-RU" sz="1200" spc="85" dirty="0">
                <a:solidFill>
                  <a:srgbClr val="282A2B"/>
                </a:solidFill>
                <a:cs typeface="Trebuchet MS"/>
              </a:rPr>
              <a:t>которых </a:t>
            </a:r>
            <a:r>
              <a:rPr lang="ru-RU" sz="1200" spc="75" dirty="0">
                <a:solidFill>
                  <a:srgbClr val="282A2B"/>
                </a:solidFill>
                <a:cs typeface="Trebuchet MS"/>
              </a:rPr>
              <a:t>является </a:t>
            </a:r>
            <a:r>
              <a:rPr lang="ru-RU" sz="1200" spc="85" dirty="0">
                <a:solidFill>
                  <a:srgbClr val="282A2B"/>
                </a:solidFill>
                <a:cs typeface="Trebuchet MS"/>
              </a:rPr>
              <a:t>IgA1 </a:t>
            </a:r>
            <a:r>
              <a:rPr lang="ru-RU" sz="1200" spc="75" dirty="0">
                <a:solidFill>
                  <a:srgbClr val="282A2B"/>
                </a:solidFill>
                <a:cs typeface="Trebuchet MS"/>
              </a:rPr>
              <a:t>протеаза: </a:t>
            </a:r>
            <a:r>
              <a:rPr lang="ru-RU" sz="1200" i="1" spc="5" dirty="0">
                <a:solidFill>
                  <a:srgbClr val="282A2B"/>
                </a:solidFill>
                <a:cs typeface="Trebuchet MS"/>
              </a:rPr>
              <a:t>N. </a:t>
            </a:r>
            <a:r>
              <a:rPr lang="ru-RU" sz="1200" i="1" spc="15" dirty="0" err="1">
                <a:solidFill>
                  <a:srgbClr val="282A2B"/>
                </a:solidFill>
                <a:cs typeface="Trebuchet MS"/>
              </a:rPr>
              <a:t>meningitidis</a:t>
            </a:r>
            <a:r>
              <a:rPr lang="ru-RU" sz="1200" i="1" spc="15" dirty="0">
                <a:solidFill>
                  <a:srgbClr val="282A2B"/>
                </a:solidFill>
                <a:cs typeface="Trebuchet MS"/>
              </a:rPr>
              <a:t>, </a:t>
            </a:r>
            <a:r>
              <a:rPr lang="ru-RU" sz="1200" i="1" spc="5" dirty="0">
                <a:solidFill>
                  <a:srgbClr val="282A2B"/>
                </a:solidFill>
                <a:cs typeface="Trebuchet MS"/>
              </a:rPr>
              <a:t>N. </a:t>
            </a:r>
            <a:r>
              <a:rPr lang="ru-RU" sz="1200" i="1" spc="30" dirty="0" err="1">
                <a:solidFill>
                  <a:srgbClr val="282A2B"/>
                </a:solidFill>
                <a:cs typeface="Trebuchet MS"/>
              </a:rPr>
              <a:t>gonorrhoeae</a:t>
            </a:r>
            <a:r>
              <a:rPr lang="ru-RU" sz="1200" i="1" spc="30" dirty="0">
                <a:solidFill>
                  <a:srgbClr val="282A2B"/>
                </a:solidFill>
                <a:cs typeface="Trebuchet MS"/>
              </a:rPr>
              <a:t>, </a:t>
            </a:r>
            <a:r>
              <a:rPr lang="ru-RU" sz="1200" i="1" spc="-5" dirty="0">
                <a:solidFill>
                  <a:srgbClr val="282A2B"/>
                </a:solidFill>
                <a:cs typeface="Trebuchet MS"/>
              </a:rPr>
              <a:t>H. </a:t>
            </a:r>
            <a:r>
              <a:rPr lang="ru-RU" sz="1200" i="1" spc="10" dirty="0" err="1">
                <a:solidFill>
                  <a:srgbClr val="282A2B"/>
                </a:solidFill>
                <a:cs typeface="Trebuchet MS"/>
              </a:rPr>
              <a:t>influenzae</a:t>
            </a:r>
            <a:r>
              <a:rPr lang="ru-RU" sz="1200" i="1" spc="10" dirty="0">
                <a:solidFill>
                  <a:srgbClr val="282A2B"/>
                </a:solidFill>
                <a:cs typeface="Trebuchet MS"/>
              </a:rPr>
              <a:t>, </a:t>
            </a:r>
            <a:r>
              <a:rPr lang="ru-RU" sz="1200" i="1" spc="30" dirty="0">
                <a:solidFill>
                  <a:srgbClr val="282A2B"/>
                </a:solidFill>
                <a:cs typeface="Trebuchet MS"/>
              </a:rPr>
              <a:t>S.  </a:t>
            </a:r>
            <a:r>
              <a:rPr lang="ru-RU" sz="1200" i="1" spc="35" dirty="0" err="1">
                <a:solidFill>
                  <a:srgbClr val="282A2B"/>
                </a:solidFill>
                <a:cs typeface="Trebuchet MS"/>
              </a:rPr>
              <a:t>pneumoniae</a:t>
            </a:r>
            <a:r>
              <a:rPr lang="ru-RU" sz="1200" i="1" spc="35" dirty="0">
                <a:solidFill>
                  <a:srgbClr val="282A2B"/>
                </a:solidFill>
                <a:cs typeface="Trebuchet MS"/>
              </a:rPr>
              <a:t>, </a:t>
            </a:r>
            <a:r>
              <a:rPr lang="ru-RU" sz="1200" i="1" spc="30" dirty="0">
                <a:solidFill>
                  <a:srgbClr val="282A2B"/>
                </a:solidFill>
                <a:cs typeface="Trebuchet MS"/>
              </a:rPr>
              <a:t>S. </a:t>
            </a:r>
            <a:r>
              <a:rPr lang="ru-RU" sz="1200" i="1" spc="40" dirty="0" err="1">
                <a:solidFill>
                  <a:srgbClr val="282A2B"/>
                </a:solidFill>
                <a:cs typeface="Trebuchet MS"/>
              </a:rPr>
              <a:t>sanguis</a:t>
            </a:r>
            <a:r>
              <a:rPr lang="ru-RU" sz="1200" i="1" spc="40" dirty="0">
                <a:solidFill>
                  <a:srgbClr val="282A2B"/>
                </a:solidFill>
                <a:cs typeface="Trebuchet MS"/>
              </a:rPr>
              <a:t>, </a:t>
            </a:r>
            <a:r>
              <a:rPr lang="ru-RU" sz="1200" i="1" spc="30" dirty="0">
                <a:solidFill>
                  <a:srgbClr val="282A2B"/>
                </a:solidFill>
                <a:cs typeface="Trebuchet MS"/>
              </a:rPr>
              <a:t>S. </a:t>
            </a:r>
            <a:r>
              <a:rPr lang="ru-RU" sz="1200" i="1" spc="10" dirty="0" err="1">
                <a:solidFill>
                  <a:srgbClr val="282A2B"/>
                </a:solidFill>
                <a:cs typeface="Trebuchet MS"/>
              </a:rPr>
              <a:t>oralis</a:t>
            </a:r>
            <a:r>
              <a:rPr lang="ru-RU" sz="1200" i="1" spc="10" dirty="0">
                <a:solidFill>
                  <a:srgbClr val="282A2B"/>
                </a:solidFill>
                <a:cs typeface="Trebuchet MS"/>
              </a:rPr>
              <a:t> </a:t>
            </a:r>
            <a:r>
              <a:rPr lang="ru-RU" sz="1200" spc="75" dirty="0">
                <a:solidFill>
                  <a:srgbClr val="282A2B"/>
                </a:solidFill>
                <a:cs typeface="Trebuchet MS"/>
              </a:rPr>
              <a:t>и</a:t>
            </a:r>
            <a:r>
              <a:rPr lang="ru-RU" sz="1200" spc="-130" dirty="0">
                <a:solidFill>
                  <a:srgbClr val="282A2B"/>
                </a:solidFill>
                <a:cs typeface="Trebuchet MS"/>
              </a:rPr>
              <a:t> </a:t>
            </a:r>
            <a:r>
              <a:rPr lang="ru-RU" sz="1200" spc="50" dirty="0">
                <a:solidFill>
                  <a:srgbClr val="282A2B"/>
                </a:solidFill>
                <a:cs typeface="Trebuchet MS"/>
              </a:rPr>
              <a:t>др.</a:t>
            </a:r>
            <a:endParaRPr lang="ru-RU" sz="1200" dirty="0">
              <a:cs typeface="Trebuchet MS"/>
            </a:endParaRPr>
          </a:p>
          <a:p>
            <a:pPr indent="180000">
              <a:lnSpc>
                <a:spcPct val="90000"/>
              </a:lnSpc>
            </a:pPr>
            <a:r>
              <a:rPr lang="ru-RU" sz="1200" b="1" spc="114" dirty="0">
                <a:solidFill>
                  <a:srgbClr val="282A2B"/>
                </a:solidFill>
                <a:cs typeface="Trebuchet MS"/>
              </a:rPr>
              <a:t>В</a:t>
            </a:r>
            <a:r>
              <a:rPr lang="ru-RU" sz="1200" b="1" spc="15" dirty="0">
                <a:solidFill>
                  <a:srgbClr val="282A2B"/>
                </a:solidFill>
                <a:cs typeface="Trebuchet MS"/>
              </a:rPr>
              <a:t> </a:t>
            </a:r>
            <a:r>
              <a:rPr lang="ru-RU" sz="1200" b="1" spc="85" dirty="0">
                <a:solidFill>
                  <a:srgbClr val="282A2B"/>
                </a:solidFill>
                <a:cs typeface="Trebuchet MS"/>
              </a:rPr>
              <a:t>практике</a:t>
            </a:r>
            <a:r>
              <a:rPr lang="ru-RU" sz="1200" b="1" spc="15" dirty="0">
                <a:solidFill>
                  <a:srgbClr val="282A2B"/>
                </a:solidFill>
                <a:cs typeface="Trebuchet MS"/>
              </a:rPr>
              <a:t> </a:t>
            </a:r>
            <a:r>
              <a:rPr lang="ru-RU" sz="1200" b="1" spc="75" dirty="0">
                <a:solidFill>
                  <a:srgbClr val="282A2B"/>
                </a:solidFill>
                <a:cs typeface="Trebuchet MS"/>
              </a:rPr>
              <a:t>мирового</a:t>
            </a:r>
            <a:r>
              <a:rPr lang="ru-RU" sz="1200" b="1" spc="15" dirty="0">
                <a:solidFill>
                  <a:srgbClr val="282A2B"/>
                </a:solidFill>
                <a:cs typeface="Trebuchet MS"/>
              </a:rPr>
              <a:t> </a:t>
            </a:r>
            <a:r>
              <a:rPr lang="ru-RU" sz="1200" b="1" spc="80" dirty="0">
                <a:solidFill>
                  <a:srgbClr val="282A2B"/>
                </a:solidFill>
                <a:cs typeface="Trebuchet MS"/>
              </a:rPr>
              <a:t>здравоохранения</a:t>
            </a:r>
            <a:r>
              <a:rPr lang="ru-RU" sz="1200" b="1" spc="15" dirty="0">
                <a:solidFill>
                  <a:srgbClr val="282A2B"/>
                </a:solidFill>
                <a:cs typeface="Trebuchet MS"/>
              </a:rPr>
              <a:t> </a:t>
            </a:r>
            <a:r>
              <a:rPr lang="ru-RU" sz="1200" b="1" spc="80" dirty="0">
                <a:solidFill>
                  <a:srgbClr val="282A2B"/>
                </a:solidFill>
                <a:cs typeface="Trebuchet MS"/>
              </a:rPr>
              <a:t>аналогов</a:t>
            </a:r>
            <a:r>
              <a:rPr lang="ru-RU" sz="1200" b="1" spc="15" dirty="0">
                <a:solidFill>
                  <a:srgbClr val="282A2B"/>
                </a:solidFill>
                <a:cs typeface="Trebuchet MS"/>
              </a:rPr>
              <a:t> </a:t>
            </a:r>
            <a:r>
              <a:rPr lang="ru-RU" sz="1200" b="1" spc="85" dirty="0">
                <a:solidFill>
                  <a:srgbClr val="282A2B"/>
                </a:solidFill>
                <a:cs typeface="Trebuchet MS"/>
              </a:rPr>
              <a:t>такой</a:t>
            </a:r>
            <a:r>
              <a:rPr lang="ru-RU" sz="1200" b="1" spc="15" dirty="0">
                <a:solidFill>
                  <a:srgbClr val="282A2B"/>
                </a:solidFill>
                <a:cs typeface="Trebuchet MS"/>
              </a:rPr>
              <a:t> </a:t>
            </a:r>
            <a:r>
              <a:rPr lang="ru-RU" sz="1200" b="1" spc="90" dirty="0">
                <a:solidFill>
                  <a:srgbClr val="282A2B"/>
                </a:solidFill>
                <a:cs typeface="Trebuchet MS"/>
              </a:rPr>
              <a:t>вакцины</a:t>
            </a:r>
            <a:r>
              <a:rPr lang="ru-RU" sz="1200" b="1" spc="15" dirty="0">
                <a:solidFill>
                  <a:srgbClr val="282A2B"/>
                </a:solidFill>
                <a:cs typeface="Trebuchet MS"/>
              </a:rPr>
              <a:t> </a:t>
            </a:r>
            <a:r>
              <a:rPr lang="ru-RU" sz="1200" b="1" spc="75" dirty="0">
                <a:solidFill>
                  <a:srgbClr val="282A2B"/>
                </a:solidFill>
                <a:cs typeface="Trebuchet MS"/>
              </a:rPr>
              <a:t>не</a:t>
            </a:r>
            <a:r>
              <a:rPr lang="ru-RU" sz="1200" b="1" spc="15" dirty="0">
                <a:solidFill>
                  <a:srgbClr val="282A2B"/>
                </a:solidFill>
                <a:cs typeface="Trebuchet MS"/>
              </a:rPr>
              <a:t> </a:t>
            </a:r>
            <a:r>
              <a:rPr lang="ru-RU" sz="1200" b="1" spc="75" dirty="0">
                <a:solidFill>
                  <a:srgbClr val="282A2B"/>
                </a:solidFill>
                <a:cs typeface="Trebuchet MS"/>
              </a:rPr>
              <a:t>существует</a:t>
            </a:r>
            <a:r>
              <a:rPr lang="ru-RU" sz="1200" spc="75" dirty="0">
                <a:solidFill>
                  <a:srgbClr val="282A2B"/>
                </a:solidFill>
                <a:cs typeface="Trebuchet MS"/>
              </a:rPr>
              <a:t>.</a:t>
            </a:r>
            <a:endParaRPr lang="ru-RU" sz="1200" dirty="0"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2073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9754" y="152984"/>
            <a:ext cx="7349066" cy="553834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рентгеноструктурных исследований биополимеров (В.З. Плетнев)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моделирования </a:t>
            </a:r>
            <a:r>
              <a:rPr lang="ru-RU" sz="1600" dirty="0" err="1">
                <a:solidFill>
                  <a:schemeClr val="bg1"/>
                </a:solidFill>
              </a:rPr>
              <a:t>биомолекулярных</a:t>
            </a:r>
            <a:r>
              <a:rPr lang="ru-RU" sz="1600" dirty="0">
                <a:solidFill>
                  <a:schemeClr val="bg1"/>
                </a:solidFill>
              </a:rPr>
              <a:t> систем (Р.Г. Ефремов)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8" y="2183074"/>
            <a:ext cx="4937403" cy="282385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0" marR="508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282A2B"/>
                </a:solidFill>
                <a:cs typeface="Times New Roman"/>
              </a:rPr>
              <a:t>Методом рентгеноструктурного анализа установлена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пространственная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структура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рН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зависимого зеленого флуоресцентного белка </a:t>
            </a:r>
            <a:r>
              <a:rPr lang="ru-RU" sz="1400" dirty="0" err="1">
                <a:solidFill>
                  <a:srgbClr val="282A2B"/>
                </a:solidFill>
                <a:cs typeface="Times New Roman"/>
              </a:rPr>
              <a:t>WasCFP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 с хромофором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на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основе </a:t>
            </a:r>
            <a:r>
              <a:rPr lang="ru-RU" sz="1400" spc="-15" dirty="0" err="1">
                <a:solidFill>
                  <a:srgbClr val="282A2B"/>
                </a:solidFill>
                <a:cs typeface="Times New Roman"/>
              </a:rPr>
              <a:t>Trp</a:t>
            </a:r>
            <a:r>
              <a:rPr lang="ru-RU" sz="1400" spc="-15" dirty="0">
                <a:solidFill>
                  <a:srgbClr val="282A2B"/>
                </a:solidFill>
                <a:cs typeface="Times New Roman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при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экстремально  низком значении </a:t>
            </a:r>
            <a:r>
              <a:rPr lang="ru-RU" sz="1400" spc="5" dirty="0" err="1">
                <a:solidFill>
                  <a:srgbClr val="282A2B"/>
                </a:solidFill>
                <a:cs typeface="Times New Roman"/>
              </a:rPr>
              <a:t>pH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2.0 с разрешением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1.3Å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(ранее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нами были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установлены структуры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при рН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10.0, 8.0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5.5). Показано, что последовательное изменение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рН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с 10.0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до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2.0 сопровождается 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плавными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изменениями спектральных свойств коррелирующими с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синхронными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изменениями конформаций боковых цепей остатков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области хромофора.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Влияние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взаимодействия  хромофора с ключевыми аминокислотными остатками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из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ближайшего окружения исследовано методом квантовой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 химии.</a:t>
            </a:r>
            <a:endParaRPr lang="ru-RU" sz="1400" dirty="0">
              <a:cs typeface="Times New Roman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sz="1400" dirty="0">
              <a:cs typeface="Times New Roman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99753" y="764030"/>
            <a:ext cx="5945407" cy="125803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ПРОСТРАНСТВЕННАЯ СТРУКТУРА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 СТРУКТУРНО-ФУНКЦИОНАЛЬНАЯ ВЗАИМОСВЯЗЬ ЗЕЛЕНОГО  ФЛУОРЕСЦЕНТНОГО БЕЛКА </a:t>
            </a:r>
            <a:r>
              <a:rPr lang="ru-RU" sz="2000" b="1" spc="-5" dirty="0" err="1">
                <a:solidFill>
                  <a:srgbClr val="990000"/>
                </a:solidFill>
                <a:latin typeface="+mj-lt"/>
                <a:cs typeface="Arial"/>
              </a:rPr>
              <a:t>WasCFP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A97CBDC-DAFF-499B-A976-C6129FF6A50C}"/>
              </a:ext>
            </a:extLst>
          </p:cNvPr>
          <p:cNvSpPr/>
          <p:nvPr/>
        </p:nvSpPr>
        <p:spPr>
          <a:xfrm>
            <a:off x="199754" y="5616916"/>
            <a:ext cx="5166871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282A2B"/>
                </a:solidFill>
                <a:cs typeface="Arial"/>
              </a:rPr>
              <a:t>Pletneva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NV 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Crystal Structure of the pH-Dependent Green Fluorescent Protein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WasCFP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with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Tryptophan-Based Chromophore at an Extremely Low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pH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of 2.0.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Russ. J.  Bioorganic Chem.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0.838</a:t>
            </a:r>
            <a:endParaRPr lang="en-US" sz="1400" b="1" dirty="0">
              <a:cs typeface="Arial"/>
            </a:endParaRPr>
          </a:p>
        </p:txBody>
      </p:sp>
      <p:pic>
        <p:nvPicPr>
          <p:cNvPr id="14" name="Picture 2" descr="http://www.ibch.ru/ru/downloads/labreport/132/fg11.jpg">
            <a:extLst>
              <a:ext uri="{FF2B5EF4-FFF2-40B4-BE49-F238E27FC236}">
                <a16:creationId xmlns:a16="http://schemas.microsoft.com/office/drawing/2014/main" xmlns="" id="{090565EF-8984-44D3-9BD9-0025BA447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9F6"/>
              </a:clrFrom>
              <a:clrTo>
                <a:srgbClr val="FFF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7577" y="1173162"/>
            <a:ext cx="2934825" cy="553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03888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9754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рентгеноструктурных исследований биополимеров (В.З. Плетнев)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7" y="1706469"/>
            <a:ext cx="3294063" cy="239296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0" marR="5080" indent="0">
              <a:lnSpc>
                <a:spcPct val="100000"/>
              </a:lnSpc>
              <a:spcBef>
                <a:spcPts val="180"/>
              </a:spcBef>
              <a:buNone/>
            </a:pPr>
            <a:r>
              <a:rPr sz="1400" spc="5" dirty="0">
                <a:solidFill>
                  <a:srgbClr val="282A2B"/>
                </a:solidFill>
                <a:cs typeface="Times New Roman"/>
              </a:rPr>
              <a:t>Пространственная </a:t>
            </a:r>
            <a:r>
              <a:rPr sz="1400" spc="0" dirty="0" err="1">
                <a:solidFill>
                  <a:srgbClr val="282A2B"/>
                </a:solidFill>
                <a:cs typeface="Times New Roman"/>
              </a:rPr>
              <a:t>структура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 </a:t>
            </a:r>
            <a:r>
              <a:rPr lang="en-US" sz="1400" spc="0" dirty="0">
                <a:solidFill>
                  <a:srgbClr val="282A2B"/>
                </a:solidFill>
                <a:cs typeface="Times New Roman"/>
              </a:rPr>
              <a:t/>
            </a:r>
            <a:br>
              <a:rPr lang="en-US" sz="1400" spc="0" dirty="0">
                <a:solidFill>
                  <a:srgbClr val="282A2B"/>
                </a:solidFill>
                <a:cs typeface="Times New Roman"/>
              </a:rPr>
            </a:br>
            <a:r>
              <a:rPr sz="1400" spc="0" dirty="0">
                <a:solidFill>
                  <a:srgbClr val="282A2B"/>
                </a:solidFill>
                <a:cs typeface="Times New Roman"/>
              </a:rPr>
              <a:t>β-</a:t>
            </a:r>
            <a:r>
              <a:rPr sz="1400" spc="0" dirty="0" err="1">
                <a:solidFill>
                  <a:srgbClr val="282A2B"/>
                </a:solidFill>
                <a:cs typeface="Times New Roman"/>
              </a:rPr>
              <a:t>структурного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 </a:t>
            </a:r>
            <a:r>
              <a:rPr sz="1400" dirty="0">
                <a:solidFill>
                  <a:srgbClr val="282A2B"/>
                </a:solidFill>
                <a:cs typeface="Times New Roman"/>
              </a:rPr>
              <a:t>белка 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Alocasin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из 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корней растения </a:t>
            </a:r>
            <a:r>
              <a:rPr sz="1400" i="1" spc="0" dirty="0">
                <a:solidFill>
                  <a:srgbClr val="282A2B"/>
                </a:solidFill>
                <a:cs typeface="Times New Roman"/>
              </a:rPr>
              <a:t>Alocasia </a:t>
            </a:r>
            <a:r>
              <a:rPr sz="1400" dirty="0">
                <a:solidFill>
                  <a:srgbClr val="282A2B"/>
                </a:solidFill>
                <a:cs typeface="Times New Roman"/>
              </a:rPr>
              <a:t>установлена методом 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рентгеноструктурного анализа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при 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разрешении 2.5Å. Alocasin проявляет 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сильную ингибиторную активность по 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отношению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к трипсину и </a:t>
            </a:r>
            <a:r>
              <a:rPr sz="1400" dirty="0">
                <a:solidFill>
                  <a:srgbClr val="282A2B"/>
                </a:solidFill>
                <a:cs typeface="Times New Roman"/>
              </a:rPr>
              <a:t>химотрипсину,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а 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также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к 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кишечной протеазе </a:t>
            </a:r>
            <a:r>
              <a:rPr sz="1400" dirty="0">
                <a:solidFill>
                  <a:srgbClr val="282A2B"/>
                </a:solidFill>
                <a:cs typeface="Times New Roman"/>
              </a:rPr>
              <a:t>комара </a:t>
            </a:r>
            <a:r>
              <a:rPr sz="1400" i="1" spc="0" dirty="0">
                <a:solidFill>
                  <a:srgbClr val="282A2B"/>
                </a:solidFill>
                <a:cs typeface="Times New Roman"/>
              </a:rPr>
              <a:t>Aedes aegypti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и 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в, этой связи, представляет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интерес в </a:t>
            </a:r>
            <a:r>
              <a:rPr sz="1400" dirty="0">
                <a:solidFill>
                  <a:srgbClr val="282A2B"/>
                </a:solidFill>
                <a:cs typeface="Times New Roman"/>
              </a:rPr>
              <a:t>качестве  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перспективного средства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для </a:t>
            </a:r>
            <a:r>
              <a:rPr sz="1400" spc="0" dirty="0">
                <a:solidFill>
                  <a:srgbClr val="282A2B"/>
                </a:solidFill>
                <a:cs typeface="Times New Roman"/>
              </a:rPr>
              <a:t>борьбы с</a:t>
            </a:r>
            <a:r>
              <a:rPr sz="1400" spc="-5" dirty="0">
                <a:solidFill>
                  <a:srgbClr val="282A2B"/>
                </a:solidFill>
                <a:cs typeface="Times New Roman"/>
              </a:rPr>
              <a:t> </a:t>
            </a:r>
            <a:r>
              <a:rPr sz="1400" spc="0" dirty="0" err="1">
                <a:solidFill>
                  <a:srgbClr val="282A2B"/>
                </a:solidFill>
                <a:cs typeface="Times New Roman"/>
              </a:rPr>
              <a:t>комарами</a:t>
            </a:r>
            <a:r>
              <a:rPr lang="ru-RU" sz="1400" spc="0" dirty="0">
                <a:solidFill>
                  <a:srgbClr val="282A2B"/>
                </a:solidFill>
                <a:cs typeface="Times New Roman"/>
              </a:rPr>
              <a:t>.</a:t>
            </a:r>
            <a:endParaRPr sz="1400" dirty="0">
              <a:cs typeface="Times New Roman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99754" y="851920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КРИСТАЛЛИЧЕСКАЯ СТРУКТУРА </a:t>
            </a:r>
            <a:r>
              <a:rPr lang="ru-RU" sz="2000" b="1" spc="-10" dirty="0">
                <a:solidFill>
                  <a:srgbClr val="990000"/>
                </a:solidFill>
                <a:latin typeface="+mj-lt"/>
                <a:cs typeface="Arial"/>
              </a:rPr>
              <a:t>БЕЛКОВОГО </a:t>
            </a: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ИНГИБИТОРА ПРОТЕАЗ ALOCASIN </a:t>
            </a:r>
            <a:r>
              <a:rPr lang="ru-RU" sz="2000" b="1" dirty="0">
                <a:solidFill>
                  <a:srgbClr val="990000"/>
                </a:solidFill>
                <a:latin typeface="+mj-lt"/>
                <a:cs typeface="Arial"/>
              </a:rPr>
              <a:t>ИЗ </a:t>
            </a: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КОРНЕВИЩА</a:t>
            </a:r>
            <a:r>
              <a:rPr lang="ru-RU" sz="2000" b="1" spc="114" dirty="0">
                <a:solidFill>
                  <a:srgbClr val="990000"/>
                </a:solidFill>
                <a:latin typeface="+mj-lt"/>
                <a:cs typeface="Arial"/>
              </a:rPr>
              <a:t> </a:t>
            </a: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ALOCASIA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60E76FB-CA54-41D7-AF7A-2E58C86527DA}"/>
              </a:ext>
            </a:extLst>
          </p:cNvPr>
          <p:cNvSpPr/>
          <p:nvPr/>
        </p:nvSpPr>
        <p:spPr>
          <a:xfrm>
            <a:off x="199754" y="5864193"/>
            <a:ext cx="8682648" cy="8002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282A2B"/>
                </a:solidFill>
                <a:cs typeface="Arial"/>
              </a:rPr>
              <a:t>Vajravijayan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S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, </a:t>
            </a:r>
            <a:r>
              <a:rPr lang="en-US" dirty="0"/>
              <a:t> </a:t>
            </a:r>
            <a:r>
              <a:rPr lang="en-US" sz="1400" b="1" u="sng" dirty="0" err="1">
                <a:solidFill>
                  <a:srgbClr val="282A2B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Pletnev</a:t>
            </a:r>
            <a:r>
              <a:rPr lang="en-US" sz="1400" b="1" u="sng" dirty="0">
                <a:solidFill>
                  <a:srgbClr val="282A2B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S</a:t>
            </a:r>
            <a:r>
              <a:rPr lang="en-US" sz="1400" b="1" u="sng" dirty="0">
                <a:solidFill>
                  <a:srgbClr val="282A2B"/>
                </a:solidFill>
                <a:cs typeface="Arial"/>
              </a:rPr>
              <a:t>, </a:t>
            </a:r>
            <a:r>
              <a:rPr lang="en-US" sz="1400" b="1" u="sng" dirty="0" err="1">
                <a:solidFill>
                  <a:srgbClr val="282A2B"/>
                </a:solidFill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Pletnev</a:t>
            </a:r>
            <a:r>
              <a:rPr lang="en-US" sz="1400" b="1" u="sng" dirty="0">
                <a:solidFill>
                  <a:srgbClr val="282A2B"/>
                </a:solidFill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VZ</a:t>
            </a:r>
            <a:r>
              <a:rPr lang="en-US" sz="1400" b="1" u="sng" dirty="0">
                <a:solidFill>
                  <a:srgbClr val="282A2B"/>
                </a:solidFill>
                <a:cs typeface="Arial"/>
              </a:rPr>
              <a:t>, </a:t>
            </a:r>
            <a:r>
              <a:rPr lang="en-US" sz="1400" b="1" u="sng" dirty="0" err="1">
                <a:solidFill>
                  <a:srgbClr val="282A2B"/>
                </a:solidFill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Nandhagopal</a:t>
            </a:r>
            <a:r>
              <a:rPr lang="en-US" sz="1400" b="1" u="sng" dirty="0">
                <a:solidFill>
                  <a:srgbClr val="282A2B"/>
                </a:solidFill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N</a:t>
            </a:r>
            <a:r>
              <a:rPr lang="en-US" sz="1400" b="1" u="sng" dirty="0">
                <a:solidFill>
                  <a:srgbClr val="282A2B"/>
                </a:solidFill>
                <a:cs typeface="Arial"/>
              </a:rPr>
              <a:t>, 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Gunasekaran K.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и 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Crystal structure of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novel Kunitz type </a:t>
            </a:r>
            <a:r>
              <a:rPr lang="en-US" sz="1400" b="1" spc="-5" dirty="0">
                <a:solidFill>
                  <a:srgbClr val="282A2B"/>
                </a:solidFill>
                <a:cs typeface="Arial"/>
              </a:rPr>
              <a:t>inhibitor,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alocasin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with anti-Aedes aegypti activity targeting midgut proteases.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Pest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Management Science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3.249</a:t>
            </a:r>
            <a:endParaRPr lang="en-US" sz="1400" b="1" dirty="0">
              <a:cs typeface="Arial"/>
            </a:endParaRPr>
          </a:p>
        </p:txBody>
      </p:sp>
      <p:pic>
        <p:nvPicPr>
          <p:cNvPr id="3076" name="Picture 4" descr="http://www.ibch.ru/ru/downloads/labreport/132/fg21.jpg">
            <a:extLst>
              <a:ext uri="{FF2B5EF4-FFF2-40B4-BE49-F238E27FC236}">
                <a16:creationId xmlns:a16="http://schemas.microsoft.com/office/drawing/2014/main" xmlns="" id="{197B3D0A-49AB-4E85-9752-234D65DCF5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7" t="1922" b="-1"/>
          <a:stretch/>
        </p:blipFill>
        <p:spPr bwMode="auto">
          <a:xfrm>
            <a:off x="3854244" y="1548724"/>
            <a:ext cx="5028158" cy="426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95953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156" y="193589"/>
            <a:ext cx="7349066" cy="569138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t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клеточной биологии рецепторов (А.Г. Петренко)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Группа молекулярной физиологии (И.Е. Деев)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3035430" y="1911931"/>
            <a:ext cx="6108569" cy="490749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80000" marR="95885" indent="-180000">
              <a:spcBef>
                <a:spcPts val="600"/>
              </a:spcBef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Активация IRR может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быть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достигнута за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счет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увеличения внеклеточного значения рН. Поскольку активация IRR определяется его внеклеточной частью (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эктодоменом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), очистка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изучение структуры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эктодомена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IRR (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ectoIRR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) представляет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особый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интерес для понимания фундаментальной основы механизма щелочной чувствительности. Эта работа  посвящена определению возможных конформационных перестроек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эктодомене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IRR, вызванных изменением рН,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использованием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малоуглового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рассеяния рентгеновских лучей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(SAXS). SAXS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является особенно полезным инструментом для исследования некристаллизующихся белков, структурной организации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многодоменных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белков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позволяет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моделировать структуру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субъединиц, для которых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доступны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кристаллические структуры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другие модели составляющих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доменов.</a:t>
            </a:r>
            <a:endParaRPr lang="ru-RU" sz="1200" dirty="0">
              <a:cs typeface="Arial"/>
            </a:endParaRPr>
          </a:p>
          <a:p>
            <a:pPr marL="180000" marR="281305" indent="-180000">
              <a:spcBef>
                <a:spcPts val="600"/>
              </a:spcBef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данных, полученных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экспериментах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SAXS,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можно сделать вывод, что белок (растворимый IRR-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эктодомен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)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растворе существует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виде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димера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имеющего молекулярную 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массу,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близкую к той, которая рассчитана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аминокислотной последовательности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вкладом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гликозилирования, но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не смогли найти существенные различия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рассеянии  рентгеновских лучей между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рН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7,0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рН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9,0.</a:t>
            </a:r>
            <a:endParaRPr lang="ru-RU" sz="1200" dirty="0">
              <a:cs typeface="Arial"/>
            </a:endParaRPr>
          </a:p>
          <a:p>
            <a:pPr marL="180000" marR="5080" indent="-180000">
              <a:spcBef>
                <a:spcPts val="600"/>
              </a:spcBef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Чтобы получить подробную структурную организацию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ectoIRR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использовали гибридное моделирование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помощью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программного обеспечения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CORAL. Доступная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рентгеновская  кристаллическая структура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высоким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разрешением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эктодомена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рецептора инсулина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ближайшего гомолога IRR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была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разделена на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отдельные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поддомены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Всего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CORAL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смоделированы две полипептидные цепи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(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димер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ectoIRR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)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затем выполнен поиск оптимальных положений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ориентации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жестких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поддоменов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Моделирование дает хорошее  соответствие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χ2=1.3, что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подтверждает,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что выбранная схема моделирования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двумя доменами на цепочку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была</a:t>
            </a:r>
            <a:r>
              <a:rPr lang="ru-RU" sz="1200" spc="5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адекватной.</a:t>
            </a:r>
            <a:endParaRPr lang="ru-RU" sz="1200" dirty="0">
              <a:cs typeface="Arial"/>
            </a:endParaRPr>
          </a:p>
          <a:p>
            <a:pPr marL="180000" marR="138430" indent="-180000">
              <a:spcBef>
                <a:spcPts val="600"/>
              </a:spcBef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Данные, полученные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помощью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атомно-силовой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микроскопии (AFM),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также хорошо согласуются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результатами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структурного анализа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SAXS. Эксперименты AFM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эктодомена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IRR,  адсорбированного на поверхности атомарно-плоской слюды, показали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структуру,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аналогичную структуре, наблюдаемой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SAXS,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без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существенных различий между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рН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7,0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pH</a:t>
            </a:r>
            <a:r>
              <a:rPr lang="ru-RU" sz="12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9,0.</a:t>
            </a:r>
            <a:endParaRPr lang="ru-RU" sz="1200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52156" y="862199"/>
            <a:ext cx="8106941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ИССЛЕДОВАНИЕ ВНЕКЛЕТОЧНОЙ ЧАСТИ РЕЦЕПТОРА IRR МЕТОДОМ МАЛОУГОЛЬНОГО РЕНТГЕНОВСКОГО РАССЕЯНИЯ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 АТОМНО-СИЛОВОЙ МИКРОСКОПИЕЙ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ibch.ru/ru/downloads/labreport/176/SAXS.jpg">
            <a:extLst>
              <a:ext uri="{FF2B5EF4-FFF2-40B4-BE49-F238E27FC236}">
                <a16:creationId xmlns:a16="http://schemas.microsoft.com/office/drawing/2014/main" xmlns="" id="{2EC07AD8-C4F6-4882-9AB4-22214CDD8B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88" r="46986"/>
          <a:stretch/>
        </p:blipFill>
        <p:spPr bwMode="auto">
          <a:xfrm>
            <a:off x="152157" y="1889595"/>
            <a:ext cx="2883274" cy="25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ibch.ru/ru/downloads/labreport/176/SAXS.jpg">
            <a:extLst>
              <a:ext uri="{FF2B5EF4-FFF2-40B4-BE49-F238E27FC236}">
                <a16:creationId xmlns:a16="http://schemas.microsoft.com/office/drawing/2014/main" xmlns="" id="{B8D8A08F-80A1-42BE-BD7F-EBD572379B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055" t="15175" r="-751"/>
          <a:stretch/>
        </p:blipFill>
        <p:spPr bwMode="auto">
          <a:xfrm>
            <a:off x="152156" y="4387420"/>
            <a:ext cx="2824178" cy="243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33667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Группа молекулярной физиологии (И.Е. Деев)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557083" y="4275932"/>
            <a:ext cx="6163478" cy="234987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0" marR="5080" indent="0">
              <a:spcBef>
                <a:spcPts val="95"/>
              </a:spcBef>
              <a:buNone/>
            </a:pPr>
            <a:r>
              <a:rPr lang="ru-RU" sz="1400" dirty="0">
                <a:solidFill>
                  <a:srgbClr val="282A2B"/>
                </a:solidFill>
                <a:cs typeface="Arial"/>
              </a:rPr>
              <a:t>Данное совместное исследование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лабораторией профессора Егора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Прохорчука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(ФИЦ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«Фундаментальные основы биотехнологии»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РАН)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позволило пролить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свет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на роль 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посттрансляционных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модификаций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метил-чувствительного фактора транскрипции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Kaiso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нашли, что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Kaiso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существует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основном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моносумоилированный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белок, то есть  связан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одной молекулой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SUMO.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Однако, если клетки, экспрессирующие </a:t>
            </a:r>
            <a:r>
              <a:rPr lang="ru-RU" sz="1400" spc="-10" dirty="0">
                <a:solidFill>
                  <a:srgbClr val="282A2B"/>
                </a:solidFill>
                <a:cs typeface="Arial"/>
              </a:rPr>
              <a:t>этот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белок, подвергаются гиперосмотическому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стрессу,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то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неожиданно обнаружили, что 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Kaiso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быстро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теряет 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эту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модификацию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(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dеSUMOylation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).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показали, что потеря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модификации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SUMO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является обратимой, так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снятие осмотического давления возвращает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Kaiso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почти полностью 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SUMO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модифицируемую </a:t>
            </a:r>
            <a:r>
              <a:rPr lang="ru-RU" sz="1400" spc="-10" dirty="0">
                <a:solidFill>
                  <a:srgbClr val="282A2B"/>
                </a:solidFill>
                <a:cs typeface="Arial"/>
              </a:rPr>
              <a:t>форму.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Затем, используя точечный мутагенез,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смогли картировать место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модификации 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этом белке,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это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оказался лизин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42</a:t>
            </a:r>
            <a:r>
              <a:rPr lang="ru-RU" sz="1400" spc="10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позиции.</a:t>
            </a:r>
            <a:endParaRPr lang="ru-RU" sz="1400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698032"/>
            <a:ext cx="7349066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ВЛИЯНИЕ ГИПЕРОСМОТИЧЕСКОГО СТРЕССА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НА ПОСТТРАСЛЯЦИОНЫЕ МОДИФИКАЦИИ ФАКТОРА  ТРАНСКРИПЦИИ KAISO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xmlns="" id="{7EF6C7DE-9A41-4008-B764-3D5B72EBE4DC}"/>
              </a:ext>
            </a:extLst>
          </p:cNvPr>
          <p:cNvSpPr/>
          <p:nvPr/>
        </p:nvSpPr>
        <p:spPr>
          <a:xfrm>
            <a:off x="261598" y="1867966"/>
            <a:ext cx="6516636" cy="2323392"/>
          </a:xfrm>
          <a:prstGeom prst="rect">
            <a:avLst/>
          </a:prstGeom>
          <a:blipFill>
            <a:blip r:embed="rId3" cstate="print"/>
            <a:stretch>
              <a:fillRect l="-1" t="-1" r="-80" b="-146573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6882D07-2992-4939-A54E-1C6B6FEE76B8}"/>
              </a:ext>
            </a:extLst>
          </p:cNvPr>
          <p:cNvSpPr/>
          <p:nvPr/>
        </p:nvSpPr>
        <p:spPr>
          <a:xfrm>
            <a:off x="6956821" y="1867966"/>
            <a:ext cx="1984877" cy="16004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282A2B"/>
                </a:solidFill>
                <a:cs typeface="Arial"/>
              </a:rPr>
              <a:t>Zhenilo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S 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DeSUMOylation switches Kaiso from activator to repressor upon hyperosmotic stress.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Cell Death</a:t>
            </a:r>
            <a:r>
              <a:rPr lang="en-US" sz="1400" b="1" i="1" spc="-6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Differ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8.0</a:t>
            </a:r>
            <a:endParaRPr lang="ru-RU" sz="1400" b="1" dirty="0">
              <a:cs typeface="Arial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xmlns="" id="{40190CE0-723F-4837-BF4C-5B599EE4F7C5}"/>
              </a:ext>
            </a:extLst>
          </p:cNvPr>
          <p:cNvSpPr/>
          <p:nvPr/>
        </p:nvSpPr>
        <p:spPr>
          <a:xfrm>
            <a:off x="261598" y="4191358"/>
            <a:ext cx="2227857" cy="2323392"/>
          </a:xfrm>
          <a:prstGeom prst="rect">
            <a:avLst/>
          </a:prstGeom>
          <a:blipFill>
            <a:blip r:embed="rId3" cstate="print"/>
            <a:stretch>
              <a:fillRect l="-102541" t="-123306" r="-120628" b="-158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993684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124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Группа молекулярной физиологии (И.Е. Деев)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клеточной биологии рецепторов (А.Г. Петренко)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4361744" y="1592043"/>
            <a:ext cx="4520658" cy="525836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0" marR="5080" indent="0">
              <a:spcBef>
                <a:spcPts val="95"/>
              </a:spcBef>
              <a:buNone/>
            </a:pPr>
            <a:r>
              <a:rPr lang="ru-RU" sz="1400" dirty="0" err="1">
                <a:solidFill>
                  <a:srgbClr val="282A2B"/>
                </a:solidFill>
                <a:cs typeface="Arial"/>
              </a:rPr>
              <a:t>Рецепор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подобный инсулиновому рецептору (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insulin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receptor-related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receptor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IRR),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это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«сиротская» рецепторная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тирозинкиназа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которая принадлежит к мини-семейству рецептора  инсулина, включающему два его гомолога: рецептор инсулиноподобного фактора роста (IGF-IR)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рецептор инсулина (IR).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Биохимический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анализ показал, что активация IRR  гидроксил-анионом аналогична активации рецептора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лигандом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определяется структурой внеклеточного домена IRR. IRR обнаруживается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отдельных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популяциях клеток почек,  желудка, поджелудочной железы,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также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части симпатических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холинергических нейронов. Наибольшее количество IRR выявлено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почках, </a:t>
            </a:r>
            <a:r>
              <a:rPr lang="ru-RU" sz="1400" spc="-10" dirty="0">
                <a:solidFill>
                  <a:srgbClr val="282A2B"/>
                </a:solidFill>
                <a:cs typeface="Arial"/>
              </a:rPr>
              <a:t>где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он обнаруживается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лишь в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бета- 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вставочных клетках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субпопуляции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эпителиальных клеток,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выстилающих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дистальные канальцы. Для выявления конкретных молекулярных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клеточных механизмов  функционирования IRR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почках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целью выявления роли IRR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регуляции работы почек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живом организме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нами был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проведен сравнительный анализ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транскриптомов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из</a:t>
            </a:r>
            <a:r>
              <a:rPr lang="ru-RU" sz="1400" spc="16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почек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мышей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дикого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типа и мышей,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нокаутных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 гену </a:t>
            </a:r>
            <a:r>
              <a:rPr lang="ru-RU" sz="1400" spc="-5" dirty="0" err="1">
                <a:solidFill>
                  <a:srgbClr val="282A2B"/>
                </a:solidFill>
                <a:cs typeface="Arial"/>
              </a:rPr>
              <a:t>insrr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Достоверное изменение (увеличение экспрессии более чем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1.5 раза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нокаутных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животных)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было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выявлено для транскриптов  двух генов hsd3b2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igf2. Полученные </a:t>
            </a:r>
            <a:r>
              <a:rPr lang="ru-RU" sz="1400" spc="-10" dirty="0">
                <a:solidFill>
                  <a:srgbClr val="282A2B"/>
                </a:solidFill>
                <a:cs typeface="Arial"/>
              </a:rPr>
              <a:t>результаты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позволяют предположить, что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линия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IRR-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нокаутных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мышей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может найти применение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качестве животной модели для изучения  роли этих генов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почках.</a:t>
            </a:r>
            <a:endParaRPr lang="ru-RU" sz="1400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57631" y="781644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ПРОФИЛЬ ЭКСПРЕССИИ ГЕНОВ В ПОЧКАХ МЫШЕЙ, НОКАУТНЫХ ПО ГЕНУ </a:t>
            </a:r>
            <a:r>
              <a:rPr lang="ru-RU" sz="2000" b="1" spc="-5" dirty="0" err="1">
                <a:solidFill>
                  <a:srgbClr val="990000"/>
                </a:solidFill>
                <a:latin typeface="+mj-lt"/>
                <a:cs typeface="Arial"/>
              </a:rPr>
              <a:t>insrr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6882D07-2992-4939-A54E-1C6B6FEE76B8}"/>
              </a:ext>
            </a:extLst>
          </p:cNvPr>
          <p:cNvSpPr/>
          <p:nvPr/>
        </p:nvSpPr>
        <p:spPr>
          <a:xfrm>
            <a:off x="211248" y="5976237"/>
            <a:ext cx="3881732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282A2B"/>
                </a:solidFill>
                <a:cs typeface="Arial"/>
              </a:rPr>
              <a:t>Deyev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IE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Profile of Gene Expression in the Kidneys of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Mice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with the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insrr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Gene Knockout.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Russ. J. Bioorganic</a:t>
            </a:r>
            <a:r>
              <a:rPr lang="en-US" sz="1400" b="1" i="1" spc="-5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Chem.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0.838</a:t>
            </a:r>
            <a:endParaRPr lang="ru-RU" sz="1400" b="1" dirty="0">
              <a:cs typeface="Arial"/>
            </a:endParaRPr>
          </a:p>
        </p:txBody>
      </p:sp>
      <p:pic>
        <p:nvPicPr>
          <p:cNvPr id="4100" name="Picture 4" descr="http://www.ibch.ru/ru/downloads/labreport/145/NGS.jpg">
            <a:extLst>
              <a:ext uri="{FF2B5EF4-FFF2-40B4-BE49-F238E27FC236}">
                <a16:creationId xmlns:a16="http://schemas.microsoft.com/office/drawing/2014/main" xmlns="" id="{DF04C708-E7A6-4BA0-B8CD-FE481EE8F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248" y="1592043"/>
            <a:ext cx="3881732" cy="417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8081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ПЕПТИДНО-БЕЛКОВЫХ ТЕХНОЛОГИЙ 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(академик В.Т. Иванов)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51F111F6-9975-4829-A928-EA9A2A2A0B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26662495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835567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</a:rPr>
              <a:t>ОТДЕЛ ИММУНОЛОГИИ (академик Р.В. Петров)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122</a:t>
            </a:r>
            <a:endParaRPr lang="ru-RU" b="1" dirty="0">
              <a:latin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813501"/>
              </p:ext>
            </p:extLst>
          </p:nvPr>
        </p:nvGraphicFramePr>
        <p:xfrm>
          <a:off x="828675" y="2118511"/>
          <a:ext cx="7486650" cy="3241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47539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молекулярной иммунологии (С.М. Деев)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Группа </a:t>
            </a:r>
            <a:r>
              <a:rPr lang="ru-RU" sz="1600" dirty="0" err="1">
                <a:solidFill>
                  <a:schemeClr val="bg1"/>
                </a:solidFill>
              </a:rPr>
              <a:t>онконанотехнологии</a:t>
            </a:r>
            <a:r>
              <a:rPr lang="ru-RU" sz="1600" dirty="0">
                <a:solidFill>
                  <a:schemeClr val="bg1"/>
                </a:solidFill>
              </a:rPr>
              <a:t> (А.В. Звягин)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6732573" y="1941411"/>
            <a:ext cx="2257677" cy="49074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180000" indent="-180000">
              <a:spcBef>
                <a:spcPts val="600"/>
              </a:spcBef>
              <a:buFont typeface="+mj-lt"/>
              <a:buAutoNum type="arabicPeriod"/>
              <a:tabLst>
                <a:tab pos="305435" algn="l"/>
              </a:tabLst>
            </a:pPr>
            <a:r>
              <a:rPr lang="en-US" sz="1200" b="1" dirty="0">
                <a:solidFill>
                  <a:srgbClr val="282A2B"/>
                </a:solidFill>
                <a:cs typeface="Arial"/>
              </a:rPr>
              <a:t>Guryev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EL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Radioactive (90Y)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upconversion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nanoparticles conjugated with recombinant targeted toxin for synergistic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nanotheranostics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of cancer.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Proc Natl </a:t>
            </a:r>
            <a:r>
              <a:rPr lang="en-US" sz="1200" b="1" i="1" spc="5" dirty="0" err="1">
                <a:solidFill>
                  <a:srgbClr val="282A2B"/>
                </a:solidFill>
                <a:cs typeface="Arial"/>
              </a:rPr>
              <a:t>Acad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 Sci </a:t>
            </a:r>
            <a:r>
              <a:rPr lang="en-US" sz="1200" b="1" i="1" spc="10" dirty="0">
                <a:solidFill>
                  <a:srgbClr val="282A2B"/>
                </a:solidFill>
                <a:cs typeface="Arial"/>
              </a:rPr>
              <a:t>U 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S</a:t>
            </a:r>
            <a:r>
              <a:rPr lang="en-US" sz="1200" b="1" i="1" spc="11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9.504</a:t>
            </a:r>
            <a:endParaRPr lang="ru-RU" sz="1200" b="1" i="1" spc="5" dirty="0">
              <a:solidFill>
                <a:srgbClr val="282A2B"/>
              </a:solidFill>
              <a:cs typeface="Arial"/>
            </a:endParaRPr>
          </a:p>
          <a:p>
            <a:pPr marL="180000" indent="-180000">
              <a:spcBef>
                <a:spcPts val="600"/>
              </a:spcBef>
              <a:buFont typeface="+mj-lt"/>
              <a:buAutoNum type="arabicPeriod"/>
              <a:tabLst>
                <a:tab pos="305435" algn="l"/>
              </a:tabLst>
            </a:pPr>
            <a:r>
              <a:rPr lang="en-US" sz="1200" b="1" dirty="0" err="1">
                <a:solidFill>
                  <a:srgbClr val="282A2B"/>
                </a:solidFill>
                <a:cs typeface="Arial"/>
              </a:rPr>
              <a:t>Shipunova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spc="10" dirty="0">
                <a:solidFill>
                  <a:srgbClr val="282A2B"/>
                </a:solidFill>
                <a:cs typeface="Arial"/>
              </a:rPr>
              <a:t>VO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Versatile Platform for Nanoparticle Surface Bioengineering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Based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on SiO2-Binding Peptide and Proteinaceous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Barnase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,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Barstar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Interface. 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ACS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Appl Mater  Interfaces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8.097</a:t>
            </a:r>
            <a:endParaRPr lang="en-US" sz="1200" dirty="0">
              <a:latin typeface="Arial"/>
              <a:cs typeface="Arial"/>
            </a:endParaRPr>
          </a:p>
          <a:p>
            <a:pPr marL="180000" indent="-180000">
              <a:spcBef>
                <a:spcPts val="600"/>
              </a:spcBef>
              <a:buFont typeface="+mj-lt"/>
              <a:buAutoNum type="arabicPeriod"/>
              <a:tabLst>
                <a:tab pos="305435" algn="l"/>
              </a:tabLst>
            </a:pPr>
            <a:r>
              <a:rPr lang="en-US" sz="1200" b="1" dirty="0" err="1">
                <a:solidFill>
                  <a:srgbClr val="282A2B"/>
                </a:solidFill>
                <a:cs typeface="Arial"/>
              </a:rPr>
              <a:t>Shilova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ON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Disassembling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cancer puzzle: Cell junctions and plasma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membrane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as targets for anticancer </a:t>
            </a:r>
            <a:r>
              <a:rPr lang="en-US" sz="1200" b="1" spc="-5" dirty="0">
                <a:solidFill>
                  <a:srgbClr val="282A2B"/>
                </a:solidFill>
                <a:cs typeface="Arial"/>
              </a:rPr>
              <a:t>therapy. 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J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Control</a:t>
            </a:r>
            <a:r>
              <a:rPr lang="en-US" sz="1200" b="1" i="1" spc="13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Release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7.877</a:t>
            </a:r>
            <a:endParaRPr lang="en-US" sz="1200" b="1" dirty="0">
              <a:cs typeface="Arial"/>
            </a:endParaRPr>
          </a:p>
          <a:p>
            <a:pPr marL="180000" indent="-180000">
              <a:spcBef>
                <a:spcPts val="600"/>
              </a:spcBef>
              <a:buFont typeface="+mj-lt"/>
              <a:buAutoNum type="arabicPeriod"/>
              <a:tabLst>
                <a:tab pos="181610" algn="l"/>
              </a:tabLst>
            </a:pPr>
            <a:r>
              <a:rPr lang="en-US" sz="1200" b="1" dirty="0" err="1">
                <a:solidFill>
                  <a:srgbClr val="282A2B"/>
                </a:solidFill>
                <a:cs typeface="Arial"/>
              </a:rPr>
              <a:t>Sokolova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EA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3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D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in vitro models of tumors expressing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EGFR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family receptors: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potent tool for studying receptor biology and targeted drug development.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Drug </a:t>
            </a:r>
            <a:r>
              <a:rPr lang="en-US" sz="1200" b="1" i="1" dirty="0" err="1">
                <a:solidFill>
                  <a:srgbClr val="282A2B"/>
                </a:solidFill>
                <a:cs typeface="Arial"/>
              </a:rPr>
              <a:t>Discov</a:t>
            </a:r>
            <a:r>
              <a:rPr lang="en-US" sz="1200" b="1" i="1" spc="19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i="1" spc="-10" dirty="0">
                <a:solidFill>
                  <a:srgbClr val="282A2B"/>
                </a:solidFill>
                <a:cs typeface="Arial"/>
              </a:rPr>
              <a:t>Today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6.848</a:t>
            </a:r>
            <a:endParaRPr lang="en-US" sz="12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683375"/>
            <a:ext cx="8016554" cy="125803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ГИБРИДНЫЕ НАНОЧАСТИЦЫ ДЛЯ КОМБИНИРОВАННОЙ ТЕРАПИИ И ДИАГНОСТИКИ РАКА НА ОСНОВЕ  АНТИСТОКСОВЫХ НАНОФОСФОРОВ (НАФ), РАДИОАКТИВНОГО ИЗОТОПА (90Y)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 АДРЕСНОГО ТОКСИНА  DARPin-PE40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261598" y="5226926"/>
            <a:ext cx="6203938" cy="151887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Для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тераностики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рака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получены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радиоактивные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гибридные наночастицы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НАФ-Р-Т,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включающие антистоксовые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нанофосфоры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(НАФ),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допированные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радиоактивным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изотопом  иттрием-90,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фрагмент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псевдомонадного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экзотоксина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снабженного искусственным адресным полипептидом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DARPin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специфичным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 опухолевому рецептору HER2.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На мышах с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привитой аденокарциномой молочной железы человека показаны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высокая эффективность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комбинированной терапии полученным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комплексом и высокая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контрастность изображения 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in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vitro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in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vivo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Показано, что синергический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эффект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одновременного применения радионуклида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адресного токсина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результирующим значением IC50=0.0024 мкг/мл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2200 раз  сильнее, чем при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раздельном применении. Совместно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ННГУ им.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Н.И.</a:t>
            </a:r>
            <a:r>
              <a:rPr lang="ru-RU" sz="1200" spc="6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Лобачевского</a:t>
            </a:r>
            <a:endParaRPr lang="ru-RU" sz="1200" dirty="0">
              <a:cs typeface="Arial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B343005-86F0-4831-8119-2B2ACF19C1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000" r="44898"/>
          <a:stretch/>
        </p:blipFill>
        <p:spPr>
          <a:xfrm>
            <a:off x="261599" y="2016331"/>
            <a:ext cx="3907730" cy="319131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6364AF7-0FFF-4CC3-BECA-5C340F78CD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592" t="37959" r="6327" b="19047"/>
          <a:stretch/>
        </p:blipFill>
        <p:spPr>
          <a:xfrm>
            <a:off x="4169329" y="1992058"/>
            <a:ext cx="2443440" cy="201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7303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клеточных взаимодействий (А.М. Сапожников)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9" y="6210442"/>
            <a:ext cx="8620804" cy="4539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Erokhina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SA 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(2017)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HLA-DR+NK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cells are mostly characterized by less mature phenotype and high functional </a:t>
            </a:r>
            <a:r>
              <a:rPr lang="en-US" sz="1400" b="1" spc="-5" dirty="0">
                <a:solidFill>
                  <a:srgbClr val="282A2B"/>
                </a:solidFill>
                <a:cs typeface="Arial"/>
              </a:rPr>
              <a:t>activity.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Immunol Cell</a:t>
            </a:r>
            <a:r>
              <a:rPr lang="en-US" sz="1400" b="1" i="1" spc="-4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Biol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3.795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698032"/>
            <a:ext cx="7268146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СУБПОПУЛЯЦИЯ HLA-DR-ПОЗИТИВНЫХ NK-КЛЕТОК ХАРАКТЕРИЗУЕТСЯ ВЫСОКОЙ  ПРОЛИФЕРАТИВНОЙ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 ФУНКЦИОНАЛЬНОЙ АКТИВНОСТЬЮ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261599" y="1737868"/>
            <a:ext cx="2457326" cy="368562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lnSpc>
                <a:spcPct val="100000"/>
              </a:lnSpc>
              <a:spcBef>
                <a:spcPts val="95"/>
              </a:spcBef>
              <a:buNone/>
            </a:pPr>
            <a:r>
              <a:rPr lang="ru-RU"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целью получения клинически значимых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клонов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цитотоксических лимфоцитов разработан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метод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экспансии NK-клеток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использованием облученных клеток K562-mbIL21,  экспрессирующих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мембраносвязанную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форму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IL-21. Охарактеризовано распределение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периферической крови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функциональные особенности NK-клеток HLA-DR+,  преобладающих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популяциях NK-клеток, полученных при использовании данного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метода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стимуляции.</a:t>
            </a:r>
            <a:endParaRPr lang="ru-RU" sz="1400" dirty="0">
              <a:cs typeface="Arial"/>
            </a:endParaRPr>
          </a:p>
        </p:txBody>
      </p:sp>
      <p:pic>
        <p:nvPicPr>
          <p:cNvPr id="6146" name="Picture 2" descr="http://www.ibch.ru/ru/downloads/labreport/180/Dostizhenie-2018_Sapozhnikov.png">
            <a:extLst>
              <a:ext uri="{FF2B5EF4-FFF2-40B4-BE49-F238E27FC236}">
                <a16:creationId xmlns:a16="http://schemas.microsoft.com/office/drawing/2014/main" xmlns="" id="{C2197030-EC7F-4858-A163-961297F3D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7243" y="1737868"/>
            <a:ext cx="5775158" cy="433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09119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</a:rPr>
              <a:t>ОТДЕЛ ИММУНОЛОГИИ (академик Р.В. Петров)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Объект 8">
            <a:extLst>
              <a:ext uri="{FF2B5EF4-FFF2-40B4-BE49-F238E27FC236}">
                <a16:creationId xmlns:a16="http://schemas.microsoft.com/office/drawing/2014/main" xmlns="" id="{0329082D-1D9D-4C1E-A815-96A2F0609E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80481305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336076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</a:rPr>
              <a:t>ОТДЕЛ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СТРУКТУРНОЙ БИОЛОГИИ </a:t>
            </a:r>
            <a:r>
              <a:rPr lang="ru-RU" b="1" dirty="0"/>
              <a:t>(д.х.н. А.С. Арсеньев)</a:t>
            </a:r>
            <a:br>
              <a:rPr lang="ru-RU" b="1" dirty="0"/>
            </a:b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113</a:t>
            </a:r>
            <a:endParaRPr lang="ru-RU" b="1" dirty="0">
              <a:latin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23988745"/>
              </p:ext>
            </p:extLst>
          </p:nvPr>
        </p:nvGraphicFramePr>
        <p:xfrm>
          <a:off x="828675" y="1720158"/>
          <a:ext cx="7486650" cy="4356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54478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</a:t>
            </a:r>
            <a:r>
              <a:rPr lang="ru-RU" sz="1600" dirty="0" err="1">
                <a:solidFill>
                  <a:schemeClr val="bg1"/>
                </a:solidFill>
              </a:rPr>
              <a:t>биомолекулярной</a:t>
            </a:r>
            <a:r>
              <a:rPr lang="ru-RU" sz="1600" dirty="0">
                <a:solidFill>
                  <a:schemeClr val="bg1"/>
                </a:solidFill>
              </a:rPr>
              <a:t> ЯМР-спектроскопии (А.С. Арсеньев)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моделирования </a:t>
            </a:r>
            <a:r>
              <a:rPr lang="ru-RU" sz="1600" dirty="0" err="1">
                <a:solidFill>
                  <a:schemeClr val="bg1"/>
                </a:solidFill>
              </a:rPr>
              <a:t>биомолекулярных</a:t>
            </a:r>
            <a:r>
              <a:rPr lang="ru-RU" sz="1600" dirty="0">
                <a:solidFill>
                  <a:schemeClr val="bg1"/>
                </a:solidFill>
              </a:rPr>
              <a:t> систем (Р.Г. Ефремов)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7070911" y="1788715"/>
            <a:ext cx="1866608" cy="48397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304800" indent="-168275">
              <a:lnSpc>
                <a:spcPct val="100000"/>
              </a:lnSpc>
              <a:buAutoNum type="arabicPeriod"/>
              <a:tabLst>
                <a:tab pos="30543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Bragin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PE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Probing the effect of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membrane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contents on transmembrane protein-protein interaction using solution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NMR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and computer simulations.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BIOCHIM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BIOPHYS</a:t>
            </a:r>
            <a:r>
              <a:rPr lang="en-US" sz="1400" b="1" i="1" spc="18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spc="-5" dirty="0">
                <a:solidFill>
                  <a:srgbClr val="282A2B"/>
                </a:solidFill>
                <a:cs typeface="Arial"/>
              </a:rPr>
              <a:t>ACTA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3.438</a:t>
            </a:r>
            <a:endParaRPr lang="en-US" sz="1400" b="1" dirty="0">
              <a:cs typeface="Arial"/>
            </a:endParaRPr>
          </a:p>
          <a:p>
            <a:pPr marL="304800" indent="-168275">
              <a:lnSpc>
                <a:spcPct val="100000"/>
              </a:lnSpc>
              <a:spcBef>
                <a:spcPts val="305"/>
              </a:spcBef>
              <a:buAutoNum type="arabicPeriod"/>
              <a:tabLst>
                <a:tab pos="30543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Kot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EF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Behavior of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Most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Widely Spread Lipids in Isotropic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Bicelles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</a:t>
            </a:r>
            <a:r>
              <a:rPr lang="en-US" sz="1400" b="1" spc="-1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Langmuir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3.789</a:t>
            </a:r>
            <a:endParaRPr lang="en-US" sz="1400" b="1" dirty="0">
              <a:cs typeface="Arial"/>
            </a:endParaRPr>
          </a:p>
          <a:p>
            <a:pPr marL="304800" indent="-16827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30543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Kot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EF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Phase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Transitions in Small Isotropic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Bicelles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</a:t>
            </a:r>
            <a:r>
              <a:rPr lang="en-US" sz="1400" b="1" spc="-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Langmuir </a:t>
            </a:r>
            <a:br>
              <a:rPr lang="en-US" sz="1400" b="1" i="1" dirty="0">
                <a:solidFill>
                  <a:srgbClr val="282A2B"/>
                </a:solidFill>
                <a:cs typeface="Arial"/>
              </a:rPr>
            </a:b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3.789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838456"/>
            <a:ext cx="7349066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РАЗРАБОТКА МЕТОДА ОЦЕНКИ МЕМБРАНОПОДОБНЫХ СРЕД И ПОИСК НОВЫХ СОСТАВОВ ДЛЯ  ИССЛЕДОВАНИЯ МЕМБРАННЫХ БЕЛКОВ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261597" y="5058921"/>
            <a:ext cx="6883670" cy="176817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19685" indent="0">
              <a:spcBef>
                <a:spcPts val="95"/>
              </a:spcBef>
              <a:buNone/>
            </a:pPr>
            <a:r>
              <a:rPr lang="ru-RU"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использованием спектроскопии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ЯМР был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разработан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новый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метод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оценки корректности структуры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мембраноподобных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сред на основе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бицелл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основанный на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детекции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фазовых  переходов липидов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бицеллах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также изучены свойства фазового перехода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зависимости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от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параметров изучаемых смесей.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серии работ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были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исследованы характеристики  множества различных составов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бицелл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найдены среды,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способные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имитировать различные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аспекты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поведения клеточной мембраны. Разработаны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новые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составы,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помощью 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которых можно изучать мембранные белки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большими водорастворимыми доменами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отслеживать влияние состава мембраны на поведение мембранного</a:t>
            </a:r>
            <a:r>
              <a:rPr lang="ru-RU" sz="1400" spc="10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белка.</a:t>
            </a:r>
            <a:endParaRPr lang="ru-RU" sz="1400" dirty="0">
              <a:cs typeface="Arial"/>
            </a:endParaRPr>
          </a:p>
        </p:txBody>
      </p:sp>
      <p:pic>
        <p:nvPicPr>
          <p:cNvPr id="7170" name="Picture 2" descr="http://www.ibch.ru/ru/downloads/labreport/124/GA.jpg">
            <a:extLst>
              <a:ext uri="{FF2B5EF4-FFF2-40B4-BE49-F238E27FC236}">
                <a16:creationId xmlns:a16="http://schemas.microsoft.com/office/drawing/2014/main" xmlns="" id="{4406B78F-F812-4A80-AC70-FD4200A5F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597" y="1901364"/>
            <a:ext cx="6266046" cy="304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7062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</a:t>
            </a:r>
            <a:r>
              <a:rPr lang="ru-RU" sz="1600" dirty="0" err="1">
                <a:solidFill>
                  <a:schemeClr val="bg1"/>
                </a:solidFill>
              </a:rPr>
              <a:t>биомолекулярной</a:t>
            </a:r>
            <a:r>
              <a:rPr lang="ru-RU" sz="1600" dirty="0">
                <a:solidFill>
                  <a:schemeClr val="bg1"/>
                </a:solidFill>
              </a:rPr>
              <a:t> ЯМР-спектроскопии (А.С. Арсеньев)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моделирования </a:t>
            </a:r>
            <a:r>
              <a:rPr lang="ru-RU" sz="1600" dirty="0" err="1">
                <a:solidFill>
                  <a:schemeClr val="bg1"/>
                </a:solidFill>
              </a:rPr>
              <a:t>биомолекулярных</a:t>
            </a:r>
            <a:r>
              <a:rPr lang="ru-RU" sz="1600" dirty="0">
                <a:solidFill>
                  <a:schemeClr val="bg1"/>
                </a:solidFill>
              </a:rPr>
              <a:t> систем (Р.Г. Ефремов)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7" y="6221314"/>
            <a:ext cx="8588220" cy="4539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136525" indent="0">
              <a:lnSpc>
                <a:spcPct val="100000"/>
              </a:lnSpc>
              <a:buNone/>
              <a:tabLst>
                <a:tab pos="30543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Bocharov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EV 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Structural basis of the signal transduction via transmembrane domain of the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human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growth hormone receptor.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BIOCHIM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BIOPHYS </a:t>
            </a:r>
            <a:r>
              <a:rPr lang="en-US" sz="1400" b="1" i="1" spc="-5" dirty="0">
                <a:solidFill>
                  <a:srgbClr val="282A2B"/>
                </a:solidFill>
                <a:cs typeface="Arial"/>
              </a:rPr>
              <a:t>ACTA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3.438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838456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ПРЕДЛОЖЕН МОЛЕКУЛЯРНЫЙ МЕХАНИЗМ ПЕРЕДАЧИ СИГНАЛА РЕЦЕПТОРОМ </a:t>
            </a:r>
            <a:r>
              <a:rPr lang="ru-RU" sz="2000" b="1" spc="-5" dirty="0" err="1">
                <a:solidFill>
                  <a:srgbClr val="990000"/>
                </a:solidFill>
                <a:latin typeface="+mj-lt"/>
                <a:cs typeface="Arial"/>
              </a:rPr>
              <a:t>hGHR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277890" y="5214178"/>
            <a:ext cx="8588220" cy="88485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lnSpc>
                <a:spcPct val="100000"/>
              </a:lnSpc>
              <a:spcBef>
                <a:spcPts val="95"/>
              </a:spcBef>
              <a:buNone/>
            </a:pPr>
            <a:r>
              <a:rPr lang="ru-RU" sz="1400" spc="5" dirty="0">
                <a:solidFill>
                  <a:srgbClr val="282A2B"/>
                </a:solidFill>
                <a:cs typeface="Arial"/>
              </a:rPr>
              <a:t>На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основе структурно-динамических ЯМР-исследований детально описаны аллостерические конформационные перестройки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межмолекулярные взаимодействия  трансмембранного домена рецептора гормона роста человека,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hGHR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инициированные связыванием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лиганда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spc="-10" dirty="0">
                <a:solidFill>
                  <a:srgbClr val="282A2B"/>
                </a:solidFill>
                <a:cs typeface="Arial"/>
              </a:rPr>
              <a:t>результате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был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предложен молекулярный механизм передачи  сигнала рецептором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hGHR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.</a:t>
            </a:r>
            <a:endParaRPr lang="ru-RU" sz="1400" dirty="0">
              <a:cs typeface="Arial"/>
            </a:endParaRPr>
          </a:p>
        </p:txBody>
      </p:sp>
      <p:pic>
        <p:nvPicPr>
          <p:cNvPr id="8194" name="Picture 2" descr="http://www.ibch.ru/ru/downloads/labreport/124/NMR_rus.jpg">
            <a:extLst>
              <a:ext uri="{FF2B5EF4-FFF2-40B4-BE49-F238E27FC236}">
                <a16:creationId xmlns:a16="http://schemas.microsoft.com/office/drawing/2014/main" xmlns="" id="{667BC291-546B-469E-89AF-AE74D3CF6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889" y="1573794"/>
            <a:ext cx="8623103" cy="351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4719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моделирования </a:t>
            </a:r>
            <a:r>
              <a:rPr lang="ru-RU" sz="1600" dirty="0" err="1">
                <a:solidFill>
                  <a:schemeClr val="bg1"/>
                </a:solidFill>
              </a:rPr>
              <a:t>биомолекулярных</a:t>
            </a:r>
            <a:r>
              <a:rPr lang="ru-RU" sz="1600" dirty="0">
                <a:solidFill>
                  <a:schemeClr val="bg1"/>
                </a:solidFill>
              </a:rPr>
              <a:t> систем (Р.Г. Ефремов)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</a:t>
            </a:r>
            <a:r>
              <a:rPr lang="ru-RU" sz="1600" dirty="0" err="1">
                <a:solidFill>
                  <a:schemeClr val="bg1"/>
                </a:solidFill>
              </a:rPr>
              <a:t>биомолекулярной</a:t>
            </a:r>
            <a:r>
              <a:rPr lang="ru-RU" sz="1600" dirty="0">
                <a:solidFill>
                  <a:schemeClr val="bg1"/>
                </a:solidFill>
              </a:rPr>
              <a:t> ЯМР-спектроскопии (А.С. Арсеньев)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4571999" y="5886607"/>
            <a:ext cx="4277817" cy="8848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136525" indent="0">
              <a:lnSpc>
                <a:spcPct val="100000"/>
              </a:lnSpc>
              <a:buNone/>
              <a:tabLst>
                <a:tab pos="30543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Polyansky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AA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(2019)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Atomistic mechanism of the constitutive activation of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PDGFRA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via its transmembrane domain.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BIOCHIM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BIOPHYS</a:t>
            </a:r>
            <a:r>
              <a:rPr lang="en-US" sz="1400" b="1" i="1" spc="-9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spc="-5" dirty="0">
                <a:solidFill>
                  <a:srgbClr val="282A2B"/>
                </a:solidFill>
                <a:cs typeface="Arial"/>
              </a:rPr>
              <a:t>ACTA </a:t>
            </a:r>
            <a:br>
              <a:rPr lang="en-US" sz="1400" b="1" i="1" spc="-5" dirty="0">
                <a:solidFill>
                  <a:srgbClr val="282A2B"/>
                </a:solidFill>
                <a:cs typeface="Arial"/>
              </a:rPr>
            </a:b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3.438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838456"/>
            <a:ext cx="7984186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УСТАНОВЛЕН МОЛЕКУЛЯРНЫЙ МЕХАНИЗМ КОНСТИТУТИВНОЙ АКТИВАЦИИ РЕЦЕПТОРНОЙ ТИРОЗИН-КИНАЗЫ  PDGFRA, ОПОСРЕДОВАННОЙ ТРАСНМЕМБРАННЫМ ДОМЕНОМ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4669104" y="1929365"/>
            <a:ext cx="4213298" cy="390106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сотрудничестве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экспериментальными группами проф. Ж.-Б.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Демолина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(Институт Де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Дюва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Брюссель Бельгия)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проф.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А.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С. Арсеньева (ИБХ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РАН)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исследован молекулярный  механизм активации рецепторных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тирозинкиназ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опосредованной трансмембранным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(ТМ)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доменом, на примере рецептора фактора роста тромбоцитов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(PDGFRA) 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его онкогенного  мутанта V536E. Разработанная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уникальная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вычислительная платформа позволила просканировать все возможные позиции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ТМ-спирали рецептора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идентифицировать  функциональные мутации для дикого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типа 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онкогенного мутанта,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также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выявить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взаимосвязь между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активностью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рецептора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димеризацией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ТМ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доменов по нескольким 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доступным участкам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взаимодействия (интерфейсам). Найдены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протестированы на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культуре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клеток новая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активирующая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мутация I537D для дикого типа,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также мутация S541G,  элиминирующая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повышенную конститутивную активность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онкогенного мутанта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V536E.</a:t>
            </a:r>
            <a:endParaRPr lang="ru-RU" sz="1400" dirty="0">
              <a:cs typeface="Arial"/>
            </a:endParaRPr>
          </a:p>
        </p:txBody>
      </p:sp>
      <p:pic>
        <p:nvPicPr>
          <p:cNvPr id="9218" name="Picture 2" descr="http://www.ibch.ru/ru/downloads/labreport/151/achievement2018_rus.png">
            <a:extLst>
              <a:ext uri="{FF2B5EF4-FFF2-40B4-BE49-F238E27FC236}">
                <a16:creationId xmlns:a16="http://schemas.microsoft.com/office/drawing/2014/main" xmlns="" id="{9FC1A423-E9D5-4421-AF60-E1E0BD63A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598" y="1955102"/>
            <a:ext cx="4122722" cy="460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69333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64248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моделирования </a:t>
            </a:r>
            <a:r>
              <a:rPr lang="ru-RU" sz="1600" dirty="0" err="1">
                <a:solidFill>
                  <a:schemeClr val="bg1"/>
                </a:solidFill>
              </a:rPr>
              <a:t>биомолекулярных</a:t>
            </a:r>
            <a:r>
              <a:rPr lang="ru-RU" sz="1600" dirty="0">
                <a:solidFill>
                  <a:schemeClr val="bg1"/>
                </a:solidFill>
              </a:rPr>
              <a:t> систем (Р.Г. Ефремов)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оптической микроскопии и спектроскопии </a:t>
            </a:r>
            <a:r>
              <a:rPr lang="ru-RU" sz="1600" dirty="0" err="1">
                <a:solidFill>
                  <a:schemeClr val="bg1"/>
                </a:solidFill>
              </a:rPr>
              <a:t>биомолекул</a:t>
            </a:r>
            <a:r>
              <a:rPr lang="ru-RU" sz="1600" dirty="0">
                <a:solidFill>
                  <a:schemeClr val="bg1"/>
                </a:solidFill>
              </a:rPr>
              <a:t> (А.В. Феофанов)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</a:t>
            </a:r>
            <a:r>
              <a:rPr lang="ru-RU" sz="1600" dirty="0" err="1">
                <a:solidFill>
                  <a:schemeClr val="bg1"/>
                </a:solidFill>
              </a:rPr>
              <a:t>лиганд</a:t>
            </a:r>
            <a:r>
              <a:rPr lang="ru-RU" sz="1600" dirty="0">
                <a:solidFill>
                  <a:schemeClr val="bg1"/>
                </a:solidFill>
              </a:rPr>
              <a:t>-рецепторных взаимодействий (И.Е. </a:t>
            </a:r>
            <a:r>
              <a:rPr lang="ru-RU" sz="1600" dirty="0" err="1">
                <a:solidFill>
                  <a:schemeClr val="bg1"/>
                </a:solidFill>
              </a:rPr>
              <a:t>Кашеверов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7199696" y="1788697"/>
            <a:ext cx="1682705" cy="50552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180000" marR="508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30543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Dubovskii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PV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The role of hydrophobic/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hydrophilic balance in the activity of structurally flexible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vs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rigid cytolytic polypeptides and analogues developed on their basis.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Expert  Rev Proteomics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3.489</a:t>
            </a:r>
            <a:endParaRPr lang="en-US" sz="1400" b="1" dirty="0">
              <a:cs typeface="Arial"/>
            </a:endParaRP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30543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Dubovskii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PV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Improving therapeutic potential of antibacterial spider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venom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peptides: coarse-grain molecular dynamics guided approach.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Future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Med</a:t>
            </a:r>
            <a:r>
              <a:rPr lang="en-US" sz="1400" b="1" i="1" spc="6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Chem</a:t>
            </a:r>
            <a:br>
              <a:rPr lang="en-US" sz="1400" b="1" i="1" spc="5" dirty="0">
                <a:solidFill>
                  <a:srgbClr val="282A2B"/>
                </a:solidFill>
                <a:cs typeface="Arial"/>
              </a:rPr>
            </a:b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3.969</a:t>
            </a:r>
            <a:endParaRPr lang="en-US"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958349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ДИЗАЙН БИОАКТИВНЫХ ПЕПТИДОВ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КОМБИНИРОВАНИЕМ МОТИВОВ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210185" y="5112512"/>
            <a:ext cx="6883634" cy="157427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13970" indent="0">
              <a:spcBef>
                <a:spcPts val="95"/>
              </a:spcBef>
              <a:buNone/>
            </a:pP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антимикробного пептида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пониженной гемолитической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активностью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основе комбинирования фрагментов (мотивов) пептидов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яда пауков. </a:t>
            </a:r>
            <a:r>
              <a:rPr lang="ru-RU" sz="1400" spc="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помощью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молекулярной 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динамики в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крупнозернистом приближении оценена глубина проникновения природных пептидов (Ltc1, </a:t>
            </a:r>
            <a:r>
              <a:rPr lang="ru-RU" sz="140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Oxt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4a)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яда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паука в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мембрану эритроцитов. Искусственный пептид (P5)  сформирован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фрагментов, не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проникающих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глубоко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такую мембрану (в круге -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см.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Рис.),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пептида, глубоко проникающего, и, следовательно, </a:t>
            </a:r>
            <a:r>
              <a:rPr lang="ru-RU" sz="140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гемолитически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активного, но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пониженной за </a:t>
            </a:r>
            <a:r>
              <a:rPr lang="ru-RU" sz="14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счет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аминокислотной замены L/K степенью гидрофобности (в</a:t>
            </a:r>
            <a:r>
              <a:rPr lang="ru-RU" sz="1400" spc="1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эллипсе).</a:t>
            </a:r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42" name="Picture 2" descr="http://www.ibch.ru/ru/downloads/labreport/151/Dizayn_bioktivnyh_peptidov_kombinirovaniem_motivov_2018.jpg">
            <a:extLst>
              <a:ext uri="{FF2B5EF4-FFF2-40B4-BE49-F238E27FC236}">
                <a16:creationId xmlns:a16="http://schemas.microsoft.com/office/drawing/2014/main" xmlns="" id="{6D03D6CB-B93A-4C02-9224-419EE8F92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37" t="21754" r="2861" b="25333"/>
          <a:stretch/>
        </p:blipFill>
        <p:spPr bwMode="auto">
          <a:xfrm>
            <a:off x="210185" y="1788697"/>
            <a:ext cx="6884167" cy="295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1398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9"/>
            <a:ext cx="7349066" cy="43857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моделирования </a:t>
            </a:r>
            <a:r>
              <a:rPr lang="ru-RU" sz="1600" dirty="0" err="1">
                <a:solidFill>
                  <a:schemeClr val="bg1"/>
                </a:solidFill>
              </a:rPr>
              <a:t>биомолекулярных</a:t>
            </a:r>
            <a:r>
              <a:rPr lang="ru-RU" sz="1600" dirty="0">
                <a:solidFill>
                  <a:schemeClr val="bg1"/>
                </a:solidFill>
              </a:rPr>
              <a:t> систем (Р.Г. Ефремов)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8" y="5994997"/>
            <a:ext cx="6164825" cy="66941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marR="508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30543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Volynsky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PE 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Specific refolding pathway of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viscumin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chain in membrane-like medium reveals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possible mechanism of toxin entry into cell. </a:t>
            </a:r>
            <a:br>
              <a:rPr lang="en-US" sz="1400" b="1" dirty="0">
                <a:solidFill>
                  <a:srgbClr val="282A2B"/>
                </a:solidFill>
                <a:cs typeface="Arial"/>
              </a:rPr>
            </a:b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Sci</a:t>
            </a:r>
            <a:r>
              <a:rPr lang="en-US" sz="1400" b="1" i="1" spc="-5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Rep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4.122</a:t>
            </a:r>
            <a:endParaRPr lang="en-US"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851920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МЕХАНИЗМ САМОПРОИЗВОЛЬНОГО ПРОХОЖДЕНИЯ ВИСКУМИНА А ЧЕРЕЗ МЕМБРАНУ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6570482" y="1449627"/>
            <a:ext cx="2356397" cy="525836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примере цепи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токсина </a:t>
            </a:r>
            <a:r>
              <a:rPr lang="ru-RU" sz="1400" spc="5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вискумин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 </a:t>
            </a:r>
            <a:r>
              <a:rPr lang="ru-RU" sz="1400" i="1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ru-RU" sz="1400" i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silico</a:t>
            </a:r>
            <a:r>
              <a:rPr lang="ru-RU" sz="1400" i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возможных механизмов спонтанного прохождения водорастворимых белков через </a:t>
            </a:r>
            <a:r>
              <a:rPr lang="ru-RU" sz="14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мембрану.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Показано, что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ходе  молекулярной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динамики в смеси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хлороформ/метанол </a:t>
            </a:r>
            <a:r>
              <a:rPr lang="ru-RU" sz="1400" spc="5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вискумин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«выворачивается» наружу: на поверхности белка оказываются гидрофобные участки, изначально находившиеся  внутри глобулы.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 увеличивается длина участков регулярной вторичной структуры белка. Конформационный поиск методом Монте-Карло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присутствии неявно заданной  мембраны показал, что полученные структуры способны связываться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мембраной,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отличие </a:t>
            </a:r>
            <a:r>
              <a:rPr lang="ru-RU" sz="14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структуры </a:t>
            </a:r>
            <a:r>
              <a:rPr lang="ru-RU"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1400" spc="2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воде.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266" name="Picture 2" descr="http://www.ibch.ru/ru/downloads/labreport/151/viscumin_labRu.png">
            <a:extLst>
              <a:ext uri="{FF2B5EF4-FFF2-40B4-BE49-F238E27FC236}">
                <a16:creationId xmlns:a16="http://schemas.microsoft.com/office/drawing/2014/main" xmlns="" id="{F86A71DB-076D-488A-9590-39FE0CBA8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598" y="1689549"/>
            <a:ext cx="5972287" cy="401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4747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644868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Группа структурной биологии ионных каналов (З.О. </a:t>
            </a:r>
            <a:r>
              <a:rPr lang="ru-RU" sz="1600" dirty="0" err="1">
                <a:solidFill>
                  <a:schemeClr val="bg1"/>
                </a:solidFill>
              </a:rPr>
              <a:t>Шенкарев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Группа биоинженерии </a:t>
            </a:r>
            <a:r>
              <a:rPr lang="ru-RU" sz="1600" dirty="0" err="1">
                <a:solidFill>
                  <a:schemeClr val="bg1"/>
                </a:solidFill>
              </a:rPr>
              <a:t>нейромодуляторов</a:t>
            </a:r>
            <a:r>
              <a:rPr lang="ru-RU" sz="1600" dirty="0">
                <a:solidFill>
                  <a:schemeClr val="bg1"/>
                </a:solidFill>
              </a:rPr>
              <a:t> и </a:t>
            </a:r>
            <a:r>
              <a:rPr lang="ru-RU" sz="1600" dirty="0" err="1">
                <a:solidFill>
                  <a:schemeClr val="bg1"/>
                </a:solidFill>
              </a:rPr>
              <a:t>нейрорецепторов</a:t>
            </a:r>
            <a:r>
              <a:rPr lang="ru-RU" sz="1600" dirty="0">
                <a:solidFill>
                  <a:schemeClr val="bg1"/>
                </a:solidFill>
              </a:rPr>
              <a:t> (Е.Н. </a:t>
            </a:r>
            <a:r>
              <a:rPr lang="ru-RU" sz="1600" dirty="0" err="1">
                <a:solidFill>
                  <a:schemeClr val="bg1"/>
                </a:solidFill>
              </a:rPr>
              <a:t>Люкманова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молекулярных инструментов для нейробиологии (А.А. Василевский)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9" y="6210442"/>
            <a:ext cx="5311428" cy="4539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Männikkö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10" dirty="0">
                <a:solidFill>
                  <a:srgbClr val="282A2B"/>
                </a:solidFill>
                <a:cs typeface="Arial"/>
              </a:rPr>
              <a:t>R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Spider toxin inhibits gating pore currents underlying periodic paralysis.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Proc Natl </a:t>
            </a:r>
            <a:r>
              <a:rPr lang="en-US" sz="1400" b="1" i="1" spc="5" dirty="0" err="1">
                <a:solidFill>
                  <a:srgbClr val="282A2B"/>
                </a:solidFill>
                <a:cs typeface="Arial"/>
              </a:rPr>
              <a:t>Acad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 Sci </a:t>
            </a:r>
            <a:r>
              <a:rPr lang="en-US" sz="1400" b="1" i="1" spc="10" dirty="0">
                <a:solidFill>
                  <a:srgbClr val="282A2B"/>
                </a:solidFill>
                <a:cs typeface="Arial"/>
              </a:rPr>
              <a:t>U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S</a:t>
            </a:r>
            <a:r>
              <a:rPr lang="en-US" sz="1400" b="1" i="1" spc="-9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9.504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985338"/>
            <a:ext cx="7677784" cy="76559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1600" b="1" spc="-5" dirty="0">
                <a:solidFill>
                  <a:srgbClr val="990000"/>
                </a:solidFill>
                <a:latin typeface="+mj-lt"/>
                <a:cs typeface="Arial"/>
              </a:rPr>
              <a:t>ВЗАИМОДЕЙСТВИЕ ВОЛЬТ-СЕНСОРНОГО ТОКСИНА Hm-3 С ПОТЕНЦИАЛ-ЧУВСТВИТЕЛЬНЫМ ДОМЕНОМ </a:t>
            </a:r>
            <a:r>
              <a:rPr lang="ru-RU" sz="1600" b="1" spc="-5" dirty="0" err="1">
                <a:solidFill>
                  <a:srgbClr val="990000"/>
                </a:solidFill>
                <a:latin typeface="+mj-lt"/>
                <a:cs typeface="Arial"/>
              </a:rPr>
              <a:t>Na</a:t>
            </a:r>
            <a:r>
              <a:rPr lang="ru-RU" sz="1600" b="1" spc="-5" baseline="30000" dirty="0">
                <a:solidFill>
                  <a:srgbClr val="990000"/>
                </a:solidFill>
                <a:latin typeface="+mj-lt"/>
                <a:cs typeface="Arial"/>
              </a:rPr>
              <a:t>+ </a:t>
            </a:r>
            <a:r>
              <a:rPr lang="ru-RU" sz="1600" b="1" spc="-5" dirty="0">
                <a:solidFill>
                  <a:srgbClr val="990000"/>
                </a:solidFill>
                <a:latin typeface="+mj-lt"/>
                <a:cs typeface="Arial"/>
              </a:rPr>
              <a:t> КАНАЛА Nav1.4: СТРУКТУРНЫЙ ВЗГЛЯД </a:t>
            </a:r>
            <a:br>
              <a:rPr lang="ru-RU" sz="16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1600" b="1" spc="-5" dirty="0">
                <a:solidFill>
                  <a:srgbClr val="990000"/>
                </a:solidFill>
                <a:latin typeface="+mj-lt"/>
                <a:cs typeface="Arial"/>
              </a:rPr>
              <a:t>НА СВЯЗЫВАНИЕ, ОПОСРЕДОВАННОЕ МЕМБРАНОЙ</a:t>
            </a:r>
            <a:endParaRPr lang="ru-RU" sz="16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6976533" y="1808553"/>
            <a:ext cx="2002121" cy="484286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Для изучения механизма взаимодействия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Hm-3 и канала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Na</a:t>
            </a:r>
            <a:r>
              <a:rPr lang="ru-RU" sz="1200" baseline="-11904" dirty="0">
                <a:solidFill>
                  <a:srgbClr val="282A2B"/>
                </a:solidFill>
                <a:cs typeface="Arial"/>
              </a:rPr>
              <a:t>V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1.4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сосредоточились на исследовании изолированного домена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VSD-I с помощью ЯМР-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спектроскопии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среде имитирующей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мембрану.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Модель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комплекса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Hm-3/VSD-I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была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построена методом белок-белкового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докинга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использованием ограничений </a:t>
            </a:r>
            <a:r>
              <a:rPr lang="ru-RU" sz="1200" spc="-35" dirty="0">
                <a:solidFill>
                  <a:srgbClr val="282A2B"/>
                </a:solidFill>
                <a:cs typeface="Arial"/>
              </a:rPr>
              <a:t>ЯМР.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Токсин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изначально закрепляется на поверхности мембраны,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затем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образует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комплекс с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петлей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S3b-S4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VSD-I. Связывание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Hm-3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блокирует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движение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спирали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S4 –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датчика-потенциала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индуцирует аллостерические изменения, которые препятствуют появлению токов утечки.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Наша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работа является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первым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структурным ЯМР-исследованием взаимодействия между  вольт-сенсорными токсинами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каналами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-10" dirty="0" err="1">
                <a:solidFill>
                  <a:srgbClr val="282A2B"/>
                </a:solidFill>
                <a:cs typeface="Arial"/>
              </a:rPr>
              <a:t>Nav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.</a:t>
            </a:r>
            <a:endParaRPr lang="ru-RU" sz="1200" dirty="0">
              <a:cs typeface="Arial"/>
            </a:endParaRPr>
          </a:p>
        </p:txBody>
      </p:sp>
      <p:pic>
        <p:nvPicPr>
          <p:cNvPr id="13314" name="Picture 2" descr="http://www.ibch.ru/ru/downloads/labreport/184/Ris1__KompleksNav_toksin.png">
            <a:extLst>
              <a:ext uri="{FF2B5EF4-FFF2-40B4-BE49-F238E27FC236}">
                <a16:creationId xmlns:a16="http://schemas.microsoft.com/office/drawing/2014/main" xmlns="" id="{64B1836C-0296-4E69-8088-06D7F7440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576" y="2002499"/>
            <a:ext cx="6588884" cy="370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27230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</a:rPr>
              <a:t>ОТДЕЛ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СТРУКТУРНОЙ БИОЛОГИИ </a:t>
            </a:r>
            <a:r>
              <a:rPr lang="ru-RU" b="1" dirty="0"/>
              <a:t>(д.х.н. А.С. Арсеньев)</a:t>
            </a:r>
            <a:endParaRPr lang="ru-RU" b="1" dirty="0">
              <a:latin typeface="Cambria" panose="02040503050406030204" pitchFamily="18" charset="0"/>
            </a:endParaRP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62F787CF-D3F9-4C7C-9746-9B426E23A8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01507443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049302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</a:rPr>
              <a:t>ОТДЕЛ </a:t>
            </a:r>
            <a:r>
              <a:rPr lang="ru-RU" b="1" dirty="0"/>
              <a:t>ГЕНОМИКИ И ПОСТГЕНОМНЫХ ТЕХНОЛОГИЙ </a:t>
            </a:r>
            <a:br>
              <a:rPr lang="ru-RU" b="1" dirty="0"/>
            </a:br>
            <a:r>
              <a:rPr lang="ru-RU" b="1" dirty="0"/>
              <a:t>(академик С.А. Лукьянов)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116</a:t>
            </a:r>
            <a:endParaRPr lang="ru-RU" b="1" dirty="0">
              <a:latin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31400029"/>
              </p:ext>
            </p:extLst>
          </p:nvPr>
        </p:nvGraphicFramePr>
        <p:xfrm>
          <a:off x="828675" y="1720158"/>
          <a:ext cx="7486650" cy="4155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6704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структуры и функций генов человека (И.П. Чернов)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8" y="6009455"/>
            <a:ext cx="5090047" cy="66941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Gainetdinov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IV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Assessment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of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piRNA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biogenesis and function in testicular germ cell tumors and their precursor germ cell neoplasia in situ. </a:t>
            </a:r>
            <a:r>
              <a:rPr lang="en-US" sz="1400" b="1" i="1" spc="10" dirty="0">
                <a:solidFill>
                  <a:srgbClr val="282A2B"/>
                </a:solidFill>
                <a:cs typeface="Arial"/>
              </a:rPr>
              <a:t>BMC</a:t>
            </a:r>
            <a:r>
              <a:rPr lang="en-US" sz="1400" b="1" i="1" spc="-5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Cancer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3.288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683375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РОЛЬ БЕЛКА PIWIL2 В ОБРАЗОВАНИИ ГЕРМИНОГЕННЫХ ОПУХОЛЕЙ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6169793" y="1248082"/>
            <a:ext cx="2856985" cy="5646161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400" dirty="0">
                <a:solidFill>
                  <a:srgbClr val="282A2B"/>
                </a:solidFill>
                <a:cs typeface="Arial"/>
              </a:rPr>
              <a:t>Эволюционно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высоко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консервативные белки семейства PIWIL участвуют во многих клеточных процессах, сопровождающих канцерогенез.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Их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функционирование осуществляется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 комплексе 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короткими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некодирующими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РНК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(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piRNA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), которые определяют стабильность геномов, препятствуя экспрессии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возможным перемещениям мобильных элементов.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Мы 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исследовали функции PIWI/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piRNA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системы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герминальных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клетках яичек,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также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динамике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образования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герминогенных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опухолей,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показали, что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опухолях экспрессируется  редуцированная, 60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кДа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форма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белка PIWIL2.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При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этом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опухолевых клетках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отсутствует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биогенез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piRNA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короткая изоформа PIWIL2 способна подавлять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экспрессию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молодых 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семейств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LINE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SINE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пост-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транскрипционно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что может обеспечивать преимущества для опухолевого роста за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счет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поддержания стабильности ее</a:t>
            </a:r>
            <a:r>
              <a:rPr lang="ru-RU" sz="1400" spc="8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генома.</a:t>
            </a:r>
            <a:endParaRPr lang="ru-RU" sz="1400" dirty="0">
              <a:cs typeface="Arial"/>
            </a:endParaRPr>
          </a:p>
        </p:txBody>
      </p:sp>
      <p:pic>
        <p:nvPicPr>
          <p:cNvPr id="15362" name="Picture 2" descr="http://www.ibch.ru/ru/downloads/labreport/170/1Azhikina_rus.jpg">
            <a:extLst>
              <a:ext uri="{FF2B5EF4-FFF2-40B4-BE49-F238E27FC236}">
                <a16:creationId xmlns:a16="http://schemas.microsoft.com/office/drawing/2014/main" xmlns="" id="{F39570C5-43D0-40BF-BE1E-D2D428ECB2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5" t="15580" r="7948" b="2822"/>
          <a:stretch/>
        </p:blipFill>
        <p:spPr bwMode="auto">
          <a:xfrm>
            <a:off x="261597" y="1325859"/>
            <a:ext cx="5794495" cy="423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356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структуры и функций генов человека (И.П. Чернов)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52288" y="5883950"/>
            <a:ext cx="6427960" cy="7986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r>
              <a:rPr lang="ru-RU" sz="1400" b="1" dirty="0">
                <a:solidFill>
                  <a:srgbClr val="282A2B"/>
                </a:solidFill>
                <a:cs typeface="Arial"/>
              </a:rPr>
              <a:t>Безбородова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Противоопухолевая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эффективность комплекса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на основе бинарной системы векторов для совместной экспрессии гена-убийцы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Fcu1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Cre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-</a:t>
            </a:r>
            <a:r>
              <a:rPr lang="ru-RU" sz="1400" b="1" dirty="0" err="1">
                <a:solidFill>
                  <a:srgbClr val="282A2B"/>
                </a:solidFill>
                <a:cs typeface="Arial"/>
              </a:rPr>
              <a:t>рекомбиназы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400" b="1" i="1" dirty="0">
                <a:solidFill>
                  <a:srgbClr val="282A2B"/>
                </a:solidFill>
                <a:cs typeface="Arial"/>
              </a:rPr>
              <a:t>Доклады Академии наук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, т. 483, №3, с.1-3, 2018 </a:t>
            </a:r>
            <a:r>
              <a:rPr lang="ru-RU" sz="1400" b="1" dirty="0" err="1">
                <a:solidFill>
                  <a:srgbClr val="282A2B"/>
                </a:solidFill>
                <a:cs typeface="Arial"/>
              </a:rPr>
              <a:t>Doi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: 10.1134/S1607672918060091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0.43</a:t>
            </a:r>
            <a:endParaRPr lang="ru-RU" sz="1400" b="1" dirty="0">
              <a:solidFill>
                <a:srgbClr val="282A2B"/>
              </a:solidFill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683375"/>
            <a:ext cx="7910250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НОВАЯ ПРОТИВООПУХОЛЕВАЯ КОМБИНАЦИЯ НА ОСНОВЕ БИНАРНОЙ СИСТЕМЫ ВЕКТОРОВ ДЛЯ  ОПУХОЛЕСПЕЦИФИЧНОЙ ЭКСПРЕССИИ ГЕНА-УБИЙЦЫ FCU1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6699183" y="1845555"/>
            <a:ext cx="2260221" cy="487056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400" spc="-5" dirty="0">
                <a:solidFill>
                  <a:srgbClr val="282A2B"/>
                </a:solidFill>
                <a:cs typeface="Arial"/>
              </a:rPr>
              <a:t>Генная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терапия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рака, 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основе которой лежит доставка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опухоль генов, 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вызывающих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ингибирование роста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гибель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раковых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клеток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одно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перспективных направлений поиск 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новых эффективных 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низкотоксичных подходов к лечению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рака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Была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создана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генотерапевтическая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комбинация,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которой для контроля  экспрессии суицидного гена </a:t>
            </a:r>
            <a:r>
              <a:rPr lang="ru-RU" sz="1400" i="1" spc="5" dirty="0">
                <a:solidFill>
                  <a:srgbClr val="282A2B"/>
                </a:solidFill>
                <a:cs typeface="Arial"/>
              </a:rPr>
              <a:t>FCU1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была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использована модифицированная бинарная система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Cre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–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LoxP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созданный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нами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ранее искусственный промотор PhTSurv269.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условиях  модели аденокарциномы толстой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кишки мыши был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выявлен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высокий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терапевтический потенциал исследуемого</a:t>
            </a:r>
            <a:r>
              <a:rPr lang="ru-RU" sz="14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комплекса.</a:t>
            </a:r>
            <a:endParaRPr lang="ru-RU" sz="1400" dirty="0">
              <a:cs typeface="Arial"/>
            </a:endParaRPr>
          </a:p>
        </p:txBody>
      </p:sp>
      <p:pic>
        <p:nvPicPr>
          <p:cNvPr id="16386" name="Picture 2" descr="http://www.ibch.ru/ru/downloads/labreport/170/Sverdlov_rus.jpg">
            <a:extLst>
              <a:ext uri="{FF2B5EF4-FFF2-40B4-BE49-F238E27FC236}">
                <a16:creationId xmlns:a16="http://schemas.microsoft.com/office/drawing/2014/main" xmlns="" id="{02D6F487-7563-4C30-9838-13D949268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63" t="9969" r="4947" b="1716"/>
          <a:stretch/>
        </p:blipFill>
        <p:spPr bwMode="auto">
          <a:xfrm>
            <a:off x="184595" y="1708554"/>
            <a:ext cx="5722906" cy="398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49008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580" y="193296"/>
            <a:ext cx="7349066" cy="582655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pPr marL="12700">
              <a:lnSpc>
                <a:spcPts val="1570"/>
              </a:lnSpc>
              <a:spcBef>
                <a:spcPts val="105"/>
              </a:spcBef>
            </a:pPr>
            <a:r>
              <a:rPr lang="ru-RU" sz="1600" spc="5" dirty="0">
                <a:solidFill>
                  <a:schemeClr val="bg1"/>
                </a:solidFill>
                <a:cs typeface="Arial"/>
              </a:rPr>
              <a:t>Лаборатория </a:t>
            </a:r>
            <a:r>
              <a:rPr lang="ru-RU" sz="1600" spc="5" dirty="0" err="1">
                <a:solidFill>
                  <a:schemeClr val="bg1"/>
                </a:solidFill>
                <a:cs typeface="Arial"/>
              </a:rPr>
              <a:t>биофотоники</a:t>
            </a:r>
            <a:r>
              <a:rPr lang="ru-RU" sz="1600" spc="5" dirty="0">
                <a:solidFill>
                  <a:schemeClr val="bg1"/>
                </a:solidFill>
                <a:cs typeface="Arial"/>
              </a:rPr>
              <a:t> </a:t>
            </a:r>
            <a:r>
              <a:rPr lang="ru-RU" sz="1600" spc="10" dirty="0">
                <a:solidFill>
                  <a:schemeClr val="bg1"/>
                </a:solidFill>
                <a:cs typeface="Arial"/>
              </a:rPr>
              <a:t>(</a:t>
            </a:r>
            <a:r>
              <a:rPr lang="ru-RU" sz="1600" dirty="0">
                <a:solidFill>
                  <a:schemeClr val="bg1"/>
                </a:solidFill>
                <a:cs typeface="Arial"/>
              </a:rPr>
              <a:t>К.А.</a:t>
            </a:r>
            <a:r>
              <a:rPr lang="ru-RU" sz="1600" spc="10" dirty="0">
                <a:solidFill>
                  <a:schemeClr val="bg1"/>
                </a:solidFill>
                <a:cs typeface="Arial"/>
              </a:rPr>
              <a:t> Лукьянов</a:t>
            </a:r>
            <a:r>
              <a:rPr lang="ru-RU" sz="1600" dirty="0">
                <a:solidFill>
                  <a:schemeClr val="bg1"/>
                </a:solidFill>
                <a:cs typeface="Arial"/>
              </a:rPr>
              <a:t>)</a:t>
            </a:r>
            <a:br>
              <a:rPr lang="ru-RU" sz="1600" dirty="0">
                <a:solidFill>
                  <a:schemeClr val="bg1"/>
                </a:solidFill>
                <a:cs typeface="Arial"/>
              </a:rPr>
            </a:br>
            <a:r>
              <a:rPr lang="ru-RU" sz="1600" spc="5" dirty="0">
                <a:solidFill>
                  <a:schemeClr val="bg1"/>
                </a:solidFill>
                <a:cs typeface="Arial"/>
              </a:rPr>
              <a:t>Лаборатория </a:t>
            </a:r>
            <a:r>
              <a:rPr lang="ru-RU" sz="1600" dirty="0">
                <a:solidFill>
                  <a:schemeClr val="bg1"/>
                </a:solidFill>
                <a:cs typeface="Arial"/>
              </a:rPr>
              <a:t>методов </a:t>
            </a:r>
            <a:r>
              <a:rPr lang="ru-RU" sz="1600" spc="5" dirty="0" err="1">
                <a:solidFill>
                  <a:schemeClr val="bg1"/>
                </a:solidFill>
                <a:cs typeface="Arial"/>
              </a:rPr>
              <a:t>иммуносеквенирования</a:t>
            </a:r>
            <a:r>
              <a:rPr lang="ru-RU" sz="1600" spc="5" dirty="0">
                <a:solidFill>
                  <a:schemeClr val="bg1"/>
                </a:solidFill>
                <a:cs typeface="Arial"/>
              </a:rPr>
              <a:t> </a:t>
            </a:r>
            <a:r>
              <a:rPr lang="ru-RU" sz="1600" dirty="0">
                <a:solidFill>
                  <a:schemeClr val="bg1"/>
                </a:solidFill>
                <a:cs typeface="Arial"/>
              </a:rPr>
              <a:t>(</a:t>
            </a:r>
            <a:r>
              <a:rPr lang="ru-RU" sz="1600" spc="5" dirty="0">
                <a:solidFill>
                  <a:schemeClr val="bg1"/>
                </a:solidFill>
                <a:cs typeface="Arial"/>
              </a:rPr>
              <a:t>Д.М.</a:t>
            </a:r>
            <a:r>
              <a:rPr lang="ru-RU" sz="1600" dirty="0">
                <a:solidFill>
                  <a:schemeClr val="bg1"/>
                </a:solidFill>
                <a:cs typeface="Arial"/>
              </a:rPr>
              <a:t> Чудаков)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394474" y="5333744"/>
            <a:ext cx="8604173" cy="138037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0" marR="5080" indent="0">
              <a:spcBef>
                <a:spcPts val="180"/>
              </a:spcBef>
              <a:buNone/>
            </a:pPr>
            <a:r>
              <a:rPr lang="ru-RU" sz="1400" kern="0" spc="50" dirty="0">
                <a:cs typeface="Arial"/>
              </a:rPr>
              <a:t>Мы </a:t>
            </a:r>
            <a:r>
              <a:rPr lang="ru-RU" sz="1400" kern="0" spc="65" dirty="0">
                <a:cs typeface="Arial"/>
              </a:rPr>
              <a:t>получили </a:t>
            </a:r>
            <a:r>
              <a:rPr lang="ru-RU" sz="1400" kern="0" spc="55" dirty="0">
                <a:cs typeface="Arial"/>
              </a:rPr>
              <a:t>новые </a:t>
            </a:r>
            <a:r>
              <a:rPr lang="ru-RU" sz="1400" kern="0" spc="60" dirty="0">
                <a:cs typeface="Arial"/>
              </a:rPr>
              <a:t>обратимо </a:t>
            </a:r>
            <a:r>
              <a:rPr lang="ru-RU" sz="1400" kern="0" spc="60" dirty="0" err="1">
                <a:cs typeface="Arial"/>
              </a:rPr>
              <a:t>фотопереключаемые</a:t>
            </a:r>
            <a:r>
              <a:rPr lang="ru-RU" sz="1400" kern="0" spc="60" dirty="0">
                <a:cs typeface="Arial"/>
              </a:rPr>
              <a:t> </a:t>
            </a:r>
            <a:r>
              <a:rPr lang="ru-RU" sz="1400" kern="0" spc="75" dirty="0">
                <a:cs typeface="Arial"/>
              </a:rPr>
              <a:t>красные </a:t>
            </a:r>
            <a:r>
              <a:rPr lang="ru-RU" sz="1400" kern="0" spc="60" dirty="0">
                <a:cs typeface="Arial"/>
              </a:rPr>
              <a:t>флуоресцентные </a:t>
            </a:r>
            <a:r>
              <a:rPr lang="ru-RU" sz="1400" kern="0" spc="75" dirty="0">
                <a:cs typeface="Arial"/>
              </a:rPr>
              <a:t>белки </a:t>
            </a:r>
            <a:r>
              <a:rPr lang="ru-RU" sz="1400" kern="0" spc="65" dirty="0">
                <a:cs typeface="Arial"/>
              </a:rPr>
              <a:t>на </a:t>
            </a:r>
            <a:r>
              <a:rPr lang="ru-RU" sz="1400" kern="0" spc="50" dirty="0">
                <a:cs typeface="Arial"/>
              </a:rPr>
              <a:t>основе </a:t>
            </a:r>
            <a:r>
              <a:rPr lang="ru-RU" sz="1400" kern="0" spc="60" dirty="0">
                <a:cs typeface="Arial"/>
              </a:rPr>
              <a:t>белка </a:t>
            </a:r>
            <a:r>
              <a:rPr lang="ru-RU" sz="1400" kern="0" spc="25" dirty="0" err="1">
                <a:cs typeface="Arial"/>
              </a:rPr>
              <a:t>FusionRed</a:t>
            </a:r>
            <a:r>
              <a:rPr lang="ru-RU" sz="1400" kern="0" spc="25" dirty="0">
                <a:cs typeface="Arial"/>
              </a:rPr>
              <a:t>. </a:t>
            </a:r>
            <a:r>
              <a:rPr lang="ru-RU" sz="1400" kern="0" spc="65" dirty="0">
                <a:cs typeface="Arial"/>
              </a:rPr>
              <a:t>Флуоресценция </a:t>
            </a:r>
            <a:r>
              <a:rPr lang="ru-RU" sz="1400" kern="0" spc="75" dirty="0">
                <a:cs typeface="Arial"/>
              </a:rPr>
              <a:t>этих </a:t>
            </a:r>
            <a:r>
              <a:rPr lang="ru-RU" sz="1400" kern="0" spc="55" dirty="0">
                <a:cs typeface="Arial"/>
              </a:rPr>
              <a:t>белков, </a:t>
            </a:r>
            <a:r>
              <a:rPr lang="ru-RU" sz="1400" kern="0" spc="25" dirty="0">
                <a:cs typeface="Arial"/>
              </a:rPr>
              <a:t>rsFusionRed1, </a:t>
            </a:r>
            <a:r>
              <a:rPr lang="ru-RU" sz="1400" kern="0" spc="75" dirty="0">
                <a:cs typeface="Arial"/>
              </a:rPr>
              <a:t>2 </a:t>
            </a:r>
            <a:r>
              <a:rPr lang="ru-RU" sz="1400" kern="0" spc="80" dirty="0">
                <a:cs typeface="Arial"/>
              </a:rPr>
              <a:t>и </a:t>
            </a:r>
            <a:r>
              <a:rPr lang="ru-RU" sz="1400" kern="0" spc="50" dirty="0">
                <a:cs typeface="Arial"/>
              </a:rPr>
              <a:t>3, </a:t>
            </a:r>
            <a:r>
              <a:rPr lang="ru-RU" sz="1400" kern="0" spc="90" dirty="0">
                <a:cs typeface="Arial"/>
              </a:rPr>
              <a:t>может  </a:t>
            </a:r>
            <a:r>
              <a:rPr lang="ru-RU" sz="1400" kern="0" spc="65" dirty="0">
                <a:cs typeface="Arial"/>
              </a:rPr>
              <a:t>быть </a:t>
            </a:r>
            <a:r>
              <a:rPr lang="ru-RU" sz="1400" kern="0" spc="80" dirty="0">
                <a:cs typeface="Arial"/>
              </a:rPr>
              <a:t>“выключена” и </a:t>
            </a:r>
            <a:r>
              <a:rPr lang="ru-RU" sz="1400" kern="0" spc="85" dirty="0">
                <a:cs typeface="Arial"/>
              </a:rPr>
              <a:t>“включена” </a:t>
            </a:r>
            <a:r>
              <a:rPr lang="ru-RU" sz="1400" kern="0" spc="55" dirty="0">
                <a:cs typeface="Arial"/>
              </a:rPr>
              <a:t>облучением </a:t>
            </a:r>
            <a:r>
              <a:rPr lang="ru-RU" sz="1400" kern="0" spc="75" dirty="0">
                <a:cs typeface="Arial"/>
              </a:rPr>
              <a:t>оранжевым </a:t>
            </a:r>
            <a:r>
              <a:rPr lang="ru-RU" sz="1400" kern="0" spc="80" dirty="0">
                <a:cs typeface="Arial"/>
              </a:rPr>
              <a:t>и </a:t>
            </a:r>
            <a:r>
              <a:rPr lang="ru-RU" sz="1400" kern="0" spc="55" dirty="0">
                <a:cs typeface="Arial"/>
              </a:rPr>
              <a:t>зеленым </a:t>
            </a:r>
            <a:r>
              <a:rPr lang="ru-RU" sz="1400" kern="0" spc="50" dirty="0">
                <a:cs typeface="Arial"/>
              </a:rPr>
              <a:t>светом, </a:t>
            </a:r>
            <a:r>
              <a:rPr lang="ru-RU" sz="1400" kern="0" spc="60" dirty="0">
                <a:cs typeface="Arial"/>
              </a:rPr>
              <a:t>соответственно. </a:t>
            </a:r>
            <a:r>
              <a:rPr lang="ru-RU" sz="1400" kern="0" spc="50" dirty="0">
                <a:cs typeface="Arial"/>
              </a:rPr>
              <a:t>Это </a:t>
            </a:r>
            <a:r>
              <a:rPr lang="ru-RU" sz="1400" kern="0" spc="60" dirty="0">
                <a:cs typeface="Arial"/>
              </a:rPr>
              <a:t>позволяет </a:t>
            </a:r>
            <a:r>
              <a:rPr lang="ru-RU" sz="1400" kern="0" spc="75" dirty="0">
                <a:cs typeface="Arial"/>
              </a:rPr>
              <a:t>избежать </a:t>
            </a:r>
            <a:r>
              <a:rPr lang="ru-RU" sz="1400" kern="0" spc="55" dirty="0">
                <a:cs typeface="Arial"/>
              </a:rPr>
              <a:t>облучения </a:t>
            </a:r>
            <a:r>
              <a:rPr lang="ru-RU" sz="1400" kern="0" spc="65" dirty="0">
                <a:cs typeface="Arial"/>
              </a:rPr>
              <a:t>фототоксичным </a:t>
            </a:r>
            <a:r>
              <a:rPr lang="ru-RU" sz="1400" kern="0" spc="55" dirty="0">
                <a:cs typeface="Arial"/>
              </a:rPr>
              <a:t>фиолетовым </a:t>
            </a:r>
            <a:r>
              <a:rPr lang="ru-RU" sz="1400" kern="0" spc="80" dirty="0">
                <a:cs typeface="Arial"/>
              </a:rPr>
              <a:t>и </a:t>
            </a:r>
            <a:r>
              <a:rPr lang="ru-RU" sz="1400" kern="0" spc="65" dirty="0">
                <a:cs typeface="Arial"/>
              </a:rPr>
              <a:t>синим  </a:t>
            </a:r>
            <a:r>
              <a:rPr lang="ru-RU" sz="1400" kern="0" spc="50" dirty="0">
                <a:cs typeface="Arial"/>
              </a:rPr>
              <a:t>светом, </a:t>
            </a:r>
            <a:r>
              <a:rPr lang="ru-RU" sz="1400" kern="0" spc="55" dirty="0">
                <a:cs typeface="Arial"/>
              </a:rPr>
              <a:t>обычно </a:t>
            </a:r>
            <a:r>
              <a:rPr lang="ru-RU" sz="1400" kern="0" spc="60" dirty="0">
                <a:cs typeface="Arial"/>
              </a:rPr>
              <a:t>используемым для </a:t>
            </a:r>
            <a:r>
              <a:rPr lang="ru-RU" sz="1400" kern="0" spc="85" dirty="0">
                <a:cs typeface="Arial"/>
              </a:rPr>
              <a:t>других </a:t>
            </a:r>
            <a:r>
              <a:rPr lang="ru-RU" sz="1400" kern="0" spc="60" dirty="0" err="1">
                <a:cs typeface="Arial"/>
              </a:rPr>
              <a:t>фотопереключаемых</a:t>
            </a:r>
            <a:r>
              <a:rPr lang="ru-RU" sz="1400" kern="0" spc="60" dirty="0">
                <a:cs typeface="Arial"/>
              </a:rPr>
              <a:t> </a:t>
            </a:r>
            <a:r>
              <a:rPr lang="ru-RU" sz="1400" kern="0" spc="55" dirty="0">
                <a:cs typeface="Arial"/>
              </a:rPr>
              <a:t>белков. </a:t>
            </a:r>
            <a:r>
              <a:rPr lang="ru-RU" sz="1400" kern="0" spc="60" dirty="0">
                <a:cs typeface="Arial"/>
              </a:rPr>
              <a:t>Благодаря </a:t>
            </a:r>
            <a:r>
              <a:rPr lang="ru-RU" sz="1400" kern="0" spc="65" dirty="0">
                <a:cs typeface="Arial"/>
              </a:rPr>
              <a:t>высокой яркости, высокой </a:t>
            </a:r>
            <a:r>
              <a:rPr lang="ru-RU" sz="1400" kern="0" spc="55" dirty="0" err="1">
                <a:cs typeface="Arial"/>
              </a:rPr>
              <a:t>фотостабильности</a:t>
            </a:r>
            <a:r>
              <a:rPr lang="ru-RU" sz="1400" kern="0" spc="55" dirty="0">
                <a:cs typeface="Arial"/>
              </a:rPr>
              <a:t>, </a:t>
            </a:r>
            <a:r>
              <a:rPr lang="ru-RU" sz="1400" kern="0" spc="60" dirty="0">
                <a:cs typeface="Arial"/>
              </a:rPr>
              <a:t>быстрому </a:t>
            </a:r>
            <a:r>
              <a:rPr lang="ru-RU" sz="1400" kern="0" spc="65" dirty="0" err="1">
                <a:cs typeface="Arial"/>
              </a:rPr>
              <a:t>фотопереключению</a:t>
            </a:r>
            <a:r>
              <a:rPr lang="ru-RU" sz="1400" kern="0" spc="65" dirty="0">
                <a:cs typeface="Arial"/>
              </a:rPr>
              <a:t> </a:t>
            </a:r>
            <a:r>
              <a:rPr lang="ru-RU" sz="1400" kern="0" spc="80" dirty="0">
                <a:cs typeface="Arial"/>
              </a:rPr>
              <a:t>и низкой  </a:t>
            </a:r>
            <a:r>
              <a:rPr lang="ru-RU" sz="1400" kern="0" spc="65" dirty="0" err="1">
                <a:cs typeface="Arial"/>
              </a:rPr>
              <a:t>фототоксичности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75" dirty="0">
                <a:cs typeface="Arial"/>
              </a:rPr>
              <a:t>возбуждающего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55" dirty="0">
                <a:cs typeface="Arial"/>
              </a:rPr>
              <a:t>света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75" dirty="0">
                <a:cs typeface="Arial"/>
              </a:rPr>
              <a:t>белки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25" dirty="0" err="1">
                <a:cs typeface="Arial"/>
              </a:rPr>
              <a:t>rsFusionRed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65" dirty="0">
                <a:cs typeface="Arial"/>
              </a:rPr>
              <a:t>представляют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50" dirty="0">
                <a:cs typeface="Arial"/>
              </a:rPr>
              <a:t>собой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75" dirty="0">
                <a:cs typeface="Arial"/>
              </a:rPr>
              <a:t>прекрасные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85" dirty="0">
                <a:cs typeface="Arial"/>
              </a:rPr>
              <a:t>метки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60" dirty="0">
                <a:cs typeface="Arial"/>
              </a:rPr>
              <a:t>для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75" dirty="0" err="1">
                <a:cs typeface="Arial"/>
              </a:rPr>
              <a:t>наноскопии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90" dirty="0">
                <a:cs typeface="Arial"/>
              </a:rPr>
              <a:t>живых</a:t>
            </a:r>
            <a:r>
              <a:rPr lang="ru-RU" sz="1400" kern="0" spc="30" dirty="0">
                <a:cs typeface="Arial"/>
              </a:rPr>
              <a:t> </a:t>
            </a:r>
            <a:r>
              <a:rPr lang="ru-RU" sz="1400" kern="0" spc="75" dirty="0">
                <a:cs typeface="Arial"/>
              </a:rPr>
              <a:t>клеток.</a:t>
            </a:r>
            <a:endParaRPr lang="ru-RU" sz="1400" kern="0" dirty="0">
              <a:cs typeface="Times New Roman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52156" y="983626"/>
            <a:ext cx="7364490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ФОТОПЕРЕКЛЮЧАЕМЫЕ КРАСНЫЕ ФЛУОРЕСЦЕНТНЫЕ БЕЛКИ ДЛЯ НАНОСКОПИИ В ЖИВЫХ КЛЕТКАХ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60D0481-8153-449A-A14E-6FB1EC75CD9E}"/>
              </a:ext>
            </a:extLst>
          </p:cNvPr>
          <p:cNvSpPr/>
          <p:nvPr/>
        </p:nvSpPr>
        <p:spPr>
          <a:xfrm>
            <a:off x="7532070" y="2567396"/>
            <a:ext cx="1365756" cy="24622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kern="0" dirty="0" err="1">
                <a:cs typeface="Arial"/>
              </a:rPr>
              <a:t>Pennacchietti</a:t>
            </a:r>
            <a:r>
              <a:rPr lang="ru-RU" sz="1400" b="1" kern="0" dirty="0">
                <a:cs typeface="Arial"/>
              </a:rPr>
              <a:t> </a:t>
            </a:r>
            <a:r>
              <a:rPr lang="ru-RU" sz="1400" b="1" kern="0" spc="5" dirty="0">
                <a:cs typeface="Arial"/>
              </a:rPr>
              <a:t>F и </a:t>
            </a:r>
            <a:r>
              <a:rPr lang="ru-RU" sz="1400" b="1" kern="0" dirty="0">
                <a:cs typeface="Arial"/>
              </a:rPr>
              <a:t>др. (2018) </a:t>
            </a:r>
            <a:r>
              <a:rPr lang="ru-RU" sz="1400" b="1" kern="0" dirty="0" err="1">
                <a:cs typeface="Arial"/>
              </a:rPr>
              <a:t>Fast</a:t>
            </a:r>
            <a:r>
              <a:rPr lang="ru-RU" sz="1400" b="1" kern="0" dirty="0">
                <a:cs typeface="Arial"/>
              </a:rPr>
              <a:t> </a:t>
            </a:r>
            <a:r>
              <a:rPr lang="ru-RU" sz="1400" b="1" kern="0" dirty="0" err="1">
                <a:cs typeface="Arial"/>
              </a:rPr>
              <a:t>reversibly</a:t>
            </a:r>
            <a:r>
              <a:rPr lang="ru-RU" sz="1400" b="1" kern="0" dirty="0">
                <a:cs typeface="Arial"/>
              </a:rPr>
              <a:t> </a:t>
            </a:r>
            <a:r>
              <a:rPr lang="ru-RU" sz="1400" b="1" kern="0" dirty="0" err="1">
                <a:cs typeface="Arial"/>
              </a:rPr>
              <a:t>photoswitching</a:t>
            </a:r>
            <a:r>
              <a:rPr lang="ru-RU" sz="1400" b="1" kern="0" dirty="0">
                <a:cs typeface="Arial"/>
              </a:rPr>
              <a:t> </a:t>
            </a:r>
            <a:r>
              <a:rPr lang="ru-RU" sz="1400" b="1" kern="0" dirty="0" err="1">
                <a:cs typeface="Arial"/>
              </a:rPr>
              <a:t>red</a:t>
            </a:r>
            <a:r>
              <a:rPr lang="ru-RU" sz="1400" b="1" kern="0" dirty="0">
                <a:cs typeface="Arial"/>
              </a:rPr>
              <a:t> </a:t>
            </a:r>
            <a:r>
              <a:rPr lang="ru-RU" sz="1400" b="1" kern="0" dirty="0" err="1">
                <a:cs typeface="Arial"/>
              </a:rPr>
              <a:t>fluorescent</a:t>
            </a:r>
            <a:r>
              <a:rPr lang="ru-RU" sz="1400" b="1" kern="0" dirty="0">
                <a:cs typeface="Arial"/>
              </a:rPr>
              <a:t> </a:t>
            </a:r>
            <a:r>
              <a:rPr lang="ru-RU" sz="1400" b="1" kern="0" dirty="0" err="1">
                <a:cs typeface="Arial"/>
              </a:rPr>
              <a:t>proteins</a:t>
            </a:r>
            <a:r>
              <a:rPr lang="ru-RU" sz="1400" b="1" kern="0" dirty="0">
                <a:cs typeface="Arial"/>
              </a:rPr>
              <a:t> </a:t>
            </a:r>
            <a:r>
              <a:rPr lang="ru-RU" sz="1400" b="1" kern="0" dirty="0" err="1">
                <a:cs typeface="Arial"/>
              </a:rPr>
              <a:t>for</a:t>
            </a:r>
            <a:r>
              <a:rPr lang="ru-RU" sz="1400" b="1" kern="0" dirty="0">
                <a:cs typeface="Arial"/>
              </a:rPr>
              <a:t> </a:t>
            </a:r>
            <a:r>
              <a:rPr lang="ru-RU" sz="1400" b="1" kern="0" dirty="0" err="1">
                <a:cs typeface="Arial"/>
              </a:rPr>
              <a:t>live-cell</a:t>
            </a:r>
            <a:r>
              <a:rPr lang="ru-RU" sz="1400" b="1" kern="0" dirty="0">
                <a:cs typeface="Arial"/>
              </a:rPr>
              <a:t> </a:t>
            </a:r>
            <a:r>
              <a:rPr lang="ru-RU" sz="1400" b="1" kern="0" spc="5" dirty="0">
                <a:cs typeface="Arial"/>
              </a:rPr>
              <a:t>RESOLFT </a:t>
            </a:r>
            <a:r>
              <a:rPr lang="ru-RU" sz="1400" b="1" kern="0" dirty="0" err="1">
                <a:cs typeface="Arial"/>
              </a:rPr>
              <a:t>nanoscopy</a:t>
            </a:r>
            <a:r>
              <a:rPr lang="ru-RU" sz="1400" b="1" kern="0" dirty="0">
                <a:cs typeface="Arial"/>
              </a:rPr>
              <a:t>. </a:t>
            </a:r>
            <a:r>
              <a:rPr lang="ru-RU" sz="1400" b="1" i="1" kern="0" dirty="0" err="1">
                <a:cs typeface="Arial"/>
              </a:rPr>
              <a:t>Nat</a:t>
            </a:r>
            <a:r>
              <a:rPr lang="ru-RU" sz="1400" b="1" i="1" kern="0" spc="-95" dirty="0">
                <a:cs typeface="Arial"/>
              </a:rPr>
              <a:t> </a:t>
            </a:r>
            <a:r>
              <a:rPr lang="ru-RU" sz="1400" b="1" i="1" kern="0" dirty="0" err="1">
                <a:cs typeface="Arial"/>
              </a:rPr>
              <a:t>Methods</a:t>
            </a:r>
            <a:r>
              <a:rPr lang="en-US" sz="1400" b="1" i="1" kern="0" dirty="0">
                <a:cs typeface="Arial"/>
              </a:rPr>
              <a:t> </a:t>
            </a:r>
            <a:br>
              <a:rPr lang="en-US" sz="1400" b="1" i="1" kern="0" dirty="0">
                <a:cs typeface="Arial"/>
              </a:rPr>
            </a:b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26.919</a:t>
            </a:r>
            <a:endParaRPr lang="ru-RU" sz="1400" b="1" kern="0" dirty="0">
              <a:cs typeface="Arial"/>
            </a:endParaRPr>
          </a:p>
        </p:txBody>
      </p:sp>
      <p:pic>
        <p:nvPicPr>
          <p:cNvPr id="17410" name="Picture 2" descr="http://www.ibch.ru/ru/downloads/labreport/147/KFPs_news_01.png">
            <a:extLst>
              <a:ext uri="{FF2B5EF4-FFF2-40B4-BE49-F238E27FC236}">
                <a16:creationId xmlns:a16="http://schemas.microsoft.com/office/drawing/2014/main" xmlns="" id="{B755B162-B844-4B8A-8F86-75B2609B7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580" y="1833784"/>
            <a:ext cx="7364490" cy="329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44970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</a:rPr>
              <a:t>ОТДЕЛ </a:t>
            </a:r>
            <a:r>
              <a:rPr lang="ru-RU" b="1" dirty="0"/>
              <a:t>ГЕНОМИКИ И ПОСТГЕНОМНЫХ ТЕХНОЛОГИЙ </a:t>
            </a:r>
            <a:br>
              <a:rPr lang="ru-RU" b="1" dirty="0"/>
            </a:br>
            <a:r>
              <a:rPr lang="ru-RU" b="1" dirty="0"/>
              <a:t>(академик С.А. Лукьянов)</a:t>
            </a:r>
            <a:endParaRPr lang="ru-RU" b="1" dirty="0">
              <a:latin typeface="Cambria" panose="02040503050406030204" pitchFamily="18" charset="0"/>
            </a:endParaRP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B938366A-A150-409B-B500-3362FF8F20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39908432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882095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НЕЙРОИММУННОЙ СИГНАЛИЗАЦИИ (член-корр. РАН В.И. 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</a:rPr>
              <a:t>Цетлин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35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47125223"/>
              </p:ext>
            </p:extLst>
          </p:nvPr>
        </p:nvGraphicFramePr>
        <p:xfrm>
          <a:off x="828675" y="2444435"/>
          <a:ext cx="7486650" cy="2471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58218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23924"/>
            <a:ext cx="7349066" cy="875899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600" dirty="0">
                <a:solidFill>
                  <a:schemeClr val="bg1"/>
                </a:solidFill>
              </a:rPr>
              <a:t>Лаборатория молекулярной </a:t>
            </a:r>
            <a:r>
              <a:rPr lang="ru-RU" sz="1600" dirty="0" err="1">
                <a:solidFill>
                  <a:schemeClr val="bg1"/>
                </a:solidFill>
              </a:rPr>
              <a:t>токсинологии</a:t>
            </a:r>
            <a:r>
              <a:rPr lang="ru-RU" sz="1600" dirty="0">
                <a:solidFill>
                  <a:schemeClr val="bg1"/>
                </a:solidFill>
              </a:rPr>
              <a:t> (Ю.Н. Уткин)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</a:t>
            </a:r>
            <a:r>
              <a:rPr lang="ru-RU" sz="1600" dirty="0" err="1">
                <a:solidFill>
                  <a:schemeClr val="bg1"/>
                </a:solidFill>
              </a:rPr>
              <a:t>лиганд</a:t>
            </a:r>
            <a:r>
              <a:rPr lang="ru-RU" sz="1600" dirty="0">
                <a:solidFill>
                  <a:schemeClr val="bg1"/>
                </a:solidFill>
              </a:rPr>
              <a:t>-рецепторных взаимодействий (И.Е. </a:t>
            </a:r>
            <a:r>
              <a:rPr lang="ru-RU" sz="1600" dirty="0" err="1">
                <a:solidFill>
                  <a:schemeClr val="bg1"/>
                </a:solidFill>
              </a:rPr>
              <a:t>Кашеверов</a:t>
            </a:r>
            <a:r>
              <a:rPr lang="ru-RU" sz="1600" dirty="0">
                <a:solidFill>
                  <a:schemeClr val="bg1"/>
                </a:solidFill>
              </a:rPr>
              <a:t>)  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молекулярной диагностики (С.К. </a:t>
            </a:r>
            <a:r>
              <a:rPr lang="ru-RU" sz="1600" dirty="0" err="1">
                <a:solidFill>
                  <a:schemeClr val="bg1"/>
                </a:solidFill>
              </a:rPr>
              <a:t>Завриев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Отдел «Учебно-научный центр» (Т.В. Овчинникова)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28765" y="6064662"/>
            <a:ext cx="5648313" cy="66941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spc="5" dirty="0">
                <a:solidFill>
                  <a:srgbClr val="282A2B"/>
                </a:solidFill>
                <a:cs typeface="Arial"/>
              </a:rPr>
              <a:t>Makarova YV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The First Recombinant Viper Three-Finger </a:t>
            </a:r>
            <a:r>
              <a:rPr lang="en-US" sz="1400" b="1" spc="-10" dirty="0">
                <a:solidFill>
                  <a:srgbClr val="282A2B"/>
                </a:solidFill>
                <a:cs typeface="Arial"/>
              </a:rPr>
              <a:t>Toxins: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Inhibition of Muscle and Neuronal Nicotinic Acetylcholine Receptors. </a:t>
            </a:r>
            <a:r>
              <a:rPr lang="en-US" sz="1400" b="1" i="1" dirty="0" err="1">
                <a:solidFill>
                  <a:srgbClr val="282A2B"/>
                </a:solidFill>
                <a:cs typeface="Arial"/>
              </a:rPr>
              <a:t>Dokl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 err="1">
                <a:solidFill>
                  <a:srgbClr val="282A2B"/>
                </a:solidFill>
                <a:cs typeface="Arial"/>
              </a:rPr>
              <a:t>Biochem</a:t>
            </a:r>
            <a:r>
              <a:rPr lang="en-US" sz="1400" b="1" i="1" spc="16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 err="1">
                <a:solidFill>
                  <a:srgbClr val="282A2B"/>
                </a:solidFill>
                <a:cs typeface="Arial"/>
              </a:rPr>
              <a:t>Biophys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0.61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7" y="1109052"/>
            <a:ext cx="7669619" cy="85792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ПЕРВЫЕ РЕКОМБИНАНТНЫЕ ТРЕХПЕТЕЛЬНЫЕ ТОКСИНЫ ГАДЮК – АНТАГОНИСТЫ НИКОТИНОВЫХ  ХОЛИНОРЕЦЕПТОРОВ МЫШЕЧНОГО И НЕЙРОННОГО ТИПА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5956322" y="2076207"/>
            <a:ext cx="2926079" cy="469000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Одним 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основных компонентов ядов змей семейства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Elapidae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являются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трехпетельные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токсины, которые обладают различными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видами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биологической активности, включая  ингибирование синаптической передачи за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счет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блокирования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холинорецепторов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никотинового типа. </a:t>
            </a:r>
            <a:r>
              <a:rPr lang="ru-RU" sz="1200" spc="-5" dirty="0" err="1">
                <a:solidFill>
                  <a:srgbClr val="282A2B"/>
                </a:solidFill>
                <a:cs typeface="Arial"/>
              </a:rPr>
              <a:t>Трехпетельные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токсины до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пор не обнаружены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ядах змей семейства 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Viperidae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хотя кодирующие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их мРНК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найдены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ядовитых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железах змей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этого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семейства.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Нами впервые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проведена экспрессия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клетках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E.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coli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генов двух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трехпетельных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токсинов  TFT-AF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TFT-VN, последовательности которых установлены на основании последовательностей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кДНК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из ядовитых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желез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гадюк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Azemiops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feae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Vipera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nikolskii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</a:t>
            </a:r>
            <a:r>
              <a:rPr lang="ru-RU" sz="1200" spc="229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соответственно.</a:t>
            </a:r>
            <a:endParaRPr lang="ru-RU" sz="1200" dirty="0">
              <a:cs typeface="Arial"/>
            </a:endParaRPr>
          </a:p>
          <a:p>
            <a:pPr marL="0" marR="262255" indent="0">
              <a:buNone/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Исследование биологической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активности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полученных токсинов проведено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помощью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методов электрофизиологии, кальциевого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имиджинга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радиолигандного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анализа.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Нами  впервые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показано, что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трехпетельные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токсины гадюк являются антагонистами никотиновых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холинорецепторов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нейронного, так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мышечного</a:t>
            </a:r>
            <a:r>
              <a:rPr lang="ru-RU" sz="1200" spc="7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типа.</a:t>
            </a:r>
            <a:endParaRPr lang="ru-RU" sz="1200" dirty="0">
              <a:cs typeface="Arial"/>
            </a:endParaRPr>
          </a:p>
        </p:txBody>
      </p:sp>
      <p:pic>
        <p:nvPicPr>
          <p:cNvPr id="18434" name="Picture 2" descr="http://www.ibch.ru/ru/downloads/labreport/149/Dostizhenie-ris.jpg">
            <a:extLst>
              <a:ext uri="{FF2B5EF4-FFF2-40B4-BE49-F238E27FC236}">
                <a16:creationId xmlns:a16="http://schemas.microsoft.com/office/drawing/2014/main" xmlns="" id="{9D6EADA6-822C-4BBD-BCFE-F64C51F07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765" y="1966978"/>
            <a:ext cx="5317940" cy="398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6824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28765" y="6209040"/>
            <a:ext cx="6200911" cy="4539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spc="5" dirty="0" err="1">
                <a:solidFill>
                  <a:srgbClr val="282A2B"/>
                </a:solidFill>
                <a:cs typeface="Arial"/>
              </a:rPr>
              <a:t>Kryukova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 EV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Orthosteric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and/or Allosteric Binding of </a:t>
            </a:r>
            <a:r>
              <a:rPr lang="el-GR" sz="1400" b="1" dirty="0">
                <a:solidFill>
                  <a:srgbClr val="282A2B"/>
                </a:solidFill>
                <a:cs typeface="Arial"/>
              </a:rPr>
              <a:t>α-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Conotoxins to Nicotinic Acetylcholine Receptors and Their Models.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Marine</a:t>
            </a:r>
            <a:r>
              <a:rPr lang="en-US" sz="1400" b="1" i="1" spc="-7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Drugs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4.379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28765" y="766759"/>
            <a:ext cx="7669619" cy="58092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ХАРАКТЕРИСТИКА САЙТОВ СВЯЗЫВАНИЯ "АНАЛЬГЕТИЧЕСКИХ" КОНОТОКСИНОВ НА НИКОТИНОВОМ  РЕЦЕПТОРЕ И ЕГО МОДЕЛЯХ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6747308" y="1372030"/>
            <a:ext cx="2135093" cy="525836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400" dirty="0">
                <a:solidFill>
                  <a:srgbClr val="282A2B"/>
                </a:solidFill>
                <a:cs typeface="Arial"/>
              </a:rPr>
              <a:t>Синтезирована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линейка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Cys-Cys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изомеров «анальгетических»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конотоксинов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RgIA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spc="-5" dirty="0" err="1">
                <a:solidFill>
                  <a:srgbClr val="282A2B"/>
                </a:solidFill>
                <a:cs typeface="Arial"/>
              </a:rPr>
              <a:t>GeXIVA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действующих через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орто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-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аллостерический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сайты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связывания α9/α10 никотинового 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холинорецептора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соответственно. Изучение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их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методом прямого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конкурентного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радиолигандного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анализа на водорастворимых моделях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этого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рецептора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ацетилхолин-  связывающем белке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рекомбинантном внеклеточном домене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α9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субъединицы рецептора, показало, что они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эффективно с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микромолярным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сродством взаимодействуют только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ортостерическим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сайтом связывания этих моделей.</a:t>
            </a:r>
            <a:endParaRPr lang="ru-RU" sz="1400" dirty="0">
              <a:cs typeface="Arial"/>
            </a:endParaRPr>
          </a:p>
        </p:txBody>
      </p:sp>
      <p:pic>
        <p:nvPicPr>
          <p:cNvPr id="19458" name="Picture 2" descr="http://www.ibch.ru/ru/downloads/labreport/164/Kasheverov_dostizhenie.jpg">
            <a:extLst>
              <a:ext uri="{FF2B5EF4-FFF2-40B4-BE49-F238E27FC236}">
                <a16:creationId xmlns:a16="http://schemas.microsoft.com/office/drawing/2014/main" xmlns="" id="{F3767101-9214-4047-A0F8-0748D3D6FC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893" r="498"/>
          <a:stretch/>
        </p:blipFill>
        <p:spPr bwMode="auto">
          <a:xfrm>
            <a:off x="228765" y="1835312"/>
            <a:ext cx="6357036" cy="379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6773B36D-7E75-4AB0-BC92-488552FA1464}"/>
              </a:ext>
            </a:extLst>
          </p:cNvPr>
          <p:cNvSpPr txBox="1">
            <a:spLocks/>
          </p:cNvSpPr>
          <p:nvPr/>
        </p:nvSpPr>
        <p:spPr>
          <a:xfrm>
            <a:off x="261598" y="123924"/>
            <a:ext cx="7349066" cy="43890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72000" tIns="45720" rIns="0" bIns="45720" rtlCol="0" anchor="ctr" anchorCtr="0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600">
                <a:solidFill>
                  <a:schemeClr val="bg1"/>
                </a:solidFill>
              </a:rPr>
              <a:t>Лаборатория лиганд-рецепторных взаимодействий (И.Е. Кашеверов)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0356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23924"/>
            <a:ext cx="7349066" cy="438905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600" dirty="0">
                <a:solidFill>
                  <a:schemeClr val="bg1"/>
                </a:solidFill>
              </a:rPr>
              <a:t>Лаборатория </a:t>
            </a:r>
            <a:r>
              <a:rPr lang="ru-RU" sz="1600" dirty="0" err="1">
                <a:solidFill>
                  <a:schemeClr val="bg1"/>
                </a:solidFill>
              </a:rPr>
              <a:t>лиганд</a:t>
            </a:r>
            <a:r>
              <a:rPr lang="ru-RU" sz="1600" dirty="0">
                <a:solidFill>
                  <a:schemeClr val="bg1"/>
                </a:solidFill>
              </a:rPr>
              <a:t>-рецепторных взаимодействий (И.Е. </a:t>
            </a:r>
            <a:r>
              <a:rPr lang="ru-RU" sz="1600" dirty="0" err="1">
                <a:solidFill>
                  <a:schemeClr val="bg1"/>
                </a:solidFill>
              </a:rPr>
              <a:t>Кашеверов</a:t>
            </a:r>
            <a:r>
              <a:rPr lang="ru-RU" sz="1600">
                <a:solidFill>
                  <a:schemeClr val="bg1"/>
                </a:solidFill>
              </a:rPr>
              <a:t>)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3773587" y="4058016"/>
            <a:ext cx="2794362" cy="13157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spc="5" dirty="0">
                <a:solidFill>
                  <a:srgbClr val="282A2B"/>
                </a:solidFill>
                <a:cs typeface="Arial"/>
              </a:rPr>
              <a:t>Yu J 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Species specificity of rat and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human α7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nicotinic acetylcholine receptors towards different classes of peptide and protein antagonists.</a:t>
            </a:r>
            <a:r>
              <a:rPr lang="en-US" sz="1400" b="1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Neuropharmacology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4.249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28765" y="683375"/>
            <a:ext cx="8059829" cy="1134925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ВЫЯВЛЕНИЕ АМИНОКИСЛОТНЫХ ОСТАТКОВ В α7 НИКОТИНОВОМ РЕЦЕПТОРЕ, ОПРЕДЕЛЯЮЩИХ ЕГО  ВИДОСПЕЦИФИЧНОСТЬ </a:t>
            </a:r>
            <a:b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(ЧЕЛОВЕК-КРЫСА) ПО ОТНОШЕНИЮ К РЯДУ α-КОНОТОКСИНОВ </a:t>
            </a:r>
            <a:b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И α-НЕЙРОТОКСИНОВ 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6733990" y="2070639"/>
            <a:ext cx="2135093" cy="33470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buNone/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α-Нейротоксины, нейротоксические белки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ядов змей,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α-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конотоксины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нейротоксические пептиды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морских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моллюсков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Conus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являются признанными инструментами  исследования различных типов никотиновых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ацетилхолиновых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рецепторов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(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нАХР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),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позволяя проводить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их идентификацию 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норме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 различных заболеваниях (мышечные  дистрофии,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нейродегенеративные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психические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заболевания, никотиновая зависимость),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также получать детальную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информацию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об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участках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связывания, необходимую для  создания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лекарств. </a:t>
            </a:r>
            <a:endParaRPr lang="ru-RU" sz="1200" dirty="0">
              <a:cs typeface="Arial"/>
            </a:endParaRPr>
          </a:p>
        </p:txBody>
      </p:sp>
      <p:pic>
        <p:nvPicPr>
          <p:cNvPr id="3074" name="Picture 2" descr="http://www.ibch.ru/ru/downloads/labreport/164/Tsetlin_dostizhenie.jpg">
            <a:extLst>
              <a:ext uri="{FF2B5EF4-FFF2-40B4-BE49-F238E27FC236}">
                <a16:creationId xmlns:a16="http://schemas.microsoft.com/office/drawing/2014/main" xmlns="" id="{CF60365C-0D80-44E4-BE50-0E0327CB30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8FEEF"/>
              </a:clrFrom>
              <a:clrTo>
                <a:srgbClr val="F8FE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469" r="4943" b="36294"/>
          <a:stretch/>
        </p:blipFill>
        <p:spPr bwMode="auto">
          <a:xfrm>
            <a:off x="228765" y="1938846"/>
            <a:ext cx="6339184" cy="180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ibch.ru/ru/downloads/labreport/164/Tsetlin_dostizhenie.jpg">
            <a:extLst>
              <a:ext uri="{FF2B5EF4-FFF2-40B4-BE49-F238E27FC236}">
                <a16:creationId xmlns:a16="http://schemas.microsoft.com/office/drawing/2014/main" xmlns="" id="{999ED644-1EB1-4DCE-A7A6-25EE326951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2627" r="49569" b="-784"/>
          <a:stretch/>
        </p:blipFill>
        <p:spPr bwMode="auto">
          <a:xfrm>
            <a:off x="228765" y="3683263"/>
            <a:ext cx="3458333" cy="180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1C46940-5D16-4FA1-9A7E-CFADB6CB1B8D}"/>
              </a:ext>
            </a:extLst>
          </p:cNvPr>
          <p:cNvSpPr/>
          <p:nvPr/>
        </p:nvSpPr>
        <p:spPr>
          <a:xfrm>
            <a:off x="245182" y="5485970"/>
            <a:ext cx="86536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spc="5" dirty="0">
                <a:solidFill>
                  <a:srgbClr val="282A2B"/>
                </a:solidFill>
                <a:cs typeface="Arial"/>
              </a:rPr>
              <a:t>При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решении последней задачи значительные трудности возникают на стадии доклинических испытаний из-за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того,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что рецепторы модельных животных могут  очень сильно отличаться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от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рецепторов человека по чувствительности к различным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лигандам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Вместе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китайскими коллегами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установили причину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этого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для нейронального</a:t>
            </a:r>
            <a:r>
              <a:rPr lang="ru-RU" sz="1200" spc="23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α7 </a:t>
            </a:r>
            <a:r>
              <a:rPr lang="ru-RU" sz="1200" spc="-25" dirty="0" err="1">
                <a:solidFill>
                  <a:srgbClr val="282A2B"/>
                </a:solidFill>
                <a:cs typeface="Arial"/>
              </a:rPr>
              <a:t>нАХР</a:t>
            </a:r>
            <a:r>
              <a:rPr lang="ru-RU" sz="1200" spc="-25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регуляция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активности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которого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мозге необходима при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нейродегенеративных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заболеваний,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 клетках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иммунной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системы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 онкологических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воспалительных  процессах.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Было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установлено, что причиной более низкой чувствительности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α7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нАХР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человека к вышеназванным нейротоксинам является R185, мутация которого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K185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делает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сродство таким же,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как у α7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нАХР</a:t>
            </a:r>
            <a:r>
              <a:rPr lang="ru-RU" sz="1200" spc="-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крысы.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1084630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</a:t>
            </a:r>
            <a:r>
              <a:rPr lang="ru-RU" sz="1600" dirty="0" err="1">
                <a:solidFill>
                  <a:schemeClr val="bg1"/>
                </a:solidFill>
              </a:rPr>
              <a:t>оксилипинов</a:t>
            </a:r>
            <a:r>
              <a:rPr lang="ru-RU" sz="1600" dirty="0">
                <a:solidFill>
                  <a:schemeClr val="bg1"/>
                </a:solidFill>
              </a:rPr>
              <a:t> (В.В. Безуглов)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полимеров для биологии (В.П. Зубов)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8" y="5113162"/>
            <a:ext cx="8620804" cy="16727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180000" marR="5080" indent="-180000">
              <a:spcBef>
                <a:spcPts val="600"/>
              </a:spcBef>
              <a:buFont typeface="+mj-lt"/>
              <a:buAutoNum type="arabicPeriod"/>
            </a:pPr>
            <a:r>
              <a:rPr lang="en-US" sz="1200" b="1" spc="5" dirty="0" err="1">
                <a:solidFill>
                  <a:srgbClr val="282A2B"/>
                </a:solidFill>
                <a:cs typeface="Arial"/>
              </a:rPr>
              <a:t>Ashba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A.M., </a:t>
            </a:r>
            <a:r>
              <a:rPr lang="en-US" sz="1200" b="1" spc="5" dirty="0" err="1">
                <a:solidFill>
                  <a:srgbClr val="282A2B"/>
                </a:solidFill>
                <a:cs typeface="Arial"/>
              </a:rPr>
              <a:t>Akimov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M.G., </a:t>
            </a:r>
            <a:r>
              <a:rPr lang="en-US" sz="1200" b="1" spc="5" dirty="0" err="1">
                <a:solidFill>
                  <a:srgbClr val="282A2B"/>
                </a:solidFill>
                <a:cs typeface="Arial"/>
              </a:rPr>
              <a:t>Akasov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R.A.,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Gretskaya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N.M.,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Bezuglov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spc="-30" dirty="0">
                <a:solidFill>
                  <a:srgbClr val="282A2B"/>
                </a:solidFill>
                <a:cs typeface="Arial"/>
              </a:rPr>
              <a:t>V.V.,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Markvicheva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E.A. Cytotoxicity of new bexarotene derivatives for rat glioma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C6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and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human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glioma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U-87MG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cells / 9th  International conference “Biomaterials and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Nanobiomaterials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: Recent Advances Safety-Toxicology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And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Ecology Issues” 06-13 </a:t>
            </a:r>
            <a:r>
              <a:rPr lang="en-US" sz="1200" b="1" spc="-10" dirty="0">
                <a:solidFill>
                  <a:srgbClr val="282A2B"/>
                </a:solidFill>
                <a:cs typeface="Arial"/>
              </a:rPr>
              <a:t>May,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2018,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Agapi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Beach, Heraklion, Crete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Greece. Abstract  book. </a:t>
            </a:r>
            <a:r>
              <a:rPr lang="en-US" sz="1200" b="1" spc="-50" dirty="0">
                <a:solidFill>
                  <a:srgbClr val="282A2B"/>
                </a:solidFill>
                <a:cs typeface="Arial"/>
              </a:rPr>
              <a:t>P.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44.</a:t>
            </a:r>
            <a:endParaRPr lang="en-US" sz="1200" b="1" dirty="0">
              <a:cs typeface="Arial"/>
            </a:endParaRPr>
          </a:p>
          <a:p>
            <a:pPr marL="180000" marR="459105" indent="-180000">
              <a:spcBef>
                <a:spcPts val="600"/>
              </a:spcBef>
              <a:buFont typeface="+mj-lt"/>
              <a:buAutoNum type="arabicPeriod"/>
            </a:pPr>
            <a:r>
              <a:rPr lang="en-US" sz="1200" b="1" spc="5" dirty="0" err="1">
                <a:solidFill>
                  <a:srgbClr val="282A2B"/>
                </a:solidFill>
                <a:cs typeface="Arial"/>
              </a:rPr>
              <a:t>Akimov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M.G., </a:t>
            </a:r>
            <a:r>
              <a:rPr lang="en-US" sz="1200" b="1" spc="5" dirty="0" err="1">
                <a:solidFill>
                  <a:srgbClr val="282A2B"/>
                </a:solidFill>
                <a:cs typeface="Arial"/>
              </a:rPr>
              <a:t>Ashba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A.M., </a:t>
            </a:r>
            <a:r>
              <a:rPr lang="en-US" sz="1200" b="1" spc="5" dirty="0" err="1">
                <a:solidFill>
                  <a:srgbClr val="282A2B"/>
                </a:solidFill>
                <a:cs typeface="Arial"/>
              </a:rPr>
              <a:t>Akasov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R.A.,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Gretskaya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N.M.,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Bezuglov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spc="-30" dirty="0">
                <a:solidFill>
                  <a:srgbClr val="282A2B"/>
                </a:solidFill>
                <a:cs typeface="Arial"/>
              </a:rPr>
              <a:t>V.V.,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Markvicheva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E.A. Dopamine and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nitroethanolamine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bexarotene derivatives for glioma treatment /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Sechenov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 International Biomedical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Summit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2018, 21.05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23.05.2018, Moscow.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М.: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Publishing house of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Sechenov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University, 2018, Abstract Book. </a:t>
            </a:r>
            <a:r>
              <a:rPr lang="en-US" sz="1200" b="1" spc="-50" dirty="0">
                <a:solidFill>
                  <a:srgbClr val="282A2B"/>
                </a:solidFill>
                <a:cs typeface="Arial"/>
              </a:rPr>
              <a:t>P.</a:t>
            </a:r>
            <a:r>
              <a:rPr lang="en-US" sz="1200" b="1" spc="5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31.</a:t>
            </a:r>
            <a:endParaRPr lang="en-US" sz="1200" b="1" dirty="0">
              <a:cs typeface="Arial"/>
            </a:endParaRPr>
          </a:p>
          <a:p>
            <a:pPr marL="180000" marR="398780" indent="-180000">
              <a:spcBef>
                <a:spcPts val="600"/>
              </a:spcBef>
              <a:buFont typeface="+mj-lt"/>
              <a:buAutoNum type="arabicPeriod"/>
            </a:pPr>
            <a:r>
              <a:rPr lang="en-US" sz="1200" b="1" dirty="0" err="1">
                <a:solidFill>
                  <a:srgbClr val="282A2B"/>
                </a:solidFill>
                <a:cs typeface="Arial"/>
              </a:rPr>
              <a:t>Gretskaya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Natalia M., </a:t>
            </a:r>
            <a:r>
              <a:rPr lang="en-US" sz="1200" b="1" spc="5" dirty="0" err="1">
                <a:solidFill>
                  <a:srgbClr val="282A2B"/>
                </a:solidFill>
                <a:cs typeface="Arial"/>
              </a:rPr>
              <a:t>Ashba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Alina M., </a:t>
            </a:r>
            <a:r>
              <a:rPr lang="en-US" sz="1200" b="1" spc="5" dirty="0" err="1">
                <a:solidFill>
                  <a:srgbClr val="282A2B"/>
                </a:solidFill>
                <a:cs typeface="Arial"/>
              </a:rPr>
              <a:t>Akimov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Mikhail G., </a:t>
            </a:r>
            <a:r>
              <a:rPr lang="en-US" sz="1200" b="1" spc="5" dirty="0" err="1">
                <a:solidFill>
                  <a:srgbClr val="282A2B"/>
                </a:solidFill>
                <a:cs typeface="Arial"/>
              </a:rPr>
              <a:t>Akasov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 Roman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A., Burov </a:t>
            </a:r>
            <a:r>
              <a:rPr lang="en-US" sz="1200" b="1" spc="-5" dirty="0">
                <a:solidFill>
                  <a:srgbClr val="282A2B"/>
                </a:solidFill>
                <a:cs typeface="Arial"/>
              </a:rPr>
              <a:t>Sergey,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Bezuglov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Vladimir </a:t>
            </a:r>
            <a:r>
              <a:rPr lang="en-US" sz="1200" b="1" spc="-25" dirty="0">
                <a:solidFill>
                  <a:srgbClr val="282A2B"/>
                </a:solidFill>
                <a:cs typeface="Arial"/>
              </a:rPr>
              <a:t>V.,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Markvicheva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Elena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A.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Novel bexarotene derivatives: synthesis and  cytotoxicity evaluation for glioma cells in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2D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and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3D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in vitro models // European Journal of Pharmaceutics and Biopharmaceutics, 2018,</a:t>
            </a:r>
            <a:r>
              <a:rPr lang="en-US" sz="1200" b="1" spc="3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submitted</a:t>
            </a:r>
            <a:endParaRPr lang="en-US" sz="12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838456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НОВЫЕ ПРОИЗВОДНЫЕ БЕКСАРОТЕНА С УЛУЧШЕННЫМИ ПРОТИВОРАКОВЫМИ СВОЙСТВАМИ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5091764" y="1512221"/>
            <a:ext cx="3790638" cy="351326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400" dirty="0">
                <a:solidFill>
                  <a:srgbClr val="282A2B"/>
                </a:solidFill>
                <a:cs typeface="Arial"/>
              </a:rPr>
              <a:t>Синтезированы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новые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производные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ретиноида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бексаротена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противоракового агента, применяемого для терапии Т-клеточной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лимфомы –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содержащие остатки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дофамина и 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аминоэтанола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Эффективность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синтезированных соединений против глиомы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С6 крысы и U-87MG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человека изучена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как 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стандартных 2D-моделях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(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монослойные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культуры),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так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в 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3D-моделях (многоклеточные сфероиды), Оба производных проявили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4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раза более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сильный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цитотоксический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эффект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 отношению к обеим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линиям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клеток по сравнению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исходным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бексаротеном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хотя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эффективность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всех препаратов на модели сфероидов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была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ниже, чем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монослойной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культуре.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Кроме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того,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оба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новых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производных обладали  большей селективностью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отношении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раковых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клеток по сравнению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бексаротеном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.</a:t>
            </a:r>
            <a:endParaRPr lang="ru-RU" sz="1400" dirty="0">
              <a:cs typeface="Arial"/>
            </a:endParaRPr>
          </a:p>
        </p:txBody>
      </p:sp>
      <p:pic>
        <p:nvPicPr>
          <p:cNvPr id="20482" name="Picture 2" descr="http://www.ibch.ru/ru/downloads/labreport/171/Dostizheniya_2018_RU.png">
            <a:extLst>
              <a:ext uri="{FF2B5EF4-FFF2-40B4-BE49-F238E27FC236}">
                <a16:creationId xmlns:a16="http://schemas.microsoft.com/office/drawing/2014/main" xmlns="" id="{75A8ED3B-612C-43AD-AEA0-B385CB6D0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598" y="1531520"/>
            <a:ext cx="4658627" cy="349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7521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НЕЙРОИММУННОЙ СИГНАЛИЗАЦИИ (член-корр. РАН В.И. 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</a:rPr>
              <a:t>Цетлин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FDC0FF01-8C31-4473-8317-B7A6DE7446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65419318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241870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БИОИНЖЕНЕРИИ (академик М.П. Кирпичников)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46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08509488"/>
              </p:ext>
            </p:extLst>
          </p:nvPr>
        </p:nvGraphicFramePr>
        <p:xfrm>
          <a:off x="828675" y="2444435"/>
          <a:ext cx="7486650" cy="2471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27108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7000">
              <a:srgbClr val="FAF3E2"/>
            </a:gs>
            <a:gs pos="100000">
              <a:schemeClr val="bg2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инженерии белка (Д.А. Долгих)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8" y="5864193"/>
            <a:ext cx="8620804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304800" indent="-16827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05435" algn="l"/>
              </a:tabLst>
            </a:pPr>
            <a:r>
              <a:rPr lang="en-US" sz="1200" b="1" dirty="0" err="1">
                <a:solidFill>
                  <a:srgbClr val="282A2B"/>
                </a:solidFill>
                <a:cs typeface="Arial"/>
              </a:rPr>
              <a:t>Siletsky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SA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Elimination of proton donor strongly affects directionality and efficiency of proton transport in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ESR, a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light-driven proton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pump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from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Exiguobacterium</a:t>
            </a:r>
            <a:r>
              <a:rPr lang="en-US" sz="1200" b="1" spc="18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sibiricum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.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BIOCHIM 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BIOPHYS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i="1" spc="-5" dirty="0">
                <a:solidFill>
                  <a:srgbClr val="282A2B"/>
                </a:solidFill>
                <a:cs typeface="Arial"/>
              </a:rPr>
              <a:t>ACTA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3.438</a:t>
            </a:r>
            <a:endParaRPr lang="en-US" sz="1200" b="1" dirty="0">
              <a:cs typeface="Arial"/>
            </a:endParaRPr>
          </a:p>
          <a:p>
            <a:pPr marL="304800" indent="-168275">
              <a:lnSpc>
                <a:spcPct val="100000"/>
              </a:lnSpc>
              <a:spcBef>
                <a:spcPts val="305"/>
              </a:spcBef>
              <a:buAutoNum type="arabicPeriod" startAt="2"/>
              <a:tabLst>
                <a:tab pos="305435" algn="l"/>
              </a:tabLst>
            </a:pPr>
            <a:r>
              <a:rPr lang="en-US" sz="1200" b="1" dirty="0" err="1">
                <a:solidFill>
                  <a:srgbClr val="282A2B"/>
                </a:solidFill>
                <a:cs typeface="Arial"/>
              </a:rPr>
              <a:t>Belikov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NE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The effect of the </a:t>
            </a:r>
            <a:r>
              <a:rPr lang="en-US" sz="1200" b="1" dirty="0" err="1">
                <a:solidFill>
                  <a:srgbClr val="282A2B"/>
                </a:solidFill>
                <a:cs typeface="Arial"/>
              </a:rPr>
              <a:t>chromophoric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group modification on the optical properties of retinal proteins. 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MENDELEEV</a:t>
            </a:r>
            <a:r>
              <a:rPr lang="en-US" sz="1200" b="1" i="1" spc="3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COMMUN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2.098</a:t>
            </a:r>
            <a:endParaRPr lang="en-US" sz="12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683375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ФУНКЦИОНАЛЬНЫЕ ИССЛЕДОВАНИЯ РЕТИНАЛЬНОГО БЕЛКА </a:t>
            </a:r>
            <a:r>
              <a:rPr lang="ru-RU" sz="2000" b="1" i="1" spc="-5" dirty="0" err="1">
                <a:solidFill>
                  <a:srgbClr val="990000"/>
                </a:solidFill>
                <a:latin typeface="+mj-lt"/>
                <a:cs typeface="Arial"/>
              </a:rPr>
              <a:t>Exiguobacterium</a:t>
            </a:r>
            <a:r>
              <a:rPr lang="ru-RU" sz="2000" b="1" i="1" spc="-5" dirty="0">
                <a:solidFill>
                  <a:srgbClr val="990000"/>
                </a:solidFill>
                <a:latin typeface="+mj-lt"/>
                <a:cs typeface="Arial"/>
              </a:rPr>
              <a:t> </a:t>
            </a:r>
            <a:r>
              <a:rPr lang="ru-RU" sz="2000" b="1" i="1" spc="-5" dirty="0" err="1">
                <a:solidFill>
                  <a:srgbClr val="990000"/>
                </a:solidFill>
                <a:latin typeface="+mj-lt"/>
                <a:cs typeface="Arial"/>
              </a:rPr>
              <a:t>sibiricum</a:t>
            </a:r>
            <a:r>
              <a:rPr lang="ru-RU" sz="2000" b="1" i="1" spc="-5" dirty="0">
                <a:solidFill>
                  <a:srgbClr val="990000"/>
                </a:solidFill>
                <a:latin typeface="+mj-lt"/>
                <a:cs typeface="Arial"/>
              </a:rPr>
              <a:t> </a:t>
            </a: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(ESR)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261598" y="4179116"/>
            <a:ext cx="8620804" cy="168507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200" dirty="0" err="1">
                <a:solidFill>
                  <a:srgbClr val="282A2B"/>
                </a:solidFill>
                <a:cs typeface="Arial"/>
              </a:rPr>
              <a:t>Ретиналь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-содержащий белок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Exiguobacterium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sibiricum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(ESR)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представляет собой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светозависимую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протонную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помпу,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обладающую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уникальной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структурной особенностью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наличием  остатка лизина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положении, соответствующем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внутрибелковому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донору протонов для основания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Шиффа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. Впервые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получены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исследованы производные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ESR,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содержащие  синтетические аналоги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ретиналя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помощью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прямого электрометрического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метода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изучена кинетика образования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светоиндуцированного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мембранного потенциала 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протеолипосомами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встроенным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ESR, 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также его мутантным вариантом K96A. Показано, что при нейтральных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щелочных значениях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рН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для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ESR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дикого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типа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наблюдается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положительный фотоэлектрический </a:t>
            </a:r>
            <a:r>
              <a:rPr lang="ru-RU" sz="1200" spc="-20" dirty="0">
                <a:solidFill>
                  <a:srgbClr val="282A2B"/>
                </a:solidFill>
                <a:cs typeface="Arial"/>
              </a:rPr>
              <a:t>ответ,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соответствующий переносу протонов во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внешнюю </a:t>
            </a:r>
            <a:r>
              <a:rPr lang="ru-RU" sz="1200" spc="-15" dirty="0">
                <a:solidFill>
                  <a:srgbClr val="282A2B"/>
                </a:solidFill>
                <a:cs typeface="Arial"/>
              </a:rPr>
              <a:t>среду.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Замена остатка К96 сопровождается исчезновением миллисекундной  электрогенной фазы, которая связана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репротонированием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основания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Шиффа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. Впервые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показано, что пониженная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эффективность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транспорта протонов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мутанте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K96A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объясняется не только замедлением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фотоцикла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но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повышением вклада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обратных реакций. 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Cовместно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Биологическим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факультетом </a:t>
            </a:r>
            <a:r>
              <a:rPr lang="ru-RU" sz="1200" spc="-25" dirty="0">
                <a:solidFill>
                  <a:srgbClr val="282A2B"/>
                </a:solidFill>
                <a:cs typeface="Arial"/>
              </a:rPr>
              <a:t>МГУ,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ИБХФ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РАН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</a:t>
            </a:r>
            <a:r>
              <a:rPr lang="ru-RU" sz="1200" spc="5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МФТИ.</a:t>
            </a:r>
            <a:endParaRPr lang="ru-RU" sz="1200" dirty="0">
              <a:cs typeface="Arial"/>
            </a:endParaRPr>
          </a:p>
        </p:txBody>
      </p:sp>
      <p:pic>
        <p:nvPicPr>
          <p:cNvPr id="21506" name="Picture 2" descr="http://www.ibch.ru/ru/downloads/labreport/161/2ESR.JPG">
            <a:extLst>
              <a:ext uri="{FF2B5EF4-FFF2-40B4-BE49-F238E27FC236}">
                <a16:creationId xmlns:a16="http://schemas.microsoft.com/office/drawing/2014/main" xmlns="" id="{749D5195-CE48-4034-8F55-D977151CF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028" y="1430069"/>
            <a:ext cx="7936896" cy="260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0700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7000">
              <a:srgbClr val="FAF3E2"/>
            </a:gs>
            <a:gs pos="100000">
              <a:schemeClr val="bg2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800219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Группа биоинженерии </a:t>
            </a:r>
            <a:r>
              <a:rPr lang="ru-RU" sz="1600" dirty="0" err="1">
                <a:solidFill>
                  <a:schemeClr val="bg1"/>
                </a:solidFill>
              </a:rPr>
              <a:t>нейромодуляторов</a:t>
            </a:r>
            <a:r>
              <a:rPr lang="ru-RU" sz="1600" dirty="0">
                <a:solidFill>
                  <a:schemeClr val="bg1"/>
                </a:solidFill>
              </a:rPr>
              <a:t> и </a:t>
            </a:r>
            <a:r>
              <a:rPr lang="ru-RU" sz="1600" dirty="0" err="1">
                <a:solidFill>
                  <a:schemeClr val="bg1"/>
                </a:solidFill>
              </a:rPr>
              <a:t>нейрорецепторов</a:t>
            </a:r>
            <a:r>
              <a:rPr lang="ru-RU" sz="1600" dirty="0">
                <a:solidFill>
                  <a:schemeClr val="bg1"/>
                </a:solidFill>
              </a:rPr>
              <a:t> (Е.Н. </a:t>
            </a:r>
            <a:r>
              <a:rPr lang="ru-RU" sz="1600" dirty="0" err="1">
                <a:solidFill>
                  <a:schemeClr val="bg1"/>
                </a:solidFill>
              </a:rPr>
              <a:t>Люкманова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spc="5" dirty="0">
                <a:solidFill>
                  <a:schemeClr val="bg1"/>
                </a:solidFill>
                <a:cs typeface="Arial"/>
              </a:rPr>
              <a:t>Лаборатория </a:t>
            </a:r>
            <a:r>
              <a:rPr lang="ru-RU" sz="1600" spc="10" dirty="0">
                <a:solidFill>
                  <a:schemeClr val="bg1"/>
                </a:solidFill>
                <a:cs typeface="Arial"/>
              </a:rPr>
              <a:t>оптической микроскопии и спектроскопии </a:t>
            </a:r>
            <a:r>
              <a:rPr lang="ru-RU" sz="1600" spc="5" dirty="0" err="1">
                <a:solidFill>
                  <a:schemeClr val="bg1"/>
                </a:solidFill>
                <a:cs typeface="Arial"/>
              </a:rPr>
              <a:t>биомолекул</a:t>
            </a:r>
            <a:r>
              <a:rPr lang="ru-RU" sz="1600" spc="5" dirty="0">
                <a:solidFill>
                  <a:schemeClr val="bg1"/>
                </a:solidFill>
                <a:cs typeface="Arial"/>
              </a:rPr>
              <a:t> (А.В. Феофанов)</a:t>
            </a:r>
            <a:br>
              <a:rPr lang="ru-RU" sz="1600" spc="5" dirty="0">
                <a:solidFill>
                  <a:schemeClr val="bg1"/>
                </a:solidFill>
                <a:cs typeface="Arial"/>
              </a:rPr>
            </a:br>
            <a:r>
              <a:rPr lang="ru-RU" sz="1600" spc="5" dirty="0">
                <a:solidFill>
                  <a:schemeClr val="bg1"/>
                </a:solidFill>
                <a:cs typeface="Arial"/>
              </a:rPr>
              <a:t>Группа структурной биологии ионных каналов (З.О. </a:t>
            </a:r>
            <a:r>
              <a:rPr lang="ru-RU" sz="1600" spc="5" dirty="0" err="1">
                <a:solidFill>
                  <a:schemeClr val="bg1"/>
                </a:solidFill>
                <a:cs typeface="Arial"/>
              </a:rPr>
              <a:t>Шенкарев</a:t>
            </a:r>
            <a:r>
              <a:rPr lang="ru-RU" sz="1600" spc="5" dirty="0">
                <a:solidFill>
                  <a:schemeClr val="bg1"/>
                </a:solidFill>
                <a:cs typeface="Arial"/>
              </a:rPr>
              <a:t>)</a:t>
            </a: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инженерии белка (Д.А. Долгих)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8" y="6252475"/>
            <a:ext cx="8719127" cy="39241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136525" indent="0">
              <a:lnSpc>
                <a:spcPct val="100000"/>
              </a:lnSpc>
              <a:spcBef>
                <a:spcPts val="5"/>
              </a:spcBef>
              <a:buNone/>
              <a:tabLst>
                <a:tab pos="305435" algn="l"/>
              </a:tabLst>
            </a:pPr>
            <a:r>
              <a:rPr lang="en-US" sz="1200" b="1" dirty="0" err="1">
                <a:solidFill>
                  <a:srgbClr val="282A2B"/>
                </a:solidFill>
                <a:cs typeface="Arial"/>
              </a:rPr>
              <a:t>Lyukmanova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spc="10" dirty="0">
                <a:solidFill>
                  <a:srgbClr val="282A2B"/>
                </a:solidFill>
                <a:cs typeface="Arial"/>
              </a:rPr>
              <a:t>EN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Human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secreted proteins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SLURP-1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and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SLURP-2 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control the growth of epithelial cancer cells via interactions with nicotinic acetylcholine receptors.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British Journal of Pharmacology </a:t>
            </a:r>
            <a:r>
              <a:rPr lang="en-US" sz="1200" b="1" spc="5">
                <a:solidFill>
                  <a:srgbClr val="990000"/>
                </a:solidFill>
                <a:cs typeface="Arial"/>
              </a:rPr>
              <a:t>IF 6.8</a:t>
            </a:r>
            <a:endParaRPr lang="en-US" sz="1200" b="1" i="1" dirty="0">
              <a:solidFill>
                <a:srgbClr val="282A2B"/>
              </a:solidFill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1117292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ТРЕХПЕТЕЛЬНЫЕ БЕЛКИ МЛЕКОПИТАЮЩИХ ЗАЩИЩАЮТ ОТ РАКА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6190937" y="1759775"/>
            <a:ext cx="2839453" cy="399955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453390">
              <a:spcBef>
                <a:spcPts val="0"/>
              </a:spcBef>
              <a:spcAft>
                <a:spcPts val="600"/>
              </a:spcAft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Обнаружено, что секретируемый белок человека SLURP-1, который экспрессируется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эпителиальных клетках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контролирует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пролиферацию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миграцию,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подавляет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рост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раковых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клеток эпителиального происхождения.</a:t>
            </a:r>
            <a:endParaRPr lang="ru-RU" sz="1200" dirty="0">
              <a:cs typeface="Arial"/>
            </a:endParaRPr>
          </a:p>
          <a:p>
            <a:pPr marR="5080">
              <a:spcBef>
                <a:spcPts val="0"/>
              </a:spcBef>
              <a:spcAft>
                <a:spcPts val="600"/>
              </a:spcAft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Воздействие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SLURP-1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раковые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клетки характеризуется положительной обратной связью: экзогенный (рекомбинантный)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SLURP-1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связывается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никотиновыми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ацетилхолиновыми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 рецепторами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α7 типа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 поверхности клеток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запускает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каскад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сигналов, который мгновенно активирует секрецию эндогенного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SLURP-1 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внутриклеточных депо,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быстро повышая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его концентрацию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межклеточном пространстве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усиливая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антипролиферативное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действие.</a:t>
            </a:r>
            <a:endParaRPr lang="ru-RU" sz="1200" dirty="0">
              <a:cs typeface="Arial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Концентрации SLURP-1, подавляющие деление опухолевых клеток, не влияют на рост нормальных</a:t>
            </a:r>
            <a:r>
              <a:rPr lang="ru-RU" sz="12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клеток.</a:t>
            </a:r>
            <a:endParaRPr lang="ru-RU" sz="1200" dirty="0">
              <a:cs typeface="Arial"/>
            </a:endParaRPr>
          </a:p>
        </p:txBody>
      </p:sp>
      <p:pic>
        <p:nvPicPr>
          <p:cNvPr id="4098" name="Picture 2" descr="http://www.ibch.ru/ru/downloads/labreport/162/1dostizhenie_rus.png">
            <a:extLst>
              <a:ext uri="{FF2B5EF4-FFF2-40B4-BE49-F238E27FC236}">
                <a16:creationId xmlns:a16="http://schemas.microsoft.com/office/drawing/2014/main" xmlns="" id="{B0003724-1222-4850-A6A8-35154D5472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86" t="5181" r="-12" b="35359"/>
          <a:stretch/>
        </p:blipFill>
        <p:spPr bwMode="auto">
          <a:xfrm>
            <a:off x="261598" y="1883260"/>
            <a:ext cx="5831194" cy="268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ibch.ru/ru/downloads/labreport/162/1dostizhenie_rus.png">
            <a:extLst>
              <a:ext uri="{FF2B5EF4-FFF2-40B4-BE49-F238E27FC236}">
                <a16:creationId xmlns:a16="http://schemas.microsoft.com/office/drawing/2014/main" xmlns="" id="{994E8824-4C41-40A1-AEA5-010C40F656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400" t="65082" r="-2935" b="4509"/>
          <a:stretch/>
        </p:blipFill>
        <p:spPr bwMode="auto">
          <a:xfrm>
            <a:off x="1551383" y="4677912"/>
            <a:ext cx="4001884" cy="132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1808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БИОИНЖЕНЕРИИ (академик М.П. Кирпичников)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D0974164-D5A4-4F25-9E8E-6D3DAE9263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41648247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216688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НЕЙРОБИОЛОГИИ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(член-корр. РАН А.В. 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</a:rPr>
              <a:t>Семьянов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98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55458015"/>
              </p:ext>
            </p:extLst>
          </p:nvPr>
        </p:nvGraphicFramePr>
        <p:xfrm>
          <a:off x="828675" y="2444435"/>
          <a:ext cx="7486650" cy="3005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04335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57771"/>
            <a:ext cx="7349066" cy="885524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Лаборатория </a:t>
            </a:r>
            <a:r>
              <a:rPr lang="ru-RU" sz="1400" dirty="0" err="1">
                <a:solidFill>
                  <a:schemeClr val="bg1"/>
                </a:solidFill>
              </a:rPr>
              <a:t>нейрорецепторов</a:t>
            </a:r>
            <a:r>
              <a:rPr lang="ru-RU" sz="1400" dirty="0">
                <a:solidFill>
                  <a:schemeClr val="bg1"/>
                </a:solidFill>
              </a:rPr>
              <a:t> и </a:t>
            </a:r>
            <a:r>
              <a:rPr lang="ru-RU" sz="1400" dirty="0" err="1">
                <a:solidFill>
                  <a:schemeClr val="bg1"/>
                </a:solidFill>
              </a:rPr>
              <a:t>нейрорегуляторов</a:t>
            </a:r>
            <a:r>
              <a:rPr lang="ru-RU" sz="1400" dirty="0">
                <a:solidFill>
                  <a:schemeClr val="bg1"/>
                </a:solidFill>
              </a:rPr>
              <a:t> (С.А. Козлов)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Лаборатория </a:t>
            </a:r>
            <a:r>
              <a:rPr lang="ru-RU" sz="1400" dirty="0" err="1">
                <a:solidFill>
                  <a:schemeClr val="bg1"/>
                </a:solidFill>
              </a:rPr>
              <a:t>биофармацевтики</a:t>
            </a:r>
            <a:r>
              <a:rPr lang="ru-RU" sz="1400" dirty="0">
                <a:solidFill>
                  <a:schemeClr val="bg1"/>
                </a:solidFill>
              </a:rPr>
              <a:t> (В.И. </a:t>
            </a:r>
            <a:r>
              <a:rPr lang="ru-RU" sz="1400" dirty="0" err="1">
                <a:solidFill>
                  <a:schemeClr val="bg1"/>
                </a:solidFill>
              </a:rPr>
              <a:t>Дейгин</a:t>
            </a:r>
            <a:r>
              <a:rPr lang="ru-RU" sz="1400" dirty="0">
                <a:solidFill>
                  <a:schemeClr val="bg1"/>
                </a:solidFill>
              </a:rPr>
              <a:t>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Лаборатория </a:t>
            </a:r>
            <a:r>
              <a:rPr lang="ru-RU" sz="1400" dirty="0" err="1">
                <a:solidFill>
                  <a:schemeClr val="bg1"/>
                </a:solidFill>
              </a:rPr>
              <a:t>биомолекулярной</a:t>
            </a:r>
            <a:r>
              <a:rPr lang="ru-RU" sz="1400" dirty="0">
                <a:solidFill>
                  <a:schemeClr val="bg1"/>
                </a:solidFill>
              </a:rPr>
              <a:t> ЯМР-спектроскопии (А.С. Арсеньев)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Лаборатория моделирования </a:t>
            </a:r>
            <a:r>
              <a:rPr lang="ru-RU" sz="1400" dirty="0" err="1">
                <a:solidFill>
                  <a:schemeClr val="bg1"/>
                </a:solidFill>
              </a:rPr>
              <a:t>биомолекулярных</a:t>
            </a:r>
            <a:r>
              <a:rPr lang="ru-RU" sz="1400" dirty="0">
                <a:solidFill>
                  <a:schemeClr val="bg1"/>
                </a:solidFill>
              </a:rPr>
              <a:t> систем (Р.Г. Ефремов)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5303520" y="2207858"/>
            <a:ext cx="3713634" cy="8848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spc="5" dirty="0" err="1">
                <a:solidFill>
                  <a:srgbClr val="282A2B"/>
                </a:solidFill>
                <a:cs typeface="Arial"/>
              </a:rPr>
              <a:t>Osmakov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DI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Proton-independent activation of acid-sensing ion channel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3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by an alkaloid,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lindoldhamine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, from Laurus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nobilis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Br J </a:t>
            </a:r>
            <a:r>
              <a:rPr lang="en-US" sz="1400" b="1" i="1" dirty="0" err="1">
                <a:solidFill>
                  <a:srgbClr val="282A2B"/>
                </a:solidFill>
                <a:cs typeface="Arial"/>
              </a:rPr>
              <a:t>Pharmacol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4.82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1261547"/>
            <a:ext cx="8620804" cy="85792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В ЛЕКАРСТВЕННОМ РАСТЕНИИ </a:t>
            </a:r>
            <a:r>
              <a:rPr lang="ru-RU" b="1" i="1" spc="-5" dirty="0" err="1">
                <a:solidFill>
                  <a:srgbClr val="990000"/>
                </a:solidFill>
                <a:latin typeface="+mj-lt"/>
                <a:cs typeface="Arial"/>
              </a:rPr>
              <a:t>Laurus</a:t>
            </a:r>
            <a:r>
              <a:rPr lang="ru-RU" b="1" i="1" spc="-5" dirty="0">
                <a:solidFill>
                  <a:srgbClr val="990000"/>
                </a:solidFill>
                <a:latin typeface="+mj-lt"/>
                <a:cs typeface="Arial"/>
              </a:rPr>
              <a:t> </a:t>
            </a:r>
            <a:r>
              <a:rPr lang="ru-RU" b="1" i="1" spc="-5" dirty="0" err="1">
                <a:solidFill>
                  <a:srgbClr val="990000"/>
                </a:solidFill>
                <a:latin typeface="+mj-lt"/>
                <a:cs typeface="Arial"/>
              </a:rPr>
              <a:t>nobilis</a:t>
            </a:r>
            <a:r>
              <a:rPr lang="ru-RU" b="1" i="1" spc="-5" dirty="0">
                <a:solidFill>
                  <a:srgbClr val="990000"/>
                </a:solidFill>
                <a:latin typeface="+mj-lt"/>
                <a:cs typeface="Arial"/>
              </a:rPr>
              <a:t> </a:t>
            </a: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ОБНАРУЖЕН ПРОТОН-НЕЗАВИСИМЫЙ АКТИВАТОР КИСЛОТО-ЧУВСТВИТЕЛЬНЫХ КАНАЛОВ ASIC3 </a:t>
            </a:r>
            <a:b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С НЕОБЫЧНЫМИ ФАРМАКОЛОГИЧЕСКИМИ СВОЙСТВАМИ</a:t>
            </a:r>
            <a:endParaRPr lang="ru-RU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261598" y="2163404"/>
            <a:ext cx="4955295" cy="351326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0"/>
              </a:spcBef>
              <a:buNone/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Целенаправленный поиск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новых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лигандов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к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ионным каналам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семейства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ASIC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привел к обнаружению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листьях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благородного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лавра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алкалоида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линдолдхамин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который может  активировать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канал ASIC3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 физиологических значениях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pH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Было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показано, что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закисление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внеклеточной среды, которое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норме приводит к активации ионного  канала, не является необходимым условием для открытия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человеческой, так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крысиной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изоформы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ASIC3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канала. Электрофизиологические исследования на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гетерологически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экспрессированных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ионных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каналах ASIC3 выявили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различия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модуляции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активности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человеческой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крысиной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изоформы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линдолдхамином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помощью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различных протоколов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было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показано, что связывание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линдолдхамина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человеческой изоформой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ASIC3 канала 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закрытом состоянии приводит к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2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кратному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росту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амплитуды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транзиентного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тока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ответ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 кислотный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рН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стимул; при этом 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крысиную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изоформу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ASIC3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лиганд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не влиял. Протон независимая активация крысиного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канала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также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была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существенно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ниже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 амплитуде  регистрируемого тока.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итоге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были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показаны существенные фармакологические отличия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каналов ASIC3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человека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крысы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взаимодействии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новым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алколоидом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что еще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раз доказывает неоднозначность возможной интерпретации данных, получаемых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тестировании на животных моделях, при разработке лекарственных средств для людей.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5094145-EA67-41EC-8EE2-EDF46FA329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2653" y="3357452"/>
            <a:ext cx="3688779" cy="212241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6376A94-BC4E-47F1-838E-23E6888D894C}"/>
              </a:ext>
            </a:extLst>
          </p:cNvPr>
          <p:cNvSpPr/>
          <p:nvPr/>
        </p:nvSpPr>
        <p:spPr>
          <a:xfrm>
            <a:off x="195838" y="5596453"/>
            <a:ext cx="87523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/>
            <a:r>
              <a:rPr lang="ru-RU" sz="1200" b="1" dirty="0">
                <a:solidFill>
                  <a:srgbClr val="282A2B"/>
                </a:solidFill>
                <a:cs typeface="Arial"/>
              </a:rPr>
              <a:t>Фармакологические свойства </a:t>
            </a:r>
            <a:r>
              <a:rPr lang="ru-RU" sz="1200" b="1" dirty="0" err="1">
                <a:solidFill>
                  <a:srgbClr val="282A2B"/>
                </a:solidFill>
                <a:cs typeface="Arial"/>
              </a:rPr>
              <a:t>линдолдхамина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 позволяют позиционировать его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как новый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инструмент для изучения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активности каналов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ASIC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для изучения синаптической  пластичности нервной системы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целом, так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как решающая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роль этих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каналов в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этом процессе давно доказана. Уникальным свойством нового </a:t>
            </a:r>
            <a:r>
              <a:rPr lang="ru-RU" sz="1200" b="1" dirty="0" err="1">
                <a:solidFill>
                  <a:srgbClr val="282A2B"/>
                </a:solidFill>
                <a:cs typeface="Arial"/>
              </a:rPr>
              <a:t>лиганда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 является способность  конкурировать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протонами,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вызывающими </a:t>
            </a:r>
            <a:r>
              <a:rPr lang="ru-RU" sz="1200" b="1" dirty="0" err="1">
                <a:solidFill>
                  <a:srgbClr val="282A2B"/>
                </a:solidFill>
                <a:cs typeface="Arial"/>
              </a:rPr>
              <a:t>десенситизацию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b="1" dirty="0" err="1">
                <a:solidFill>
                  <a:srgbClr val="282A2B"/>
                </a:solidFill>
                <a:cs typeface="Arial"/>
              </a:rPr>
              <a:t>транзиентного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 тока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ASIC3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канала, таким образом, что на кривой рН-зависимости </a:t>
            </a:r>
            <a:r>
              <a:rPr lang="ru-RU" sz="1200" b="1" dirty="0" err="1">
                <a:solidFill>
                  <a:srgbClr val="282A2B"/>
                </a:solidFill>
                <a:cs typeface="Arial"/>
              </a:rPr>
              <a:t>десенситизации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b="1" spc="-5" dirty="0">
                <a:solidFill>
                  <a:srgbClr val="282A2B"/>
                </a:solidFill>
                <a:cs typeface="Arial"/>
              </a:rPr>
              <a:t>наблюдается 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увеличение амплитуды </a:t>
            </a:r>
            <a:r>
              <a:rPr lang="ru-RU" sz="1200" b="1" dirty="0" err="1">
                <a:solidFill>
                  <a:srgbClr val="282A2B"/>
                </a:solidFill>
                <a:cs typeface="Arial"/>
              </a:rPr>
              <a:t>транзиентного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 тока,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не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сдвиг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кривой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область более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кислых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значений.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Ни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для одного известного </a:t>
            </a:r>
            <a:r>
              <a:rPr lang="ru-RU" sz="1200" b="1" dirty="0" err="1">
                <a:solidFill>
                  <a:srgbClr val="282A2B"/>
                </a:solidFill>
                <a:cs typeface="Arial"/>
              </a:rPr>
              <a:t>лиганда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ASIC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такой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эффект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опубликован ранее не</a:t>
            </a:r>
            <a:r>
              <a:rPr lang="ru-RU" sz="1200" b="1" spc="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был.</a:t>
            </a:r>
            <a:endParaRPr lang="ru-RU" sz="1200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5224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2179"/>
            <a:ext cx="7349066" cy="733084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молекулярных инструментов для нейробиологии (А.А. Василевский)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Группа структурной биологии ионных каналов (З.О. </a:t>
            </a:r>
            <a:r>
              <a:rPr lang="ru-RU" sz="1600" dirty="0" err="1">
                <a:solidFill>
                  <a:schemeClr val="bg1"/>
                </a:solidFill>
              </a:rPr>
              <a:t>Шенкарев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Группа биоинженерии </a:t>
            </a:r>
            <a:r>
              <a:rPr lang="ru-RU" sz="1600" dirty="0" err="1">
                <a:solidFill>
                  <a:schemeClr val="bg1"/>
                </a:solidFill>
              </a:rPr>
              <a:t>нейромодуляторов</a:t>
            </a:r>
            <a:r>
              <a:rPr lang="ru-RU" sz="1600" dirty="0">
                <a:solidFill>
                  <a:schemeClr val="bg1"/>
                </a:solidFill>
              </a:rPr>
              <a:t> и </a:t>
            </a:r>
            <a:r>
              <a:rPr lang="ru-RU" sz="1600" dirty="0" err="1">
                <a:solidFill>
                  <a:schemeClr val="bg1"/>
                </a:solidFill>
              </a:rPr>
              <a:t>нейрорецепторов</a:t>
            </a:r>
            <a:r>
              <a:rPr lang="ru-RU" sz="1600" dirty="0">
                <a:solidFill>
                  <a:schemeClr val="bg1"/>
                </a:solidFill>
              </a:rPr>
              <a:t> (Е.Н. </a:t>
            </a:r>
            <a:r>
              <a:rPr lang="ru-RU" sz="1600" dirty="0" err="1">
                <a:solidFill>
                  <a:schemeClr val="bg1"/>
                </a:solidFill>
              </a:rPr>
              <a:t>Люкманова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7190071" y="2052998"/>
            <a:ext cx="1838425" cy="13157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Männikkö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10" dirty="0">
                <a:solidFill>
                  <a:srgbClr val="282A2B"/>
                </a:solidFill>
                <a:cs typeface="Arial"/>
              </a:rPr>
              <a:t>R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Spider toxin inhibits gating pore currents underlying periodic paralysis.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Proc Natl </a:t>
            </a:r>
            <a:r>
              <a:rPr lang="en-US" sz="1400" b="1" i="1" spc="5" dirty="0" err="1">
                <a:solidFill>
                  <a:srgbClr val="282A2B"/>
                </a:solidFill>
                <a:cs typeface="Arial"/>
              </a:rPr>
              <a:t>Acad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 Sci </a:t>
            </a:r>
            <a:r>
              <a:rPr lang="en-US" sz="1400" b="1" i="1" spc="10" dirty="0">
                <a:solidFill>
                  <a:srgbClr val="282A2B"/>
                </a:solidFill>
                <a:cs typeface="Arial"/>
              </a:rPr>
              <a:t>U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S</a:t>
            </a:r>
            <a:r>
              <a:rPr lang="en-US" sz="1400" b="1" i="1" spc="-9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400" b="1" spc="5" dirty="0">
                <a:solidFill>
                  <a:srgbClr val="FF0000"/>
                </a:solidFill>
                <a:cs typeface="Arial"/>
              </a:rPr>
              <a:t>IF 9.504</a:t>
            </a:r>
            <a:endParaRPr sz="1400" b="1" dirty="0">
              <a:solidFill>
                <a:srgbClr val="FF0000"/>
              </a:solidFill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1000183"/>
            <a:ext cx="8620804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ТОКСИН ПАУКА БЛОКИРУЕТ АБЕРРАНТНЫЕ ТОКИ В МУТАНТНЫХ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ИОННЫХ КАНАЛАХ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338600" y="5478280"/>
            <a:ext cx="8617885" cy="126342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0"/>
              </a:spcBef>
              <a:spcAft>
                <a:spcPts val="600"/>
              </a:spcAft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Токсин 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яда паука-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бокохода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Heriaeus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melloteei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может стать основой для создания лекарства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от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гипокалиемического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периодического паралича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второго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типа, надежного лекарства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от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всех случаев которого не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существует.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Причиной заболевания служат мутации гена потенциал-чувствительных натриевых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каналов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Na</a:t>
            </a:r>
            <a:r>
              <a:rPr lang="ru-RU" sz="1200" baseline="-11904" dirty="0">
                <a:solidFill>
                  <a:srgbClr val="282A2B"/>
                </a:solidFill>
                <a:cs typeface="Arial"/>
              </a:rPr>
              <a:t>V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1.4, характерных для скелетных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мышц. В 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результате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мутаций эти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каналы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проводят аберрантные токи,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мышцы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оказываются неспособны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отвечать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 сигналы нервной системы,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развивается</a:t>
            </a:r>
            <a:r>
              <a:rPr lang="ru-RU" sz="12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слабость вплоть до паралича.</a:t>
            </a:r>
            <a:endParaRPr lang="ru-RU" sz="1200" dirty="0">
              <a:cs typeface="Arial"/>
            </a:endParaRPr>
          </a:p>
          <a:p>
            <a:pPr marL="0" marR="300990" indent="0">
              <a:spcBef>
                <a:spcPts val="0"/>
              </a:spcBef>
              <a:spcAft>
                <a:spcPts val="600"/>
              </a:spcAft>
            </a:pPr>
            <a:r>
              <a:rPr lang="ru-RU" sz="1200" spc="-5" dirty="0">
                <a:solidFill>
                  <a:srgbClr val="282A2B"/>
                </a:solidFill>
                <a:cs typeface="Arial"/>
              </a:rPr>
              <a:t>Токсин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Hm-3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оказался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способным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селективно блокировать такие токи, протекающие через потенциал-чувствительных домен I мутантных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каналов.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Подробнее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0174D7"/>
                </a:solidFill>
                <a:cs typeface="Arial"/>
              </a:rPr>
              <a:t>пресс-релизе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  сайте ИБХ.</a:t>
            </a:r>
            <a:endParaRPr lang="ru-RU" sz="1200" dirty="0">
              <a:cs typeface="Arial"/>
            </a:endParaRPr>
          </a:p>
        </p:txBody>
      </p:sp>
      <p:pic>
        <p:nvPicPr>
          <p:cNvPr id="6146" name="Picture 2" descr="http://www.ibch.ru/ru/downloads/labreport/129/Hm-3.png">
            <a:extLst>
              <a:ext uri="{FF2B5EF4-FFF2-40B4-BE49-F238E27FC236}">
                <a16:creationId xmlns:a16="http://schemas.microsoft.com/office/drawing/2014/main" xmlns="" id="{14D936F7-9F7A-4C1F-8B59-5D4DF76F1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598" y="1595806"/>
            <a:ext cx="6786165" cy="378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013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2179"/>
            <a:ext cx="7349066" cy="410088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молекулярных инструментов для нейробиологии (А.А. Василевский)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6468971" y="2986571"/>
            <a:ext cx="2413431" cy="13157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/>
              <a:t>E.C. Twomey, M.V. </a:t>
            </a:r>
            <a:r>
              <a:rPr lang="en-US" sz="1400" b="1" dirty="0" err="1"/>
              <a:t>Yelshanskaya</a:t>
            </a:r>
            <a:r>
              <a:rPr lang="en-US" sz="1400" b="1" dirty="0"/>
              <a:t>, A.A. </a:t>
            </a:r>
            <a:r>
              <a:rPr lang="en-US" sz="1400" b="1" dirty="0" err="1"/>
              <a:t>Vassilevski</a:t>
            </a:r>
            <a:r>
              <a:rPr lang="en-US" sz="1400" b="1" dirty="0"/>
              <a:t>, A</a:t>
            </a:r>
            <a:r>
              <a:rPr lang="ru-RU" sz="1400" b="1" dirty="0"/>
              <a:t>.</a:t>
            </a:r>
            <a:r>
              <a:rPr lang="en-US" sz="1400" b="1" dirty="0"/>
              <a:t>I.</a:t>
            </a:r>
            <a:r>
              <a:rPr lang="ru-RU" sz="1400" b="1" dirty="0"/>
              <a:t> </a:t>
            </a:r>
            <a:r>
              <a:rPr lang="en-US" sz="1400" b="1" dirty="0" err="1"/>
              <a:t>Sobolevsky</a:t>
            </a:r>
            <a:r>
              <a:rPr lang="ru-RU" sz="1400" b="1" dirty="0"/>
              <a:t>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(2018) Mechanisms of Channel Block in Calcium-Permeable </a:t>
            </a:r>
            <a:r>
              <a:rPr lang="en-US" sz="1400" b="1" spc="-5" dirty="0">
                <a:solidFill>
                  <a:srgbClr val="282A2B"/>
                </a:solidFill>
                <a:cs typeface="Arial"/>
              </a:rPr>
              <a:t>AMPA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Receptors.</a:t>
            </a:r>
            <a:r>
              <a:rPr lang="en-US" sz="1400" b="1" spc="-13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Neuron </a:t>
            </a:r>
            <a:r>
              <a:rPr lang="ru-RU" sz="1400" b="1" i="1" dirty="0">
                <a:solidFill>
                  <a:srgbClr val="282A2B"/>
                </a:solidFill>
                <a:cs typeface="Arial"/>
              </a:rPr>
              <a:t/>
            </a:r>
            <a:br>
              <a:rPr lang="ru-RU" sz="1400" b="1" i="1" dirty="0">
                <a:solidFill>
                  <a:srgbClr val="282A2B"/>
                </a:solidFill>
                <a:cs typeface="Arial"/>
              </a:rPr>
            </a:b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14.318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76578"/>
            <a:ext cx="8620804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МОЛЕКУЛЯРНЫЙ МЕХАНИЗМ ДЕЙСТВИЯ АЦИЛПОЛИАМИНОВ –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БЛОКАТОРОВ ГЛУТАМАТНЫХ РЕЦЕПТОРОВ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261599" y="5382027"/>
            <a:ext cx="8620803" cy="138037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0"/>
              </a:spcBef>
              <a:buNone/>
            </a:pP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составе яда пауков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ос находят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ацилполиамины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высокоаффинные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блокаторы рецепторов глутамата, главного возбуждающего нейромедиатора мозга человека. Под  руководством </a:t>
            </a:r>
            <a:r>
              <a:rPr lang="ru-RU" sz="1400" dirty="0">
                <a:solidFill>
                  <a:srgbClr val="0174D7"/>
                </a:solidFill>
                <a:cs typeface="Arial"/>
              </a:rPr>
              <a:t>Е.В. Гришина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1986 </a:t>
            </a:r>
            <a:r>
              <a:rPr lang="ru-RU" sz="1400" spc="-55" dirty="0">
                <a:solidFill>
                  <a:srgbClr val="282A2B"/>
                </a:solidFill>
                <a:cs typeface="Arial"/>
              </a:rPr>
              <a:t>г.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был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описан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первый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представитель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ацилполиаминов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аргиопин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яда паука-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кругопряда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i="1" dirty="0" err="1">
                <a:solidFill>
                  <a:srgbClr val="282A2B"/>
                </a:solidFill>
                <a:cs typeface="Arial"/>
              </a:rPr>
              <a:t>Argiope</a:t>
            </a:r>
            <a:r>
              <a:rPr lang="ru-RU" sz="14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i="1" dirty="0" err="1">
                <a:solidFill>
                  <a:srgbClr val="282A2B"/>
                </a:solidFill>
                <a:cs typeface="Arial"/>
              </a:rPr>
              <a:t>lobata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2018 </a:t>
            </a:r>
            <a:r>
              <a:rPr lang="ru-RU" sz="1400" spc="-55" dirty="0">
                <a:solidFill>
                  <a:srgbClr val="282A2B"/>
                </a:solidFill>
                <a:cs typeface="Arial"/>
              </a:rPr>
              <a:t>г.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использованием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метода 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криоэлектронной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микроскопии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изучена пространственная структура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комплекса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аргиопина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глутаматным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рецептором. Полученные </a:t>
            </a:r>
            <a:r>
              <a:rPr lang="ru-RU" sz="1400" spc="-10" dirty="0">
                <a:solidFill>
                  <a:srgbClr val="282A2B"/>
                </a:solidFill>
                <a:cs typeface="Arial"/>
              </a:rPr>
              <a:t>результаты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позволят создать препараты для  лечения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нейродегенеративных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заболеваний. Исследование удостоено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иллюстрации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на </a:t>
            </a:r>
            <a:r>
              <a:rPr lang="ru-RU" sz="1400" dirty="0">
                <a:solidFill>
                  <a:srgbClr val="0174D7"/>
                </a:solidFill>
                <a:cs typeface="Arial"/>
              </a:rPr>
              <a:t>обложке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журнала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Neuron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. Подробнее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0174D7"/>
                </a:solidFill>
                <a:cs typeface="Arial"/>
              </a:rPr>
              <a:t>пресс-релизе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на сайте</a:t>
            </a:r>
            <a:r>
              <a:rPr lang="ru-RU" sz="1400" spc="4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ИБХ.</a:t>
            </a:r>
            <a:endParaRPr lang="ru-RU" sz="1400" dirty="0">
              <a:cs typeface="Arial"/>
            </a:endParaRPr>
          </a:p>
        </p:txBody>
      </p:sp>
      <p:pic>
        <p:nvPicPr>
          <p:cNvPr id="7170" name="Picture 2" descr="http://www.ibch.ru/ru/downloads/labreport/129/Argiopin.png">
            <a:extLst>
              <a:ext uri="{FF2B5EF4-FFF2-40B4-BE49-F238E27FC236}">
                <a16:creationId xmlns:a16="http://schemas.microsoft.com/office/drawing/2014/main" xmlns="" id="{D8DED75C-A8CE-4DA4-9E68-2A51EF399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504" y="1491916"/>
            <a:ext cx="7250798" cy="389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2223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567" y="193588"/>
            <a:ext cx="7738533" cy="1069860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400" dirty="0">
                <a:solidFill>
                  <a:schemeClr val="bg1"/>
                </a:solidFill>
              </a:rPr>
              <a:t>Лаборатория молекулярных инструментов для нейробиологии (А.А. Василевский) 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spc="5" dirty="0">
                <a:solidFill>
                  <a:schemeClr val="bg1"/>
                </a:solidFill>
                <a:cs typeface="Arial"/>
              </a:rPr>
              <a:t>Лаборатория моделирования </a:t>
            </a:r>
            <a:r>
              <a:rPr lang="ru-RU" sz="1400" spc="5" dirty="0" err="1">
                <a:solidFill>
                  <a:schemeClr val="bg1"/>
                </a:solidFill>
                <a:cs typeface="Arial"/>
              </a:rPr>
              <a:t>биомолекулярных</a:t>
            </a:r>
            <a:r>
              <a:rPr lang="ru-RU" sz="1400" spc="5" dirty="0">
                <a:solidFill>
                  <a:schemeClr val="bg1"/>
                </a:solidFill>
                <a:cs typeface="Arial"/>
              </a:rPr>
              <a:t> систем (Р.Г. Ефремов)</a:t>
            </a:r>
            <a:br>
              <a:rPr lang="ru-RU" sz="1400" spc="5" dirty="0">
                <a:solidFill>
                  <a:schemeClr val="bg1"/>
                </a:solidFill>
                <a:cs typeface="Arial"/>
              </a:rPr>
            </a:br>
            <a:r>
              <a:rPr lang="ru-RU" sz="1400" dirty="0">
                <a:solidFill>
                  <a:schemeClr val="bg1"/>
                </a:solidFill>
              </a:rPr>
              <a:t>Лаборатория оптической микроскопии и спектроскопии </a:t>
            </a:r>
            <a:r>
              <a:rPr lang="ru-RU" sz="1400" dirty="0" err="1">
                <a:solidFill>
                  <a:schemeClr val="bg1"/>
                </a:solidFill>
              </a:rPr>
              <a:t>биомолекул</a:t>
            </a:r>
            <a:r>
              <a:rPr lang="ru-RU" sz="1400" dirty="0">
                <a:solidFill>
                  <a:schemeClr val="bg1"/>
                </a:solidFill>
              </a:rPr>
              <a:t> (А.В. Феофанов) 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Группа анализа структуры мембранных белков </a:t>
            </a:r>
            <a:r>
              <a:rPr lang="ru-RU" sz="1400" i="1" dirty="0" err="1">
                <a:solidFill>
                  <a:schemeClr val="bg1"/>
                </a:solidFill>
              </a:rPr>
              <a:t>in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r>
              <a:rPr lang="ru-RU" sz="1400" i="1" dirty="0" err="1">
                <a:solidFill>
                  <a:schemeClr val="bg1"/>
                </a:solidFill>
              </a:rPr>
              <a:t>silico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r>
              <a:rPr lang="ru-RU" sz="1400" dirty="0">
                <a:solidFill>
                  <a:schemeClr val="bg1"/>
                </a:solidFill>
              </a:rPr>
              <a:t>(А.О. Чугунов)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Группа </a:t>
            </a:r>
            <a:r>
              <a:rPr lang="ru-RU" sz="1400" dirty="0" err="1">
                <a:solidFill>
                  <a:schemeClr val="bg1"/>
                </a:solidFill>
              </a:rPr>
              <a:t>нанобиоинженерии</a:t>
            </a:r>
            <a:r>
              <a:rPr lang="ru-RU" sz="1400" dirty="0">
                <a:solidFill>
                  <a:schemeClr val="bg1"/>
                </a:solidFill>
              </a:rPr>
              <a:t> (Оксана В. Некрасова)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46508" y="1344385"/>
            <a:ext cx="8528920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МЕХАНИЗМ СЕЛЕКТИВНОГО ДЕЙСТВИЯ БЛОКАТОРА КАЛИЕВОГО КАНАЛА Kv1.2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F4FAE9-36C1-4A2F-B2A0-F0D0B53FBDA8}"/>
              </a:ext>
            </a:extLst>
          </p:cNvPr>
          <p:cNvSpPr/>
          <p:nvPr/>
        </p:nvSpPr>
        <p:spPr>
          <a:xfrm>
            <a:off x="146508" y="5753014"/>
            <a:ext cx="869067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90000"/>
              </a:lnSpc>
            </a:pPr>
            <a:r>
              <a:rPr lang="ru-RU" sz="1400" spc="5" dirty="0">
                <a:solidFill>
                  <a:srgbClr val="282A2B"/>
                </a:solidFill>
                <a:cs typeface="Arial"/>
              </a:rPr>
              <a:t>Яд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скорпионов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богат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пептидными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блокаторами потенциал-чувствительных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калиевых каналов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(K</a:t>
            </a:r>
            <a:r>
              <a:rPr lang="ru-RU" sz="1400" baseline="-11904" dirty="0">
                <a:solidFill>
                  <a:srgbClr val="282A2B"/>
                </a:solidFill>
                <a:cs typeface="Arial"/>
              </a:rPr>
              <a:t>V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),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это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разнообразие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отразили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0174D7"/>
                </a:solidFill>
                <a:cs typeface="Arial"/>
              </a:rPr>
              <a:t>ранее созданной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базе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данных таких пептидов  </a:t>
            </a:r>
            <a:r>
              <a:rPr lang="ru-RU" sz="1400" dirty="0" err="1">
                <a:solidFill>
                  <a:srgbClr val="0174D7"/>
                </a:solidFill>
                <a:cs typeface="Arial"/>
              </a:rPr>
              <a:t>Kalium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яда скорпиона </a:t>
            </a:r>
            <a:r>
              <a:rPr lang="ru-RU" sz="1400" i="1" dirty="0" err="1">
                <a:solidFill>
                  <a:srgbClr val="282A2B"/>
                </a:solidFill>
                <a:cs typeface="Arial"/>
              </a:rPr>
              <a:t>Mesobuthus</a:t>
            </a:r>
            <a:r>
              <a:rPr lang="ru-RU" sz="14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i="1" dirty="0" err="1">
                <a:solidFill>
                  <a:srgbClr val="282A2B"/>
                </a:solidFill>
                <a:cs typeface="Arial"/>
              </a:rPr>
              <a:t>eupeus</a:t>
            </a:r>
            <a:r>
              <a:rPr lang="ru-RU" sz="14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получен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высокоаффинный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 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селективный блокатор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каналов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K</a:t>
            </a:r>
            <a:r>
              <a:rPr lang="ru-RU" sz="1400" baseline="-11904" dirty="0">
                <a:solidFill>
                  <a:srgbClr val="282A2B"/>
                </a:solidFill>
                <a:cs typeface="Arial"/>
              </a:rPr>
              <a:t>V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1.2, характерных для центральной нервной системы человека.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С 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применением молекулярного моделирования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сайт-направленного мутагенеза изучен механизм селективного взаимодействия токсина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</a:t>
            </a:r>
            <a:r>
              <a:rPr lang="ru-RU" sz="1400" spc="5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каналов.</a:t>
            </a:r>
            <a:endParaRPr lang="ru-RU" sz="1400" dirty="0">
              <a:cs typeface="Arial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C84BF4D4-B524-4550-8219-DFBFAFB75C24}"/>
              </a:ext>
            </a:extLst>
          </p:cNvPr>
          <p:cNvSpPr txBox="1">
            <a:spLocks/>
          </p:cNvSpPr>
          <p:nvPr/>
        </p:nvSpPr>
        <p:spPr>
          <a:xfrm>
            <a:off x="7228573" y="2309737"/>
            <a:ext cx="1812614" cy="17681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spc="5" dirty="0" err="1">
                <a:solidFill>
                  <a:srgbClr val="282A2B"/>
                </a:solidFill>
                <a:cs typeface="Arial"/>
              </a:rPr>
              <a:t>Kuzmenkov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 AI 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K1.2 </a:t>
            </a:r>
            <a:r>
              <a:rPr lang="ru-RU" sz="1400" b="1" dirty="0" err="1">
                <a:solidFill>
                  <a:srgbClr val="282A2B"/>
                </a:solidFill>
                <a:cs typeface="Arial"/>
              </a:rPr>
              <a:t>channel-specific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b="1" dirty="0" err="1">
                <a:solidFill>
                  <a:srgbClr val="282A2B"/>
                </a:solidFill>
                <a:cs typeface="Arial"/>
              </a:rPr>
              <a:t>blocker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b="1" dirty="0" err="1">
                <a:solidFill>
                  <a:srgbClr val="282A2B"/>
                </a:solidFill>
                <a:cs typeface="Arial"/>
              </a:rPr>
              <a:t>from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b="1" i="1" dirty="0" err="1">
                <a:solidFill>
                  <a:srgbClr val="282A2B"/>
                </a:solidFill>
                <a:cs typeface="Arial"/>
              </a:rPr>
              <a:t>Mesobuthus</a:t>
            </a:r>
            <a:r>
              <a:rPr lang="ru-RU" sz="14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b="1" i="1" dirty="0" err="1">
                <a:solidFill>
                  <a:srgbClr val="282A2B"/>
                </a:solidFill>
                <a:cs typeface="Arial"/>
              </a:rPr>
              <a:t>eupeus</a:t>
            </a:r>
            <a:r>
              <a:rPr lang="ru-RU" sz="14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b="1" dirty="0" err="1">
                <a:solidFill>
                  <a:srgbClr val="282A2B"/>
                </a:solidFill>
                <a:cs typeface="Arial"/>
              </a:rPr>
              <a:t>scorpion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b="1" dirty="0" err="1">
                <a:solidFill>
                  <a:srgbClr val="282A2B"/>
                </a:solidFill>
                <a:cs typeface="Arial"/>
              </a:rPr>
              <a:t>venom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: </a:t>
            </a:r>
            <a:r>
              <a:rPr lang="ru-RU" sz="1400" b="1" dirty="0" err="1">
                <a:solidFill>
                  <a:srgbClr val="282A2B"/>
                </a:solidFill>
                <a:cs typeface="Arial"/>
              </a:rPr>
              <a:t>Structural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b="1" dirty="0" err="1">
                <a:solidFill>
                  <a:srgbClr val="282A2B"/>
                </a:solidFill>
                <a:cs typeface="Arial"/>
              </a:rPr>
              <a:t>basis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b="1" dirty="0" err="1">
                <a:solidFill>
                  <a:srgbClr val="282A2B"/>
                </a:solidFill>
                <a:cs typeface="Arial"/>
              </a:rPr>
              <a:t>of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b="1" spc="-5" dirty="0" err="1">
                <a:solidFill>
                  <a:srgbClr val="282A2B"/>
                </a:solidFill>
                <a:cs typeface="Arial"/>
              </a:rPr>
              <a:t>selectivity</a:t>
            </a:r>
            <a:r>
              <a:rPr lang="ru-RU" sz="1400" b="1" spc="-5" dirty="0">
                <a:solidFill>
                  <a:srgbClr val="282A2B"/>
                </a:solidFill>
                <a:cs typeface="Arial"/>
              </a:rPr>
              <a:t>.</a:t>
            </a:r>
            <a:r>
              <a:rPr lang="ru-RU" sz="1400" b="1" spc="-4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b="1" i="1" dirty="0" err="1">
                <a:solidFill>
                  <a:srgbClr val="282A2B"/>
                </a:solidFill>
                <a:cs typeface="Arial"/>
              </a:rPr>
              <a:t>Neuropharmacology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 </a:t>
            </a:r>
            <a:br>
              <a:rPr lang="en-US" sz="1400" b="1" i="1" dirty="0">
                <a:solidFill>
                  <a:srgbClr val="282A2B"/>
                </a:solidFill>
                <a:cs typeface="Arial"/>
              </a:rPr>
            </a:b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4.249</a:t>
            </a:r>
            <a:endParaRPr lang="ru-RU" sz="1400" dirty="0">
              <a:cs typeface="Arial"/>
            </a:endParaRPr>
          </a:p>
        </p:txBody>
      </p:sp>
      <p:pic>
        <p:nvPicPr>
          <p:cNvPr id="14338" name="Picture 2" descr="http://www.ibch.ru/ru/downloads/labreport/140/Fig_6_new.png">
            <a:extLst>
              <a:ext uri="{FF2B5EF4-FFF2-40B4-BE49-F238E27FC236}">
                <a16:creationId xmlns:a16="http://schemas.microsoft.com/office/drawing/2014/main" xmlns="" id="{41B9F33D-5DFE-41E4-9B1C-1BD04DF7B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567" y="2039757"/>
            <a:ext cx="6812072" cy="356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4518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НЕЙРОБИОЛОГИИ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(член-корр. РАН А.В. 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</a:rPr>
              <a:t>Семьянов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B1716498-0F20-4DD3-B914-537EBF7F13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17891171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164654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БИОЛОГИИ И БИОТЕХНОЛОГИИ РАСТЕНИЙ (член-корр. РАН С.К. 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</a:rPr>
              <a:t>Завриев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78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89370067"/>
              </p:ext>
            </p:extLst>
          </p:nvPr>
        </p:nvGraphicFramePr>
        <p:xfrm>
          <a:off x="828675" y="1837944"/>
          <a:ext cx="7486650" cy="4851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74648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567" y="193588"/>
            <a:ext cx="7738533" cy="422429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600" dirty="0">
                <a:solidFill>
                  <a:schemeClr val="bg1"/>
                </a:solidFill>
              </a:rPr>
              <a:t>Лаборатория молекулярной диагностики (С.К. </a:t>
            </a:r>
            <a:r>
              <a:rPr lang="ru-RU" sz="1600" dirty="0" err="1">
                <a:solidFill>
                  <a:schemeClr val="bg1"/>
                </a:solidFill>
              </a:rPr>
              <a:t>Завриев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05566" y="829816"/>
            <a:ext cx="8528920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ВЫЯВЛЕНИЕ НОВЫХ ТАКСОНОВ В СОСТАВЕ РОДА FUSARIUM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C ИСПОЛЬЗОВАНИЕМ КОМПЛЕКСНОГО ПОДХОДА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F4FAE9-36C1-4A2F-B2A0-F0D0B53FBDA8}"/>
              </a:ext>
            </a:extLst>
          </p:cNvPr>
          <p:cNvSpPr/>
          <p:nvPr/>
        </p:nvSpPr>
        <p:spPr>
          <a:xfrm>
            <a:off x="6468177" y="1852115"/>
            <a:ext cx="2675823" cy="4912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lnSpc>
                <a:spcPct val="90000"/>
              </a:lnSpc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Был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проведён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комплексный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анализ таксономического статуса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характеристик ряда коллекционных штаммов грибов рода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Fusarium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Применение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мультилокусного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 филогенетического анализа, морфологической характеристики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исследование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токсинообразования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позволили обнаружить ряд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культур,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предположительно представляющих собой  новые, ранее не охарактеризованные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виды.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Наиболее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ярким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примером такого штамма является штамм F-846, первоначально идентифицированный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lang="ru-RU" sz="1200" i="1" spc="-10" dirty="0">
                <a:solidFill>
                  <a:srgbClr val="282A2B"/>
                </a:solidFill>
                <a:cs typeface="Arial"/>
              </a:rPr>
              <a:t>F. </a:t>
            </a:r>
            <a:r>
              <a:rPr lang="ru-RU" sz="1200" i="1" spc="-10" dirty="0" err="1">
                <a:solidFill>
                  <a:srgbClr val="282A2B"/>
                </a:solidFill>
                <a:cs typeface="Arial"/>
              </a:rPr>
              <a:t>poae</a:t>
            </a:r>
            <a:r>
              <a:rPr lang="ru-RU" sz="1200" i="1" spc="-1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Он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формировал 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отдельную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ветвь на филогенетических деревьях, построенных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использованием последовательностей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5 маркерных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генов. Исследование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использованием методов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ВЭЖХ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продемонстрировало, что штамм F-846 способен к синтезу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ДОН 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его ацетилированных производных.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Микроскопический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анализ подтвердил, что данный штамм, по всей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видимости,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представляет собой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новый вид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рода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Fusarium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</a:t>
            </a:r>
            <a:endParaRPr lang="ru-RU" sz="1200" dirty="0">
              <a:cs typeface="Arial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C84BF4D4-B524-4550-8219-DFBFAFB75C24}"/>
              </a:ext>
            </a:extLst>
          </p:cNvPr>
          <p:cNvSpPr txBox="1">
            <a:spLocks/>
          </p:cNvSpPr>
          <p:nvPr/>
        </p:nvSpPr>
        <p:spPr>
          <a:xfrm>
            <a:off x="205567" y="6127750"/>
            <a:ext cx="6091538" cy="3831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 err="1">
                <a:solidFill>
                  <a:srgbClr val="282A2B"/>
                </a:solidFill>
                <a:cs typeface="Arial"/>
              </a:rPr>
              <a:t>Stakheev</a:t>
            </a:r>
            <a:r>
              <a:rPr lang="en-US" sz="13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300" b="1" spc="5" dirty="0">
                <a:solidFill>
                  <a:srgbClr val="282A2B"/>
                </a:solidFill>
                <a:cs typeface="Arial"/>
              </a:rPr>
              <a:t>AA </a:t>
            </a:r>
            <a:r>
              <a:rPr lang="ru-RU" sz="13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3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300" b="1" dirty="0">
                <a:solidFill>
                  <a:srgbClr val="282A2B"/>
                </a:solidFill>
                <a:cs typeface="Arial"/>
              </a:rPr>
              <a:t>Phylogenetic analysis and molecular typing of trichothecene-producing Fusarium fungi from Russian Collections. </a:t>
            </a:r>
            <a:r>
              <a:rPr lang="en-US" sz="1300" b="1" i="1" dirty="0">
                <a:solidFill>
                  <a:srgbClr val="282A2B"/>
                </a:solidFill>
                <a:cs typeface="Arial"/>
              </a:rPr>
              <a:t>Acta</a:t>
            </a:r>
            <a:r>
              <a:rPr lang="en-US" sz="1300" b="1" i="1" spc="-4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300" b="1" i="1" dirty="0" err="1">
                <a:solidFill>
                  <a:srgbClr val="282A2B"/>
                </a:solidFill>
                <a:cs typeface="Arial"/>
              </a:rPr>
              <a:t>Naturae</a:t>
            </a:r>
            <a:r>
              <a:rPr lang="en-US" sz="13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300" b="1" spc="5" dirty="0">
                <a:solidFill>
                  <a:srgbClr val="990000"/>
                </a:solidFill>
                <a:cs typeface="Arial"/>
              </a:rPr>
              <a:t>IF 2.0</a:t>
            </a:r>
            <a:endParaRPr lang="ru-RU" sz="1300" b="1" dirty="0">
              <a:cs typeface="Arial"/>
            </a:endParaRPr>
          </a:p>
        </p:txBody>
      </p:sp>
      <p:pic>
        <p:nvPicPr>
          <p:cNvPr id="8196" name="Picture 4" descr="http://www.ibch.ru/ru/downloads/labreport/138/pic.png">
            <a:extLst>
              <a:ext uri="{FF2B5EF4-FFF2-40B4-BE49-F238E27FC236}">
                <a16:creationId xmlns:a16="http://schemas.microsoft.com/office/drawing/2014/main" xmlns="" id="{67E761CB-8C22-424C-B316-8006854A0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566" y="1751798"/>
            <a:ext cx="6175983" cy="429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5586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567" y="193588"/>
            <a:ext cx="7738533" cy="422429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600" dirty="0">
                <a:solidFill>
                  <a:schemeClr val="bg1"/>
                </a:solidFill>
              </a:rPr>
              <a:t>Лаборатория молекулярной биоинженерии (К.А. Мирошников)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05566" y="829816"/>
            <a:ext cx="8091146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ЕСТЕСТВЕННЫЙ ТРАНСМЕМБРАННЫЙ ДОМЕН ПЕПТИДОГЛИКАН-ГИДРОЛАЗЫ </a:t>
            </a:r>
            <a:r>
              <a:rPr lang="en-US" sz="2000" b="1" spc="-5" dirty="0">
                <a:solidFill>
                  <a:srgbClr val="990000"/>
                </a:solidFill>
                <a:latin typeface="+mj-lt"/>
                <a:cs typeface="Arial"/>
              </a:rPr>
              <a:t>ACINETOBACTER </a:t>
            </a: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СПОСОБСТВУЕТ БАКТЕРИОЛИТИЧЕСКОЙ АКТИВНОСТИ ФЕРМЕНТА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F4FAE9-36C1-4A2F-B2A0-F0D0B53FBDA8}"/>
              </a:ext>
            </a:extLst>
          </p:cNvPr>
          <p:cNvSpPr/>
          <p:nvPr/>
        </p:nvSpPr>
        <p:spPr>
          <a:xfrm>
            <a:off x="3414319" y="1852115"/>
            <a:ext cx="55241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lnSpc>
                <a:spcPct val="90000"/>
              </a:lnSpc>
            </a:pPr>
            <a:r>
              <a:rPr lang="ru-RU" sz="1200" dirty="0"/>
              <a:t>Ферменты, которые разрушают клеточную стенку бактерий, в свете возрастающей </a:t>
            </a:r>
            <a:r>
              <a:rPr lang="ru-RU" sz="1200" dirty="0" err="1"/>
              <a:t>антибиотикоустойчивости</a:t>
            </a:r>
            <a:r>
              <a:rPr lang="ru-RU" sz="1200" dirty="0"/>
              <a:t> патогенных микроорганизмов, считаются перспективными антибактериальными препаратами. Белки, гидролизующие </a:t>
            </a:r>
            <a:r>
              <a:rPr lang="ru-RU" sz="1200" dirty="0" err="1"/>
              <a:t>пептидогликан</a:t>
            </a:r>
            <a:r>
              <a:rPr lang="ru-RU" sz="1200" dirty="0"/>
              <a:t> (основной материал клеточной стенки), достаточно распространены в природе и кодируются в геномах многих бактерий (</a:t>
            </a:r>
            <a:r>
              <a:rPr lang="ru-RU" sz="1200" dirty="0" err="1"/>
              <a:t>аутолизины</a:t>
            </a:r>
            <a:r>
              <a:rPr lang="ru-RU" sz="1200" dirty="0"/>
              <a:t>) и бактериофагов (</a:t>
            </a:r>
            <a:r>
              <a:rPr lang="ru-RU" sz="1200" dirty="0" err="1"/>
              <a:t>эндолизины</a:t>
            </a:r>
            <a:r>
              <a:rPr lang="ru-RU" sz="1200" dirty="0"/>
              <a:t>). Основное препятствие для внедрения таких белков в практику – неспособность проникать через внешнюю мембрану грамотрицательных бактерий. Для осуществления этой функции либо используются дополнительные вещества, разрыхляющие мембрану, либо в полипептидную цепь фермента путем генной инженерии добавляется трансмембранный домен, обеспечивающий транспорт полученного химерного белка через мембрану бактерии. Такие белки называются «</a:t>
            </a:r>
            <a:r>
              <a:rPr lang="ru-RU" sz="1200" dirty="0" err="1"/>
              <a:t>Артилизины</a:t>
            </a:r>
            <a:r>
              <a:rPr lang="ru-RU" sz="1200" dirty="0"/>
              <a:t>» (</a:t>
            </a:r>
            <a:r>
              <a:rPr lang="en-US" sz="1200" dirty="0" err="1"/>
              <a:t>ARTIficial</a:t>
            </a:r>
            <a:r>
              <a:rPr lang="en-US" sz="1200" dirty="0"/>
              <a:t> LYSIN</a:t>
            </a:r>
            <a:r>
              <a:rPr lang="ru-RU" sz="1200" dirty="0"/>
              <a:t> – «искусственный фермент»). При анализе бактериальных геномов нами был обнаружен фермент с предсказанной </a:t>
            </a:r>
            <a:r>
              <a:rPr lang="ru-RU" sz="1200" dirty="0" err="1"/>
              <a:t>пептидогликан-гидролазной</a:t>
            </a:r>
            <a:r>
              <a:rPr lang="ru-RU" sz="1200" dirty="0"/>
              <a:t> функцией, у которого на С-конце имеется последовательность, образующая положительно заряженную α-спираль с возможной трансмембранной функцией. Полученный рекомбинантный белок (</a:t>
            </a:r>
            <a:r>
              <a:rPr lang="en-US" sz="1200" dirty="0" err="1"/>
              <a:t>AcLys</a:t>
            </a:r>
            <a:r>
              <a:rPr lang="ru-RU" sz="1200" dirty="0"/>
              <a:t>) способен проявлять </a:t>
            </a:r>
            <a:r>
              <a:rPr lang="ru-RU" sz="1200" dirty="0" err="1"/>
              <a:t>бактериолитическую</a:t>
            </a:r>
            <a:r>
              <a:rPr lang="ru-RU" sz="1200" dirty="0"/>
              <a:t> активность на широком спектре грамотрицательных бактерий без добавления разрыхлителей мембран. Кристаллы белка </a:t>
            </a:r>
            <a:r>
              <a:rPr lang="en-US" sz="1200" dirty="0" err="1"/>
              <a:t>AcLys</a:t>
            </a:r>
            <a:r>
              <a:rPr lang="en-US" sz="1200" dirty="0"/>
              <a:t> </a:t>
            </a:r>
            <a:r>
              <a:rPr lang="ru-RU" sz="1200" dirty="0"/>
              <a:t>были получены в условиях </a:t>
            </a:r>
            <a:r>
              <a:rPr lang="ru-RU" sz="1200" dirty="0" err="1"/>
              <a:t>микрогравитации</a:t>
            </a:r>
            <a:r>
              <a:rPr lang="ru-RU" sz="1200" dirty="0"/>
              <a:t>. Пространственная структура белка, полученная методом рентгеновской кристаллографии с разрешением 1.2 Å, показала наличие α-спирали (α8),  не нарушающей целостность белковой глобулы и, вероятно, играющей активную роль в «лизисе снаружи». Исследование таких «природных </a:t>
            </a:r>
            <a:r>
              <a:rPr lang="ru-RU" sz="1200" dirty="0" err="1"/>
              <a:t>артилизинов</a:t>
            </a:r>
            <a:r>
              <a:rPr lang="ru-RU" sz="1200" dirty="0"/>
              <a:t>» способствуют рациональному дизайну «ферментативных антибиотиков».</a:t>
            </a:r>
            <a:endParaRPr lang="ru-RU" sz="1200" dirty="0">
              <a:cs typeface="Arial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C84BF4D4-B524-4550-8219-DFBFAFB75C24}"/>
              </a:ext>
            </a:extLst>
          </p:cNvPr>
          <p:cNvSpPr txBox="1">
            <a:spLocks/>
          </p:cNvSpPr>
          <p:nvPr/>
        </p:nvSpPr>
        <p:spPr>
          <a:xfrm>
            <a:off x="205566" y="6185145"/>
            <a:ext cx="8676836" cy="52168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err="1"/>
              <a:t>Sykilinda</a:t>
            </a:r>
            <a:r>
              <a:rPr lang="en-US" sz="1200" dirty="0"/>
              <a:t> N.N., </a:t>
            </a:r>
            <a:r>
              <a:rPr lang="en-US" sz="1200" dirty="0" err="1"/>
              <a:t>Nikolaeva</a:t>
            </a:r>
            <a:r>
              <a:rPr lang="en-US" sz="1200" dirty="0"/>
              <a:t> A.Y., </a:t>
            </a:r>
            <a:r>
              <a:rPr lang="en-US" sz="1200" dirty="0" err="1"/>
              <a:t>Shneider</a:t>
            </a:r>
            <a:r>
              <a:rPr lang="en-US" sz="1200" dirty="0"/>
              <a:t> M.M., Mishkin D.V., </a:t>
            </a:r>
            <a:r>
              <a:rPr lang="en-US" sz="1200" dirty="0" err="1"/>
              <a:t>Patutin</a:t>
            </a:r>
            <a:r>
              <a:rPr lang="en-US" sz="1200" dirty="0"/>
              <a:t> A.A., Popov V.O., Boyko K.M., </a:t>
            </a:r>
            <a:r>
              <a:rPr lang="en-US" sz="1200" dirty="0" err="1"/>
              <a:t>Klyachko</a:t>
            </a:r>
            <a:r>
              <a:rPr lang="en-US" sz="1200" dirty="0"/>
              <a:t> N.L., </a:t>
            </a:r>
            <a:r>
              <a:rPr lang="en-US" sz="1200" dirty="0" err="1"/>
              <a:t>Miroshnikov</a:t>
            </a:r>
            <a:r>
              <a:rPr lang="en-US" sz="1200" dirty="0"/>
              <a:t> </a:t>
            </a:r>
            <a:r>
              <a:rPr lang="en-US" sz="1200" dirty="0" err="1"/>
              <a:t>K.A.”Structure</a:t>
            </a:r>
            <a:r>
              <a:rPr lang="en-US" sz="1200" dirty="0"/>
              <a:t> of an </a:t>
            </a:r>
            <a:r>
              <a:rPr lang="en-US" sz="1200" i="1" dirty="0"/>
              <a:t>Acinetobacter </a:t>
            </a:r>
            <a:r>
              <a:rPr lang="en-US" sz="1200" dirty="0"/>
              <a:t>Broad-Range Prophage Endolysin Reveals a C-Terminal </a:t>
            </a:r>
            <a:r>
              <a:rPr lang="ru-RU" sz="1200" dirty="0"/>
              <a:t>α</a:t>
            </a:r>
            <a:r>
              <a:rPr lang="en-US" sz="1200" dirty="0"/>
              <a:t>-Helix with the Proposed Role in Activity against Live Bacterial Cells” </a:t>
            </a:r>
            <a:r>
              <a:rPr lang="en-US" sz="1200" i="1" dirty="0"/>
              <a:t>Viruses</a:t>
            </a:r>
            <a:r>
              <a:rPr lang="en-US" sz="1200" dirty="0"/>
              <a:t>. (2018). V. 10. №6. </a:t>
            </a:r>
            <a:r>
              <a:rPr lang="en-US" sz="1200" dirty="0" err="1"/>
              <a:t>pii</a:t>
            </a:r>
            <a:r>
              <a:rPr lang="en-US" sz="1200" dirty="0"/>
              <a:t>: E309. </a:t>
            </a:r>
            <a:r>
              <a:rPr lang="en-US" sz="1200" dirty="0" err="1"/>
              <a:t>doi</a:t>
            </a:r>
            <a:r>
              <a:rPr lang="en-US" sz="1200" dirty="0"/>
              <a:t>: 10.3390/v10060309</a:t>
            </a:r>
            <a:r>
              <a:rPr lang="en-US" sz="1200" b="1" i="1" dirty="0">
                <a:solidFill>
                  <a:schemeClr val="tx1"/>
                </a:solidFill>
              </a:rPr>
              <a:t>. </a:t>
            </a:r>
            <a:r>
              <a:rPr lang="en-US" sz="1200" b="1" dirty="0">
                <a:solidFill>
                  <a:srgbClr val="990000"/>
                </a:solidFill>
              </a:rPr>
              <a:t>IF 3.761</a:t>
            </a:r>
            <a:endParaRPr lang="ru-RU" sz="1200" b="1" dirty="0">
              <a:solidFill>
                <a:srgbClr val="990000"/>
              </a:solidFill>
              <a:cs typeface="Arial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DBC5DDF-62E8-4AC2-A23A-4629D6886ADB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565" y="1993874"/>
            <a:ext cx="3208753" cy="392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2153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567" y="193588"/>
            <a:ext cx="7738533" cy="422429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600" dirty="0">
                <a:solidFill>
                  <a:schemeClr val="bg1"/>
                </a:solidFill>
              </a:rPr>
              <a:t>Лаборатория экспрессионных систем и модификации генома растений «БИОТРОН» (С.В. Долгов)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05566" y="829816"/>
            <a:ext cx="8061741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ИСПЫТАНИЕ НА ЛАБОРАТОРНЫХ ЖИВОТНЫХ РЕКОМБИНАНТНОГО ВАКЦИННОГО БЕЛКА М2е-RTB,  ПОЛУЧЕННОГО В РАСТЕНИЯХ РЯСКИ МАЛОЙ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F4FAE9-36C1-4A2F-B2A0-F0D0B53FBDA8}"/>
              </a:ext>
            </a:extLst>
          </p:cNvPr>
          <p:cNvSpPr/>
          <p:nvPr/>
        </p:nvSpPr>
        <p:spPr>
          <a:xfrm>
            <a:off x="6395537" y="2160204"/>
            <a:ext cx="2675823" cy="2917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95"/>
              </a:spcBef>
            </a:pP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соответствии с планом научно-исследовательской работы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в 2018г был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проведен молекулярно-биологический анализ растений ряски малой,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впервые получены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линии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ряски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–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продуценты  рекомбинантного вакцинного белка М2е-RTB. Полученным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растениях Ряски рекомбинантным </a:t>
            </a:r>
            <a:r>
              <a:rPr lang="ru-RU" sz="1200" spc="-5" dirty="0">
                <a:solidFill>
                  <a:srgbClr val="282A2B"/>
                </a:solidFill>
                <a:cs typeface="Times New Roman"/>
              </a:rPr>
              <a:t>белком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М2е-RTB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орально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иммунизировали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мышей,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показана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индукция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антител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к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пептиду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М2е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вируса 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гриппа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 птиц. «Разработка систем синтеза рекомбинантных </a:t>
            </a:r>
            <a:r>
              <a:rPr lang="ru-RU" sz="1200" spc="-5" dirty="0">
                <a:solidFill>
                  <a:srgbClr val="282A2B"/>
                </a:solidFill>
                <a:cs typeface="Times New Roman"/>
              </a:rPr>
              <a:t>белков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на основе 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растительных экспрессионных платформ (</a:t>
            </a:r>
            <a:r>
              <a:rPr lang="ru-RU" sz="1200" dirty="0" err="1">
                <a:solidFill>
                  <a:srgbClr val="282A2B"/>
                </a:solidFill>
                <a:cs typeface="Times New Roman"/>
              </a:rPr>
              <a:t>биофарминг</a:t>
            </a:r>
            <a:r>
              <a:rPr lang="ru-RU" sz="1200" dirty="0">
                <a:solidFill>
                  <a:srgbClr val="282A2B"/>
                </a:solidFill>
                <a:cs typeface="Times New Roman"/>
              </a:rPr>
              <a:t>)». </a:t>
            </a:r>
            <a:br>
              <a:rPr lang="ru-RU" sz="1200" dirty="0">
                <a:solidFill>
                  <a:srgbClr val="282A2B"/>
                </a:solidFill>
                <a:cs typeface="Times New Roman"/>
              </a:rPr>
            </a:br>
            <a:r>
              <a:rPr lang="ru-RU" sz="1200" spc="15" dirty="0">
                <a:solidFill>
                  <a:srgbClr val="282A2B"/>
                </a:solidFill>
                <a:cs typeface="Times New Roman"/>
              </a:rPr>
              <a:t>№</a:t>
            </a:r>
            <a:r>
              <a:rPr lang="ru-RU" sz="1200" spc="10" dirty="0">
                <a:solidFill>
                  <a:srgbClr val="282A2B"/>
                </a:solidFill>
                <a:cs typeface="Times New Roman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Times New Roman"/>
              </a:rPr>
              <a:t>01201352434</a:t>
            </a:r>
            <a:endParaRPr lang="ru-RU" sz="1200" dirty="0">
              <a:cs typeface="Times New Roman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C84BF4D4-B524-4550-8219-DFBFAFB75C24}"/>
              </a:ext>
            </a:extLst>
          </p:cNvPr>
          <p:cNvSpPr txBox="1">
            <a:spLocks/>
          </p:cNvSpPr>
          <p:nvPr/>
        </p:nvSpPr>
        <p:spPr>
          <a:xfrm>
            <a:off x="6528465" y="5198470"/>
            <a:ext cx="2409969" cy="118647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Firsov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A 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Expression and Immunogenicity of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M2e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Peptide of Avian Influenza Virus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H5N1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Fused to Ricin </a:t>
            </a:r>
            <a:r>
              <a:rPr lang="en-US" sz="1400" b="1" spc="-15" dirty="0">
                <a:solidFill>
                  <a:srgbClr val="282A2B"/>
                </a:solidFill>
                <a:cs typeface="Arial"/>
              </a:rPr>
              <a:t>Toxin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B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Chain Produced in Duckweed Plants.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Front</a:t>
            </a:r>
            <a:r>
              <a:rPr lang="en-US" sz="1400" b="1" i="1" spc="7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Chem </a:t>
            </a:r>
            <a:r>
              <a:rPr lang="en-US" sz="1400" b="1" spc="5" dirty="0">
                <a:solidFill>
                  <a:srgbClr val="C00000"/>
                </a:solidFill>
                <a:cs typeface="Arial"/>
              </a:rPr>
              <a:t>IF 1.062</a:t>
            </a:r>
            <a:endParaRPr lang="ru-RU" sz="1400" b="1" dirty="0">
              <a:solidFill>
                <a:srgbClr val="C00000"/>
              </a:solidFill>
              <a:cs typeface="Arial"/>
            </a:endParaRPr>
          </a:p>
        </p:txBody>
      </p:sp>
      <p:pic>
        <p:nvPicPr>
          <p:cNvPr id="1026" name="Picture 2" descr="http://www.ibch.ru/ru/downloads/labreport/141/RyaskaR.jpg">
            <a:extLst>
              <a:ext uri="{FF2B5EF4-FFF2-40B4-BE49-F238E27FC236}">
                <a16:creationId xmlns:a16="http://schemas.microsoft.com/office/drawing/2014/main" xmlns="" id="{E4FEDE63-BA9B-4772-8714-A97F60F04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566" y="1993874"/>
            <a:ext cx="6049783" cy="439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1882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567" y="193588"/>
            <a:ext cx="7738533" cy="422429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600" dirty="0">
                <a:solidFill>
                  <a:schemeClr val="bg1"/>
                </a:solidFill>
              </a:rPr>
              <a:t>Лаборатория экспрессионных систем и модификации </a:t>
            </a:r>
            <a:r>
              <a:rPr lang="ru-RU" sz="1600">
                <a:solidFill>
                  <a:schemeClr val="bg1"/>
                </a:solidFill>
              </a:rPr>
              <a:t>генома растений «БИОТРОН» (</a:t>
            </a:r>
            <a:r>
              <a:rPr lang="ru-RU" sz="1600" dirty="0">
                <a:solidFill>
                  <a:schemeClr val="bg1"/>
                </a:solidFill>
              </a:rPr>
              <a:t>С.В. Долгов)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05566" y="829816"/>
            <a:ext cx="8099448" cy="1565812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ИЗУЧЕНИЕ МОЛЕКУЛЯРНО-БИОЛОГИЧЕСКИХ МЕХАНИЗМОВ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 РАЗРАБОТКА МЕТОДОВ МОЛЕКУЛЯРНОЙ  СЕЛЕКЦИИ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ДЛЯ ПОЛУЧЕНИЯ РАСТЕНИЙ С/Х КУЛЬТУР,  УСТОЙЧИВЫХ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К СТРЕССОВЫМ ФАКТОРАМ ВНЕШНЕЙ  СРЕДЫ И С УЛУЧШЕННЫМ КАЧЕСТВОМ УРОЖАЯ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F4FAE9-36C1-4A2F-B2A0-F0D0B53FBDA8}"/>
              </a:ext>
            </a:extLst>
          </p:cNvPr>
          <p:cNvSpPr/>
          <p:nvPr/>
        </p:nvSpPr>
        <p:spPr>
          <a:xfrm>
            <a:off x="205566" y="2641051"/>
            <a:ext cx="8676836" cy="2302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60985">
              <a:lnSpc>
                <a:spcPct val="90000"/>
              </a:lnSpc>
              <a:spcAft>
                <a:spcPts val="600"/>
              </a:spcAft>
            </a:pPr>
            <a:r>
              <a:rPr lang="ru-RU" sz="1400" dirty="0">
                <a:solidFill>
                  <a:srgbClr val="282A2B"/>
                </a:solidFill>
                <a:cs typeface="Times New Roman"/>
              </a:rPr>
              <a:t>Проведен анализ наследования трансгенных признаков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потомстве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54 первичных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трансгенных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линий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Т0 мягкой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пшеницы,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содержащих гены устойчивости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к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гербициду </a:t>
            </a:r>
            <a:r>
              <a:rPr lang="ru-RU" sz="1400" dirty="0" err="1">
                <a:solidFill>
                  <a:srgbClr val="282A2B"/>
                </a:solidFill>
                <a:cs typeface="Times New Roman"/>
              </a:rPr>
              <a:t>bar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солевому стрессу 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hvnxh2 или </a:t>
            </a:r>
            <a:r>
              <a:rPr lang="ru-RU" sz="1400" dirty="0" err="1">
                <a:solidFill>
                  <a:srgbClr val="282A2B"/>
                </a:solidFill>
                <a:cs typeface="Times New Roman"/>
              </a:rPr>
              <a:t>agnhx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. Выявлено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165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популяций T2-T3 наследующих гены стрессоустойчивости как гомозиготные аллели. Молекулярно-биологическим анализом подтверждена экспрессия генов  </a:t>
            </a:r>
            <a:r>
              <a:rPr lang="ru-RU" sz="1400" dirty="0" err="1">
                <a:solidFill>
                  <a:srgbClr val="282A2B"/>
                </a:solidFill>
                <a:cs typeface="Times New Roman"/>
              </a:rPr>
              <a:t>солеустойчивости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гомозиготном потомстве 16-ти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линий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Т0.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Для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изучения </a:t>
            </a:r>
            <a:r>
              <a:rPr lang="ru-RU" sz="1400" dirty="0" err="1">
                <a:solidFill>
                  <a:srgbClr val="282A2B"/>
                </a:solidFill>
                <a:cs typeface="Times New Roman"/>
              </a:rPr>
              <a:t>постранскрипционного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 регулирования сроков созревания плодов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27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трансгенных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линий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яблони адаптированных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к 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условиям </a:t>
            </a:r>
            <a:r>
              <a:rPr lang="ru-RU" sz="1400" i="1" dirty="0" err="1">
                <a:solidFill>
                  <a:srgbClr val="282A2B"/>
                </a:solidFill>
                <a:cs typeface="Times New Roman"/>
              </a:rPr>
              <a:t>ex</a:t>
            </a:r>
            <a:r>
              <a:rPr lang="ru-RU" sz="1400" i="1" dirty="0">
                <a:solidFill>
                  <a:srgbClr val="282A2B"/>
                </a:solidFill>
                <a:cs typeface="Times New Roman"/>
              </a:rPr>
              <a:t> </a:t>
            </a:r>
            <a:r>
              <a:rPr lang="ru-RU" sz="1400" i="1" dirty="0" err="1">
                <a:solidFill>
                  <a:srgbClr val="282A2B"/>
                </a:solidFill>
                <a:cs typeface="Times New Roman"/>
              </a:rPr>
              <a:t>vitro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, </a:t>
            </a:r>
            <a:r>
              <a:rPr lang="ru-RU" sz="1400" spc="-5" dirty="0">
                <a:solidFill>
                  <a:srgbClr val="282A2B"/>
                </a:solidFill>
                <a:cs typeface="Times New Roman"/>
              </a:rPr>
              <a:t>которые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содержат кассеты экспрессии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для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подавления синтеза этилена,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были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успешно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привиты на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подвои с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целью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ускорения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их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цветения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и</a:t>
            </a:r>
            <a:r>
              <a:rPr lang="ru-RU" sz="1400" spc="100" dirty="0">
                <a:solidFill>
                  <a:srgbClr val="282A2B"/>
                </a:solidFill>
                <a:cs typeface="Times New Roman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плодоношения.</a:t>
            </a:r>
            <a:endParaRPr lang="ru-RU" sz="1400" dirty="0">
              <a:cs typeface="Times New Roman"/>
            </a:endParaRPr>
          </a:p>
          <a:p>
            <a:pPr marL="12700" marR="352425">
              <a:lnSpc>
                <a:spcPct val="90000"/>
              </a:lnSpc>
              <a:spcAft>
                <a:spcPts val="600"/>
              </a:spcAft>
            </a:pPr>
            <a:r>
              <a:rPr lang="ru-RU" sz="1400" dirty="0">
                <a:solidFill>
                  <a:srgbClr val="282A2B"/>
                </a:solidFill>
                <a:cs typeface="Times New Roman"/>
              </a:rPr>
              <a:t>Изучение молекулярно-биологических механизмов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разработка методов молекулярной селекции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для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получения растений с/х </a:t>
            </a:r>
            <a:r>
              <a:rPr lang="ru-RU" sz="1400" spc="-5" dirty="0">
                <a:solidFill>
                  <a:srgbClr val="282A2B"/>
                </a:solidFill>
                <a:cs typeface="Times New Roman"/>
              </a:rPr>
              <a:t>культур,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устойчивых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к стрессовым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факторам внешней среды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Times New Roman"/>
              </a:rPr>
              <a:t>с  улучшенным качеством урожая, </a:t>
            </a:r>
            <a:r>
              <a:rPr lang="ru-RU" sz="1400" spc="15" dirty="0">
                <a:solidFill>
                  <a:srgbClr val="282A2B"/>
                </a:solidFill>
                <a:cs typeface="Times New Roman"/>
              </a:rPr>
              <a:t>№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0101-2014-0047, </a:t>
            </a:r>
            <a:r>
              <a:rPr lang="ru-RU" sz="1400" spc="15" dirty="0">
                <a:solidFill>
                  <a:srgbClr val="282A2B"/>
                </a:solidFill>
                <a:cs typeface="Times New Roman"/>
              </a:rPr>
              <a:t>№</a:t>
            </a:r>
            <a:r>
              <a:rPr lang="ru-RU" sz="1400" spc="-15" dirty="0">
                <a:solidFill>
                  <a:srgbClr val="282A2B"/>
                </a:solidFill>
                <a:cs typeface="Times New Roman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Times New Roman"/>
              </a:rPr>
              <a:t>01201352435</a:t>
            </a:r>
            <a:endParaRPr lang="ru-RU" sz="1400" dirty="0">
              <a:cs typeface="Times New Roman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C84BF4D4-B524-4550-8219-DFBFAFB75C24}"/>
              </a:ext>
            </a:extLst>
          </p:cNvPr>
          <p:cNvSpPr txBox="1">
            <a:spLocks/>
          </p:cNvSpPr>
          <p:nvPr/>
        </p:nvSpPr>
        <p:spPr>
          <a:xfrm>
            <a:off x="261599" y="5198470"/>
            <a:ext cx="8620803" cy="13403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4800" indent="-168275"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30543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Miroshnichenko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10" dirty="0">
                <a:solidFill>
                  <a:srgbClr val="282A2B"/>
                </a:solidFill>
                <a:cs typeface="Arial"/>
              </a:rPr>
              <a:t>D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Genetic transformation of einkorn (Triticum </a:t>
            </a:r>
            <a:r>
              <a:rPr lang="en-US" sz="1400" b="1" spc="5" dirty="0" err="1">
                <a:solidFill>
                  <a:srgbClr val="282A2B"/>
                </a:solidFill>
                <a:cs typeface="Arial"/>
              </a:rPr>
              <a:t>monococcum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L. ssp. </a:t>
            </a:r>
            <a:r>
              <a:rPr lang="en-US" sz="1400" b="1" spc="5" dirty="0" err="1">
                <a:solidFill>
                  <a:srgbClr val="282A2B"/>
                </a:solidFill>
                <a:cs typeface="Arial"/>
              </a:rPr>
              <a:t>monococcum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L.),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diploid cultivated wheat species. </a:t>
            </a:r>
            <a:r>
              <a:rPr lang="en-US" sz="1400" b="1" i="1" spc="10" dirty="0">
                <a:solidFill>
                  <a:srgbClr val="282A2B"/>
                </a:solidFill>
                <a:cs typeface="Arial"/>
              </a:rPr>
              <a:t>BMC</a:t>
            </a:r>
            <a:r>
              <a:rPr lang="en-US" sz="1400" b="1" i="1" spc="5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 err="1">
                <a:solidFill>
                  <a:srgbClr val="282A2B"/>
                </a:solidFill>
                <a:cs typeface="Arial"/>
              </a:rPr>
              <a:t>Biotechnol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2.605</a:t>
            </a:r>
            <a:endParaRPr lang="en-US" sz="1400" b="1" dirty="0">
              <a:cs typeface="Arial"/>
            </a:endParaRPr>
          </a:p>
          <a:p>
            <a:pPr marL="304800" indent="-168275"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30543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Mitiouchkina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T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Efficiency assessment of genetic designs with coat protein in transgene-mediated resistance against chrysanthemum virus b.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Acta</a:t>
            </a:r>
            <a:r>
              <a:rPr lang="en-US" sz="1400" b="1" i="1" spc="9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 err="1">
                <a:solidFill>
                  <a:srgbClr val="282A2B"/>
                </a:solidFill>
                <a:cs typeface="Arial"/>
              </a:rPr>
              <a:t>Hortic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0.17</a:t>
            </a:r>
            <a:endParaRPr lang="en-US" sz="1400" b="1" dirty="0">
              <a:cs typeface="Arial"/>
            </a:endParaRPr>
          </a:p>
          <a:p>
            <a:pPr marL="304800" marR="5080" indent="-168275"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30543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Sidorova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T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Generation of transgenic rootstock plum ((Prunus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pumila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L.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× </a:t>
            </a:r>
            <a:r>
              <a:rPr lang="en-US" sz="1400" b="1" spc="-50" dirty="0">
                <a:solidFill>
                  <a:srgbClr val="282A2B"/>
                </a:solidFill>
                <a:cs typeface="Arial"/>
              </a:rPr>
              <a:t>P.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salicina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Lindl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.)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× </a:t>
            </a:r>
            <a:r>
              <a:rPr lang="en-US" sz="1400" b="1" spc="-35" dirty="0">
                <a:solidFill>
                  <a:srgbClr val="282A2B"/>
                </a:solidFill>
                <a:cs typeface="Arial"/>
              </a:rPr>
              <a:t>(P.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cerasifera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Ehrh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.)) using hairpin-RNA construct for resistance to the plum pox  virus.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Agronomy (Basel)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1.419</a:t>
            </a:r>
            <a:endParaRPr lang="en-US" sz="1400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207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567" y="193588"/>
            <a:ext cx="7738533" cy="422429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600" dirty="0">
                <a:solidFill>
                  <a:schemeClr val="bg1"/>
                </a:solidFill>
              </a:rPr>
              <a:t>Лаборатория биотехнологии растений (Я.И. Бурьянов)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05566" y="829816"/>
            <a:ext cx="8099448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УСТОЙЧИВОСТЬ РАСТЕНИЙ, ЭКСПРЕССИРУЮЩИХ ГЕН АНТИМИКРОБНОГО ПЕПТИДА БОМБИНИНА, К  ФИТОПАТОГЕНАМ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F4FAE9-36C1-4A2F-B2A0-F0D0B53FBDA8}"/>
              </a:ext>
            </a:extLst>
          </p:cNvPr>
          <p:cNvSpPr/>
          <p:nvPr/>
        </p:nvSpPr>
        <p:spPr>
          <a:xfrm>
            <a:off x="6879214" y="1686098"/>
            <a:ext cx="2264786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60985">
              <a:lnSpc>
                <a:spcPct val="90000"/>
              </a:lnSpc>
              <a:spcAft>
                <a:spcPts val="600"/>
              </a:spcAft>
            </a:pPr>
            <a:r>
              <a:rPr lang="ru-RU" sz="1400" dirty="0"/>
              <a:t>Получены и исследованы трансгенные растения с искусственным геном антимикробного пептида </a:t>
            </a:r>
            <a:r>
              <a:rPr lang="ru-RU" sz="1400" dirty="0" err="1"/>
              <a:t>бомбинина</a:t>
            </a:r>
            <a:r>
              <a:rPr lang="ru-RU" sz="1400" dirty="0"/>
              <a:t>. Растения проявляли устойчивость к инфекции бактерией </a:t>
            </a:r>
            <a:r>
              <a:rPr lang="ru-RU" sz="1400" i="1" dirty="0" err="1"/>
              <a:t>Erwinia</a:t>
            </a:r>
            <a:r>
              <a:rPr lang="ru-RU" sz="1400" i="1" dirty="0"/>
              <a:t> </a:t>
            </a:r>
            <a:r>
              <a:rPr lang="ru-RU" sz="1400" i="1" dirty="0" err="1"/>
              <a:t>carotovora</a:t>
            </a:r>
            <a:r>
              <a:rPr lang="ru-RU" sz="1400" dirty="0"/>
              <a:t> и грибом </a:t>
            </a:r>
            <a:r>
              <a:rPr lang="ru-RU" sz="1400" i="1" dirty="0" err="1"/>
              <a:t>Rhizoctonia</a:t>
            </a:r>
            <a:r>
              <a:rPr lang="ru-RU" sz="1400" i="1" dirty="0"/>
              <a:t> </a:t>
            </a:r>
            <a:r>
              <a:rPr lang="ru-RU" sz="1400" i="1" dirty="0" err="1"/>
              <a:t>solani</a:t>
            </a:r>
            <a:r>
              <a:rPr lang="ru-RU" sz="1400" dirty="0"/>
              <a:t>. Использование растений табака, экспрессирующих ген антимикробного пептида </a:t>
            </a:r>
            <a:r>
              <a:rPr lang="ru-RU" sz="1400" dirty="0" err="1"/>
              <a:t>бомбинина</a:t>
            </a:r>
            <a:r>
              <a:rPr lang="ru-RU" sz="1400" dirty="0"/>
              <a:t>, перспективно в сельскохозяйственной биотехнологии для защиты растений.</a:t>
            </a:r>
            <a:endParaRPr lang="ru-RU" sz="1400" dirty="0">
              <a:cs typeface="Times New Roman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C84BF4D4-B524-4550-8219-DFBFAFB75C24}"/>
              </a:ext>
            </a:extLst>
          </p:cNvPr>
          <p:cNvSpPr txBox="1">
            <a:spLocks/>
          </p:cNvSpPr>
          <p:nvPr/>
        </p:nvSpPr>
        <p:spPr>
          <a:xfrm>
            <a:off x="261598" y="6205668"/>
            <a:ext cx="8620803" cy="4108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282A2B"/>
                </a:solidFill>
                <a:cs typeface="Arial"/>
              </a:rPr>
              <a:t>Zakharchenko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NS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Gene expression of the antimicrobial peptide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bombinin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increases the resistance of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trangenic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tobacco plant to phytopathogens.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Applied Biochemistry</a:t>
            </a:r>
            <a:r>
              <a:rPr lang="en-US" sz="1400" b="1" i="1" spc="13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and</a:t>
            </a:r>
            <a:r>
              <a:rPr lang="ru-RU" sz="14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Microbiology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 0.707</a:t>
            </a:r>
            <a:endParaRPr lang="en-US" sz="1400" b="1" dirty="0">
              <a:cs typeface="Arial"/>
            </a:endParaRPr>
          </a:p>
        </p:txBody>
      </p:sp>
      <p:pic>
        <p:nvPicPr>
          <p:cNvPr id="2050" name="Picture 2" descr="http://www.ibch.ru/ru/downloads/labreport/139/Dostizh.jpg">
            <a:extLst>
              <a:ext uri="{FF2B5EF4-FFF2-40B4-BE49-F238E27FC236}">
                <a16:creationId xmlns:a16="http://schemas.microsoft.com/office/drawing/2014/main" xmlns="" id="{63F7448C-991C-49F8-BCCB-58843E789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566" y="1551434"/>
            <a:ext cx="6505575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2879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567" y="193588"/>
            <a:ext cx="7738533" cy="422429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600" dirty="0">
                <a:solidFill>
                  <a:schemeClr val="bg1"/>
                </a:solidFill>
              </a:rPr>
              <a:t>Группа лесной биотехнологии растений (К.А. </a:t>
            </a:r>
            <a:r>
              <a:rPr lang="ru-RU" sz="1600" dirty="0" err="1">
                <a:solidFill>
                  <a:schemeClr val="bg1"/>
                </a:solidFill>
              </a:rPr>
              <a:t>Шестибратов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05566" y="829816"/>
            <a:ext cx="8192200" cy="85792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РАННЕЕ ВЫЯВЛЕНИЕ И ИДЕНТИФИКАЦИЯ ОСНОВНЫХ ГРИБНЫХ ФИТОПАТОГЕНОВ  ДЛЯ ОЦЕНКИ  РЕЗИСТЕНТНОСТИ НОВЫХ ГЕНОТИПОВ ЛЕСНЫХ ДРЕВЕСНЫХ РАСТЕНИЙ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F4FAE9-36C1-4A2F-B2A0-F0D0B53FBDA8}"/>
              </a:ext>
            </a:extLst>
          </p:cNvPr>
          <p:cNvSpPr/>
          <p:nvPr/>
        </p:nvSpPr>
        <p:spPr>
          <a:xfrm>
            <a:off x="89194" y="1739338"/>
            <a:ext cx="3703159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lnSpc>
                <a:spcPct val="90000"/>
              </a:lnSpc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Растущее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значение лесных плантаций повышает спрос на устойчивые к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фитопатогенам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формы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лесных древесных растений.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данной работе описан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эффективный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метод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раннего  выявления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идентификации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основных грибных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фитопатогенов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посадочном материале березы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повислой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(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Betula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pendula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)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березы пушистой (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B.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pubescens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) на основе оценки  размеров внутренних транскрибируемых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спейсеров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(ITS1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ITS2)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кластере генов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рДНК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18S-5.8 S-28S,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видоспецифичных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для большинства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микромицетов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Электрофоретический  анализ локусов ITS1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ITS2 позволил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выявить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преобладающие фитопатогенные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виды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грибов березы пушистой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повислой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in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planta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Этот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новый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молекулярно-генетический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метод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может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быть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использован для скрининга генотипов березы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других лесных древесных растений на наличие различных грибных патогенов при оценке устойчивости к болезням. Эта  информация может оказаться полезной при селекции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новых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генотипов лесных древесных растений,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том числе трансгенных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клонов 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измененным составом древесины. </a:t>
            </a:r>
            <a:endParaRPr lang="ru-RU" sz="1200" dirty="0">
              <a:cs typeface="Arial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C84BF4D4-B524-4550-8219-DFBFAFB75C24}"/>
              </a:ext>
            </a:extLst>
          </p:cNvPr>
          <p:cNvSpPr txBox="1">
            <a:spLocks/>
          </p:cNvSpPr>
          <p:nvPr/>
        </p:nvSpPr>
        <p:spPr>
          <a:xfrm>
            <a:off x="197119" y="5925057"/>
            <a:ext cx="3703159" cy="7986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Shestibratov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KA 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Early detection and identification of the main fungal pathogens for resistance evaluation of new genotypes of forest trees.</a:t>
            </a:r>
            <a:r>
              <a:rPr lang="en-US" sz="1400" b="1" spc="-1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FORESTS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1.956</a:t>
            </a:r>
            <a:endParaRPr lang="ru-RU" sz="1400" b="1" dirty="0">
              <a:cs typeface="Arial"/>
            </a:endParaRPr>
          </a:p>
        </p:txBody>
      </p:sp>
      <p:pic>
        <p:nvPicPr>
          <p:cNvPr id="9220" name="Picture 4" descr="http://www.ibch.ru/ru/downloads/labreport/190/fig2.jpg">
            <a:extLst>
              <a:ext uri="{FF2B5EF4-FFF2-40B4-BE49-F238E27FC236}">
                <a16:creationId xmlns:a16="http://schemas.microsoft.com/office/drawing/2014/main" xmlns="" id="{50A23ADF-0166-4911-8E94-ABCF2273F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9355" y="1687742"/>
            <a:ext cx="5013047" cy="3358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183E362-4874-4336-ADC2-44FB7DD6933F}"/>
              </a:ext>
            </a:extLst>
          </p:cNvPr>
          <p:cNvSpPr/>
          <p:nvPr/>
        </p:nvSpPr>
        <p:spPr>
          <a:xfrm>
            <a:off x="4071486" y="5047894"/>
            <a:ext cx="48109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spc="5" dirty="0">
                <a:solidFill>
                  <a:srgbClr val="282A2B"/>
                </a:solidFill>
                <a:cs typeface="Arial"/>
              </a:rPr>
              <a:t>На рисунке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приведен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пример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двух компьютерных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электрофореграмм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несколькими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пиками,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соответствующими фрагментам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ДНК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(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ампликонам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) полученных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образцов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ДНК</a:t>
            </a:r>
            <a:r>
              <a:rPr lang="ru-RU" sz="1200" spc="26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инфицированных листьев (А)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стеблей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(В) березы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повислой. Каждый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пик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соответствует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определенному </a:t>
            </a:r>
            <a:r>
              <a:rPr lang="ru-RU" sz="1200" spc="-5" dirty="0" err="1">
                <a:solidFill>
                  <a:srgbClr val="282A2B"/>
                </a:solidFill>
                <a:cs typeface="Arial"/>
              </a:rPr>
              <a:t>фитопатогену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Фрагменты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ДНК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получены при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ПЦР 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использованием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праймеров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ITS1-ITS2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последующим разделением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капиллярным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гель-электрофорезом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использованием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ABI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Prism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310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Genetic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Analyzer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Коричневые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пики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представляют собой фрагменты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ДНК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стандарта  размера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GeneScan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™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500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LIZ™.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64118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567" y="193588"/>
            <a:ext cx="7738533" cy="58092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400" dirty="0">
                <a:solidFill>
                  <a:schemeClr val="bg1"/>
                </a:solidFill>
              </a:rPr>
              <a:t>Лаборатория молекулярных основ стрессоустойчивости растений (М.Э. </a:t>
            </a:r>
            <a:r>
              <a:rPr lang="ru-RU" sz="1400" dirty="0" err="1">
                <a:solidFill>
                  <a:schemeClr val="bg1"/>
                </a:solidFill>
              </a:rPr>
              <a:t>Тальянский</a:t>
            </a:r>
            <a:r>
              <a:rPr lang="ru-RU" sz="1400" dirty="0">
                <a:solidFill>
                  <a:schemeClr val="bg1"/>
                </a:solidFill>
              </a:rPr>
              <a:t>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Лаборатория функциональной геномики и </a:t>
            </a:r>
            <a:r>
              <a:rPr lang="ru-RU" sz="1400" dirty="0" err="1">
                <a:solidFill>
                  <a:schemeClr val="bg1"/>
                </a:solidFill>
              </a:rPr>
              <a:t>протеомики</a:t>
            </a:r>
            <a:r>
              <a:rPr lang="ru-RU" sz="1400" dirty="0">
                <a:solidFill>
                  <a:schemeClr val="bg1"/>
                </a:solidFill>
              </a:rPr>
              <a:t> растений (М.Э. </a:t>
            </a:r>
            <a:r>
              <a:rPr lang="ru-RU" sz="1400" dirty="0" err="1">
                <a:solidFill>
                  <a:schemeClr val="bg1"/>
                </a:solidFill>
              </a:rPr>
              <a:t>Тальянский</a:t>
            </a:r>
            <a:r>
              <a:rPr lang="ru-RU" sz="1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05566" y="829816"/>
            <a:ext cx="8192200" cy="58092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HОВЫЙ АНТИВИРУСНЫЙ МЕХАНИЗМ РАСТЕНИЙ, ОСНОВАННЫЙ </a:t>
            </a:r>
            <a:b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НА ВЗАИМОДЕЙСТВИИ СУБЪЯДЕРНЫХ  СТРУКТУР И ВИРУСНОГО БЕЛКА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F4FAE9-36C1-4A2F-B2A0-F0D0B53FBDA8}"/>
              </a:ext>
            </a:extLst>
          </p:cNvPr>
          <p:cNvSpPr/>
          <p:nvPr/>
        </p:nvSpPr>
        <p:spPr>
          <a:xfrm>
            <a:off x="205567" y="1462169"/>
            <a:ext cx="4366434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lnSpc>
                <a:spcPct val="90000"/>
              </a:lnSpc>
              <a:spcAft>
                <a:spcPts val="600"/>
              </a:spcAft>
            </a:pPr>
            <a:r>
              <a:rPr lang="ru-RU" sz="1300" dirty="0"/>
              <a:t>Ядрышки и тельца </a:t>
            </a:r>
            <a:r>
              <a:rPr lang="ru-RU" sz="1300" dirty="0" err="1"/>
              <a:t>Кахаля</a:t>
            </a:r>
            <a:r>
              <a:rPr lang="ru-RU" sz="1300" dirty="0"/>
              <a:t> (ТК) являются субъядерными доменами с хорошо известными функциями в метаболизме РНК и сборке РНК-белковых комплексов. В сотрудничестве с Институтом Джеймса </a:t>
            </a:r>
            <a:r>
              <a:rPr lang="ru-RU" sz="1300" dirty="0" err="1"/>
              <a:t>Хаттона</a:t>
            </a:r>
            <a:r>
              <a:rPr lang="ru-RU" sz="1300" dirty="0"/>
              <a:t> (Великобритания) описан ранее неизвестный механизм, с помощью которого эти структуры и их компоненты  регулируют защитный ответ растения на атаку патогена.</a:t>
            </a:r>
            <a:endParaRPr lang="ru-RU" sz="1300" dirty="0">
              <a:cs typeface="Times New Roman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C84BF4D4-B524-4550-8219-DFBFAFB75C24}"/>
              </a:ext>
            </a:extLst>
          </p:cNvPr>
          <p:cNvSpPr txBox="1">
            <a:spLocks/>
          </p:cNvSpPr>
          <p:nvPr/>
        </p:nvSpPr>
        <p:spPr>
          <a:xfrm>
            <a:off x="4633692" y="5339412"/>
            <a:ext cx="4248712" cy="12634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Kalinina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NO 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The multiple functions of the nucleolus in plant development, disease and stress responses.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Front Plant</a:t>
            </a:r>
            <a:r>
              <a:rPr lang="en-US" sz="1400" b="1" i="1" spc="-7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Sci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3.678</a:t>
            </a:r>
            <a:endParaRPr lang="ru-RU" sz="1400" b="1" spc="5" dirty="0">
              <a:solidFill>
                <a:srgbClr val="990000"/>
              </a:solidFill>
              <a:cs typeface="Arial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Makarova S. и </a:t>
            </a:r>
            <a:r>
              <a:rPr lang="en-US" sz="1400" b="1" dirty="0" err="1"/>
              <a:t>др</a:t>
            </a:r>
            <a:r>
              <a:rPr lang="en-US" sz="1400" b="1" dirty="0"/>
              <a:t>. (2018). Interactive Responses of Potato (Solanum tuberosum L.) plants to heat stress and infection with Potato Virus Y. </a:t>
            </a:r>
            <a:r>
              <a:rPr lang="en-US" sz="1400" b="1" i="1" dirty="0"/>
              <a:t>Frontiers Microbiol.</a:t>
            </a:r>
            <a:r>
              <a:rPr lang="ru-RU" sz="1400" b="1" i="1" dirty="0"/>
              <a:t>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</a:t>
            </a:r>
            <a:r>
              <a:rPr lang="ru-RU" sz="1400" b="1" spc="5" dirty="0">
                <a:solidFill>
                  <a:srgbClr val="990000"/>
                </a:solidFill>
                <a:cs typeface="Arial"/>
              </a:rPr>
              <a:t> 4.019</a:t>
            </a:r>
            <a:endParaRPr lang="ru-RU" sz="1400" b="1" dirty="0">
              <a:cs typeface="Arial"/>
            </a:endParaRPr>
          </a:p>
        </p:txBody>
      </p:sp>
      <p:pic>
        <p:nvPicPr>
          <p:cNvPr id="10242" name="Picture 2" descr="http://www.ibch.ru/ru/downloads/labreport/131/dostizheniya_rus.jpg">
            <a:extLst>
              <a:ext uri="{FF2B5EF4-FFF2-40B4-BE49-F238E27FC236}">
                <a16:creationId xmlns:a16="http://schemas.microsoft.com/office/drawing/2014/main" xmlns="" id="{F6F2EBEC-A794-45F4-81EC-D1E31E991F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04" t="4178" r="5026" b="4957"/>
          <a:stretch/>
        </p:blipFill>
        <p:spPr bwMode="auto">
          <a:xfrm>
            <a:off x="143877" y="3046322"/>
            <a:ext cx="4489813" cy="330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07BA403-A52C-4A39-911B-C3ECB707A297}"/>
              </a:ext>
            </a:extLst>
          </p:cNvPr>
          <p:cNvSpPr/>
          <p:nvPr/>
        </p:nvSpPr>
        <p:spPr>
          <a:xfrm>
            <a:off x="4572000" y="1466044"/>
            <a:ext cx="4310403" cy="3873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1300" dirty="0"/>
              <a:t>Показано, что основные белки ТК - </a:t>
            </a:r>
            <a:r>
              <a:rPr lang="ru-RU" sz="1300" dirty="0" err="1"/>
              <a:t>коилин</a:t>
            </a:r>
            <a:r>
              <a:rPr lang="ru-RU" sz="1300" dirty="0"/>
              <a:t>, и ядрышка - </a:t>
            </a:r>
            <a:r>
              <a:rPr lang="ru-RU" sz="1300" dirty="0" err="1"/>
              <a:t>фибрилларин</a:t>
            </a:r>
            <a:r>
              <a:rPr lang="ru-RU" sz="1300" dirty="0"/>
              <a:t> взаимодействуют с поли(АДФ-</a:t>
            </a:r>
            <a:r>
              <a:rPr lang="ru-RU" sz="1300" dirty="0" err="1"/>
              <a:t>рибозо</a:t>
            </a:r>
            <a:r>
              <a:rPr lang="ru-RU" sz="1300" dirty="0"/>
              <a:t>)полимеразой (PARP) и модифицируют ее  функцию, и это взаимодействие модулируется белком 16К вируса </a:t>
            </a:r>
            <a:r>
              <a:rPr lang="ru-RU" sz="1300" dirty="0" err="1"/>
              <a:t>погремковости</a:t>
            </a:r>
            <a:r>
              <a:rPr lang="ru-RU" sz="1300" dirty="0"/>
              <a:t> табака. PARP модифицирует функции различных «целевых» белков (акцепторов) путем присоединения к ним цепей АДФ-рибозы (PAR). Для ре-активации целевых белков, PARP перемещает их из ядрышка и хроматина в ТК для удаления и рециркуляции PAR. При заражении вирусом растение запускает защитные ответы, включающие накопление активных форм кислорода (ROS), увеличения уровня транскриптов PR-1a (патоген-ассоциированного белка, PR) и отложение </a:t>
            </a:r>
            <a:r>
              <a:rPr lang="ru-RU" sz="1300" dirty="0" err="1"/>
              <a:t>каллозы</a:t>
            </a:r>
            <a:r>
              <a:rPr lang="ru-RU" sz="1300" dirty="0"/>
              <a:t>. 16К, попадая в ядро, взаимодействует с </a:t>
            </a:r>
            <a:r>
              <a:rPr lang="ru-RU" sz="1300" dirty="0" err="1"/>
              <a:t>коилином</a:t>
            </a:r>
            <a:r>
              <a:rPr lang="ru-RU" sz="1300" dirty="0"/>
              <a:t> и </a:t>
            </a:r>
            <a:r>
              <a:rPr lang="ru-RU" sz="1300" dirty="0" err="1"/>
              <a:t>релокализует</a:t>
            </a:r>
            <a:r>
              <a:rPr lang="ru-RU" sz="1300" dirty="0"/>
              <a:t> его в ядрышко, что, в свою очередь приводит к задержке PARP в данном субъядерном домене, предотвращая его перемещение в ТК для удаления и рециркуляции PAR. Это приводит к избыточному накоплению PAR/модифицированных белков и значительному усилению защитных реакций растения.</a:t>
            </a:r>
            <a:endParaRPr lang="ru-RU" sz="13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7605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567" y="193588"/>
            <a:ext cx="7738533" cy="65981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pPr marL="12700">
              <a:lnSpc>
                <a:spcPts val="1560"/>
              </a:lnSpc>
              <a:spcBef>
                <a:spcPts val="80"/>
              </a:spcBef>
            </a:pPr>
            <a:r>
              <a:rPr lang="ru-RU" sz="1400" dirty="0">
                <a:solidFill>
                  <a:schemeClr val="bg1"/>
                </a:solidFill>
              </a:rPr>
              <a:t>Лаборатория </a:t>
            </a:r>
            <a:r>
              <a:rPr lang="ru-RU" sz="1400" dirty="0" err="1">
                <a:solidFill>
                  <a:schemeClr val="bg1"/>
                </a:solidFill>
              </a:rPr>
              <a:t>протеомики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Лаборатория функциональной геномики и </a:t>
            </a:r>
            <a:r>
              <a:rPr lang="ru-RU" sz="1400" dirty="0" err="1">
                <a:solidFill>
                  <a:schemeClr val="bg1"/>
                </a:solidFill>
              </a:rPr>
              <a:t>протеомики</a:t>
            </a:r>
            <a:r>
              <a:rPr lang="ru-RU" sz="1400" dirty="0">
                <a:solidFill>
                  <a:schemeClr val="bg1"/>
                </a:solidFill>
              </a:rPr>
              <a:t> растений (М.Э. </a:t>
            </a:r>
            <a:r>
              <a:rPr lang="ru-RU" sz="1400" dirty="0" err="1">
                <a:solidFill>
                  <a:schemeClr val="bg1"/>
                </a:solidFill>
              </a:rPr>
              <a:t>Тальянский</a:t>
            </a:r>
            <a:r>
              <a:rPr lang="ru-RU" sz="1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05566" y="948812"/>
            <a:ext cx="8192200" cy="33470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СИСТЕМНЫЙ АНАЛИЗ ПЕПТИДОГЕНЕЗА РАСТЕНИЙ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F4FAE9-36C1-4A2F-B2A0-F0D0B53FBDA8}"/>
              </a:ext>
            </a:extLst>
          </p:cNvPr>
          <p:cNvSpPr/>
          <p:nvPr/>
        </p:nvSpPr>
        <p:spPr>
          <a:xfrm>
            <a:off x="4487159" y="1378925"/>
            <a:ext cx="4395243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lnSpc>
                <a:spcPct val="90000"/>
              </a:lnSpc>
              <a:spcAft>
                <a:spcPts val="600"/>
              </a:spcAft>
            </a:pPr>
            <a:r>
              <a:rPr lang="ru-RU" sz="1400" dirty="0"/>
              <a:t>Обнаружено, что стрессовые гормоны растений влияют на </a:t>
            </a:r>
            <a:r>
              <a:rPr lang="ru-RU" sz="1400" dirty="0" err="1"/>
              <a:t>пептидогенез</a:t>
            </a:r>
            <a:r>
              <a:rPr lang="ru-RU" sz="1400" dirty="0"/>
              <a:t> внутриклеточных и секретируемых пептидов, а также приводит к высвобождению </a:t>
            </a:r>
            <a:r>
              <a:rPr lang="ru-RU" sz="1400" dirty="0" err="1"/>
              <a:t>криптических</a:t>
            </a:r>
            <a:r>
              <a:rPr lang="ru-RU" sz="1400" dirty="0"/>
              <a:t> пептидов, модулирующих экспрессию защитных генов. Выявлено, что секретом растительной клетки содержит сотни модифицированных и </a:t>
            </a:r>
            <a:r>
              <a:rPr lang="ru-RU" sz="1400" dirty="0" err="1"/>
              <a:t>немодифицированных</a:t>
            </a:r>
            <a:r>
              <a:rPr lang="ru-RU" sz="1400" dirty="0"/>
              <a:t> пептидов – фрагментов функциональных белков и нефункциональных коротких прекурсоров. Протеазы, ответствен-</a:t>
            </a:r>
            <a:r>
              <a:rPr lang="ru-RU" sz="1400" dirty="0" err="1"/>
              <a:t>ные</a:t>
            </a:r>
            <a:r>
              <a:rPr lang="ru-RU" sz="1400" dirty="0"/>
              <a:t> за формирование внеклеточного пептид-</a:t>
            </a:r>
            <a:r>
              <a:rPr lang="ru-RU" sz="1400" dirty="0" err="1"/>
              <a:t>ного</a:t>
            </a:r>
            <a:r>
              <a:rPr lang="ru-RU" sz="1400" dirty="0"/>
              <a:t> пула, были предсказаны </a:t>
            </a:r>
            <a:r>
              <a:rPr lang="ru-RU" sz="1400" dirty="0" err="1"/>
              <a:t>биоинформатиче-ски</a:t>
            </a:r>
            <a:r>
              <a:rPr lang="ru-RU" sz="1400" dirty="0"/>
              <a:t>. Наши результаты проливают свет на роль протеаз и пост-трансляционных модификаций в формировании и «управлении» внеклеточными пептидными пулами в стрессовых условиях.</a:t>
            </a:r>
            <a:endParaRPr lang="ru-RU" sz="1400" dirty="0">
              <a:cs typeface="Times New Roman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C84BF4D4-B524-4550-8219-DFBFAFB75C24}"/>
              </a:ext>
            </a:extLst>
          </p:cNvPr>
          <p:cNvSpPr txBox="1">
            <a:spLocks/>
          </p:cNvSpPr>
          <p:nvPr/>
        </p:nvSpPr>
        <p:spPr>
          <a:xfrm>
            <a:off x="97104" y="4715421"/>
            <a:ext cx="8785298" cy="20174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US" sz="1200" b="1" dirty="0"/>
              <a:t>Phytohormone treatment induces generation of cryptic peptides with antimicrobial activity in the Moss </a:t>
            </a:r>
            <a:r>
              <a:rPr lang="en-US" sz="1200" b="1" dirty="0" err="1"/>
              <a:t>Physcomitrella</a:t>
            </a:r>
            <a:r>
              <a:rPr lang="en-US" sz="1200" b="1" dirty="0"/>
              <a:t> patens. </a:t>
            </a:r>
            <a:br>
              <a:rPr lang="en-US" sz="1200" b="1" dirty="0"/>
            </a:br>
            <a:r>
              <a:rPr lang="en-US" sz="1200" b="1" dirty="0"/>
              <a:t>I. Fesenko; R. </a:t>
            </a:r>
            <a:r>
              <a:rPr lang="en-US" sz="1200" b="1" dirty="0" err="1"/>
              <a:t>Azarkina</a:t>
            </a:r>
            <a:r>
              <a:rPr lang="en-US" sz="1200" b="1" dirty="0"/>
              <a:t>; I. Kirov; A. Knyazev; A. </a:t>
            </a:r>
            <a:r>
              <a:rPr lang="en-US" sz="1200" b="1" dirty="0" err="1"/>
              <a:t>Filippova</a:t>
            </a:r>
            <a:r>
              <a:rPr lang="en-US" sz="1200" b="1" dirty="0"/>
              <a:t>; E. </a:t>
            </a:r>
            <a:r>
              <a:rPr lang="en-US" sz="1200" b="1" dirty="0" err="1"/>
              <a:t>Grafskaia</a:t>
            </a:r>
            <a:r>
              <a:rPr lang="en-US" sz="1200" b="1" dirty="0"/>
              <a:t>; V. </a:t>
            </a:r>
            <a:r>
              <a:rPr lang="en-US" sz="1200" b="1" dirty="0" err="1"/>
              <a:t>Lazarev</a:t>
            </a:r>
            <a:r>
              <a:rPr lang="en-US" sz="1200" b="1" dirty="0"/>
              <a:t>; V. </a:t>
            </a:r>
            <a:r>
              <a:rPr lang="en-US" sz="1200" b="1" dirty="0" err="1"/>
              <a:t>Zgoda</a:t>
            </a:r>
            <a:r>
              <a:rPr lang="en-US" sz="1200" b="1" dirty="0"/>
              <a:t>; I. </a:t>
            </a:r>
            <a:r>
              <a:rPr lang="en-US" sz="1200" b="1" dirty="0" err="1"/>
              <a:t>Butenko</a:t>
            </a:r>
            <a:r>
              <a:rPr lang="en-US" sz="1200" b="1" dirty="0"/>
              <a:t>; O. </a:t>
            </a:r>
            <a:r>
              <a:rPr lang="en-US" sz="1200" b="1" dirty="0" err="1"/>
              <a:t>Bukato</a:t>
            </a:r>
            <a:r>
              <a:rPr lang="en-US" sz="1200" b="1" dirty="0"/>
              <a:t>; I.  </a:t>
            </a:r>
            <a:r>
              <a:rPr lang="en-US" sz="1200" b="1" dirty="0" err="1"/>
              <a:t>Lyapina</a:t>
            </a:r>
            <a:r>
              <a:rPr lang="en-US" sz="1200" b="1" dirty="0"/>
              <a:t>; </a:t>
            </a:r>
            <a:br>
              <a:rPr lang="en-US" sz="1200" b="1" dirty="0"/>
            </a:br>
            <a:r>
              <a:rPr lang="en-US" sz="1200" b="1" dirty="0"/>
              <a:t>D. </a:t>
            </a:r>
            <a:r>
              <a:rPr lang="en-US" sz="1200" b="1" dirty="0" err="1"/>
              <a:t>Nazarenko</a:t>
            </a:r>
            <a:r>
              <a:rPr lang="en-US" sz="1200" b="1" dirty="0"/>
              <a:t>; S. </a:t>
            </a:r>
            <a:r>
              <a:rPr lang="en-US" sz="1200" b="1" dirty="0" err="1"/>
              <a:t>Elansky</a:t>
            </a:r>
            <a:r>
              <a:rPr lang="en-US" sz="1200" b="1" dirty="0"/>
              <a:t>; A. </a:t>
            </a:r>
            <a:r>
              <a:rPr lang="en-US" sz="1200" b="1" dirty="0" err="1"/>
              <a:t>Mamaeva</a:t>
            </a:r>
            <a:r>
              <a:rPr lang="en-US" sz="1200" b="1" dirty="0"/>
              <a:t>; V. Ivanov; V. </a:t>
            </a:r>
            <a:r>
              <a:rPr lang="en-US" sz="1200" b="1" dirty="0" err="1"/>
              <a:t>Govorun</a:t>
            </a:r>
            <a:r>
              <a:rPr lang="en-US" sz="1200" b="1" dirty="0"/>
              <a:t>. </a:t>
            </a:r>
            <a:r>
              <a:rPr lang="en-US" sz="1200" b="1" i="1" dirty="0"/>
              <a:t>BMC Plant Biology, </a:t>
            </a:r>
            <a:r>
              <a:rPr lang="en-US" sz="1200" b="1" dirty="0"/>
              <a:t>2018,  DOI: 10.1186/s12870-018-1611-z  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 IF </a:t>
            </a:r>
            <a:r>
              <a:rPr lang="ru-RU" sz="1200" b="1" spc="5" dirty="0">
                <a:solidFill>
                  <a:srgbClr val="990000"/>
                </a:solidFill>
                <a:cs typeface="Arial"/>
              </a:rPr>
              <a:t>3.93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 </a:t>
            </a:r>
            <a:r>
              <a:rPr lang="en-US" sz="1200" b="1" dirty="0"/>
              <a:t>  </a:t>
            </a:r>
            <a:endParaRPr lang="ru-RU" sz="1200" b="1" dirty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US" sz="1200" b="1" dirty="0"/>
              <a:t>Analysis of Endogenous Peptide Pools of </a:t>
            </a:r>
            <a:r>
              <a:rPr lang="en-US" sz="1200" b="1" dirty="0" err="1"/>
              <a:t>Physcomitrella</a:t>
            </a:r>
            <a:r>
              <a:rPr lang="en-US" sz="1200" b="1" dirty="0"/>
              <a:t> patens Moss. Fesenko I, </a:t>
            </a:r>
            <a:r>
              <a:rPr lang="en-US" sz="1200" b="1" dirty="0" err="1"/>
              <a:t>Khazigaleeva</a:t>
            </a:r>
            <a:r>
              <a:rPr lang="en-US" sz="1200" b="1" dirty="0"/>
              <a:t> R, </a:t>
            </a:r>
            <a:r>
              <a:rPr lang="en-US" sz="1200" b="1" dirty="0" err="1"/>
              <a:t>Govorun</a:t>
            </a:r>
            <a:r>
              <a:rPr lang="en-US" sz="1200" b="1" dirty="0"/>
              <a:t> V, Ivanov V. </a:t>
            </a:r>
            <a:r>
              <a:rPr lang="en-US" sz="1200" b="1" i="1" dirty="0"/>
              <a:t>Methods Mol Biol</a:t>
            </a:r>
            <a:r>
              <a:rPr lang="en-US" sz="1200" b="1" dirty="0"/>
              <a:t>. 2018;1719:395-405. </a:t>
            </a:r>
            <a:r>
              <a:rPr lang="en-US" sz="1200" b="1" dirty="0" err="1"/>
              <a:t>doi</a:t>
            </a:r>
            <a:r>
              <a:rPr lang="en-US" sz="1200" b="1" dirty="0"/>
              <a:t>: 10.1007/978-1-4939-7537-2_27.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0.79</a:t>
            </a:r>
            <a:endParaRPr lang="ru-RU" sz="1200" b="1" dirty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US" sz="1200" b="1" dirty="0"/>
              <a:t>Impact of Noncoding Part of the Genome on the Proteome Plasticity of the Eukaryotic Cell. Fesenko, I.A., Kirov, I.V. &amp; </a:t>
            </a:r>
            <a:r>
              <a:rPr lang="en-US" sz="1200" b="1" dirty="0" err="1"/>
              <a:t>Filippova</a:t>
            </a:r>
            <a:r>
              <a:rPr lang="en-US" sz="1200" b="1" dirty="0"/>
              <a:t>, A.A. </a:t>
            </a:r>
            <a:r>
              <a:rPr lang="en-US" sz="1200" b="1" i="1" dirty="0"/>
              <a:t>Russ J </a:t>
            </a:r>
            <a:r>
              <a:rPr lang="en-US" sz="1200" b="1" i="1" dirty="0" err="1"/>
              <a:t>Bioorg</a:t>
            </a:r>
            <a:r>
              <a:rPr lang="en-US" sz="1200" b="1" i="1" dirty="0"/>
              <a:t> Chem </a:t>
            </a:r>
            <a:r>
              <a:rPr lang="en-US" sz="1200" b="1" dirty="0"/>
              <a:t>(2018) 44: 397. </a:t>
            </a:r>
            <a:r>
              <a:rPr lang="en-US" sz="1200" b="1" u="sng" dirty="0"/>
              <a:t>https://doi.org/10.1134/S1068162018040076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0.838</a:t>
            </a:r>
            <a:endParaRPr lang="ru-RU" sz="1200" b="1" dirty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US" sz="1200" b="1" dirty="0"/>
              <a:t>Salicylic acid influences the protease activity and post-translation modifications of the secreted peptides in the moss </a:t>
            </a:r>
            <a:r>
              <a:rPr lang="en-US" sz="1200" b="1" dirty="0" err="1"/>
              <a:t>Physcomitrella</a:t>
            </a:r>
            <a:r>
              <a:rPr lang="en-US" sz="1200" b="1" dirty="0"/>
              <a:t> patens. Anna </a:t>
            </a:r>
            <a:r>
              <a:rPr lang="en-US" sz="1200" b="1" dirty="0" err="1"/>
              <a:t>Filippova</a:t>
            </a:r>
            <a:r>
              <a:rPr lang="en-US" sz="1200" b="1" dirty="0"/>
              <a:t>, Irina </a:t>
            </a:r>
            <a:r>
              <a:rPr lang="en-US" sz="1200" b="1" dirty="0" err="1"/>
              <a:t>Lyapina</a:t>
            </a:r>
            <a:r>
              <a:rPr lang="en-US" sz="1200" b="1" dirty="0"/>
              <a:t>, Ilya Kirov, Victor </a:t>
            </a:r>
            <a:r>
              <a:rPr lang="en-US" sz="1200" b="1" dirty="0" err="1"/>
              <a:t>Zgoda</a:t>
            </a:r>
            <a:r>
              <a:rPr lang="en-US" sz="1200" b="1" dirty="0"/>
              <a:t>, Alexey </a:t>
            </a:r>
            <a:r>
              <a:rPr lang="en-US" sz="1200" b="1" dirty="0" err="1"/>
              <a:t>Belogurov</a:t>
            </a:r>
            <a:r>
              <a:rPr lang="en-US" sz="1200" b="1" dirty="0"/>
              <a:t>, Anna </a:t>
            </a:r>
            <a:r>
              <a:rPr lang="en-US" sz="1200" b="1" dirty="0" err="1"/>
              <a:t>Kudriaeva</a:t>
            </a:r>
            <a:r>
              <a:rPr lang="en-US" sz="1200" b="1" dirty="0"/>
              <a:t>, Vadim Ivanov, Igor Fesenko. </a:t>
            </a:r>
            <a:r>
              <a:rPr lang="en-US" sz="1200" b="1" i="1" dirty="0"/>
              <a:t>Journal of Peptide Science</a:t>
            </a:r>
            <a:r>
              <a:rPr lang="en-US" sz="1200" b="1" dirty="0"/>
              <a:t>, 2018 </a:t>
            </a:r>
            <a:r>
              <a:rPr lang="en-US" sz="1200" b="1" dirty="0" err="1"/>
              <a:t>doi</a:t>
            </a:r>
            <a:r>
              <a:rPr lang="en-US" sz="1200" b="1" dirty="0"/>
              <a:t>: 10.1002/psc.3138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1.969</a:t>
            </a:r>
            <a:endParaRPr lang="ru-RU" sz="1200" b="1" dirty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US" sz="1200" b="1" dirty="0"/>
              <a:t>Pilot </a:t>
            </a:r>
            <a:r>
              <a:rPr lang="en-US" sz="1200" b="1" dirty="0" err="1"/>
              <a:t>satellitome</a:t>
            </a:r>
            <a:r>
              <a:rPr lang="en-US" sz="1200" b="1" dirty="0"/>
              <a:t> analysis of the model plant, </a:t>
            </a:r>
            <a:r>
              <a:rPr lang="en-US" sz="1200" b="1" dirty="0" err="1"/>
              <a:t>Physcomitrella</a:t>
            </a:r>
            <a:r>
              <a:rPr lang="en-US" sz="1200" b="1" dirty="0"/>
              <a:t> patens, revealed a transcribed and high-copy IGS related tandem repeat. Kirov I., </a:t>
            </a:r>
            <a:r>
              <a:rPr lang="en-US" sz="1200" b="1" dirty="0" err="1"/>
              <a:t>Gilyok</a:t>
            </a:r>
            <a:r>
              <a:rPr lang="en-US" sz="1200" b="1" dirty="0"/>
              <a:t> M., Knyazev A., Fesenko I.: </a:t>
            </a:r>
            <a:r>
              <a:rPr lang="en-US" sz="1200" b="1" i="1" dirty="0"/>
              <a:t> Comparative Cytogenetics</a:t>
            </a:r>
            <a:r>
              <a:rPr lang="en-US" sz="1200" b="1" dirty="0"/>
              <a:t>, 2018, 12(4): in press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1.319</a:t>
            </a:r>
            <a:endParaRPr lang="ru-RU" sz="1200" b="1" spc="5" dirty="0">
              <a:solidFill>
                <a:srgbClr val="990000"/>
              </a:solidFill>
              <a:cs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7887053-0F8D-4E1B-9ACE-AE541EB693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598" y="1255991"/>
            <a:ext cx="4150146" cy="345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3218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БИОЛОГИИ И БИОТЕХНОЛОГИИ РАСТЕНИЙ (член-корр. РАН С.К. 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</a:rPr>
              <a:t>Завриев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6FC6B9BB-F5B6-4363-9245-3897F0C284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25748606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791740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ХИМИЧЕСКОЙ БИОЛОГИИ ГЛИКАНОВ И ЛИПИДОВ (д.х.н. Н.В. Бовин)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66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82049796"/>
              </p:ext>
            </p:extLst>
          </p:nvPr>
        </p:nvGraphicFramePr>
        <p:xfrm>
          <a:off x="828675" y="2444435"/>
          <a:ext cx="7486650" cy="1883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16834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химии липидов (Е.Л. Водовозова)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углеводов (Н.В. Бовин)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8" y="5881043"/>
            <a:ext cx="3674533" cy="8848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Tretiakova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10" dirty="0">
                <a:solidFill>
                  <a:srgbClr val="282A2B"/>
                </a:solidFill>
                <a:cs typeface="Arial"/>
              </a:rPr>
              <a:t>D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Influence of stabilizing components on the integrity of antitumor liposomes loaded with lipophilic prodrug in the </a:t>
            </a:r>
            <a:r>
              <a:rPr lang="en-US" sz="1400" b="1" spc="-5" dirty="0">
                <a:solidFill>
                  <a:srgbClr val="282A2B"/>
                </a:solidFill>
                <a:cs typeface="Arial"/>
              </a:rPr>
              <a:t>bilayer.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Colloids Surf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B</a:t>
            </a:r>
            <a:r>
              <a:rPr lang="en-US" sz="1400" b="1" i="1" spc="13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 err="1">
                <a:solidFill>
                  <a:srgbClr val="282A2B"/>
                </a:solidFill>
                <a:cs typeface="Arial"/>
              </a:rPr>
              <a:t>Biointerfaces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3.997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683375"/>
            <a:ext cx="8045004" cy="85792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ВЛИЯНИЕ СТАБИЛИЗИРУЮЩИХ КОМПОНЕНТОВ В ЛИПИДНОМ БИСЛОЕ НА ЦЕЛОСТНОСТЬ ЛИПОСОМ С  ЛИПОФИЛЬНЫМ ПРОЛЕКАРСТВОМ </a:t>
            </a:r>
            <a:b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В СЫВОРОТКЕ КРОВИ ЧЕЛОВЕКА</a:t>
            </a:r>
            <a:endParaRPr lang="ru-RU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270622" y="1616221"/>
            <a:ext cx="3665509" cy="409496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400" dirty="0">
                <a:solidFill>
                  <a:srgbClr val="282A2B"/>
                </a:solidFill>
                <a:cs typeface="Arial"/>
              </a:rPr>
              <a:t>Исследовано влияние ряда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амфифильных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молекул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липидном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бислое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на целостность 100-нм-липосом, нагруженных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липофильным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пролекарством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химиотерапевтического  препарата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мелфалана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сыворотке крови человека.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помощью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флуоресцентных методов показано, что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фосфатидилинозит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защищает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от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деградации жидкофазный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липидный 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бислой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сформированный на основе яичного фосфатидилхолина, не менее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4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ч,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ганглиозид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GM1 и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конъюгат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карбоксилированного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олигоглицина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фосфатидилэтаноламином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– 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вплоть до 24 ч.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же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время,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конъюгат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полиэтиленгликоля-2000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фосфатидилэтанол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-амином (ПЭГ-липид) способствовал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разруше-нию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липосом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: происходило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вымывание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липидов 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жидкофазного липидного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бислоя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 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случае твердофазной мембраны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(</a:t>
            </a:r>
            <a:r>
              <a:rPr lang="ru-RU" sz="1400" spc="-5" dirty="0" err="1">
                <a:solidFill>
                  <a:srgbClr val="282A2B"/>
                </a:solidFill>
                <a:cs typeface="Arial"/>
              </a:rPr>
              <a:t>гелевая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фаза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бислоя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), содержащей менее 10 мол.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%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ПЭГ-липида,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ней возникали разрывы (мембрана  давала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течь). </a:t>
            </a:r>
            <a:endParaRPr lang="ru-RU" sz="1400" dirty="0">
              <a:cs typeface="Arial"/>
            </a:endParaRPr>
          </a:p>
        </p:txBody>
      </p:sp>
      <p:pic>
        <p:nvPicPr>
          <p:cNvPr id="11266" name="Picture 2" descr="http://www.ibch.ru/ru/downloads/labreport/156/2Dostizhenie-2018.jpg">
            <a:extLst>
              <a:ext uri="{FF2B5EF4-FFF2-40B4-BE49-F238E27FC236}">
                <a16:creationId xmlns:a16="http://schemas.microsoft.com/office/drawing/2014/main" xmlns="" id="{1F83029D-953C-4ACA-9F01-0A48851D01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3" t="7176" r="1038" b="7324"/>
          <a:stretch/>
        </p:blipFill>
        <p:spPr bwMode="auto">
          <a:xfrm>
            <a:off x="4031234" y="1616221"/>
            <a:ext cx="4842143" cy="319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xmlns="" id="{B5A8932F-E773-490F-A0FC-5815DB833A4A}"/>
              </a:ext>
            </a:extLst>
          </p:cNvPr>
          <p:cNvSpPr txBox="1">
            <a:spLocks/>
          </p:cNvSpPr>
          <p:nvPr/>
        </p:nvSpPr>
        <p:spPr>
          <a:xfrm>
            <a:off x="4031235" y="5191624"/>
            <a:ext cx="4842143" cy="157427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400" spc="5" dirty="0">
                <a:solidFill>
                  <a:srgbClr val="282A2B"/>
                </a:solidFill>
                <a:cs typeface="Arial"/>
              </a:rPr>
              <a:t>ПЭГ-липид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хорошо стабилизировал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липидный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бислой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находящийся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конденсированной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жидкоупорядоченной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фазе, то есть содержащий достаточное количество  холестерина.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Описанные эффекты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следует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учитывать при использовании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липофильных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конъюгатов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ПЭГ 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составе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супрамолекулярных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систем доставки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лекарств, 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нестабилизированных ковалентными связями, таких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липосомы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, липидные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наносферы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мицеллы.</a:t>
            </a:r>
            <a:endParaRPr lang="ru-RU" sz="1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4271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ХИМИЧЕСКОЙ БИОЛОГИИ ГЛИКАНОВ И ЛИПИДОВ (д.х.н. Н.В. Бовин)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47693607-8FF9-48D2-935E-C9DACF19A8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06397805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279254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БИОМОЛЕКУЛЯРНОЙ ХИМИИ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(д.х.н. И.В. Ямпольский)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79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50423828"/>
              </p:ext>
            </p:extLst>
          </p:nvPr>
        </p:nvGraphicFramePr>
        <p:xfrm>
          <a:off x="828675" y="2444435"/>
          <a:ext cx="7486650" cy="1883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910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41486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химии метаболических путей (И.В. Ямпольский)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8" y="6210442"/>
            <a:ext cx="5580936" cy="4539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Kotlobay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AA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Genetically encodable bioluminescent system from fungi.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Proc Natl </a:t>
            </a:r>
            <a:r>
              <a:rPr lang="en-US" sz="1400" b="1" i="1" spc="5" dirty="0" err="1">
                <a:solidFill>
                  <a:srgbClr val="282A2B"/>
                </a:solidFill>
                <a:cs typeface="Arial"/>
              </a:rPr>
              <a:t>Acad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 Sci </a:t>
            </a:r>
            <a:r>
              <a:rPr lang="en-US" sz="1400" b="1" i="1" spc="10" dirty="0">
                <a:solidFill>
                  <a:srgbClr val="282A2B"/>
                </a:solidFill>
                <a:cs typeface="Arial"/>
              </a:rPr>
              <a:t>U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S</a:t>
            </a:r>
            <a:r>
              <a:rPr lang="en-US" sz="1400" b="1" i="1" spc="-9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9.504</a:t>
            </a:r>
            <a:endParaRPr sz="1400"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838456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OТКРЫТИЕ МЕХАНИЗМА БИОЛЮМИНЕСЦЕНЦИИ ГРИБОВ,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А ТАКЖЕ СОЗДАНИЕ ЛЮМИНЕСЦЕНТНЫХ ДРОЖЖЕЙ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5938786" y="1623032"/>
            <a:ext cx="2943615" cy="525220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marR="5080" indent="-144000">
              <a:spcBef>
                <a:spcPts val="0"/>
              </a:spcBef>
              <a:spcAft>
                <a:spcPts val="600"/>
              </a:spcAft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Ученые ИБХ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РАН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ФИЦ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Красноярский научный центр СО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РАН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вместе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российскими 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иностранными коллегами полностью описали механизм,  позволяющий грибам светиться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темноте.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Испускание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света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обеспечивают всего четыре фермента, перенос которых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любые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другие организмы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делает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светящимися. Чтобы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это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проиллюстрировать, авторы создали светящиеся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темноте дрожжи. </a:t>
            </a:r>
            <a:r>
              <a:rPr lang="ru-RU" sz="1200" dirty="0">
                <a:solidFill>
                  <a:srgbClr val="0174D7"/>
                </a:solidFill>
                <a:cs typeface="Arial"/>
              </a:rPr>
              <a:t>Теоретическая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0174D7"/>
                </a:solidFill>
                <a:cs typeface="Arial"/>
              </a:rPr>
              <a:t>экспериментальная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части работы поддержаны грантами Российского научного</a:t>
            </a:r>
            <a:r>
              <a:rPr lang="ru-RU" sz="1200" spc="1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фонда.</a:t>
            </a:r>
            <a:endParaRPr lang="ru-RU" sz="1200" dirty="0">
              <a:cs typeface="Times New Roman"/>
            </a:endParaRPr>
          </a:p>
          <a:p>
            <a:pPr marL="144000" marR="48260" indent="-144000">
              <a:spcBef>
                <a:spcPts val="0"/>
              </a:spcBef>
              <a:spcAft>
                <a:spcPts val="600"/>
              </a:spcAft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Расшифровка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механизма свечения грибов стала возможной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благодаря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многолетним предшествующим исследованиям. Еще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начале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XIX века было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установлено, что источник  свечения гниющего дерева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грибница.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2009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году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Андерсон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Оливейра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Кассиус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Стевани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соавторы настоящей работы, определили, что все светящиеся грибы испускают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свет  благодаря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единому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механизму,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2015-2017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годах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российские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ученые под руководством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Ильи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Ямпольского совершили ряд ключевых открытий,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том числе определили структуру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люциферина –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молекулы, окисление которой приводит к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испусканию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света.</a:t>
            </a:r>
            <a:endParaRPr lang="ru-RU" sz="1200" dirty="0">
              <a:cs typeface="Arial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xmlns="" id="{AA69ECAA-F280-4A52-A14A-2AA4F3FF85A8}"/>
              </a:ext>
            </a:extLst>
          </p:cNvPr>
          <p:cNvSpPr/>
          <p:nvPr/>
        </p:nvSpPr>
        <p:spPr>
          <a:xfrm>
            <a:off x="261597" y="1656850"/>
            <a:ext cx="5580937" cy="43626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89966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БИОМОЛЕКУЛЯРНОЙ ХИМИИ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(д.х.н. И.В. Ямпольский)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6C1F8F89-501B-4F23-8C51-1E6CAB1C71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80957698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208982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БИОМАТЕРИАЛОВ И БИОНАНОТЕХНОЛОГИЙ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/>
              <a:t>(д.ф.-</a:t>
            </a:r>
            <a:r>
              <a:rPr lang="ru-RU" b="1" dirty="0" err="1"/>
              <a:t>м.н</a:t>
            </a:r>
            <a:r>
              <a:rPr lang="ru-RU" b="1" dirty="0"/>
              <a:t>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В.А Олейников)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51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62995033"/>
              </p:ext>
            </p:extLst>
          </p:nvPr>
        </p:nvGraphicFramePr>
        <p:xfrm>
          <a:off x="828675" y="1865595"/>
          <a:ext cx="7486650" cy="4052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13887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749688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 fontScale="90000"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молекулярной биофизики (В.А. Олейников)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моделирования </a:t>
            </a:r>
            <a:r>
              <a:rPr lang="ru-RU" sz="1600" dirty="0" err="1">
                <a:solidFill>
                  <a:schemeClr val="bg1"/>
                </a:solidFill>
              </a:rPr>
              <a:t>биомолекулярных</a:t>
            </a:r>
            <a:r>
              <a:rPr lang="ru-RU" sz="1600" dirty="0">
                <a:solidFill>
                  <a:schemeClr val="bg1"/>
                </a:solidFill>
              </a:rPr>
              <a:t> систем (Р.Г. Ефремов)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углеводов (Н.В. Бовин)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1040586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СУПРАМЕРЫ НА ОСНОВЕ АМФИФИЛЬНЫХ МОЛЕКУЛ ЛИПИД-ОЛИГОПЕПТИД-БИОТИН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6545178" y="1651970"/>
            <a:ext cx="2522459" cy="500906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0"/>
              </a:spcBef>
              <a:buNone/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Обнаружено, что соединения на основе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олигопептидов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концевыми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липидным 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биотиновым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фрагментами,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водной среде способны образовывать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мицеллоподобные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однородные  по размерам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внутренней структуре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супрамеры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(глобулы). Методами оптической спектроскопии, атомно-силовой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электронной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микроскопии, 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также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малоуглового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рентгеновского  рассеяния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компьютерного моделирования показано, что глобулы весьма однородны по размерам (около 14,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6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нм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). Показано, что ядро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глобул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содержит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липидные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и, частично, 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биотиновые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фрагменты,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определенным образом свернутые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олигопептиды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образуют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оболочку.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Часть (до 10%)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биотиновых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фрагментов экспонирована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наружу,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может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быть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использована для селективного присоединения заданных молекул.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Мицеллоподобные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супрамеры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содержащие естественные для живого организма соединения, могут стать  основой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новых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типов транспортеров для адресной доставки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лекарств.</a:t>
            </a:r>
            <a:endParaRPr lang="ru-RU" sz="1200" dirty="0">
              <a:cs typeface="Arial"/>
            </a:endParaRPr>
          </a:p>
        </p:txBody>
      </p:sp>
      <p:pic>
        <p:nvPicPr>
          <p:cNvPr id="12290" name="Picture 2" descr="http://www.ibch.ru/ru/downloads/labreport/128/Biot-CMG-DOPE_risunok_Rus.jpg">
            <a:extLst>
              <a:ext uri="{FF2B5EF4-FFF2-40B4-BE49-F238E27FC236}">
                <a16:creationId xmlns:a16="http://schemas.microsoft.com/office/drawing/2014/main" xmlns="" id="{423F6CD8-B05D-438A-BA9A-AA59B6C6C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CFA"/>
              </a:clrFrom>
              <a:clrTo>
                <a:srgbClr val="FDFC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54" y="1848935"/>
            <a:ext cx="6261659" cy="46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1359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7" y="749384"/>
            <a:ext cx="8035379" cy="85792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ВЫСОКОЭФФЕКТИВНЫЕ БИО-ФОТОЭЛЕКТРОДЫ ДЛЯ КОЛИЧЕСТВЕННОЙ ОЦЕНКИ И ИЗМЕРЕНИЯ ФОТОТОКА,  СОЗДАВАЕМОГО ЕДИНИЧНОЙ МОЛЕКУЛОЙ ФОТОРЕАКЦИОННОГО ЦЕНТРА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6939815" y="1651970"/>
            <a:ext cx="2127822" cy="517526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0"/>
              </a:spcBef>
              <a:buNone/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Предложен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новый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подход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 изготовлению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высокоэффективных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биофотоэлектродов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состоящих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белков фотосинтетического реакционного центра (RC), иммобилизованных на  проводящей поверхности. Основой разработки стали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новые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данные, полученные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результате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вольтамперометрических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измерений на проводящей границе между единичным  фотосинтетическим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RC 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золотым электродом. Это позволило использовать не только количественную оценку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эффективности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метода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иммобилизации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RC, но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измерения тока  единичного RC. Показано, что использование ковалентной связи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S-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Au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для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иммобилизации RC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 поверхности электрода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позволяет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существенно (на порядок)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повысить  эффективность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системы, что перспективно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плане создания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биогибридных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фоточувствительных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устройств.</a:t>
            </a:r>
            <a:endParaRPr lang="ru-RU" sz="1200" dirty="0">
              <a:cs typeface="Arial"/>
            </a:endParaRPr>
          </a:p>
        </p:txBody>
      </p:sp>
      <p:pic>
        <p:nvPicPr>
          <p:cNvPr id="13314" name="Picture 2" descr="http://www.ibch.ru/ru/downloads/labreport/128/React-Centers_Rus.jpg">
            <a:extLst>
              <a:ext uri="{FF2B5EF4-FFF2-40B4-BE49-F238E27FC236}">
                <a16:creationId xmlns:a16="http://schemas.microsoft.com/office/drawing/2014/main" xmlns="" id="{BF4E7A89-6A1B-4B39-AFC6-0DFE46E640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56" r="476" b="4330"/>
          <a:stretch/>
        </p:blipFill>
        <p:spPr bwMode="auto">
          <a:xfrm>
            <a:off x="261597" y="1651970"/>
            <a:ext cx="6675135" cy="457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135C9504-B731-4910-A9F3-2CB1E370BB18}"/>
              </a:ext>
            </a:extLst>
          </p:cNvPr>
          <p:cNvSpPr txBox="1">
            <a:spLocks/>
          </p:cNvSpPr>
          <p:nvPr/>
        </p:nvSpPr>
        <p:spPr>
          <a:xfrm>
            <a:off x="261598" y="193588"/>
            <a:ext cx="7349066" cy="39355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72000" tIns="45720" rIns="0" bIns="45720" rtlCol="0" anchor="ctr" anchorCtr="0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>
                <a:solidFill>
                  <a:schemeClr val="bg1"/>
                </a:solidFill>
              </a:rPr>
              <a:t>Лаборатория молекулярной биофизики (В.А. Олейников)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6296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39355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полимеров для биологии (В.П. Зубов)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49384"/>
            <a:ext cx="7428988" cy="58092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НОВЫЙ СПОСОБ ОДНОСТАДИЙНОГО ВЫДЕЛЕНИЯ ДНК ИЗ ОБРАЗЦОВ ПОЧВЫ ДЛЯ ПЦР-ДИАГНОСТИКИ  ФИТОПАТОГЕНОВ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6702959" y="1452689"/>
            <a:ext cx="2251454" cy="32916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300" dirty="0">
                <a:solidFill>
                  <a:srgbClr val="282A2B"/>
                </a:solidFill>
                <a:cs typeface="Arial"/>
              </a:rPr>
              <a:t>Разработан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новый </a:t>
            </a:r>
            <a:r>
              <a:rPr lang="ru-RU" sz="1300" dirty="0" err="1">
                <a:solidFill>
                  <a:srgbClr val="282A2B"/>
                </a:solidFill>
                <a:cs typeface="Arial"/>
              </a:rPr>
              <a:t>биосепарирующий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 элемент (БЭ), содержащий </a:t>
            </a:r>
            <a:r>
              <a:rPr lang="ru-RU" sz="1300" dirty="0" err="1">
                <a:solidFill>
                  <a:srgbClr val="282A2B"/>
                </a:solidFill>
                <a:cs typeface="Arial"/>
              </a:rPr>
              <a:t>полианилин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-модифицированный кремнезем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300" dirty="0" err="1">
                <a:solidFill>
                  <a:srgbClr val="282A2B"/>
                </a:solidFill>
                <a:cs typeface="Arial"/>
              </a:rPr>
              <a:t>полиальгинатные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микросферы, 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обеспечивающий одностадийное  выделение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ДНК из 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почвенных экстрактов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одновременной очисткой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ДНК </a:t>
            </a:r>
            <a:r>
              <a:rPr lang="ru-RU" sz="1300" spc="-5" dirty="0">
                <a:solidFill>
                  <a:srgbClr val="282A2B"/>
                </a:solidFill>
                <a:cs typeface="Arial"/>
              </a:rPr>
              <a:t>от 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фракций гуминовых </a:t>
            </a:r>
            <a:r>
              <a:rPr lang="ru-RU" sz="1300" spc="-10" dirty="0">
                <a:solidFill>
                  <a:srgbClr val="282A2B"/>
                </a:solidFill>
                <a:cs typeface="Arial"/>
              </a:rPr>
              <a:t>кислот, 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для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ПЦР 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диагностики </a:t>
            </a:r>
            <a:r>
              <a:rPr lang="ru-RU" sz="1300" dirty="0" err="1">
                <a:solidFill>
                  <a:srgbClr val="282A2B"/>
                </a:solidFill>
                <a:cs typeface="Arial"/>
              </a:rPr>
              <a:t>фитопатогенов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Все 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сорбционно-активные компоненты  БЭ изготавливаются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лаборатории по оригинальным методикам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.</a:t>
            </a:r>
            <a:endParaRPr lang="ru-RU" sz="1400" dirty="0">
              <a:cs typeface="Arial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400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xmlns="" id="{64FCBC6E-143A-4B26-9849-9E42CAF5FEC3}"/>
              </a:ext>
            </a:extLst>
          </p:cNvPr>
          <p:cNvSpPr txBox="1">
            <a:spLocks/>
          </p:cNvSpPr>
          <p:nvPr/>
        </p:nvSpPr>
        <p:spPr>
          <a:xfrm>
            <a:off x="6687338" y="4866737"/>
            <a:ext cx="2251454" cy="15742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/>
              <a:t>Соответствующая публикация подготовлена и запланирована на I квартал 2019 г. в </a:t>
            </a:r>
            <a:r>
              <a:rPr lang="ru-RU" sz="1400" b="1" dirty="0" err="1"/>
              <a:t>Colloids</a:t>
            </a:r>
            <a:r>
              <a:rPr lang="ru-RU" sz="1400" b="1" dirty="0"/>
              <a:t> </a:t>
            </a:r>
            <a:r>
              <a:rPr lang="ru-RU" sz="1400" b="1" dirty="0" err="1"/>
              <a:t>and</a:t>
            </a:r>
            <a:r>
              <a:rPr lang="ru-RU" sz="1400" b="1" dirty="0"/>
              <a:t> </a:t>
            </a:r>
            <a:r>
              <a:rPr lang="ru-RU" sz="1400" b="1" dirty="0" err="1"/>
              <a:t>Surfaces</a:t>
            </a:r>
            <a:r>
              <a:rPr lang="ru-RU" sz="1400" b="1" dirty="0"/>
              <a:t> B: </a:t>
            </a:r>
            <a:r>
              <a:rPr lang="ru-RU" sz="1400" b="1" dirty="0" err="1"/>
              <a:t>Biointerfaces</a:t>
            </a:r>
            <a:r>
              <a:rPr lang="ru-RU" sz="1400" b="1" dirty="0"/>
              <a:t> (IF 3.997, Q1). Авторы: </a:t>
            </a:r>
            <a:r>
              <a:rPr lang="ru-RU" sz="1400" b="1" dirty="0" err="1"/>
              <a:t>Простякова</a:t>
            </a:r>
            <a:r>
              <a:rPr lang="ru-RU" sz="1400" b="1" dirty="0"/>
              <a:t> А.И., Зыбин Д.И., Капустин Д.В.</a:t>
            </a: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3.99</a:t>
            </a:r>
            <a:endParaRPr lang="ru-RU" sz="1400" b="1" dirty="0"/>
          </a:p>
        </p:txBody>
      </p:sp>
      <p:pic>
        <p:nvPicPr>
          <p:cNvPr id="15362" name="Picture 2" descr="http://www.ibch.ru/ru/downloads/labreport/137/Dostizheniya_2018.jpg">
            <a:extLst>
              <a:ext uri="{FF2B5EF4-FFF2-40B4-BE49-F238E27FC236}">
                <a16:creationId xmlns:a16="http://schemas.microsoft.com/office/drawing/2014/main" xmlns="" id="{18E100AD-7ACF-4431-9421-A59088AA3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587" y="1492553"/>
            <a:ext cx="6452867" cy="499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0257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39355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иммунохимии (А.Ф. Бровко)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49384"/>
            <a:ext cx="7428988" cy="58092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ИССЛЕДОВАНИЕ ИЗОЛЯТОВ </a:t>
            </a:r>
            <a:r>
              <a:rPr lang="ru-RU" b="1" i="1" spc="-5" dirty="0" err="1">
                <a:solidFill>
                  <a:srgbClr val="990000"/>
                </a:solidFill>
                <a:latin typeface="+mj-lt"/>
                <a:cs typeface="Arial"/>
              </a:rPr>
              <a:t>Staphylococcus</a:t>
            </a:r>
            <a:r>
              <a:rPr lang="ru-RU" b="1" i="1" spc="-5" dirty="0">
                <a:solidFill>
                  <a:srgbClr val="990000"/>
                </a:solidFill>
                <a:latin typeface="+mj-lt"/>
                <a:cs typeface="Arial"/>
              </a:rPr>
              <a:t> </a:t>
            </a:r>
            <a:r>
              <a:rPr lang="ru-RU" b="1" i="1" spc="-5" dirty="0" err="1">
                <a:solidFill>
                  <a:srgbClr val="990000"/>
                </a:solidFill>
                <a:latin typeface="+mj-lt"/>
                <a:cs typeface="Arial"/>
              </a:rPr>
              <a:t>aureus</a:t>
            </a: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, ПОЛУЧЕННЫХ </a:t>
            </a:r>
            <a:b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ИЗ МОЛОКА КРС С СУБКЛИНИЧЕСКОЙ  ФОРМОЙ МАСТИТА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5082139" y="1452689"/>
            <a:ext cx="3872274" cy="378411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5080">
              <a:spcBef>
                <a:spcPts val="0"/>
              </a:spcBef>
            </a:pPr>
            <a:r>
              <a:rPr lang="ru-RU" sz="1200" dirty="0"/>
              <a:t>Исследована связь субклинической формы мастита </a:t>
            </a:r>
            <a:r>
              <a:rPr lang="ru-RU" sz="1200" dirty="0" err="1"/>
              <a:t>коров</a:t>
            </a:r>
            <a:r>
              <a:rPr lang="ru-RU" sz="1200" dirty="0"/>
              <a:t> со свойствами токсикогенных стафилококков. Впервые показано, что патогенные штаммы стафилококка золотистого содержат набор  экзотоксинов. Представленность токсинов у животных составляла: альфа-токсин (</a:t>
            </a:r>
            <a:r>
              <a:rPr lang="ru-RU" sz="1200" dirty="0" err="1"/>
              <a:t>hlA</a:t>
            </a:r>
            <a:r>
              <a:rPr lang="ru-RU" sz="1200" dirty="0"/>
              <a:t>) - 70%; </a:t>
            </a:r>
            <a:r>
              <a:rPr lang="ru-RU" sz="1200" dirty="0" err="1"/>
              <a:t>лейкосидин</a:t>
            </a:r>
            <a:r>
              <a:rPr lang="ru-RU" sz="1200" dirty="0"/>
              <a:t> (</a:t>
            </a:r>
            <a:r>
              <a:rPr lang="ru-RU" sz="1200" dirty="0" err="1"/>
              <a:t>lucS</a:t>
            </a:r>
            <a:r>
              <a:rPr lang="ru-RU" sz="1200" dirty="0"/>
              <a:t>) - 46.6%; альфа пептид (</a:t>
            </a:r>
            <a:r>
              <a:rPr lang="ru-RU" sz="1200" dirty="0" err="1"/>
              <a:t>psmA</a:t>
            </a:r>
            <a:r>
              <a:rPr lang="ru-RU" sz="1200" dirty="0"/>
              <a:t>) - 81.6%; бета пептид (</a:t>
            </a:r>
            <a:r>
              <a:rPr lang="ru-RU" sz="1200" dirty="0" err="1"/>
              <a:t>psmB</a:t>
            </a:r>
            <a:r>
              <a:rPr lang="ru-RU" sz="1200" dirty="0"/>
              <a:t>) - 95%; дельта токсин  (</a:t>
            </a:r>
            <a:r>
              <a:rPr lang="ru-RU" sz="1200" dirty="0" err="1"/>
              <a:t>hld</a:t>
            </a:r>
            <a:r>
              <a:rPr lang="ru-RU" sz="1200" dirty="0"/>
              <a:t>) - 78.3% штаммов. Пептидный токсин </a:t>
            </a:r>
            <a:r>
              <a:rPr lang="ru-RU" sz="1200" dirty="0" err="1"/>
              <a:t>psmB</a:t>
            </a:r>
            <a:r>
              <a:rPr lang="ru-RU" sz="1200" dirty="0"/>
              <a:t> обнаруживался почти у всех штаммов, также, часто встречается </a:t>
            </a:r>
            <a:r>
              <a:rPr lang="ru-RU" sz="1200" dirty="0" err="1"/>
              <a:t>hld</a:t>
            </a:r>
            <a:r>
              <a:rPr lang="ru-RU" sz="1200" dirty="0"/>
              <a:t> и </a:t>
            </a:r>
            <a:r>
              <a:rPr lang="ru-RU" sz="1200" dirty="0" err="1"/>
              <a:t>psmA</a:t>
            </a:r>
            <a:r>
              <a:rPr lang="ru-RU" sz="1200" dirty="0"/>
              <a:t>. 88% штаммов выделенных от больных животных содержали гены  энтеротоксинов </a:t>
            </a:r>
            <a:r>
              <a:rPr lang="ru-RU" sz="1200" dirty="0" err="1"/>
              <a:t>sea</a:t>
            </a:r>
            <a:r>
              <a:rPr lang="ru-RU" sz="1200" dirty="0"/>
              <a:t> - 53.3%, </a:t>
            </a:r>
            <a:r>
              <a:rPr lang="ru-RU" sz="1200" dirty="0" err="1"/>
              <a:t>seb</a:t>
            </a:r>
            <a:r>
              <a:rPr lang="ru-RU" sz="1200" dirty="0"/>
              <a:t> - 3.3%, </a:t>
            </a:r>
            <a:r>
              <a:rPr lang="ru-RU" sz="1200" dirty="0" err="1"/>
              <a:t>sec</a:t>
            </a:r>
            <a:r>
              <a:rPr lang="ru-RU" sz="1200" dirty="0"/>
              <a:t> - 50%, </a:t>
            </a:r>
            <a:r>
              <a:rPr lang="ru-RU" sz="1200" dirty="0" err="1"/>
              <a:t>sed</a:t>
            </a:r>
            <a:r>
              <a:rPr lang="ru-RU" sz="1200" dirty="0"/>
              <a:t> - 4%, </a:t>
            </a:r>
            <a:r>
              <a:rPr lang="ru-RU" sz="1200" dirty="0" err="1"/>
              <a:t>see</a:t>
            </a:r>
            <a:r>
              <a:rPr lang="ru-RU" sz="1200" dirty="0"/>
              <a:t> - 46.6%, </a:t>
            </a:r>
            <a:r>
              <a:rPr lang="ru-RU" sz="1200" dirty="0" err="1"/>
              <a:t>seg</a:t>
            </a:r>
            <a:r>
              <a:rPr lang="ru-RU" sz="1200" dirty="0"/>
              <a:t> - 70%, </a:t>
            </a:r>
            <a:r>
              <a:rPr lang="ru-RU" sz="1200" dirty="0" err="1"/>
              <a:t>sei</a:t>
            </a:r>
            <a:r>
              <a:rPr lang="ru-RU" sz="1200" dirty="0"/>
              <a:t> - 10%, </a:t>
            </a:r>
            <a:r>
              <a:rPr lang="ru-RU" sz="1200" dirty="0" err="1"/>
              <a:t>selp</a:t>
            </a:r>
            <a:r>
              <a:rPr lang="ru-RU" sz="1200" dirty="0"/>
              <a:t> - 3.3% и tsst1 -1.6%. Уровень продукции токсинов был низкий и не превышал 18 </a:t>
            </a:r>
            <a:r>
              <a:rPr lang="ru-RU" sz="1200" dirty="0" err="1"/>
              <a:t>нг</a:t>
            </a:r>
            <a:r>
              <a:rPr lang="ru-RU" sz="1200" dirty="0"/>
              <a:t>/мл. Обнаружены  штаммы, продуцирующие одновременно по два и по три энтеротоксина, что повышает их патогенность.</a:t>
            </a:r>
          </a:p>
          <a:p>
            <a:pPr>
              <a:spcBef>
                <a:spcPts val="600"/>
              </a:spcBef>
            </a:pPr>
            <a:r>
              <a:rPr lang="ru-RU" sz="1200" dirty="0"/>
              <a:t>Проведено </a:t>
            </a:r>
            <a:r>
              <a:rPr lang="ru-RU" sz="1200" dirty="0" err="1"/>
              <a:t>полногеномное</a:t>
            </a:r>
            <a:r>
              <a:rPr lang="ru-RU" sz="1200" dirty="0"/>
              <a:t> секвенирование и анонсирование геномов пяти штаммов стафилококка золотистого. Анализ геномов подтвердил наличие и локализацию генов токсинов.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xmlns="" id="{64FCBC6E-143A-4B26-9849-9E42CAF5FEC3}"/>
              </a:ext>
            </a:extLst>
          </p:cNvPr>
          <p:cNvSpPr txBox="1">
            <a:spLocks/>
          </p:cNvSpPr>
          <p:nvPr/>
        </p:nvSpPr>
        <p:spPr>
          <a:xfrm>
            <a:off x="189587" y="5071931"/>
            <a:ext cx="8692815" cy="1712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Font typeface="+mj-lt"/>
              <a:buAutoNum type="arabicPeriod"/>
              <a:tabLst>
                <a:tab pos="305435" algn="l"/>
              </a:tabLst>
            </a:pPr>
            <a:r>
              <a:rPr lang="en-US" sz="1200" b="1" dirty="0" err="1"/>
              <a:t>Fursova</a:t>
            </a:r>
            <a:r>
              <a:rPr lang="en-US" sz="1200" b="1" dirty="0"/>
              <a:t> KK </a:t>
            </a:r>
            <a:r>
              <a:rPr lang="ru-RU" sz="1200" b="1" dirty="0"/>
              <a:t>и др. (2018) </a:t>
            </a:r>
            <a:r>
              <a:rPr lang="en-US" sz="1200" b="1" dirty="0"/>
              <a:t>Exotoxin diversity of Staphylococcus aureus isolated from milk of cows with subclinical mastitis in Central Russia. </a:t>
            </a:r>
            <a:r>
              <a:rPr lang="en-US" sz="1200" b="1" i="1" dirty="0"/>
              <a:t>J Dairy Sci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2.749</a:t>
            </a:r>
            <a:endParaRPr lang="en-US" sz="1200" b="1" i="1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  <a:tabLst>
                <a:tab pos="305435" algn="l"/>
              </a:tabLst>
            </a:pPr>
            <a:r>
              <a:rPr lang="en-US" sz="1200" b="1" dirty="0"/>
              <a:t>Rudenko NV </a:t>
            </a:r>
            <a:r>
              <a:rPr lang="ru-RU" sz="1200" b="1" dirty="0"/>
              <a:t>и др. (2018) </a:t>
            </a:r>
            <a:r>
              <a:rPr lang="en-US" sz="1200" b="1" dirty="0"/>
              <a:t>Immunochemical assay with monoclonal antibodies for detection of staphylococcal enterotoxin H. </a:t>
            </a:r>
            <a:r>
              <a:rPr lang="en-US" sz="1200" b="1" i="1" dirty="0"/>
              <a:t>J Food Drug Anal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2.956</a:t>
            </a:r>
            <a:endParaRPr lang="ru-RU" sz="1200" b="1" i="1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  <a:tabLst>
                <a:tab pos="181610" algn="l"/>
              </a:tabLst>
            </a:pPr>
            <a:r>
              <a:rPr lang="en-US" sz="1200" b="1" dirty="0" err="1"/>
              <a:t>Fursova</a:t>
            </a:r>
            <a:r>
              <a:rPr lang="en-US" sz="1200" b="1" dirty="0"/>
              <a:t> KK </a:t>
            </a:r>
            <a:r>
              <a:rPr lang="ru-RU" sz="1200" b="1" dirty="0"/>
              <a:t>и др. (2018) </a:t>
            </a:r>
            <a:r>
              <a:rPr lang="en-US" sz="1200" b="1" dirty="0"/>
              <a:t>Draft genome sequences of five Staphylococcus aureus strains isolated from clinically healthy cows in the Russian Federation. </a:t>
            </a:r>
            <a:r>
              <a:rPr lang="en-US" sz="1200" b="1" i="1" dirty="0"/>
              <a:t>Genome </a:t>
            </a:r>
            <a:r>
              <a:rPr lang="en-US" sz="1200" b="1" i="1" dirty="0" err="1"/>
              <a:t>Announc</a:t>
            </a:r>
            <a:r>
              <a:rPr lang="en-US" sz="1200" b="1" i="1" dirty="0"/>
              <a:t>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1.18</a:t>
            </a:r>
            <a:endParaRPr lang="en-US" sz="1200" b="1" i="1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  <a:tabLst>
                <a:tab pos="181610" algn="l"/>
              </a:tabLst>
            </a:pPr>
            <a:r>
              <a:rPr lang="en-US" sz="1200" b="1" dirty="0" err="1"/>
              <a:t>Artykov</a:t>
            </a:r>
            <a:r>
              <a:rPr lang="en-US" sz="1200" b="1" dirty="0"/>
              <a:t> AA </a:t>
            </a:r>
            <a:r>
              <a:rPr lang="ru-RU" sz="1200" b="1" dirty="0"/>
              <a:t>и др. (2017) </a:t>
            </a:r>
            <a:r>
              <a:rPr lang="en-US" sz="1200" b="1" dirty="0"/>
              <a:t>Detection of staphylococcal enterotoxin a by phage display mediated immuno-PCR method. </a:t>
            </a:r>
            <a:r>
              <a:rPr lang="en-US" sz="1200" b="1" i="1" dirty="0"/>
              <a:t>Russ. J. Bioorganic Chem.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0.838</a:t>
            </a:r>
            <a:endParaRPr lang="en-US" sz="1200" b="1" i="1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  <a:tabLst>
                <a:tab pos="181610" algn="l"/>
              </a:tabLst>
            </a:pPr>
            <a:r>
              <a:rPr lang="ru-RU" sz="1200" b="1" dirty="0"/>
              <a:t>Артыков ФФ и др. (2017) </a:t>
            </a:r>
            <a:r>
              <a:rPr lang="ru-RU" sz="1200" b="1" dirty="0" err="1"/>
              <a:t>Детекция</a:t>
            </a:r>
            <a:r>
              <a:rPr lang="ru-RU" sz="1200" b="1" dirty="0"/>
              <a:t> </a:t>
            </a:r>
            <a:r>
              <a:rPr lang="ru-RU" sz="1200" b="1" dirty="0" err="1"/>
              <a:t>стафилоккокового</a:t>
            </a:r>
            <a:r>
              <a:rPr lang="ru-RU" sz="1200" b="1" dirty="0"/>
              <a:t> энтеротоксина А методом </a:t>
            </a:r>
            <a:r>
              <a:rPr lang="ru-RU" sz="1200" b="1" dirty="0" err="1"/>
              <a:t>фаговой</a:t>
            </a:r>
            <a:r>
              <a:rPr lang="ru-RU" sz="1200" b="1" dirty="0"/>
              <a:t> </a:t>
            </a:r>
            <a:r>
              <a:rPr lang="ru-RU" sz="1200" b="1" dirty="0" err="1"/>
              <a:t>иммуно</a:t>
            </a:r>
            <a:r>
              <a:rPr lang="ru-RU" sz="1200" b="1" dirty="0"/>
              <a:t>-ПЦР.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  <a:tabLst>
                <a:tab pos="181610" algn="l"/>
              </a:tabLst>
            </a:pPr>
            <a:r>
              <a:rPr lang="en-US" sz="1200" b="1" dirty="0" err="1"/>
              <a:t>Fursova</a:t>
            </a:r>
            <a:r>
              <a:rPr lang="en-US" sz="1200" b="1" dirty="0"/>
              <a:t> KK </a:t>
            </a:r>
            <a:r>
              <a:rPr lang="ru-RU" sz="1200" b="1" dirty="0"/>
              <a:t>и др. (2016) </a:t>
            </a:r>
            <a:r>
              <a:rPr lang="en-US" sz="1200" b="1" dirty="0"/>
              <a:t>Staphylococcal enterotoxin a detection with phage displayed antibodies. </a:t>
            </a:r>
            <a:r>
              <a:rPr lang="en-US" sz="1200" b="1" i="1" dirty="0"/>
              <a:t>Russ. J. Bioorganic Chem. </a:t>
            </a:r>
          </a:p>
        </p:txBody>
      </p:sp>
      <p:pic>
        <p:nvPicPr>
          <p:cNvPr id="17410" name="Picture 2" descr="http://www.ibch.ru/ru/downloads/labreport/167/BrovkoFA.JPG">
            <a:extLst>
              <a:ext uri="{FF2B5EF4-FFF2-40B4-BE49-F238E27FC236}">
                <a16:creationId xmlns:a16="http://schemas.microsoft.com/office/drawing/2014/main" xmlns="" id="{8BEC20D0-40A2-4E5E-B1FE-B64774424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9007" r="-23"/>
          <a:stretch/>
        </p:blipFill>
        <p:spPr bwMode="auto">
          <a:xfrm>
            <a:off x="261598" y="1492555"/>
            <a:ext cx="4705038" cy="347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3355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39355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молекулярной экологии  (О.Е. Трубецкая)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49384"/>
            <a:ext cx="8033990" cy="883574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ИДЕНТИФИКАЦИЯ ФЛУОРОФОРОВ В НАНОЧАСТИЦАХ РАСТВОРЕННОГО ОРГАНИЧЕСКОГО ВЕЩЕСТВА ИЗ РЕКИ  СУВАНИ (США)</a:t>
            </a:r>
          </a:p>
          <a:p>
            <a:pPr marL="12700">
              <a:spcBef>
                <a:spcPts val="209"/>
              </a:spcBef>
            </a:pPr>
            <a:endParaRPr lang="ru-RU" b="1" spc="-5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6278252" y="1394196"/>
            <a:ext cx="2676160" cy="534146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95"/>
              </a:spcBef>
              <a:buNone/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Одним 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основных свойств водного растворенного органического вещества (РОВ), является флуоресценция,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широко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используемая для быстрого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точного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анализа органических  загрязнителей. Природа флуоресценции РОВ до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пор не ясна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механизмы,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вызывающие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ее появление, основаны на теоретических предположениях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единичных  экспериментах.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помощью эксклюзивной ВЭЖХ 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сочетании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мультиволновыми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детекторами поглощения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флуоресценции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было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изучено происхождение флуоресценции РОВ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реки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Сувани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(США) 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его фракций, полученных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помощью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сочетания электрофореза полиакриламидном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геле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эксклюзивной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хроматографии низкого давления. Последовательное  фракционирование РОВ позволило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впервые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обнаружить, по меньшей мере, пять индивидуальных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гумино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-подобных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флуорофоров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образующих суммарный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широкий спектр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флуоресценции РОВ. Достоверное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снижение максимумов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испускания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флуорофоров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465 до 405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нм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соответствовало уменьшению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молекулярных размеров.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Работа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представляет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новые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данные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пользу строения наночастиц РОВ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виде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супрамолекулярных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комплексов.</a:t>
            </a:r>
            <a:endParaRPr lang="ru-RU" sz="1200" dirty="0">
              <a:cs typeface="Arial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xmlns="" id="{64FCBC6E-143A-4B26-9849-9E42CAF5FEC3}"/>
              </a:ext>
            </a:extLst>
          </p:cNvPr>
          <p:cNvSpPr txBox="1">
            <a:spLocks/>
          </p:cNvSpPr>
          <p:nvPr/>
        </p:nvSpPr>
        <p:spPr>
          <a:xfrm>
            <a:off x="151881" y="5355280"/>
            <a:ext cx="5928408" cy="140807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indent="-288000">
              <a:spcBef>
                <a:spcPts val="0"/>
              </a:spcBef>
              <a:buFont typeface="+mj-lt"/>
              <a:buAutoNum type="arabicPeriod"/>
            </a:pPr>
            <a:r>
              <a:rPr lang="en-US" sz="1400" b="1" dirty="0" err="1"/>
              <a:t>Trubetskoj</a:t>
            </a:r>
            <a:r>
              <a:rPr lang="en-US" sz="1400" b="1" dirty="0"/>
              <a:t> OA </a:t>
            </a:r>
            <a:r>
              <a:rPr lang="ru-RU" sz="1400" b="1" dirty="0"/>
              <a:t>и др. (2018) </a:t>
            </a:r>
            <a:r>
              <a:rPr lang="en-US" sz="1400" b="1" dirty="0"/>
              <a:t>Molecular Size Distribution of Fluorophores in Aquatic Natural Organic Matter: Application of HPSEC with Multi-Wavelength Absorption and Fluorescence</a:t>
            </a:r>
            <a:r>
              <a:rPr lang="ru-RU" sz="1400" b="1" dirty="0"/>
              <a:t> </a:t>
            </a:r>
            <a:r>
              <a:rPr lang="en-US" sz="1400" b="1" dirty="0"/>
              <a:t>Detection Following LPSEC-PAGE Fractionation. </a:t>
            </a:r>
            <a:r>
              <a:rPr lang="en-US" sz="1400" b="1" i="1" dirty="0"/>
              <a:t>Environ Sci Technol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6.653</a:t>
            </a:r>
            <a:endParaRPr lang="en-US" sz="1400" b="1" i="1" dirty="0"/>
          </a:p>
          <a:p>
            <a:pPr marL="288000" indent="-288000">
              <a:spcBef>
                <a:spcPts val="0"/>
              </a:spcBef>
              <a:buFont typeface="+mj-lt"/>
              <a:buAutoNum type="arabicPeriod"/>
            </a:pPr>
            <a:r>
              <a:rPr lang="en-US" sz="1400" b="1" dirty="0" err="1"/>
              <a:t>Patsaeva</a:t>
            </a:r>
            <a:r>
              <a:rPr lang="en-US" sz="1400" b="1" dirty="0"/>
              <a:t> S </a:t>
            </a:r>
            <a:r>
              <a:rPr lang="ru-RU" sz="1400" b="1" dirty="0"/>
              <a:t>и др. (2018) </a:t>
            </a:r>
            <a:r>
              <a:rPr lang="en-US" sz="1400" b="1" dirty="0"/>
              <a:t>Excitation-Dependent Fluorescence Quantum Yield for Freshwater </a:t>
            </a:r>
            <a:r>
              <a:rPr lang="en-US" sz="1400" b="1" dirty="0" err="1"/>
              <a:t>Chromophoric</a:t>
            </a:r>
            <a:r>
              <a:rPr lang="en-US" sz="1400" b="1" dirty="0"/>
              <a:t> Dissolved Organic Matter from Northern Russian Lakes. </a:t>
            </a:r>
            <a:r>
              <a:rPr lang="en-US" sz="1400" b="1" i="1" dirty="0"/>
              <a:t>J </a:t>
            </a:r>
            <a:r>
              <a:rPr lang="en-US" sz="1400" b="1" i="1" dirty="0" err="1"/>
              <a:t>Spectrosc</a:t>
            </a:r>
            <a:r>
              <a:rPr lang="en-US" sz="1400" b="1" i="1" dirty="0"/>
              <a:t> (</a:t>
            </a:r>
            <a:r>
              <a:rPr lang="en-US" sz="1400" b="1" i="1" dirty="0" err="1"/>
              <a:t>Hindawi</a:t>
            </a:r>
            <a:r>
              <a:rPr lang="en-US" sz="1400" b="1" i="1" dirty="0"/>
              <a:t>)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1.391</a:t>
            </a:r>
            <a:endParaRPr lang="en-US" sz="1400" dirty="0"/>
          </a:p>
        </p:txBody>
      </p:sp>
      <p:pic>
        <p:nvPicPr>
          <p:cNvPr id="1026" name="Picture 2" descr="http://www.ibch.ru/ru/downloads/labreport/135/Trubetskaya_russkaya_kartinka_dostizheniy_dlya_otcheta_2018.jpg">
            <a:extLst>
              <a:ext uri="{FF2B5EF4-FFF2-40B4-BE49-F238E27FC236}">
                <a16:creationId xmlns:a16="http://schemas.microsoft.com/office/drawing/2014/main" xmlns="" id="{A9E560E4-8703-4949-B281-1427FE8F8E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5" t="9622" r="5582" b="28935"/>
          <a:stretch/>
        </p:blipFill>
        <p:spPr bwMode="auto">
          <a:xfrm>
            <a:off x="1079825" y="1394195"/>
            <a:ext cx="4029503" cy="379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1162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БИОМАТЕРИАЛОВ И БИОНАНОТЕХНОЛОГИЙ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/>
              <a:t>(д.ф.-</a:t>
            </a:r>
            <a:r>
              <a:rPr lang="ru-RU" b="1" dirty="0" err="1"/>
              <a:t>м.н</a:t>
            </a:r>
            <a:r>
              <a:rPr lang="ru-RU" b="1" dirty="0"/>
              <a:t>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В.А Олейников)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2E61EBC2-16B5-4295-85B9-6C50D64F84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10850547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01162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ГЕНОМИКИ АДАПТИВНОГО ИММУНИТЕТА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(д.б.н. Д.М. Чудаков)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183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49190528"/>
              </p:ext>
            </p:extLst>
          </p:nvPr>
        </p:nvGraphicFramePr>
        <p:xfrm>
          <a:off x="828675" y="2444435"/>
          <a:ext cx="7486650" cy="2969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31754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39355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Лаборатория методов </a:t>
            </a:r>
            <a:r>
              <a:rPr lang="ru-RU" sz="1400" dirty="0" err="1">
                <a:solidFill>
                  <a:schemeClr val="bg1"/>
                </a:solidFill>
              </a:rPr>
              <a:t>иммуносеквенирования</a:t>
            </a:r>
            <a:r>
              <a:rPr lang="ru-RU" sz="1400" dirty="0">
                <a:solidFill>
                  <a:schemeClr val="bg1"/>
                </a:solidFill>
              </a:rPr>
              <a:t> (Д.М. Чудаков)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49384"/>
            <a:ext cx="7428988" cy="58092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НЕОБЫЧНОЕ УСТРОЙСТВО Т-КЛЕТОЧНОГО ИММУНИТЕТА ДОЛГОЖИВУЩИХ ГРЫЗУНОВ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www.ibch.ru/ru/downloads/labreport/174/dostijenieChudakov.jpg">
            <a:extLst>
              <a:ext uri="{FF2B5EF4-FFF2-40B4-BE49-F238E27FC236}">
                <a16:creationId xmlns:a16="http://schemas.microsoft.com/office/drawing/2014/main" xmlns="" id="{2C665530-6410-4D92-9842-31E37F536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589" y="1421157"/>
            <a:ext cx="5739871" cy="339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6206595" y="1492554"/>
            <a:ext cx="2808137" cy="51720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 marL="252000" indent="-252000">
              <a:lnSpc>
                <a:spcPct val="90000"/>
              </a:lnSpc>
              <a:spcAft>
                <a:spcPts val="300"/>
              </a:spcAft>
              <a:buAutoNum type="arabicPeriod"/>
              <a:tabLst>
                <a:tab pos="247015" algn="l"/>
              </a:tabLst>
            </a:pP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Pogorelyy </a:t>
            </a:r>
            <a:r>
              <a:rPr sz="900" b="1" spc="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MV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Precise tracking of vaccine-responding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clones reveals convergent and personalized response in </a:t>
            </a:r>
            <a:r>
              <a:rPr sz="9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identical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twins. </a:t>
            </a:r>
            <a:r>
              <a:rPr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Natl </a:t>
            </a:r>
            <a:r>
              <a:rPr sz="900" b="1" i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Acad Sci </a:t>
            </a:r>
            <a:r>
              <a:rPr sz="900" b="1" i="1" spc="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</a:t>
            </a:r>
            <a:r>
              <a:rPr sz="900" b="1" i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900" b="1" i="1" spc="8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00" b="1" i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900" b="1" i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b="1" spc="5" dirty="0">
                <a:solidFill>
                  <a:srgbClr val="990000"/>
                </a:solidFill>
                <a:cs typeface="Arial"/>
              </a:rPr>
              <a:t>IF 9.504</a:t>
            </a:r>
            <a:endParaRPr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2000" indent="-252000">
              <a:lnSpc>
                <a:spcPct val="90000"/>
              </a:lnSpc>
              <a:spcAft>
                <a:spcPts val="300"/>
              </a:spcAft>
              <a:buAutoNum type="arabicPeriod"/>
              <a:tabLst>
                <a:tab pos="247015" algn="l"/>
              </a:tabLst>
            </a:pP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Bolotin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и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Reply </a:t>
            </a:r>
            <a:r>
              <a:rPr sz="9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to: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Evaluation of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immune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repertoire inference methods from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RNA-seq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data. </a:t>
            </a:r>
            <a:r>
              <a:rPr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  <a:r>
              <a:rPr sz="900" b="1" i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Biotechnol</a:t>
            </a:r>
            <a:endParaRPr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2000" indent="-252000">
              <a:lnSpc>
                <a:spcPct val="90000"/>
              </a:lnSpc>
              <a:spcAft>
                <a:spcPts val="300"/>
              </a:spcAft>
              <a:buAutoNum type="arabicPeriod"/>
              <a:tabLst>
                <a:tab pos="247015" algn="l"/>
              </a:tabLst>
            </a:pP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и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CD49b defines </a:t>
            </a:r>
            <a:r>
              <a:rPr sz="9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functionally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mature </a:t>
            </a:r>
            <a:r>
              <a:rPr sz="9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Treg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cells that survey skin and vascular tissues. </a:t>
            </a:r>
            <a:r>
              <a:rPr sz="900" b="1" i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Exp</a:t>
            </a:r>
            <a:r>
              <a:rPr sz="900" b="1" i="1" spc="1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00" b="1" i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</a:t>
            </a:r>
            <a:r>
              <a:rPr lang="en-US" sz="900" b="1" i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b="1" spc="5" dirty="0">
                <a:solidFill>
                  <a:srgbClr val="990000"/>
                </a:solidFill>
                <a:cs typeface="Arial"/>
              </a:rPr>
              <a:t>IF 10.79</a:t>
            </a:r>
            <a:endParaRPr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2000" indent="-252000">
              <a:lnSpc>
                <a:spcPct val="90000"/>
              </a:lnSpc>
              <a:spcAft>
                <a:spcPts val="300"/>
              </a:spcAft>
              <a:buAutoNum type="arabicPeriod"/>
              <a:tabLst>
                <a:tab pos="247015" algn="l"/>
              </a:tabLst>
            </a:pP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Davydov </a:t>
            </a:r>
            <a:r>
              <a:rPr sz="900" b="1" spc="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Comparative Analysis of B-Cell Receptor Repertoires Induced by Live </a:t>
            </a:r>
            <a:r>
              <a:rPr sz="900" b="1" spc="-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Yellow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Fever </a:t>
            </a:r>
            <a:r>
              <a:rPr sz="900" b="1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Vaccine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sz="900" b="1" spc="-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Young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Middle-Age Donors. </a:t>
            </a:r>
            <a:r>
              <a:rPr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Front</a:t>
            </a:r>
            <a:r>
              <a:rPr sz="900" b="1" i="1" spc="15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Immunol</a:t>
            </a:r>
            <a:r>
              <a:rPr lang="en-US"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b="1" spc="5" dirty="0">
                <a:solidFill>
                  <a:srgbClr val="990000"/>
                </a:solidFill>
                <a:cs typeface="Arial"/>
              </a:rPr>
              <a:t>IF 5.51</a:t>
            </a:r>
            <a:endParaRPr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2000" indent="-252000">
              <a:lnSpc>
                <a:spcPct val="90000"/>
              </a:lnSpc>
              <a:spcAft>
                <a:spcPts val="300"/>
              </a:spcAft>
              <a:buFontTx/>
              <a:buAutoNum type="arabicPeriod"/>
              <a:tabLst>
                <a:tab pos="247015" algn="l"/>
              </a:tabLst>
            </a:pP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Hunter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и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</a:t>
            </a:r>
            <a:r>
              <a:rPr sz="9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liver infiltrating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γδ T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cells are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composed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clonally expanded circulating and tissue-resident populations. </a:t>
            </a:r>
            <a:r>
              <a:rPr sz="900" b="1" i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sz="900" b="1" i="1" spc="-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00" b="1" i="1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Hepatol</a:t>
            </a:r>
            <a:r>
              <a:rPr lang="en-US"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b="1" spc="5" dirty="0">
                <a:solidFill>
                  <a:srgbClr val="990000"/>
                </a:solidFill>
                <a:cs typeface="Arial"/>
              </a:rPr>
              <a:t>IF 14.911</a:t>
            </a:r>
            <a:endParaRPr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2000" indent="-252000">
              <a:lnSpc>
                <a:spcPct val="90000"/>
              </a:lnSpc>
              <a:spcAft>
                <a:spcPts val="300"/>
              </a:spcAft>
              <a:buAutoNum type="arabicPeriod"/>
              <a:tabLst>
                <a:tab pos="247015" algn="l"/>
              </a:tabLst>
            </a:pP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Egorov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и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The changing landscape of naive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receptor repertoire with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aging. </a:t>
            </a:r>
            <a:r>
              <a:rPr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Front</a:t>
            </a:r>
            <a:r>
              <a:rPr sz="900" b="1" i="1" spc="-2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Immunol</a:t>
            </a:r>
            <a:r>
              <a:rPr lang="en-US"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b="1" spc="5" dirty="0">
                <a:solidFill>
                  <a:srgbClr val="990000"/>
                </a:solidFill>
                <a:cs typeface="Arial"/>
              </a:rPr>
              <a:t>IF 5.51</a:t>
            </a:r>
            <a:endParaRPr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2000" indent="-252000">
              <a:lnSpc>
                <a:spcPct val="90000"/>
              </a:lnSpc>
              <a:spcAft>
                <a:spcPts val="300"/>
              </a:spcAft>
              <a:buAutoNum type="arabicPeriod"/>
              <a:tabLst>
                <a:tab pos="247015" algn="l"/>
              </a:tabLst>
            </a:pP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Dolton </a:t>
            </a:r>
            <a:r>
              <a:rPr sz="900" b="1" spc="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Optimized peptide-MHC multimer protocols for detection and </a:t>
            </a:r>
            <a:r>
              <a:rPr sz="9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isolation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autoimmune </a:t>
            </a:r>
            <a:r>
              <a:rPr sz="9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T-cells. </a:t>
            </a:r>
            <a:r>
              <a:rPr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Front</a:t>
            </a:r>
            <a:r>
              <a:rPr sz="900" b="1" i="1" spc="2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Immunol</a:t>
            </a:r>
            <a:r>
              <a:rPr lang="en-US"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b="1" spc="5" dirty="0">
                <a:solidFill>
                  <a:srgbClr val="990000"/>
                </a:solidFill>
                <a:cs typeface="Arial"/>
              </a:rPr>
              <a:t>IF 5.51</a:t>
            </a:r>
            <a:endParaRPr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2000" marR="5080" indent="-252000">
              <a:lnSpc>
                <a:spcPct val="90000"/>
              </a:lnSpc>
              <a:spcAft>
                <a:spcPts val="300"/>
              </a:spcAft>
              <a:buAutoNum type="arabicPeriod"/>
              <a:tabLst>
                <a:tab pos="247015" algn="l"/>
              </a:tabLst>
            </a:pP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Komech EA и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CD8+T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cells with characteristic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receptor beta motif are detected in blood and expanded in synovial </a:t>
            </a:r>
            <a:r>
              <a:rPr sz="9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fluid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ankylosing spondylitis patients. </a:t>
            </a:r>
            <a:r>
              <a:rPr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Rheumatology  (Oxford)</a:t>
            </a:r>
            <a:r>
              <a:rPr lang="en-US"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b="1" spc="5" dirty="0">
                <a:solidFill>
                  <a:srgbClr val="990000"/>
                </a:solidFill>
                <a:cs typeface="Arial"/>
              </a:rPr>
              <a:t>IF 5.5245</a:t>
            </a:r>
            <a:endParaRPr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2000" indent="-252000">
              <a:lnSpc>
                <a:spcPct val="90000"/>
              </a:lnSpc>
              <a:spcAft>
                <a:spcPts val="300"/>
              </a:spcAft>
              <a:buAutoNum type="arabicPeriod"/>
              <a:tabLst>
                <a:tab pos="247015" algn="l"/>
              </a:tabLst>
            </a:pP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Davey </a:t>
            </a:r>
            <a:r>
              <a:rPr sz="900" b="1" spc="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MS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The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</a:t>
            </a:r>
            <a:r>
              <a:rPr sz="9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Vδ2+T-cell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compartment comprises distinct innate-like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Vγ9+and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adaptive Vγ9-subsets. </a:t>
            </a:r>
            <a:r>
              <a:rPr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  <a:r>
              <a:rPr sz="900" b="1" i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00" b="1" i="1" spc="5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</a:t>
            </a:r>
            <a:r>
              <a:rPr lang="en-US" sz="900" b="1" i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b="1" spc="5" dirty="0">
                <a:solidFill>
                  <a:srgbClr val="990000"/>
                </a:solidFill>
                <a:cs typeface="Arial"/>
              </a:rPr>
              <a:t>IF 12.353</a:t>
            </a:r>
            <a:endParaRPr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2000" indent="-252000">
              <a:lnSpc>
                <a:spcPct val="90000"/>
              </a:lnSpc>
              <a:spcAft>
                <a:spcPts val="300"/>
              </a:spcAft>
              <a:buAutoNum type="arabicPeriod"/>
              <a:tabLst>
                <a:tab pos="247015" algn="l"/>
              </a:tabLst>
            </a:pP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Sycheva AL и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Quantitative </a:t>
            </a:r>
            <a:r>
              <a:rPr sz="9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profiling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reveals minor changes of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receptor repertoire in response to subunit inactivated influenza vaccine.</a:t>
            </a:r>
            <a:r>
              <a:rPr sz="900" b="1" spc="2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900" b="1" i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Vaccine</a:t>
            </a:r>
            <a:r>
              <a:rPr lang="en-US" sz="900" b="1" i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b="1" spc="5" dirty="0">
                <a:solidFill>
                  <a:srgbClr val="990000"/>
                </a:solidFill>
                <a:cs typeface="Arial"/>
              </a:rPr>
              <a:t>IF 3.285</a:t>
            </a:r>
            <a:endParaRPr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2000" indent="-252000">
              <a:lnSpc>
                <a:spcPct val="90000"/>
              </a:lnSpc>
              <a:spcAft>
                <a:spcPts val="300"/>
              </a:spcAft>
              <a:buAutoNum type="arabicPeriod"/>
              <a:tabLst>
                <a:tab pos="247015" algn="l"/>
              </a:tabLst>
            </a:pP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Pogorelyy </a:t>
            </a:r>
            <a:r>
              <a:rPr sz="900" b="1" spc="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MV </a:t>
            </a:r>
            <a:r>
              <a:rPr sz="9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Method for </a:t>
            </a:r>
            <a:r>
              <a:rPr sz="9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identification </a:t>
            </a:r>
            <a:r>
              <a:rPr sz="900" b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condition-associated public antigen receptor sequences. </a:t>
            </a:r>
            <a:r>
              <a:rPr sz="900" b="1" i="1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Elife</a:t>
            </a:r>
            <a:r>
              <a:rPr lang="en-US" sz="900" b="1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b="1" spc="5" dirty="0">
                <a:solidFill>
                  <a:srgbClr val="990000"/>
                </a:solidFill>
                <a:cs typeface="Arial"/>
              </a:rPr>
              <a:t>IF 7.616</a:t>
            </a:r>
            <a:endParaRPr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189589" y="4910086"/>
            <a:ext cx="6017006" cy="192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200" dirty="0">
                <a:solidFill>
                  <a:srgbClr val="292B2C"/>
                </a:solidFill>
              </a:rPr>
              <a:t>Показано, что Т-клеточный иммунитет долгоживущего грызуна </a:t>
            </a:r>
            <a:r>
              <a:rPr lang="ru-RU" sz="1200" dirty="0" err="1">
                <a:solidFill>
                  <a:srgbClr val="292B2C"/>
                </a:solidFill>
              </a:rPr>
              <a:t>Spalax</a:t>
            </a:r>
            <a:r>
              <a:rPr lang="ru-RU" sz="1200" dirty="0">
                <a:solidFill>
                  <a:srgbClr val="292B2C"/>
                </a:solidFill>
              </a:rPr>
              <a:t> (</a:t>
            </a:r>
            <a:r>
              <a:rPr lang="ru-RU" sz="1200" dirty="0" err="1">
                <a:solidFill>
                  <a:srgbClr val="292B2C"/>
                </a:solidFill>
              </a:rPr>
              <a:t>слепушонок</a:t>
            </a:r>
            <a:r>
              <a:rPr lang="ru-RU" sz="1200" dirty="0">
                <a:solidFill>
                  <a:srgbClr val="292B2C"/>
                </a:solidFill>
              </a:rPr>
              <a:t>) с возрастом не накапливает крупных </a:t>
            </a:r>
            <a:r>
              <a:rPr lang="ru-RU" sz="1200" dirty="0" err="1">
                <a:solidFill>
                  <a:srgbClr val="292B2C"/>
                </a:solidFill>
              </a:rPr>
              <a:t>клональных</a:t>
            </a:r>
            <a:r>
              <a:rPr lang="ru-RU" sz="1200" dirty="0">
                <a:solidFill>
                  <a:srgbClr val="292B2C"/>
                </a:solidFill>
              </a:rPr>
              <a:t> экспансий, в отличие от человека и мыши.  </a:t>
            </a:r>
          </a:p>
          <a:p>
            <a:pPr>
              <a:lnSpc>
                <a:spcPct val="90000"/>
              </a:lnSpc>
            </a:pPr>
            <a:endParaRPr lang="ru-RU" sz="1200" dirty="0">
              <a:solidFill>
                <a:srgbClr val="292B2C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solidFill>
                  <a:srgbClr val="292B2C"/>
                </a:solidFill>
              </a:rPr>
              <a:t>Также проведен ряд исследований Т- и В-клеточного адаптивного иммунитета человека и модельных животных,  в том числе по направлениям:</a:t>
            </a:r>
          </a:p>
          <a:p>
            <a:pPr>
              <a:lnSpc>
                <a:spcPct val="90000"/>
              </a:lnSpc>
            </a:pPr>
            <a:r>
              <a:rPr lang="ru-RU" sz="1200" dirty="0">
                <a:solidFill>
                  <a:srgbClr val="292B2C"/>
                </a:solidFill>
              </a:rPr>
              <a:t>- возрастные изменения в В-клеточном ответе на вакцинацию   </a:t>
            </a:r>
          </a:p>
          <a:p>
            <a:pPr>
              <a:lnSpc>
                <a:spcPct val="90000"/>
              </a:lnSpc>
            </a:pPr>
            <a:r>
              <a:rPr lang="ru-RU" sz="1200" dirty="0">
                <a:solidFill>
                  <a:srgbClr val="292B2C"/>
                </a:solidFill>
              </a:rPr>
              <a:t>- Т клеточный ответ на вакцинацию на близнецах</a:t>
            </a:r>
          </a:p>
          <a:p>
            <a:pPr>
              <a:lnSpc>
                <a:spcPct val="90000"/>
              </a:lnSpc>
            </a:pPr>
            <a:r>
              <a:rPr lang="ru-RU" sz="1200" dirty="0">
                <a:solidFill>
                  <a:srgbClr val="292B2C"/>
                </a:solidFill>
              </a:rPr>
              <a:t>- экстракция репертуаров Т-клеточных рецепторов из данных RNA-</a:t>
            </a:r>
            <a:r>
              <a:rPr lang="ru-RU" sz="1200" dirty="0" err="1">
                <a:solidFill>
                  <a:srgbClr val="292B2C"/>
                </a:solidFill>
              </a:rPr>
              <a:t>Seq</a:t>
            </a:r>
            <a:endParaRPr lang="ru-RU" sz="1200" dirty="0">
              <a:solidFill>
                <a:srgbClr val="292B2C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solidFill>
                  <a:srgbClr val="292B2C"/>
                </a:solidFill>
              </a:rPr>
              <a:t>- функциональные </a:t>
            </a:r>
            <a:r>
              <a:rPr lang="ru-RU" sz="1200" dirty="0" err="1">
                <a:solidFill>
                  <a:srgbClr val="292B2C"/>
                </a:solidFill>
              </a:rPr>
              <a:t>сабсеты</a:t>
            </a:r>
            <a:r>
              <a:rPr lang="ru-RU" sz="1200" dirty="0">
                <a:solidFill>
                  <a:srgbClr val="292B2C"/>
                </a:solidFill>
              </a:rPr>
              <a:t> регуляторных Т-лимфоцитов </a:t>
            </a:r>
          </a:p>
          <a:p>
            <a:pPr>
              <a:lnSpc>
                <a:spcPct val="90000"/>
              </a:lnSpc>
            </a:pPr>
            <a:r>
              <a:rPr lang="ru-RU" sz="1200" dirty="0">
                <a:solidFill>
                  <a:srgbClr val="292B2C"/>
                </a:solidFill>
              </a:rPr>
              <a:t>- память и специфичность адаптивного ответа гамма-дельта Т лимфоцитов  </a:t>
            </a:r>
            <a:endParaRPr lang="ru-RU" sz="1200" b="0" i="0" dirty="0">
              <a:solidFill>
                <a:srgbClr val="292B2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7801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39355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Лаборатория сравнительной и функциональной геномики (Ю.Б. Лебедев)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49384"/>
            <a:ext cx="6148629" cy="58092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КЛОНАЛЬНЫЙ ПРОФАЙЛИНГ Т-КЛЕТОЧНОГО ОТВЕТА </a:t>
            </a:r>
            <a:b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НА ПРОТИВОВИРУСНУЮ ВАКЦИНАЦИЮ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160257" y="5247024"/>
            <a:ext cx="872214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lnSpc>
                <a:spcPct val="90000"/>
              </a:lnSpc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Разработан экспериментальный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подход,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включающий оригинальную систему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биоинформатической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обработки, для выявления случаев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клональной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экспансии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динамическом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репертуаре периферических Т-лимфоцитов человека.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применили </a:t>
            </a:r>
            <a:r>
              <a:rPr lang="ru-RU" sz="1200" spc="-10" dirty="0">
                <a:solidFill>
                  <a:srgbClr val="282A2B"/>
                </a:solidFill>
                <a:cs typeface="Arial"/>
              </a:rPr>
              <a:t>этот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подход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 анализу репертуаров Т-клеточных рецепторов (TCR)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у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трех пар монозиготных близнецов,  иммунизированных вакциной против вируса желтой лихорадки (YF).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У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каждого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обследованных доноров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идентифицировали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от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600 до 1700 отвечающих на вакцину Т-клонов.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При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сравнительном анализе структуры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TCR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YF-ассоциированных репертуаров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было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обнаружено повышенное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число совпадающих клонов у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близнецов. Для предсказания структуры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TCR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антиген-специфичных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клонов у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неродственных индивидов создан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успешно апробирован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новый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метод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биоинформатической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обработки данных секвенирования. Созданный 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подход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также может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быть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использован при анализе постинфекционного состояния адаптивного иммунитета для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идентификации новых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патоген-специфических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клонов</a:t>
            </a:r>
            <a:r>
              <a:rPr lang="ru-RU" sz="1200" spc="15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Т-клеток.</a:t>
            </a:r>
            <a:endParaRPr lang="ru-RU" sz="1200" dirty="0">
              <a:cs typeface="Arial"/>
            </a:endParaRPr>
          </a:p>
        </p:txBody>
      </p:sp>
      <p:pic>
        <p:nvPicPr>
          <p:cNvPr id="4098" name="Picture 2" descr="http://www.ibch.ru/ru/downloads/labreport/127/3fig3_copy.jpeg">
            <a:extLst>
              <a:ext uri="{FF2B5EF4-FFF2-40B4-BE49-F238E27FC236}">
                <a16:creationId xmlns:a16="http://schemas.microsoft.com/office/drawing/2014/main" xmlns="" id="{0C32A892-BFD0-4B82-924D-A5DE36ADF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290" y="1492554"/>
            <a:ext cx="7202078" cy="333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261598" y="4247877"/>
            <a:ext cx="4376390" cy="8262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>
              <a:lnSpc>
                <a:spcPct val="90000"/>
              </a:lnSpc>
              <a:tabLst>
                <a:tab pos="24701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Pogorelyy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10" dirty="0">
                <a:solidFill>
                  <a:srgbClr val="282A2B"/>
                </a:solidFill>
                <a:cs typeface="Arial"/>
              </a:rPr>
              <a:t>MV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Precise tracking of vaccine-responding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T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cell clones reveals convergent and personalized response in identical twins.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Proc Natl </a:t>
            </a:r>
            <a:r>
              <a:rPr lang="en-US" sz="1400" b="1" i="1" spc="5" dirty="0" err="1">
                <a:solidFill>
                  <a:srgbClr val="282A2B"/>
                </a:solidFill>
                <a:cs typeface="Arial"/>
              </a:rPr>
              <a:t>Acad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 Sci </a:t>
            </a:r>
            <a:r>
              <a:rPr lang="en-US" sz="1400" b="1" i="1" spc="10" dirty="0">
                <a:solidFill>
                  <a:srgbClr val="282A2B"/>
                </a:solidFill>
                <a:cs typeface="Arial"/>
              </a:rPr>
              <a:t>U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S</a:t>
            </a:r>
            <a:r>
              <a:rPr lang="en-US" sz="1400" b="1" i="1" spc="-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9.504</a:t>
            </a:r>
            <a:endParaRPr sz="1400" b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4736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ГЕНОМИКИ АДАПТИВНОГО ИММУНИТЕТА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(д.б.н. Д.М. Чудаков)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32220BC3-8433-42DB-AF30-E775E2B4B1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96916156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434943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МЕТАБОЛИЗМА И РЕДОКС-БИОЛОГИИ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(д.б.н. В.В. Белоусов)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70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60338581"/>
              </p:ext>
            </p:extLst>
          </p:nvPr>
        </p:nvGraphicFramePr>
        <p:xfrm>
          <a:off x="828675" y="2444435"/>
          <a:ext cx="7486650" cy="2969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146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39355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Лаборатория молекулярных технологий (В.В. Белоусов)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49384"/>
            <a:ext cx="7428988" cy="303928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ХЕМОГЕНЕТИЧЕСКАЯ МОДЕЛЬ СЕРДЕЧНОЙ НЕДОСТАТОЧНОСТИ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261598" y="1215555"/>
            <a:ext cx="8136168" cy="48154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 marL="78104">
              <a:lnSpc>
                <a:spcPct val="100000"/>
              </a:lnSpc>
              <a:spcBef>
                <a:spcPts val="395"/>
              </a:spcBef>
              <a:tabLst>
                <a:tab pos="247015" algn="l"/>
              </a:tabLst>
            </a:pPr>
            <a:r>
              <a:rPr lang="en-US" sz="1400" b="1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Steinhorn</a:t>
            </a:r>
            <a:r>
              <a:rPr lang="en-US" sz="14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ru-RU" sz="1400" b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4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(2018) </a:t>
            </a:r>
            <a:r>
              <a:rPr lang="en-US" sz="1400" b="1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Chemogenetic</a:t>
            </a:r>
            <a:r>
              <a:rPr lang="en-US" sz="1400" b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generation of hydrogen peroxide in the heart induces severe cardiac dysfunction. </a:t>
            </a:r>
            <a:r>
              <a:rPr lang="en-US" sz="1400" b="1" i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  <a:r>
              <a:rPr lang="en-US" sz="1400" b="1" i="1" spc="-6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i="1" spc="5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</a:t>
            </a:r>
            <a:r>
              <a:rPr lang="en-US" sz="1400" b="1" i="1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12.353</a:t>
            </a:r>
            <a:endParaRPr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153892" y="4611901"/>
            <a:ext cx="31549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lnSpc>
                <a:spcPct val="90000"/>
              </a:lnSpc>
            </a:pPr>
            <a:r>
              <a:rPr lang="ru-RU" sz="1000" dirty="0">
                <a:solidFill>
                  <a:srgbClr val="282A2B"/>
                </a:solidFill>
                <a:cs typeface="Arial"/>
              </a:rPr>
              <a:t>Окислительный стресс является, по сути, дисбалансом потоков электронов внутри клетки: утечка электронов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из каскадов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метаболических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электрохимических реакций на кислород  ведут к образованию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активных форм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кислорода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окислительному повреждению молекулярных структур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клетке.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норме такие утечки компенсируются работой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эффективных 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антиоксидантных ферментов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систем репарации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биосинтеза. Однако если утечек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слишком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много,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если антиоксидантные системы испытывают недостаток «топлива»,  окислительное повреждение может накапливаться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приводить к некорректной работе клетки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органа. Это состояние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называется окислительным</a:t>
            </a:r>
            <a:r>
              <a:rPr lang="ru-RU" sz="1000" spc="8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стрессом.</a:t>
            </a:r>
            <a:endParaRPr lang="ru-RU" sz="1000" dirty="0">
              <a:cs typeface="Arial"/>
            </a:endParaRPr>
          </a:p>
        </p:txBody>
      </p:sp>
      <p:pic>
        <p:nvPicPr>
          <p:cNvPr id="3074" name="Picture 2" descr="http://www.ibch.ru/ru/downloads/labreport/179/fig_1.png">
            <a:extLst>
              <a:ext uri="{FF2B5EF4-FFF2-40B4-BE49-F238E27FC236}">
                <a16:creationId xmlns:a16="http://schemas.microsoft.com/office/drawing/2014/main" xmlns="" id="{7410A03E-D862-4416-9A24-464DCC29A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892" y="1937868"/>
            <a:ext cx="3047210" cy="243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1891F1B-858E-49BA-ABCB-5839AA8898C3}"/>
              </a:ext>
            </a:extLst>
          </p:cNvPr>
          <p:cNvSpPr/>
          <p:nvPr/>
        </p:nvSpPr>
        <p:spPr>
          <a:xfrm>
            <a:off x="3403076" y="1843166"/>
            <a:ext cx="558703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86360">
              <a:lnSpc>
                <a:spcPct val="90000"/>
              </a:lnSpc>
            </a:pPr>
            <a:r>
              <a:rPr lang="ru-RU" sz="1000" dirty="0">
                <a:solidFill>
                  <a:srgbClr val="282A2B"/>
                </a:solidFill>
                <a:cs typeface="Arial"/>
              </a:rPr>
              <a:t>Существует множество научных данных разной степени достоверности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о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том, что окислительный стресс лежит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основе множества патологий,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первую очередь заболеваний  сердечно-сосудистой системы, </a:t>
            </a:r>
            <a:r>
              <a:rPr lang="ru-RU" sz="1000" spc="-10" dirty="0">
                <a:solidFill>
                  <a:srgbClr val="282A2B"/>
                </a:solidFill>
                <a:cs typeface="Arial"/>
              </a:rPr>
              <a:t>где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кислород является «центральной» молекулой. Однако практически любая патология имеет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сложную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структуру,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которую вовлечено огромное  количество различных метаболических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сигнальных процессов. Зачастую невозможно понять, является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тот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иной процесс причиной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следствием патологии.</a:t>
            </a:r>
            <a:r>
              <a:rPr lang="ru-RU" sz="10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Окислительный стресс является здесь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типичным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примером. Является ли он причиной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хотя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бы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неотъемлемым компонентом сердечной патологии,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вторичным процессом, возникающим на  поздних стадиях заболевания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ходе рассогласования каких-то других процессов? Ответить на </a:t>
            </a:r>
            <a:r>
              <a:rPr lang="ru-RU" sz="1000" spc="-10" dirty="0">
                <a:solidFill>
                  <a:srgbClr val="282A2B"/>
                </a:solidFill>
                <a:cs typeface="Arial"/>
              </a:rPr>
              <a:t>этот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вопрос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было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невозможно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без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создания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новых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модельных организмов,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которых  ученые могли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бы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«включать» окислительный стресс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здоровом сердце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потом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наблюдать,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развивается ли патология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насколько она похожа на болезнь,</a:t>
            </a:r>
            <a:r>
              <a:rPr lang="ru-RU" sz="1000" spc="2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развивающуюся «естественным» путем.</a:t>
            </a:r>
            <a:endParaRPr lang="ru-RU" sz="1000" dirty="0">
              <a:cs typeface="Arial"/>
            </a:endParaRPr>
          </a:p>
          <a:p>
            <a:pPr>
              <a:lnSpc>
                <a:spcPct val="90000"/>
              </a:lnSpc>
            </a:pPr>
            <a:endParaRPr lang="ru-RU" sz="1000" dirty="0">
              <a:cs typeface="Times New Roman"/>
            </a:endParaRPr>
          </a:p>
          <a:p>
            <a:pPr marL="12700" marR="5080">
              <a:lnSpc>
                <a:spcPct val="90000"/>
              </a:lnSpc>
            </a:pPr>
            <a:r>
              <a:rPr lang="ru-RU" sz="1000" dirty="0">
                <a:solidFill>
                  <a:srgbClr val="282A2B"/>
                </a:solidFill>
                <a:cs typeface="Arial"/>
              </a:rPr>
              <a:t>Исследователи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ИБХ </a:t>
            </a:r>
            <a:r>
              <a:rPr lang="ru-RU" sz="1000" spc="-10" dirty="0">
                <a:solidFill>
                  <a:srgbClr val="282A2B"/>
                </a:solidFill>
                <a:cs typeface="Arial"/>
              </a:rPr>
              <a:t>РАН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вместе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коллегами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Гарварда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создали такую модель, используя принципы синтетической биологии: перенося молекулярные блоки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одних  организмов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другие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целью создания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живых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систем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с новыми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свойствами. Одним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направлений синтетической биологии является </a:t>
            </a:r>
            <a:r>
              <a:rPr lang="ru-RU" sz="1000" dirty="0" err="1">
                <a:solidFill>
                  <a:srgbClr val="282A2B"/>
                </a:solidFill>
                <a:cs typeface="Arial"/>
              </a:rPr>
              <a:t>хемогенетика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: внедрение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клетку генов,  кодирующих белки, функционирующие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присутствии определенных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химических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веществ. Чтобы исследовать окислительный стресс на сердце, исследователи использовали  оксидазу D-аминокислот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(DAAO) </a:t>
            </a:r>
            <a:r>
              <a:rPr lang="ru-RU" sz="1000" spc="15" dirty="0">
                <a:solidFill>
                  <a:srgbClr val="282A2B"/>
                </a:solidFill>
                <a:cs typeface="Arial"/>
              </a:rPr>
              <a:t>—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фермент,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который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был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клонирован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дрожжей. Известно, что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DAAO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продуцирует пероксид водорода (H2O2) только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присутствии D- 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аминокислот,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что приводит к окислительному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стрессу.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Но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так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клетки млекопитающих используют почти исключительно L-аминокислоты,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не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их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D-стереоизомеры, фермент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DAAO 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остается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неактивным 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клетках сердца до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того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момента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исследователи вводят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организм животного аминокислоту D-аланин. Команда исследователей использовала вирус для  доставки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DAAO 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сердца крыс,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затем животных поили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течение нескольких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недель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питьевой водой, содержащей D-аланин. Затем сердца животных исследовали, используя  эхокардиографию для измерения сердечной функции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размера сердца. Кроме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того,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исследователи измеряли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маркеры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воспалительного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адаптивного</a:t>
            </a:r>
            <a:r>
              <a:rPr lang="ru-RU" sz="1000" spc="1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стресса.</a:t>
            </a:r>
            <a:endParaRPr lang="ru-RU" sz="1000" dirty="0">
              <a:cs typeface="Arial"/>
            </a:endParaRPr>
          </a:p>
          <a:p>
            <a:pPr>
              <a:lnSpc>
                <a:spcPct val="90000"/>
              </a:lnSpc>
            </a:pPr>
            <a:endParaRPr lang="ru-RU" sz="1000" dirty="0">
              <a:cs typeface="Times New Roman"/>
            </a:endParaRPr>
          </a:p>
          <a:p>
            <a:pPr marL="12700" marR="160020">
              <a:lnSpc>
                <a:spcPct val="90000"/>
              </a:lnSpc>
            </a:pPr>
            <a:r>
              <a:rPr lang="ru-RU" sz="1000" dirty="0">
                <a:solidFill>
                  <a:srgbClr val="282A2B"/>
                </a:solidFill>
                <a:cs typeface="Arial"/>
              </a:rPr>
              <a:t>Оказалось, что окислительный стресс вызывает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у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животных </a:t>
            </a:r>
            <a:r>
              <a:rPr lang="ru-RU" sz="1000" dirty="0" err="1">
                <a:solidFill>
                  <a:srgbClr val="282A2B"/>
                </a:solidFill>
                <a:cs typeface="Arial"/>
              </a:rPr>
              <a:t>дилатационную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000" dirty="0" err="1">
                <a:solidFill>
                  <a:srgbClr val="282A2B"/>
                </a:solidFill>
                <a:cs typeface="Arial"/>
              </a:rPr>
              <a:t>кадиомиопатию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000" spc="15" dirty="0">
                <a:solidFill>
                  <a:srgbClr val="282A2B"/>
                </a:solidFill>
                <a:cs typeface="Arial"/>
              </a:rPr>
              <a:t>—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заболевание, при котором происходит растяжение полостей сердца.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У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животных  значительно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повышался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уровень маркеров </a:t>
            </a:r>
            <a:r>
              <a:rPr lang="ru-RU" sz="1000" dirty="0" err="1">
                <a:solidFill>
                  <a:srgbClr val="282A2B"/>
                </a:solidFill>
                <a:cs typeface="Arial"/>
              </a:rPr>
              <a:t>кардиомиопатии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, таких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предсердный натрийуретический пептид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кардио-</a:t>
            </a:r>
            <a:r>
              <a:rPr lang="ru-RU" sz="1000" dirty="0" err="1">
                <a:solidFill>
                  <a:srgbClr val="282A2B"/>
                </a:solidFill>
                <a:cs typeface="Arial"/>
              </a:rPr>
              <a:t>тропонин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 I.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При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этом не наблюдалось фиброза сердечной 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ткани,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что </a:t>
            </a:r>
            <a:r>
              <a:rPr lang="ru-RU" sz="1000" spc="-5" dirty="0">
                <a:solidFill>
                  <a:srgbClr val="282A2B"/>
                </a:solidFill>
                <a:cs typeface="Arial"/>
              </a:rPr>
              <a:t>свидетельствует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о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том, что либо фиброз не ассоциирован </a:t>
            </a:r>
            <a:r>
              <a:rPr lang="ru-RU" sz="10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окислительным стрессом, либо он возникает на более поздних стадиях</a:t>
            </a:r>
            <a:r>
              <a:rPr lang="ru-RU" sz="1000" spc="1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000" dirty="0">
                <a:solidFill>
                  <a:srgbClr val="282A2B"/>
                </a:solidFill>
                <a:cs typeface="Arial"/>
              </a:rPr>
              <a:t>патологии.</a:t>
            </a:r>
            <a:r>
              <a:rPr lang="ru-RU" sz="1000" dirty="0">
                <a:solidFill>
                  <a:srgbClr val="292B2C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47775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39355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Лаборатория молекулярных технологий (В.В. Белоусов)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49384"/>
            <a:ext cx="7428988" cy="58092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ФЛУОРЕСЦЕНТНЫЙ </a:t>
            </a:r>
            <a:r>
              <a:rPr lang="ru-RU" b="1" spc="-5" dirty="0" err="1">
                <a:solidFill>
                  <a:srgbClr val="990000"/>
                </a:solidFill>
                <a:latin typeface="+mj-lt"/>
                <a:cs typeface="Arial"/>
              </a:rPr>
              <a:t>pH</a:t>
            </a: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-СЕНСОР ДЛЯ РЕКОРДНО ТОЧНОГО НАБЛЮДЕНИЯ ЗА ПРОЦЕССАМИ В КЛЕТКЕ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6485641" y="3301770"/>
            <a:ext cx="2396761" cy="15587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 marL="78104">
              <a:lnSpc>
                <a:spcPct val="100000"/>
              </a:lnSpc>
              <a:spcBef>
                <a:spcPts val="395"/>
              </a:spcBef>
              <a:tabLst>
                <a:tab pos="247015" algn="l"/>
              </a:tabLst>
            </a:pPr>
            <a:r>
              <a:rPr lang="en-US" sz="1400" b="1" spc="5" dirty="0" err="1">
                <a:solidFill>
                  <a:srgbClr val="282A2B"/>
                </a:solidFill>
                <a:cs typeface="Arial"/>
              </a:rPr>
              <a:t>Ermakova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10" dirty="0">
                <a:solidFill>
                  <a:srgbClr val="282A2B"/>
                </a:solidFill>
                <a:cs typeface="Arial"/>
              </a:rPr>
              <a:t>YG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др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. (2018) SypHer3s: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A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genetically encoded fluorescent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ratiometric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probe with enhanced brightness and an improved dynamic range. </a:t>
            </a:r>
            <a:r>
              <a:rPr lang="en-US" sz="1400" b="1" i="1" spc="5" dirty="0">
                <a:solidFill>
                  <a:srgbClr val="282A2B"/>
                </a:solidFill>
                <a:cs typeface="Arial"/>
              </a:rPr>
              <a:t>Chem </a:t>
            </a:r>
            <a:r>
              <a:rPr lang="en-US" sz="1400" b="1" i="1" spc="5" dirty="0" err="1">
                <a:solidFill>
                  <a:srgbClr val="282A2B"/>
                </a:solidFill>
                <a:cs typeface="Arial"/>
              </a:rPr>
              <a:t>Commun</a:t>
            </a:r>
            <a:r>
              <a:rPr lang="en-US" sz="1400" b="1" i="1" spc="-5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(</a:t>
            </a:r>
            <a:r>
              <a:rPr lang="en-US" sz="1400" b="1" i="1" dirty="0" err="1">
                <a:solidFill>
                  <a:srgbClr val="282A2B"/>
                </a:solidFill>
                <a:cs typeface="Arial"/>
              </a:rPr>
              <a:t>Camb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)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6.29</a:t>
            </a:r>
            <a:endParaRPr sz="1400" b="1" dirty="0"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153892" y="4860530"/>
            <a:ext cx="8728510" cy="1997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48920">
              <a:lnSpc>
                <a:spcPct val="90000"/>
              </a:lnSpc>
              <a:spcAft>
                <a:spcPts val="600"/>
              </a:spcAft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Этот «молекулярный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pH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-метр» является усовершенствованной версией рН-сенсоров семейства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SypHer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разработанных ранее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лаборатории. Сенсор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позволяет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количественно  измерять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рН в живых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системах разной степени сложности. SypHer3s методами генетической инженерии может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быть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доставлен живую клетку и,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благодаря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своей беспрецедентно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высокой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яркости, может использоваться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микроскопии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высокого разрешения: например, для точных наблюдений за колебаниями кислотности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клетках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или даже 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целых  организмах 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—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статье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впервые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измерен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рН 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различных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тканях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эмбриона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рыбки</a:t>
            </a:r>
            <a:r>
              <a:rPr lang="ru-RU" sz="1200" spc="-3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данио-рерио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</a:t>
            </a:r>
            <a:endParaRPr lang="ru-RU" sz="1200" dirty="0">
              <a:cs typeface="Arial"/>
            </a:endParaRPr>
          </a:p>
          <a:p>
            <a:pPr marR="5080">
              <a:lnSpc>
                <a:spcPct val="90000"/>
              </a:lnSpc>
              <a:spcAft>
                <a:spcPts val="600"/>
              </a:spcAft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Кроме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того,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помощью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SypHer3s удалось продемонстрировать функциональную неоднородность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митохондрий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разных компартментах нейронов.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теле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нейрона митохондрии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малоактивны, 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время как 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синапсах они начинают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активно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откачивать протоны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матрикса, создавая электрохимический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градиент,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необходимый для синтеза </a:t>
            </a:r>
            <a:r>
              <a:rPr lang="ru-RU" sz="1200" spc="-20" dirty="0">
                <a:solidFill>
                  <a:srgbClr val="282A2B"/>
                </a:solidFill>
                <a:cs typeface="Arial"/>
              </a:rPr>
              <a:t>АТФ.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Следить за  этими процессами удобно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помощью рН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сенсора, направленного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митохондрии.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словам Всеволода Белоусова, «складывается впечатление, что разные части нейрона получают  энергию по-разному: тело живет за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счет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гликолиза,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синапсы 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—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за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счет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окислительного</a:t>
            </a:r>
            <a:r>
              <a:rPr lang="ru-RU" sz="12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фосфорилирования».</a:t>
            </a:r>
            <a:endParaRPr lang="ru-RU" sz="1200" dirty="0">
              <a:cs typeface="Arial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xmlns="" id="{7F2B3856-876C-4F5F-8C12-179EB7532EC8}"/>
              </a:ext>
            </a:extLst>
          </p:cNvPr>
          <p:cNvSpPr/>
          <p:nvPr/>
        </p:nvSpPr>
        <p:spPr>
          <a:xfrm>
            <a:off x="236141" y="1492554"/>
            <a:ext cx="6063991" cy="33204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961907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МЕТАБОЛИЗМА И РЕДОКС-БИОЛОГИИ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(д.б.н. В.В. Белоусов)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7C64A86D-86F7-4849-957E-F9A60FFE88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85064609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947209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ФУНКЦИОНИРОВАНИЯ ЖИВЫХ СИСТЕМ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(академик О.А. Донцова)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103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48364689"/>
              </p:ext>
            </p:extLst>
          </p:nvPr>
        </p:nvGraphicFramePr>
        <p:xfrm>
          <a:off x="828675" y="1502876"/>
          <a:ext cx="7486650" cy="5105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65508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589" y="193588"/>
            <a:ext cx="7349066" cy="979574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Лаборатория молекулярного дизайна и синтеза (В.А. Коршун)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Лаборатория </a:t>
            </a:r>
            <a:r>
              <a:rPr lang="ru-RU" sz="1400" dirty="0" err="1">
                <a:solidFill>
                  <a:schemeClr val="bg1"/>
                </a:solidFill>
              </a:rPr>
              <a:t>биомолекулярной</a:t>
            </a:r>
            <a:r>
              <a:rPr lang="ru-RU" sz="1400" dirty="0">
                <a:solidFill>
                  <a:schemeClr val="bg1"/>
                </a:solidFill>
              </a:rPr>
              <a:t> ЯМР-спектроскопии (А.С. Арсеньев)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Группа структурной биологии ионных каналов (З.О. </a:t>
            </a:r>
            <a:r>
              <a:rPr lang="ru-RU" sz="1400" dirty="0" err="1">
                <a:solidFill>
                  <a:schemeClr val="bg1"/>
                </a:solidFill>
              </a:rPr>
              <a:t>Шенкарев</a:t>
            </a:r>
            <a:r>
              <a:rPr lang="ru-RU" sz="1400" dirty="0">
                <a:solidFill>
                  <a:schemeClr val="bg1"/>
                </a:solidFill>
              </a:rPr>
              <a:t>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Лаборатория </a:t>
            </a:r>
            <a:r>
              <a:rPr lang="ru-RU" sz="1400" dirty="0" err="1">
                <a:solidFill>
                  <a:schemeClr val="bg1"/>
                </a:solidFill>
              </a:rPr>
              <a:t>нейрорецепторов</a:t>
            </a:r>
            <a:r>
              <a:rPr lang="ru-RU" sz="1400" dirty="0">
                <a:solidFill>
                  <a:schemeClr val="bg1"/>
                </a:solidFill>
              </a:rPr>
              <a:t> и </a:t>
            </a:r>
            <a:r>
              <a:rPr lang="ru-RU" sz="1400" dirty="0" err="1">
                <a:solidFill>
                  <a:schemeClr val="bg1"/>
                </a:solidFill>
              </a:rPr>
              <a:t>нейрорегуляторов</a:t>
            </a:r>
            <a:r>
              <a:rPr lang="ru-RU" sz="1400" dirty="0">
                <a:solidFill>
                  <a:schemeClr val="bg1"/>
                </a:solidFill>
              </a:rPr>
              <a:t> (С.А. Козлов)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89589" y="1305296"/>
            <a:ext cx="7428988" cy="33470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СТРУКТУРА И СВОЙСТВА НОВЫХ АНТИБИОТИКОВ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5118399" y="1851888"/>
            <a:ext cx="3764002" cy="25713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 marL="304800" indent="-168275">
              <a:lnSpc>
                <a:spcPct val="90000"/>
              </a:lnSpc>
              <a:buAutoNum type="arabicPeriod"/>
              <a:tabLst>
                <a:tab pos="305435" algn="l"/>
              </a:tabLst>
            </a:pPr>
            <a:r>
              <a:rPr lang="en-US" sz="1200" b="1" dirty="0" err="1"/>
              <a:t>Alferova</a:t>
            </a:r>
            <a:r>
              <a:rPr lang="en-US" sz="1200" b="1" dirty="0"/>
              <a:t> VA </a:t>
            </a:r>
            <a:r>
              <a:rPr lang="ru-RU" sz="1200" b="1" dirty="0"/>
              <a:t>и др. (2018) 4-</a:t>
            </a:r>
            <a:r>
              <a:rPr lang="en-US" sz="1200" b="1" dirty="0"/>
              <a:t>Chloro-l-kynurenine as fluorescent amino acid in natural peptides</a:t>
            </a:r>
            <a:r>
              <a:rPr lang="en-US" sz="1200" b="1" i="1" dirty="0"/>
              <a:t>. Amino Acids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2.906</a:t>
            </a:r>
            <a:endParaRPr lang="en-US" sz="1200" b="1" i="1" dirty="0"/>
          </a:p>
          <a:p>
            <a:pPr marL="304800" indent="-168275">
              <a:lnSpc>
                <a:spcPct val="90000"/>
              </a:lnSpc>
              <a:buAutoNum type="arabicPeriod"/>
              <a:tabLst>
                <a:tab pos="305435" algn="l"/>
              </a:tabLst>
            </a:pPr>
            <a:r>
              <a:rPr lang="en-US" sz="1200" b="1" dirty="0" err="1"/>
              <a:t>Alferova</a:t>
            </a:r>
            <a:r>
              <a:rPr lang="en-US" sz="1200" b="1" dirty="0"/>
              <a:t> VA </a:t>
            </a:r>
            <a:r>
              <a:rPr lang="ru-RU" sz="1200" b="1" dirty="0"/>
              <a:t>и др. (2018) </a:t>
            </a:r>
            <a:r>
              <a:rPr lang="en-US" sz="1200" b="1" dirty="0" err="1"/>
              <a:t>Astolides</a:t>
            </a:r>
            <a:r>
              <a:rPr lang="en-US" sz="1200" b="1" dirty="0"/>
              <a:t> A and B, antifungal and cytotoxic naphthoquinone-derived polyol </a:t>
            </a:r>
            <a:r>
              <a:rPr lang="en-US" sz="1200" b="1" dirty="0" err="1"/>
              <a:t>macrolactones</a:t>
            </a:r>
            <a:r>
              <a:rPr lang="en-US" sz="1200" b="1" dirty="0"/>
              <a:t> from Streptomyces </a:t>
            </a:r>
            <a:r>
              <a:rPr lang="en-US" sz="1200" b="1" dirty="0" err="1"/>
              <a:t>hygroscopicus</a:t>
            </a:r>
            <a:r>
              <a:rPr lang="en-US" sz="1200" b="1" dirty="0"/>
              <a:t>. </a:t>
            </a:r>
            <a:r>
              <a:rPr lang="en-US" sz="1200" b="1" i="1" dirty="0"/>
              <a:t>Tetrahedron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2.377</a:t>
            </a:r>
            <a:endParaRPr lang="en-US" sz="1200" b="1" i="1" dirty="0"/>
          </a:p>
          <a:p>
            <a:pPr marL="304800" marR="5080" indent="-168275">
              <a:lnSpc>
                <a:spcPct val="90000"/>
              </a:lnSpc>
              <a:buAutoNum type="arabicPeriod"/>
              <a:tabLst>
                <a:tab pos="305435" algn="l"/>
              </a:tabLst>
            </a:pPr>
            <a:r>
              <a:rPr lang="en-US" sz="1200" b="1" dirty="0"/>
              <a:t>Jiang ZK </a:t>
            </a:r>
            <a:r>
              <a:rPr lang="ru-RU" sz="1200" b="1" dirty="0"/>
              <a:t>и др. (2018) </a:t>
            </a:r>
            <a:r>
              <a:rPr lang="en-US" sz="1200" b="1" dirty="0"/>
              <a:t>Diversity, novelty, and antimicrobial activity of endophytic actinobacteria from mangrove plants in </a:t>
            </a:r>
            <a:r>
              <a:rPr lang="en-US" sz="1200" b="1" dirty="0" err="1"/>
              <a:t>Beilun</a:t>
            </a:r>
            <a:r>
              <a:rPr lang="en-US" sz="1200" b="1" dirty="0"/>
              <a:t> Estuary National Nature Reserve of Guangxi, China. </a:t>
            </a:r>
            <a:r>
              <a:rPr lang="en-US" sz="1200" b="1" i="1" dirty="0"/>
              <a:t>Front  Microbiol </a:t>
            </a:r>
            <a:br>
              <a:rPr lang="en-US" sz="1200" b="1" i="1" dirty="0"/>
            </a:b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4.019</a:t>
            </a:r>
            <a:endParaRPr lang="en-US" sz="1200" b="1" i="1" dirty="0"/>
          </a:p>
          <a:p>
            <a:pPr marL="304800" indent="-168275">
              <a:lnSpc>
                <a:spcPct val="90000"/>
              </a:lnSpc>
              <a:buAutoNum type="arabicPeriod"/>
              <a:tabLst>
                <a:tab pos="305435" algn="l"/>
              </a:tabLst>
            </a:pPr>
            <a:r>
              <a:rPr lang="en-US" sz="1200" b="1" dirty="0" err="1"/>
              <a:t>Tyurin</a:t>
            </a:r>
            <a:r>
              <a:rPr lang="en-US" sz="1200" b="1" dirty="0"/>
              <a:t> AP </a:t>
            </a:r>
            <a:r>
              <a:rPr lang="ru-RU" sz="1200" b="1" dirty="0"/>
              <a:t>и др. (2018) </a:t>
            </a:r>
            <a:r>
              <a:rPr lang="en-US" sz="1200" b="1" dirty="0" err="1"/>
              <a:t>Crystallomycin</a:t>
            </a:r>
            <a:r>
              <a:rPr lang="en-US" sz="1200" b="1" dirty="0"/>
              <a:t> revisited after 60 years: </a:t>
            </a:r>
            <a:r>
              <a:rPr lang="en-US" sz="1200" b="1" dirty="0" err="1"/>
              <a:t>Aspartocins</a:t>
            </a:r>
            <a:r>
              <a:rPr lang="en-US" sz="1200" b="1" dirty="0"/>
              <a:t> B and C. </a:t>
            </a:r>
            <a:r>
              <a:rPr lang="en-US" sz="1200" b="1" i="1" dirty="0" err="1"/>
              <a:t>Medchemcomm</a:t>
            </a:r>
            <a:r>
              <a:rPr lang="en-US" sz="1200" b="1" i="1" dirty="0"/>
              <a:t/>
            </a:r>
            <a:br>
              <a:rPr lang="en-US" sz="1200" b="1" i="1" dirty="0"/>
            </a:b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2.342</a:t>
            </a:r>
            <a:endParaRPr sz="1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189588" y="4600582"/>
            <a:ext cx="8692813" cy="2240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lnSpc>
                <a:spcPct val="90000"/>
              </a:lnSpc>
              <a:spcAft>
                <a:spcPts val="600"/>
              </a:spcAft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Установлена структура двух компонентов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липопептидного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антибиотика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кристалломицина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образца, полученного 60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лет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назад.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Установлена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идентичность компонентов 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кристалломицина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двум компонентам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аспартоцина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структура которых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была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выяснена недавно. Антибиотик проявляет Ca</a:t>
            </a:r>
            <a:r>
              <a:rPr lang="ru-RU" sz="1200" baseline="27777" dirty="0">
                <a:solidFill>
                  <a:srgbClr val="282A2B"/>
                </a:solidFill>
                <a:cs typeface="Arial"/>
              </a:rPr>
              <a:t>2+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-зависимую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активность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грам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-положительным бактериям. 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помощью ЯМР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исследованы конформации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кристалломицина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2 в</a:t>
            </a:r>
            <a:r>
              <a:rPr lang="ru-RU" sz="1200" spc="-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растворе.</a:t>
            </a:r>
            <a:endParaRPr lang="ru-RU" sz="1200" dirty="0">
              <a:cs typeface="Times New Roman"/>
            </a:endParaRPr>
          </a:p>
          <a:p>
            <a:pPr marR="165735">
              <a:lnSpc>
                <a:spcPct val="90000"/>
              </a:lnSpc>
              <a:spcAft>
                <a:spcPts val="600"/>
              </a:spcAft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составе пептидного антибиотика INA-5812 обнаружена аминокислота 4-хлор-L-кинуренин, ранее встречавшаяся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природных продуктах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лишь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однажды.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Нами впервые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описаны  флуоресцентные свойства 4-хлор-L-кинуренина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его использование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качестве донора энергии для возбуждения других</a:t>
            </a:r>
            <a:r>
              <a:rPr lang="ru-RU" sz="12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флуорофоров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</a:t>
            </a:r>
          </a:p>
          <a:p>
            <a:pPr marR="165735">
              <a:lnSpc>
                <a:spcPct val="90000"/>
              </a:lnSpc>
              <a:spcAft>
                <a:spcPts val="600"/>
              </a:spcAft>
            </a:pPr>
            <a:r>
              <a:rPr lang="ru-RU"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использованием различных методов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2D ЯМР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установлена структура двух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новых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макролидных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антибиотиков,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астолидов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и Б.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Молекулы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астолидов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одновременно содержат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качестве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агликонов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мембрано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-активный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полиольный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макролид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редокс-активный нафтохиноновый остаток. Наличие гидроксильной группы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положении 18 принципиальным  образом меняет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спектр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биологической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активности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 сравнению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известными аналогами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возрастает противогрибковая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активность 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снижается</a:t>
            </a:r>
            <a:r>
              <a:rPr lang="ru-RU" sz="1200" spc="5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цитотоксичность.</a:t>
            </a:r>
            <a:endParaRPr lang="ru-RU" sz="1200" dirty="0">
              <a:latin typeface="Arial"/>
              <a:cs typeface="Arial"/>
            </a:endParaRPr>
          </a:p>
        </p:txBody>
      </p:sp>
      <p:pic>
        <p:nvPicPr>
          <p:cNvPr id="5122" name="Picture 2" descr="http://www.ibch.ru/ru/downloads/labreport/155/Risunok1.jpg">
            <a:extLst>
              <a:ext uri="{FF2B5EF4-FFF2-40B4-BE49-F238E27FC236}">
                <a16:creationId xmlns:a16="http://schemas.microsoft.com/office/drawing/2014/main" xmlns="" id="{389DD19F-5414-43C9-999B-CD5BC6A1E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589" y="1856903"/>
            <a:ext cx="4636935" cy="272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59462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589" y="193588"/>
            <a:ext cx="7349066" cy="494569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мембранных и биоэнергетических систем (М.И. </a:t>
            </a:r>
            <a:r>
              <a:rPr lang="ru-RU" sz="1600" dirty="0" err="1">
                <a:solidFill>
                  <a:schemeClr val="bg1"/>
                </a:solidFill>
              </a:rPr>
              <a:t>Шахпаронов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89588" y="865506"/>
            <a:ext cx="7428988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НОВЫЙ МЕХАНИЗМ МЕЖКЛЕТОЧНОЙ КОММУНИКАЦИИ КЛЕТОК ГЛИОБЛАСТОМЫ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189588" y="5948960"/>
            <a:ext cx="4467253" cy="8262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 marL="136525">
              <a:lnSpc>
                <a:spcPct val="90000"/>
              </a:lnSpc>
              <a:tabLst>
                <a:tab pos="305435" algn="l"/>
              </a:tabLst>
            </a:pPr>
            <a:r>
              <a:rPr lang="en-US" sz="1400" b="1" dirty="0"/>
              <a:t>M</a:t>
            </a:r>
            <a:r>
              <a:rPr lang="ru-RU" sz="1400" b="1" dirty="0"/>
              <a:t>.</a:t>
            </a:r>
            <a:r>
              <a:rPr lang="en-US" sz="1400" b="1" dirty="0"/>
              <a:t>S. </a:t>
            </a:r>
            <a:r>
              <a:rPr lang="en-US" sz="1400" b="1" dirty="0" err="1"/>
              <a:t>Pavlyukov</a:t>
            </a:r>
            <a:r>
              <a:rPr lang="en-US" sz="1400" b="1" dirty="0"/>
              <a:t>, Hai Yu, </a:t>
            </a:r>
            <a:r>
              <a:rPr lang="en-US" sz="1400" b="1" dirty="0" err="1"/>
              <a:t>Soniya</a:t>
            </a:r>
            <a:r>
              <a:rPr lang="en-US" sz="1400" b="1" dirty="0"/>
              <a:t> </a:t>
            </a:r>
            <a:r>
              <a:rPr lang="en-US" sz="1400" b="1" dirty="0" err="1"/>
              <a:t>Bastola</a:t>
            </a:r>
            <a:r>
              <a:rPr lang="en-US" sz="1400" b="1" dirty="0"/>
              <a:t>, et al. Apoptotic cell-derived extracellular vesicles promote malignancy of glioblastoma via intercellular transfer of splicing factors. </a:t>
            </a:r>
            <a:r>
              <a:rPr lang="en-US" sz="1400" b="1" i="1" dirty="0"/>
              <a:t>Cancer Cell</a:t>
            </a:r>
            <a:r>
              <a:rPr lang="en-US" sz="1400" b="1" dirty="0"/>
              <a:t>. 2018, 34(1): 119-135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22.844</a:t>
            </a:r>
            <a:endParaRPr sz="1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189587" y="1520803"/>
            <a:ext cx="86928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Было показано, что под воздействием </a:t>
            </a:r>
            <a:r>
              <a:rPr lang="ru-RU" sz="1400" dirty="0" err="1"/>
              <a:t>химио</a:t>
            </a:r>
            <a:r>
              <a:rPr lang="ru-RU" sz="1400" dirty="0"/>
              <a:t>- и радиотерапии клетки </a:t>
            </a:r>
            <a:r>
              <a:rPr lang="ru-RU" sz="1400" dirty="0" err="1"/>
              <a:t>глиобластомы</a:t>
            </a:r>
            <a:r>
              <a:rPr lang="ru-RU" sz="1400" dirty="0"/>
              <a:t> секретируют мембранные пузырьки - везикулы, обогащённых различными компонентами </a:t>
            </a:r>
            <a:r>
              <a:rPr lang="ru-RU" sz="1400" dirty="0" err="1"/>
              <a:t>сплайсосом</a:t>
            </a:r>
            <a:r>
              <a:rPr lang="ru-RU" sz="1400" dirty="0"/>
              <a:t>. Эти везикулы изменяют тип сплайсинга РНК в </a:t>
            </a:r>
            <a:r>
              <a:rPr lang="ru-RU" sz="1400" dirty="0" err="1"/>
              <a:t>реципиентных</a:t>
            </a:r>
            <a:r>
              <a:rPr lang="ru-RU" sz="1400" dirty="0"/>
              <a:t> опухолевых клетках, таким образом, увеличивая их </a:t>
            </a:r>
            <a:r>
              <a:rPr lang="ru-RU" sz="1400" dirty="0" err="1"/>
              <a:t>инвазивность</a:t>
            </a:r>
            <a:r>
              <a:rPr lang="ru-RU" sz="1400" dirty="0"/>
              <a:t>, пролиферацию и устойчивость к терапии.  </a:t>
            </a:r>
          </a:p>
        </p:txBody>
      </p:sp>
      <p:pic>
        <p:nvPicPr>
          <p:cNvPr id="8" name="Picture 17">
            <a:extLst>
              <a:ext uri="{FF2B5EF4-FFF2-40B4-BE49-F238E27FC236}">
                <a16:creationId xmlns:a16="http://schemas.microsoft.com/office/drawing/2014/main" xmlns="" id="{10B2CF52-461D-47C2-A11D-90BA0B20CE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351"/>
          <a:stretch/>
        </p:blipFill>
        <p:spPr>
          <a:xfrm>
            <a:off x="424587" y="2620653"/>
            <a:ext cx="7882172" cy="3160280"/>
          </a:xfrm>
          <a:prstGeom prst="rect">
            <a:avLst/>
          </a:prstGeom>
        </p:spPr>
      </p:pic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2026794B-A9A3-45B4-A53F-7DB20268645E}"/>
              </a:ext>
            </a:extLst>
          </p:cNvPr>
          <p:cNvSpPr/>
          <p:nvPr/>
        </p:nvSpPr>
        <p:spPr>
          <a:xfrm>
            <a:off x="6297106" y="5172449"/>
            <a:ext cx="25852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Рис.</a:t>
            </a:r>
            <a:r>
              <a:rPr lang="ru-RU" sz="1400" dirty="0"/>
              <a:t> Модель, иллюстрирующая предполагаемую роль </a:t>
            </a:r>
            <a:r>
              <a:rPr lang="ru-RU" sz="1400" dirty="0" err="1"/>
              <a:t>сплайсосомных</a:t>
            </a:r>
            <a:r>
              <a:rPr lang="ru-RU" sz="1400" dirty="0"/>
              <a:t> белков в передаче сигнала от </a:t>
            </a:r>
            <a:r>
              <a:rPr lang="ru-RU" sz="1400" dirty="0" err="1"/>
              <a:t>апоптотических</a:t>
            </a:r>
            <a:r>
              <a:rPr lang="ru-RU" sz="1400" dirty="0"/>
              <a:t> к выжившим клеткам глиобластомы. </a:t>
            </a:r>
          </a:p>
        </p:txBody>
      </p:sp>
    </p:spTree>
    <p:extLst>
      <p:ext uri="{BB962C8B-B14F-4D97-AF65-F5344CB8AC3E}">
        <p14:creationId xmlns:p14="http://schemas.microsoft.com/office/powerpoint/2010/main" xmlns="" val="3408652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589" y="193588"/>
            <a:ext cx="7349066" cy="494569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Лаборатория мембранных и биоэнергетических систем (М.И. </a:t>
            </a:r>
            <a:r>
              <a:rPr lang="ru-RU" sz="1600" dirty="0" err="1">
                <a:solidFill>
                  <a:schemeClr val="bg1"/>
                </a:solidFill>
              </a:rPr>
              <a:t>Шахпаронов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89588" y="865506"/>
            <a:ext cx="8208178" cy="334706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РОЛЬ СПЛАЙСИНГА РНК В ОТВЕТЕ РАКОВЫХ КЛЕТОК НА ТЕРАПИЮ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5763238" y="5158906"/>
            <a:ext cx="3113138" cy="14079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 lvl="0">
              <a:lnSpc>
                <a:spcPct val="90000"/>
              </a:lnSpc>
              <a:tabLst>
                <a:tab pos="862330" algn="l"/>
              </a:tabLst>
            </a:pPr>
            <a:r>
              <a:rPr lang="en-US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K.S. </a:t>
            </a:r>
            <a:r>
              <a:rPr lang="en-US" sz="1400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Anufrieva</a:t>
            </a:r>
            <a:r>
              <a:rPr lang="en-US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V.</a:t>
            </a:r>
            <a:r>
              <a:rPr lang="ru-RU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Shender</a:t>
            </a:r>
            <a:r>
              <a:rPr lang="en-US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G.P. </a:t>
            </a:r>
            <a:r>
              <a:rPr lang="en-US" sz="1400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Arapidi</a:t>
            </a:r>
            <a:r>
              <a:rPr lang="en-US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M.S. </a:t>
            </a:r>
            <a:r>
              <a:rPr lang="en-US" sz="1400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Pavlyukov</a:t>
            </a:r>
            <a:r>
              <a:rPr lang="en-US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M.I. </a:t>
            </a:r>
            <a:r>
              <a:rPr lang="en-US" sz="1400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Shakhparonov</a:t>
            </a:r>
            <a:r>
              <a:rPr lang="en-US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P.V. </a:t>
            </a:r>
            <a:r>
              <a:rPr lang="en-US" sz="1400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Shnaider</a:t>
            </a:r>
            <a:r>
              <a:rPr lang="en-US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et al. Therapy-induced stress response is associated with downregulation of pre-mRNA splicing in cancer cells. </a:t>
            </a:r>
            <a:r>
              <a:rPr lang="en-US" sz="1400" b="1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Genome Med</a:t>
            </a:r>
            <a:r>
              <a:rPr lang="en-US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2018, 10(1):</a:t>
            </a:r>
            <a:r>
              <a:rPr lang="ru-RU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49.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8.898</a:t>
            </a:r>
            <a:endParaRPr lang="ru-RU" sz="14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183563" y="1350511"/>
            <a:ext cx="86928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 помощью мета анализа экспрессии генов в более чем 650 образцах опухолевых клеток было показано, что изменение сплайсинга РНК является универсальным ответом раковых клеток на стресс. Ингибирование этих изменений сплайсинга позволяет нарушить процесс репарации ДНК и многократно увеличить чувствительность опухолевых клеток к химиотерапии.</a:t>
            </a: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2026794B-A9A3-45B4-A53F-7DB20268645E}"/>
              </a:ext>
            </a:extLst>
          </p:cNvPr>
          <p:cNvSpPr/>
          <p:nvPr/>
        </p:nvSpPr>
        <p:spPr>
          <a:xfrm>
            <a:off x="5863471" y="2304618"/>
            <a:ext cx="31931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Рис.</a:t>
            </a:r>
            <a:r>
              <a:rPr lang="ru-RU" sz="1400" dirty="0"/>
              <a:t> (</a:t>
            </a:r>
            <a:r>
              <a:rPr lang="ru-RU" sz="1400" i="1" dirty="0"/>
              <a:t>А</a:t>
            </a:r>
            <a:r>
              <a:rPr lang="ru-RU" sz="1400" dirty="0"/>
              <a:t>) Модель, иллюстрирующая различные пути регуляции сплайсинга РНК в опухолевых клетках подвергшихся терапии. </a:t>
            </a:r>
            <a:endParaRPr lang="en-US" sz="1400" dirty="0"/>
          </a:p>
          <a:p>
            <a:r>
              <a:rPr lang="ru-RU" sz="1400" dirty="0"/>
              <a:t>(</a:t>
            </a:r>
            <a:r>
              <a:rPr lang="ru-RU" sz="1400" i="1" dirty="0"/>
              <a:t>Б</a:t>
            </a:r>
            <a:r>
              <a:rPr lang="ru-RU" sz="1400" dirty="0"/>
              <a:t>) Ингибирование сплайсинга с помощью </a:t>
            </a:r>
            <a:r>
              <a:rPr lang="ru-RU" sz="1400" dirty="0" err="1"/>
              <a:t>Пладиенолида</a:t>
            </a:r>
            <a:r>
              <a:rPr lang="ru-RU" sz="1400" dirty="0"/>
              <a:t> Б (</a:t>
            </a:r>
            <a:r>
              <a:rPr lang="en-US" sz="1400" dirty="0"/>
              <a:t>Pl B</a:t>
            </a:r>
            <a:r>
              <a:rPr lang="ru-RU" sz="1400" dirty="0"/>
              <a:t>), предотвращает активацию ферментов репарации ДНК (</a:t>
            </a:r>
            <a:r>
              <a:rPr lang="en-US" sz="1400" dirty="0"/>
              <a:t>ATM</a:t>
            </a:r>
            <a:r>
              <a:rPr lang="ru-RU" sz="1400" dirty="0"/>
              <a:t>) в опухолевых клетках подвергшихся терапии (</a:t>
            </a:r>
            <a:r>
              <a:rPr lang="en-US" sz="1400" dirty="0"/>
              <a:t>CP – </a:t>
            </a:r>
            <a:r>
              <a:rPr lang="ru-RU" sz="1400" dirty="0" err="1"/>
              <a:t>цисплатин</a:t>
            </a:r>
            <a:r>
              <a:rPr lang="ru-RU" sz="1400" dirty="0"/>
              <a:t>).</a:t>
            </a:r>
          </a:p>
        </p:txBody>
      </p:sp>
      <p:grpSp>
        <p:nvGrpSpPr>
          <p:cNvPr id="13" name="Group 10">
            <a:extLst>
              <a:ext uri="{FF2B5EF4-FFF2-40B4-BE49-F238E27FC236}">
                <a16:creationId xmlns:a16="http://schemas.microsoft.com/office/drawing/2014/main" xmlns="" id="{5333CCE5-D5B7-4C9A-990C-84A654E36637}"/>
              </a:ext>
            </a:extLst>
          </p:cNvPr>
          <p:cNvGrpSpPr/>
          <p:nvPr/>
        </p:nvGrpSpPr>
        <p:grpSpPr>
          <a:xfrm>
            <a:off x="183563" y="2376333"/>
            <a:ext cx="5441940" cy="4354099"/>
            <a:chOff x="422032" y="2241829"/>
            <a:chExt cx="4620948" cy="3598548"/>
          </a:xfrm>
        </p:grpSpPr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xmlns="" id="{7D24F6FE-EC25-44AE-88C3-C1C022ADF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1102" y="2241829"/>
              <a:ext cx="4551878" cy="1941494"/>
            </a:xfrm>
            <a:prstGeom prst="rect">
              <a:avLst/>
            </a:prstGeom>
          </p:spPr>
        </p:pic>
        <p:pic>
          <p:nvPicPr>
            <p:cNvPr id="15" name="Picture 5">
              <a:extLst>
                <a:ext uri="{FF2B5EF4-FFF2-40B4-BE49-F238E27FC236}">
                  <a16:creationId xmlns:a16="http://schemas.microsoft.com/office/drawing/2014/main" xmlns="" id="{6A681838-374C-4C04-96E2-B15618A9E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1102" y="4262235"/>
              <a:ext cx="4365511" cy="1578142"/>
            </a:xfrm>
            <a:prstGeom prst="rect">
              <a:avLst/>
            </a:prstGeom>
          </p:spPr>
        </p:pic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xmlns="" id="{A3E73FEB-A9A9-498E-84D8-1C6C47492C56}"/>
                </a:ext>
              </a:extLst>
            </p:cNvPr>
            <p:cNvSpPr/>
            <p:nvPr/>
          </p:nvSpPr>
          <p:spPr>
            <a:xfrm>
              <a:off x="422032" y="4262235"/>
              <a:ext cx="334108" cy="213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2397804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589" y="193588"/>
            <a:ext cx="7349066" cy="551130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Группа молекулярных инструментов для исследования живых систем (А.В. </a:t>
            </a:r>
            <a:r>
              <a:rPr lang="ru-RU" sz="1400" dirty="0" err="1">
                <a:solidFill>
                  <a:schemeClr val="bg1"/>
                </a:solidFill>
              </a:rPr>
              <a:t>Аралов</a:t>
            </a:r>
            <a:r>
              <a:rPr lang="ru-RU" sz="1400" dirty="0">
                <a:solidFill>
                  <a:schemeClr val="bg1"/>
                </a:solidFill>
              </a:rPr>
              <a:t>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Лаборатория молекулярного дизайна и синтеза (В.А. Коршун)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149628" y="770811"/>
            <a:ext cx="8155386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НОВЫЕ ПРОТИВОВИРУСНЫЕ НУКЛЕОЗИДНЫЕ ПРОИЗВОДНЫЕ ДЛЯ ИНГИБИРОВАНИЯ РЕПРОДУКЦИИ  ВИРУСА КЛЕЩЕВОГО ЭНЦЕФАЛИТА И ВИРУСА ВАРИЦЕЛЛА-ЗОСТЕР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149628" y="5971569"/>
            <a:ext cx="5043852" cy="54925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 marL="136525">
              <a:lnSpc>
                <a:spcPct val="90000"/>
              </a:lnSpc>
              <a:tabLst>
                <a:tab pos="305435" algn="l"/>
              </a:tabLst>
            </a:pPr>
            <a:r>
              <a:rPr lang="en-US" sz="1200" b="1" dirty="0" err="1">
                <a:solidFill>
                  <a:srgbClr val="282A2B"/>
                </a:solidFill>
                <a:cs typeface="Arial"/>
              </a:rPr>
              <a:t>Proskurin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spc="5" dirty="0">
                <a:solidFill>
                  <a:srgbClr val="282A2B"/>
                </a:solidFill>
                <a:cs typeface="Arial"/>
              </a:rPr>
              <a:t>GV </a:t>
            </a:r>
            <a:r>
              <a:rPr lang="ru-RU" sz="12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b="1" dirty="0">
                <a:solidFill>
                  <a:srgbClr val="282A2B"/>
                </a:solidFill>
                <a:cs typeface="Arial"/>
              </a:rPr>
              <a:t>др. (2018) 3′-</a:t>
            </a:r>
            <a:r>
              <a:rPr lang="en-US" sz="1200" b="1" dirty="0">
                <a:solidFill>
                  <a:srgbClr val="282A2B"/>
                </a:solidFill>
                <a:cs typeface="Arial"/>
              </a:rPr>
              <a:t>O-Substituted 5-(perylen-3-ylethynyl)-2′-deoxyuridines as tick-borne encephalitis virus reproduction inhibitors. </a:t>
            </a:r>
            <a:r>
              <a:rPr lang="en-US" sz="1200" b="1" i="1" dirty="0">
                <a:solidFill>
                  <a:srgbClr val="282A2B"/>
                </a:solidFill>
                <a:cs typeface="Arial"/>
              </a:rPr>
              <a:t>Eur 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J Med</a:t>
            </a:r>
            <a:r>
              <a:rPr lang="en-US" sz="1200" b="1" i="1" spc="-4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200" b="1" i="1" spc="5" dirty="0">
                <a:solidFill>
                  <a:srgbClr val="282A2B"/>
                </a:solidFill>
                <a:cs typeface="Arial"/>
              </a:rPr>
              <a:t>Chem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4.816</a:t>
            </a:r>
            <a:endParaRPr sz="1200" b="1" i="1" dirty="0">
              <a:cs typeface="Calibri" panose="020F0502020204030204" pitchFamily="34" charset="0"/>
            </a:endParaRPr>
          </a:p>
        </p:txBody>
      </p:sp>
      <p:pic>
        <p:nvPicPr>
          <p:cNvPr id="8194" name="Picture 2" descr="http://www.ibch.ru/ru/downloads/labreport/158/Dostizheniya_2018_rus.jpg">
            <a:extLst>
              <a:ext uri="{FF2B5EF4-FFF2-40B4-BE49-F238E27FC236}">
                <a16:creationId xmlns:a16="http://schemas.microsoft.com/office/drawing/2014/main" xmlns="" id="{2288D707-F2D4-414B-A509-66C7879F4C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" t="9209" r="3234" b="1443"/>
          <a:stretch/>
        </p:blipFill>
        <p:spPr bwMode="auto">
          <a:xfrm>
            <a:off x="149629" y="2177488"/>
            <a:ext cx="5043851" cy="353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02CB660-F2A0-45E1-BD57-662C97290C0F}"/>
              </a:ext>
            </a:extLst>
          </p:cNvPr>
          <p:cNvSpPr/>
          <p:nvPr/>
        </p:nvSpPr>
        <p:spPr>
          <a:xfrm>
            <a:off x="5260156" y="1775543"/>
            <a:ext cx="3734215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000" dirty="0">
                <a:solidFill>
                  <a:srgbClr val="292B2C"/>
                </a:solidFill>
              </a:rPr>
              <a:t>Был получен ряд аналогов эффективного противовирусного </a:t>
            </a:r>
            <a:r>
              <a:rPr lang="ru-RU" sz="1000" dirty="0" err="1">
                <a:solidFill>
                  <a:srgbClr val="292B2C"/>
                </a:solidFill>
              </a:rPr>
              <a:t>периленового</a:t>
            </a:r>
            <a:r>
              <a:rPr lang="ru-RU" sz="1000" dirty="0">
                <a:solidFill>
                  <a:srgbClr val="292B2C"/>
                </a:solidFill>
              </a:rPr>
              <a:t> нуклеозида, dUY11, с </a:t>
            </a:r>
            <a:r>
              <a:rPr lang="ru-RU" sz="1000" dirty="0" err="1">
                <a:solidFill>
                  <a:srgbClr val="292B2C"/>
                </a:solidFill>
              </a:rPr>
              <a:t>метилтиометильной</a:t>
            </a:r>
            <a:r>
              <a:rPr lang="ru-RU" sz="1000" dirty="0">
                <a:solidFill>
                  <a:srgbClr val="292B2C"/>
                </a:solidFill>
              </a:rPr>
              <a:t> (МТМ), </a:t>
            </a:r>
            <a:r>
              <a:rPr lang="ru-RU" sz="1000" dirty="0" err="1">
                <a:solidFill>
                  <a:srgbClr val="292B2C"/>
                </a:solidFill>
              </a:rPr>
              <a:t>азидометильной</a:t>
            </a:r>
            <a:r>
              <a:rPr lang="ru-RU" sz="1000" dirty="0">
                <a:solidFill>
                  <a:srgbClr val="292B2C"/>
                </a:solidFill>
              </a:rPr>
              <a:t> (AZM) и HO-С1-4-алкил-1,2,3-триазол-1,4-диильными группами в 3`-O-положении, а также два продукта реакции </a:t>
            </a:r>
            <a:r>
              <a:rPr lang="ru-RU" sz="1000" dirty="0" err="1">
                <a:solidFill>
                  <a:srgbClr val="292B2C"/>
                </a:solidFill>
              </a:rPr>
              <a:t>безмедного</a:t>
            </a:r>
            <a:r>
              <a:rPr lang="ru-RU" sz="1000" dirty="0">
                <a:solidFill>
                  <a:srgbClr val="292B2C"/>
                </a:solidFill>
              </a:rPr>
              <a:t> </a:t>
            </a:r>
            <a:r>
              <a:rPr lang="ru-RU" sz="1000" dirty="0" err="1">
                <a:solidFill>
                  <a:srgbClr val="292B2C"/>
                </a:solidFill>
              </a:rPr>
              <a:t>алкин-азидного</a:t>
            </a:r>
            <a:r>
              <a:rPr lang="ru-RU" sz="1000" dirty="0">
                <a:solidFill>
                  <a:srgbClr val="292B2C"/>
                </a:solidFill>
              </a:rPr>
              <a:t> циклоприсоединения AZM производного, и исследована их активность относительно вируса клещевого энцефалита (ВКЭ). Четыре соединения показали EC50 ≤10 </a:t>
            </a:r>
            <a:r>
              <a:rPr lang="ru-RU" sz="1000" dirty="0" err="1">
                <a:solidFill>
                  <a:srgbClr val="292B2C"/>
                </a:solidFill>
              </a:rPr>
              <a:t>нМ</a:t>
            </a:r>
            <a:r>
              <a:rPr lang="ru-RU" sz="1000" dirty="0">
                <a:solidFill>
                  <a:srgbClr val="292B2C"/>
                </a:solidFill>
              </a:rPr>
              <a:t>, таким образом, являясь наиболее эффективными ингибиторами ВКЭ на сегодняшний день. Кроме того, эти нуклеозиды обладают большей </a:t>
            </a:r>
            <a:r>
              <a:rPr lang="ru-RU" sz="1000" dirty="0" err="1">
                <a:solidFill>
                  <a:srgbClr val="292B2C"/>
                </a:solidFill>
              </a:rPr>
              <a:t>липофильностью</a:t>
            </a:r>
            <a:r>
              <a:rPr lang="ru-RU" sz="1000" dirty="0">
                <a:solidFill>
                  <a:srgbClr val="292B2C"/>
                </a:solidFill>
              </a:rPr>
              <a:t> (</a:t>
            </a:r>
            <a:r>
              <a:rPr lang="ru-RU" sz="1000" dirty="0" err="1">
                <a:solidFill>
                  <a:srgbClr val="292B2C"/>
                </a:solidFill>
              </a:rPr>
              <a:t>clogP</a:t>
            </a:r>
            <a:r>
              <a:rPr lang="ru-RU" sz="1000" dirty="0">
                <a:solidFill>
                  <a:srgbClr val="292B2C"/>
                </a:solidFill>
              </a:rPr>
              <a:t>) и повышенной растворимостью в водном ДМСО по сравнению с исходным dUY11.</a:t>
            </a:r>
          </a:p>
          <a:p>
            <a:pPr>
              <a:lnSpc>
                <a:spcPct val="90000"/>
              </a:lnSpc>
            </a:pPr>
            <a:r>
              <a:rPr lang="ru-RU" sz="1000" dirty="0" err="1">
                <a:solidFill>
                  <a:srgbClr val="292B2C"/>
                </a:solidFill>
              </a:rPr>
              <a:t>Феноксазиновый</a:t>
            </a:r>
            <a:r>
              <a:rPr lang="ru-RU" sz="1000" dirty="0">
                <a:solidFill>
                  <a:srgbClr val="292B2C"/>
                </a:solidFill>
              </a:rPr>
              <a:t> остов широко используется для стабилизации дуплексов нуклеиновых кислот, как часть флуоресцентных зондов для исследования структуры, узнавания и метаболизма нуклеиновых кислот и т.д. Мы осуществили синтез </a:t>
            </a:r>
            <a:r>
              <a:rPr lang="ru-RU" sz="1000" dirty="0" err="1">
                <a:solidFill>
                  <a:srgbClr val="292B2C"/>
                </a:solidFill>
              </a:rPr>
              <a:t>феноксазиновых</a:t>
            </a:r>
            <a:r>
              <a:rPr lang="ru-RU" sz="1000" dirty="0">
                <a:solidFill>
                  <a:srgbClr val="292B2C"/>
                </a:solidFill>
              </a:rPr>
              <a:t> </a:t>
            </a:r>
            <a:r>
              <a:rPr lang="ru-RU" sz="1000" dirty="0" err="1">
                <a:solidFill>
                  <a:srgbClr val="292B2C"/>
                </a:solidFill>
              </a:rPr>
              <a:t>нуклеозидных</a:t>
            </a:r>
            <a:r>
              <a:rPr lang="ru-RU" sz="1000" dirty="0">
                <a:solidFill>
                  <a:srgbClr val="292B2C"/>
                </a:solidFill>
              </a:rPr>
              <a:t> производных и исследовали их противовирусную активность относительно панели структурно разнообразных вирусов: оболочечных ДНК герпесвирусов: вируса </a:t>
            </a:r>
            <a:r>
              <a:rPr lang="ru-RU" sz="1000" dirty="0" err="1">
                <a:solidFill>
                  <a:srgbClr val="292B2C"/>
                </a:solidFill>
              </a:rPr>
              <a:t>варицелла-зостер</a:t>
            </a:r>
            <a:r>
              <a:rPr lang="ru-RU" sz="1000" dirty="0">
                <a:solidFill>
                  <a:srgbClr val="292B2C"/>
                </a:solidFill>
              </a:rPr>
              <a:t> (ВЗВ) и цитомегаловируса человека; оболочечного РНК вируса клещевого энцефалита (ВКЭ), а также </a:t>
            </a:r>
            <a:r>
              <a:rPr lang="ru-RU" sz="1000" dirty="0" err="1">
                <a:solidFill>
                  <a:srgbClr val="292B2C"/>
                </a:solidFill>
              </a:rPr>
              <a:t>необолочечных</a:t>
            </a:r>
            <a:r>
              <a:rPr lang="ru-RU" sz="1000" dirty="0">
                <a:solidFill>
                  <a:srgbClr val="292B2C"/>
                </a:solidFill>
              </a:rPr>
              <a:t> РНК энтеровирусов. Изучаемые соединения эффективно подавляли репродукцию ДНК и РНК вирусов в культуре клеток. 3-(2’-Дезокси-β-D-</a:t>
            </a:r>
            <a:r>
              <a:rPr lang="ru-RU" sz="1000" dirty="0" err="1">
                <a:solidFill>
                  <a:srgbClr val="292B2C"/>
                </a:solidFill>
              </a:rPr>
              <a:t>рибофуранозил</a:t>
            </a:r>
            <a:r>
              <a:rPr lang="ru-RU" sz="1000" dirty="0">
                <a:solidFill>
                  <a:srgbClr val="292B2C"/>
                </a:solidFill>
              </a:rPr>
              <a:t>)-1,3-диаза-2-оксофеноксазин оказался мощным ингибитором репликации ВЗВ с большей активностью по отношению к штамму дикого типа, по сравнению со штаммом с дефицитом </a:t>
            </a:r>
            <a:r>
              <a:rPr lang="ru-RU" sz="1000" dirty="0" err="1">
                <a:solidFill>
                  <a:srgbClr val="292B2C"/>
                </a:solidFill>
              </a:rPr>
              <a:t>тимидинкиназы</a:t>
            </a:r>
            <a:r>
              <a:rPr lang="ru-RU" sz="1000" dirty="0">
                <a:solidFill>
                  <a:srgbClr val="292B2C"/>
                </a:solidFill>
              </a:rPr>
              <a:t> (EC50 0,06 и 10 </a:t>
            </a:r>
            <a:r>
              <a:rPr lang="ru-RU" sz="1000" dirty="0" err="1">
                <a:solidFill>
                  <a:srgbClr val="292B2C"/>
                </a:solidFill>
              </a:rPr>
              <a:t>мкМ</a:t>
            </a:r>
            <a:r>
              <a:rPr lang="ru-RU" sz="1000" dirty="0">
                <a:solidFill>
                  <a:srgbClr val="292B2C"/>
                </a:solidFill>
              </a:rPr>
              <a:t>, соответственно). Данное соединение не проявляло цитотоксичности на всех изучаемых клеточных линиях. Несколько перспективных соединений показали активность относительно ВКЭ (EC50 0.35-0.91 </a:t>
            </a:r>
            <a:r>
              <a:rPr lang="ru-RU" sz="1000" dirty="0" err="1">
                <a:solidFill>
                  <a:srgbClr val="292B2C"/>
                </a:solidFill>
              </a:rPr>
              <a:t>мкМ</a:t>
            </a:r>
            <a:r>
              <a:rPr lang="ru-RU" sz="1000" dirty="0">
                <a:solidFill>
                  <a:srgbClr val="292B2C"/>
                </a:solidFill>
              </a:rPr>
              <a:t>), но активность сопровождалась выраженной цитотоксичностью. Данные соединения можно рассматривать в качестве отправной точки для дальнейшей оптимизации структуры </a:t>
            </a:r>
            <a:r>
              <a:rPr lang="ru-RU" sz="1000" dirty="0" err="1">
                <a:solidFill>
                  <a:srgbClr val="292B2C"/>
                </a:solidFill>
              </a:rPr>
              <a:t>антигерпесвирусных</a:t>
            </a:r>
            <a:r>
              <a:rPr lang="ru-RU" sz="1000" dirty="0">
                <a:solidFill>
                  <a:srgbClr val="292B2C"/>
                </a:solidFill>
              </a:rPr>
              <a:t> или </a:t>
            </a:r>
            <a:r>
              <a:rPr lang="ru-RU" sz="1000" dirty="0" err="1">
                <a:solidFill>
                  <a:srgbClr val="292B2C"/>
                </a:solidFill>
              </a:rPr>
              <a:t>антифлавивирусных</a:t>
            </a:r>
            <a:r>
              <a:rPr lang="ru-RU" sz="1000" dirty="0">
                <a:solidFill>
                  <a:srgbClr val="292B2C"/>
                </a:solidFill>
              </a:rPr>
              <a:t> соединений.</a:t>
            </a:r>
            <a:endParaRPr lang="ru-RU" sz="1000" b="0" i="0" dirty="0">
              <a:solidFill>
                <a:srgbClr val="292B2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730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39355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Группа электронной микроскопии (Е.А. Образцова)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49384"/>
            <a:ext cx="7428988" cy="58092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СВЕРХОСТРЫЕ ЗОНДЫ ДЛЯ АТОМНО-СИЛОВОЙ МИКРОСКОПИИ БИОМАКРОМОЛЕКУЛ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238027" y="5967426"/>
            <a:ext cx="4333973" cy="6969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 marL="78104">
              <a:lnSpc>
                <a:spcPct val="100000"/>
              </a:lnSpc>
              <a:spcBef>
                <a:spcPts val="395"/>
              </a:spcBef>
              <a:tabLst>
                <a:tab pos="247015" algn="l"/>
              </a:tabLst>
            </a:pPr>
            <a:r>
              <a:rPr lang="en-US" sz="1400" b="1" dirty="0">
                <a:solidFill>
                  <a:srgbClr val="282A2B"/>
                </a:solidFill>
                <a:cs typeface="Arial"/>
              </a:rPr>
              <a:t>Obraztsova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EA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Carbon Nanospikes: Synthesis, characterization and application for high resolution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AFM.</a:t>
            </a:r>
            <a:r>
              <a:rPr lang="en-US" sz="1400" b="1" spc="-6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Ultramicroscopy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2.929</a:t>
            </a:r>
            <a:endParaRPr sz="1400" b="1" dirty="0"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4760537" y="1411663"/>
            <a:ext cx="4121866" cy="537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300" dirty="0"/>
              <a:t>На протяжении нескольких лет в группе электронной микроскопии проводились разработки, направленные на более эффективное применение метода атомно-силовой микроскопии для визуализации </a:t>
            </a:r>
            <a:r>
              <a:rPr lang="ru-RU" sz="1300" dirty="0" err="1"/>
              <a:t>биомакромолекул</a:t>
            </a:r>
            <a:r>
              <a:rPr lang="ru-RU" sz="1300" dirty="0"/>
              <a:t>. Ранее эмпирическим путем нами были подобраны условия для получения наноструктур на остриях стандартных зондов атомно-силового микроскопа, позволяющие улучшить разрешение метода примерно на порядок (с 15-20 </a:t>
            </a:r>
            <a:r>
              <a:rPr lang="ru-RU" sz="1300" dirty="0" err="1"/>
              <a:t>нм</a:t>
            </a:r>
            <a:r>
              <a:rPr lang="ru-RU" sz="1300" dirty="0"/>
              <a:t> до ~2 </a:t>
            </a:r>
            <a:r>
              <a:rPr lang="ru-RU" sz="1300" dirty="0" err="1"/>
              <a:t>нм</a:t>
            </a:r>
            <a:r>
              <a:rPr lang="ru-RU" sz="1300" dirty="0"/>
              <a:t>). В 2018 году нами было закончено исследование физических свойств этих структур, объясняющие механизмы роста и эффективность в микроскопии. По результатам работы в 2018 году была публикована статья в журнале </a:t>
            </a:r>
            <a:r>
              <a:rPr lang="ru-RU" sz="1300" dirty="0" err="1"/>
              <a:t>Ultramicroscopy</a:t>
            </a:r>
            <a:r>
              <a:rPr lang="ru-RU" sz="1300" dirty="0"/>
              <a:t>, входящем в 1 квартиль. В 2017 году было представлено 2 доклада </a:t>
            </a:r>
            <a:r>
              <a:rPr lang="ru-RU" sz="1300"/>
              <a:t>на конференциях.</a:t>
            </a:r>
            <a:endParaRPr lang="ru-RU" sz="1300" dirty="0"/>
          </a:p>
          <a:p>
            <a:r>
              <a:rPr lang="ru-RU" sz="1300" dirty="0"/>
              <a:t>Синтез происходит с помощью метода </a:t>
            </a:r>
            <a:r>
              <a:rPr lang="ru-RU" sz="1300" dirty="0" err="1"/>
              <a:t>газофазного</a:t>
            </a:r>
            <a:r>
              <a:rPr lang="ru-RU" sz="1300" dirty="0"/>
              <a:t> химического осаждения, активированного плазмой. Статистический анализ изображений электронной микроскопии показывает, что скорость роста разветвленных </a:t>
            </a:r>
            <a:r>
              <a:rPr lang="ru-RU" sz="1300" dirty="0" err="1"/>
              <a:t>наноструктурированных</a:t>
            </a:r>
            <a:r>
              <a:rPr lang="ru-RU" sz="1300" dirty="0"/>
              <a:t> </a:t>
            </a:r>
            <a:r>
              <a:rPr lang="ru-RU" sz="1300" dirty="0" err="1"/>
              <a:t>остий</a:t>
            </a:r>
            <a:r>
              <a:rPr lang="ru-RU" sz="1300" dirty="0"/>
              <a:t> составляет порядка 100 </a:t>
            </a:r>
            <a:r>
              <a:rPr lang="ru-RU" sz="1300" dirty="0" err="1"/>
              <a:t>нм</a:t>
            </a:r>
            <a:r>
              <a:rPr lang="ru-RU" sz="1300" dirty="0"/>
              <a:t>/час. Радиус закругления полученных структур составляет 1-2 </a:t>
            </a:r>
            <a:r>
              <a:rPr lang="ru-RU" sz="1300" dirty="0" err="1"/>
              <a:t>нм</a:t>
            </a:r>
            <a:r>
              <a:rPr lang="ru-RU" sz="1300" dirty="0"/>
              <a:t>. Результаты исследования полученных зондов методом комбинационного рассеяния света показали, что разветвленные структуры состоят из аморфного углерода и, п-видимому типа </a:t>
            </a:r>
            <a:r>
              <a:rPr lang="ru-RU" sz="1300" dirty="0" err="1"/>
              <a:t>glassy</a:t>
            </a:r>
            <a:r>
              <a:rPr lang="ru-RU" sz="1300" dirty="0"/>
              <a:t> </a:t>
            </a:r>
            <a:r>
              <a:rPr lang="ru-RU" sz="1300" dirty="0" err="1"/>
              <a:t>carbon</a:t>
            </a:r>
            <a:r>
              <a:rPr lang="ru-RU" sz="1300" dirty="0"/>
              <a:t>, поскольку имеют высокие механические характеристики.</a:t>
            </a:r>
          </a:p>
        </p:txBody>
      </p:sp>
      <p:pic>
        <p:nvPicPr>
          <p:cNvPr id="7170" name="Picture 2" descr="http://www.ibch.ru/ru/downloads/labreport/165/Dostizhenie_gr._el._mikr._ris._1.jpg">
            <a:extLst>
              <a:ext uri="{FF2B5EF4-FFF2-40B4-BE49-F238E27FC236}">
                <a16:creationId xmlns:a16="http://schemas.microsoft.com/office/drawing/2014/main" xmlns="" id="{8EE2698D-800A-49A9-895E-AA00B64BF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027" y="1411663"/>
            <a:ext cx="4333973" cy="43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1709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ФУНКЦИОНИРОВАНИЯ ЖИВЫХ СИСТЕМ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(академик О.А. Донцова)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C1210C98-6C2F-4925-B3E7-801C5019B3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5857185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080556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БИОИНЖЕНЕРИИ (ФИБХ)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(академик А.И. Мирошников)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10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99712653"/>
              </p:ext>
            </p:extLst>
          </p:nvPr>
        </p:nvGraphicFramePr>
        <p:xfrm>
          <a:off x="828675" y="2444435"/>
          <a:ext cx="7486650" cy="2969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5859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824507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Группа химии пептидов (В.Н. </a:t>
            </a:r>
            <a:r>
              <a:rPr lang="ru-RU" sz="1600" dirty="0" err="1">
                <a:solidFill>
                  <a:schemeClr val="bg1"/>
                </a:solidFill>
              </a:rPr>
              <a:t>Азев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химии белка (В.М. Липкин)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Лаборатория биологических испытаний (А.Н. Мурашев) 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49812" y="1071910"/>
            <a:ext cx="8013620" cy="883574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r>
              <a:rPr lang="en-US" altLang="ru-RU" b="1" spc="-5" dirty="0">
                <a:solidFill>
                  <a:srgbClr val="990000"/>
                </a:solidFill>
                <a:latin typeface="+mj-lt"/>
                <a:cs typeface="Arial"/>
              </a:rPr>
              <a:t>РАЗРАБОТКА ЭФФЕКТИВНЫХ ТВЕРДОФАЗНЫХ МЕТОДОВ ПОЛУЧЕНИЯ ПЕПТИДОВ</a:t>
            </a:r>
            <a:r>
              <a:rPr lang="ru-RU" altLang="ru-RU" b="1" spc="-5" dirty="0">
                <a:solidFill>
                  <a:srgbClr val="990000"/>
                </a:solidFill>
                <a:latin typeface="+mj-lt"/>
                <a:cs typeface="Arial"/>
              </a:rPr>
              <a:t>, </a:t>
            </a:r>
            <a:r>
              <a:rPr lang="en-US" altLang="ru-RU" b="1" spc="-5" dirty="0">
                <a:solidFill>
                  <a:srgbClr val="990000"/>
                </a:solidFill>
                <a:latin typeface="+mj-lt"/>
                <a:cs typeface="Arial"/>
              </a:rPr>
              <a:t> ОБЛАДАЮЩИХ ИММУНОСУПРЕССОРНОЙ АКТИВНОСТЬЮ</a:t>
            </a:r>
          </a:p>
          <a:p>
            <a:pPr marL="12700">
              <a:spcBef>
                <a:spcPts val="209"/>
              </a:spcBef>
            </a:pPr>
            <a:endParaRPr lang="ru-RU" b="1" spc="-5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261598" y="5321096"/>
            <a:ext cx="8644375" cy="13433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r>
              <a:rPr lang="en-US" altLang="ru-RU" sz="1400" b="1" dirty="0" err="1"/>
              <a:t>Turobov</a:t>
            </a:r>
            <a:r>
              <a:rPr lang="en-US" altLang="ru-RU" sz="1400" b="1" dirty="0"/>
              <a:t> VI, </a:t>
            </a:r>
            <a:r>
              <a:rPr lang="en-US" altLang="ru-RU" sz="1400" b="1" dirty="0" err="1"/>
              <a:t>Azev</a:t>
            </a:r>
            <a:r>
              <a:rPr lang="en-US" altLang="ru-RU" sz="1400" b="1" dirty="0"/>
              <a:t> VN, </a:t>
            </a:r>
            <a:r>
              <a:rPr lang="en-US" altLang="ru-RU" sz="1400" b="1" dirty="0" err="1"/>
              <a:t>Shevelev</a:t>
            </a:r>
            <a:r>
              <a:rPr lang="en-US" altLang="ru-RU" sz="1400" b="1" dirty="0"/>
              <a:t> AB, </a:t>
            </a:r>
            <a:r>
              <a:rPr lang="en-US" altLang="ru-RU" sz="1400" b="1" dirty="0" err="1"/>
              <a:t>Pozdniakova</a:t>
            </a:r>
            <a:r>
              <a:rPr lang="en-US" altLang="ru-RU" sz="1400" b="1" dirty="0"/>
              <a:t> NV, Biryukova YK, </a:t>
            </a:r>
            <a:r>
              <a:rPr lang="en-US" altLang="ru-RU" sz="1400" b="1" dirty="0" err="1"/>
              <a:t>Murashev</a:t>
            </a:r>
            <a:r>
              <a:rPr lang="en-US" altLang="ru-RU" sz="1400" b="1" dirty="0"/>
              <a:t> AN, Lipkin VM, </a:t>
            </a:r>
            <a:r>
              <a:rPr lang="en-US" altLang="ru-RU" sz="1400" b="1" dirty="0" err="1"/>
              <a:t>Udovichenko</a:t>
            </a:r>
            <a:r>
              <a:rPr lang="en-US" altLang="ru-RU" sz="1400" b="1" dirty="0"/>
              <a:t> IP (2018). Immunosuppressant </a:t>
            </a:r>
            <a:r>
              <a:rPr lang="ru-RU" altLang="ru-RU" sz="1400" b="1" dirty="0"/>
              <a:t> </a:t>
            </a:r>
            <a:r>
              <a:rPr lang="en-US" altLang="ru-RU" sz="1400" b="1" dirty="0"/>
              <a:t>Peptide Abu-TGIRIS-Abu-NH2and its Application for Treatment of Multiple Sclerosis. </a:t>
            </a:r>
            <a:r>
              <a:rPr lang="en-US" altLang="ru-RU" sz="1400" b="1" i="1" dirty="0" err="1"/>
              <a:t>Bionanoscience</a:t>
            </a:r>
            <a:r>
              <a:rPr lang="en-US" altLang="ru-RU" sz="1400" b="1" dirty="0"/>
              <a:t> 8 (1), 484–489  </a:t>
            </a:r>
            <a:r>
              <a:rPr lang="en-US" altLang="ru-RU" sz="1400" b="1" dirty="0">
                <a:solidFill>
                  <a:srgbClr val="C00000"/>
                </a:solidFill>
              </a:rPr>
              <a:t>IF 1.52</a:t>
            </a:r>
            <a:r>
              <a:rPr lang="ru-RU" altLang="ru-RU" sz="1400" b="1" dirty="0">
                <a:solidFill>
                  <a:srgbClr val="C00000"/>
                </a:solidFill>
              </a:rPr>
              <a:t> </a:t>
            </a:r>
            <a:endParaRPr lang="en-US" altLang="ru-RU" sz="1400" b="1" dirty="0">
              <a:solidFill>
                <a:srgbClr val="C00000"/>
              </a:solidFill>
            </a:endParaRPr>
          </a:p>
          <a:p>
            <a:r>
              <a:rPr lang="en-US" altLang="ru-RU" sz="1400" b="1" dirty="0"/>
              <a:t> </a:t>
            </a:r>
            <a:r>
              <a:rPr lang="en-US" altLang="ru-RU" sz="1400" b="1" dirty="0" err="1"/>
              <a:t>Turobov</a:t>
            </a:r>
            <a:r>
              <a:rPr lang="en-US" altLang="ru-RU" sz="1400" b="1" dirty="0"/>
              <a:t> VI, </a:t>
            </a:r>
            <a:r>
              <a:rPr lang="en-US" altLang="ru-RU" sz="1400" b="1" dirty="0" err="1"/>
              <a:t>Danilkovich</a:t>
            </a:r>
            <a:r>
              <a:rPr lang="en-US" altLang="ru-RU" sz="1400" b="1" dirty="0"/>
              <a:t> AV, </a:t>
            </a:r>
            <a:r>
              <a:rPr lang="en-US" altLang="ru-RU" sz="1400" b="1" dirty="0" err="1"/>
              <a:t>Shevelev</a:t>
            </a:r>
            <a:r>
              <a:rPr lang="en-US" altLang="ru-RU" sz="1400" b="1" dirty="0"/>
              <a:t> AB, Biryukova YK, </a:t>
            </a:r>
            <a:r>
              <a:rPr lang="en-US" altLang="ru-RU" sz="1400" b="1" dirty="0" err="1"/>
              <a:t>Pozdniakova</a:t>
            </a:r>
            <a:r>
              <a:rPr lang="en-US" altLang="ru-RU" sz="1400" b="1" dirty="0"/>
              <a:t> NV, </a:t>
            </a:r>
            <a:r>
              <a:rPr lang="en-US" altLang="ru-RU" sz="1400" b="1" dirty="0" err="1"/>
              <a:t>Azev</a:t>
            </a:r>
            <a:r>
              <a:rPr lang="en-US" altLang="ru-RU" sz="1400" b="1" dirty="0"/>
              <a:t> VN, </a:t>
            </a:r>
            <a:r>
              <a:rPr lang="en-US" altLang="ru-RU" sz="1400" b="1" dirty="0" err="1"/>
              <a:t>Murashev</a:t>
            </a:r>
            <a:r>
              <a:rPr lang="en-US" altLang="ru-RU" sz="1400" b="1" dirty="0"/>
              <a:t> AN, Lipkin VM, </a:t>
            </a:r>
            <a:r>
              <a:rPr lang="en-US" altLang="ru-RU" sz="1400" b="1" dirty="0" err="1"/>
              <a:t>Udovichenko</a:t>
            </a:r>
            <a:r>
              <a:rPr lang="en-US" altLang="ru-RU" sz="1400" b="1" dirty="0"/>
              <a:t> IP (2018). Efficacy of synthetic peptide corresponding to the ACTH-like sequence of human immunoglobulin G1 in experimental autoimmune encephalomyelitis. </a:t>
            </a:r>
            <a:r>
              <a:rPr lang="en-US" altLang="ru-RU" sz="1400" b="1" i="1" dirty="0"/>
              <a:t>Front </a:t>
            </a:r>
            <a:r>
              <a:rPr lang="en-US" altLang="ru-RU" sz="1400" b="1" i="1" dirty="0" err="1"/>
              <a:t>Pharmacol</a:t>
            </a:r>
            <a:r>
              <a:rPr lang="en-US" altLang="ru-RU" sz="1400" b="1" i="1" dirty="0"/>
              <a:t> </a:t>
            </a:r>
            <a:r>
              <a:rPr lang="en-US" altLang="ru-RU" sz="1400" b="1" dirty="0"/>
              <a:t>9, 113 </a:t>
            </a:r>
            <a:r>
              <a:rPr lang="en-US" altLang="ru-RU" sz="1400" b="1" dirty="0">
                <a:solidFill>
                  <a:srgbClr val="C00000"/>
                </a:solidFill>
              </a:rPr>
              <a:t>IF 4.04</a:t>
            </a:r>
            <a:endParaRPr lang="en-US" altLang="ru-RU" sz="14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249812" y="3846276"/>
            <a:ext cx="86325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1400" dirty="0"/>
              <a:t>С </a:t>
            </a:r>
            <a:r>
              <a:rPr lang="en-US" altLang="ru-RU" sz="1400" dirty="0" err="1"/>
              <a:t>точки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зрения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химического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выхода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показана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большая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эффективность</a:t>
            </a:r>
            <a:r>
              <a:rPr lang="en-US" altLang="ru-RU" sz="1400" dirty="0"/>
              <a:t> </a:t>
            </a:r>
            <a:r>
              <a:rPr lang="en-US" altLang="ru-RU" sz="1400" dirty="0" err="1"/>
              <a:t>Fmoc</a:t>
            </a:r>
            <a:r>
              <a:rPr lang="en-US" altLang="ru-RU" sz="1400" dirty="0"/>
              <a:t>/</a:t>
            </a:r>
            <a:r>
              <a:rPr lang="en-US" altLang="ru-RU" sz="1400" dirty="0" err="1"/>
              <a:t>tBu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методологии</a:t>
            </a:r>
            <a:r>
              <a:rPr lang="en-US" altLang="ru-RU" sz="1400" dirty="0"/>
              <a:t>, </a:t>
            </a:r>
            <a:r>
              <a:rPr lang="en-US" altLang="ru-RU" sz="1400" dirty="0" err="1"/>
              <a:t>не</a:t>
            </a:r>
            <a:r>
              <a:rPr lang="en-US" altLang="ru-RU" sz="1400" dirty="0"/>
              <a:t> в </a:t>
            </a:r>
            <a:r>
              <a:rPr lang="en-US" altLang="ru-RU" sz="1400" dirty="0" err="1"/>
              <a:t>последнюю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очередь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из-за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возможности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использования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более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широко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круга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активированных</a:t>
            </a:r>
            <a:r>
              <a:rPr lang="en-US" altLang="ru-RU" sz="1400" dirty="0"/>
              <a:t> </a:t>
            </a:r>
            <a:r>
              <a:rPr lang="ru-RU" altLang="ru-RU" sz="1400" dirty="0"/>
              <a:t> </a:t>
            </a:r>
            <a:r>
              <a:rPr lang="en-US" altLang="ru-RU" sz="1400" dirty="0" err="1"/>
              <a:t>производных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для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преодоления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медленных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стадий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реакций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конденсации</a:t>
            </a:r>
            <a:r>
              <a:rPr lang="en-US" altLang="ru-RU" sz="1400" dirty="0"/>
              <a:t>. </a:t>
            </a:r>
            <a:r>
              <a:rPr lang="en-US" altLang="ru-RU" sz="1400" dirty="0" err="1"/>
              <a:t>Ох</a:t>
            </a:r>
            <a:r>
              <a:rPr lang="ru-RU" altLang="ru-RU" sz="1400" dirty="0"/>
              <a:t>а</a:t>
            </a:r>
            <a:r>
              <a:rPr lang="en-US" altLang="ru-RU" sz="1400" dirty="0" err="1"/>
              <a:t>рактеризованы</a:t>
            </a:r>
            <a:r>
              <a:rPr lang="ru-RU" altLang="ru-RU" sz="1400" dirty="0"/>
              <a:t> </a:t>
            </a:r>
            <a:r>
              <a:rPr lang="en-US" altLang="ru-RU" sz="1400" dirty="0" err="1"/>
              <a:t>некоторые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побочные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продукты</a:t>
            </a:r>
            <a:r>
              <a:rPr lang="en-US" altLang="ru-RU" sz="1400" dirty="0"/>
              <a:t>, в </a:t>
            </a:r>
            <a:r>
              <a:rPr lang="en-US" altLang="ru-RU" sz="1400" dirty="0" err="1"/>
              <a:t>частности</a:t>
            </a:r>
            <a:r>
              <a:rPr lang="en-US" altLang="ru-RU" sz="1400" dirty="0"/>
              <a:t>, </a:t>
            </a:r>
            <a:r>
              <a:rPr lang="en-US" altLang="ru-RU" sz="1400" dirty="0" err="1"/>
              <a:t>продукты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удвоения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аминоксилот</a:t>
            </a:r>
            <a:r>
              <a:rPr lang="en-US" altLang="ru-RU" sz="1400" dirty="0"/>
              <a:t>, </a:t>
            </a:r>
            <a:r>
              <a:rPr lang="en-US" altLang="ru-RU" sz="1400" dirty="0" err="1"/>
              <a:t>накопление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которых</a:t>
            </a:r>
            <a:r>
              <a:rPr lang="en-US" altLang="ru-RU" sz="1400" dirty="0"/>
              <a:t> </a:t>
            </a:r>
            <a:r>
              <a:rPr lang="ru-RU" altLang="ru-RU" sz="1400" dirty="0"/>
              <a:t> </a:t>
            </a:r>
            <a:r>
              <a:rPr lang="en-US" altLang="ru-RU" sz="1400" dirty="0"/>
              <a:t>в </a:t>
            </a:r>
            <a:r>
              <a:rPr lang="en-US" altLang="ru-RU" sz="1400" dirty="0" err="1"/>
              <a:t>ходе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химического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синтеза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осложняет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очистку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целевых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продуктов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методом</a:t>
            </a:r>
            <a:r>
              <a:rPr lang="en-US" altLang="ru-RU" sz="1400" dirty="0"/>
              <a:t> ВЭЖХ. </a:t>
            </a:r>
            <a:r>
              <a:rPr lang="en-US" altLang="ru-RU" sz="1400" dirty="0" err="1"/>
              <a:t>Разработанные</a:t>
            </a:r>
            <a:r>
              <a:rPr lang="ru-RU" altLang="ru-RU" sz="1400" dirty="0"/>
              <a:t> </a:t>
            </a:r>
            <a:r>
              <a:rPr lang="en-US" altLang="ru-RU" sz="1400" dirty="0" err="1"/>
              <a:t>методы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позволили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получить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целевые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продукты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для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проведения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биологических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испытаний</a:t>
            </a:r>
            <a:r>
              <a:rPr lang="en-US" altLang="ru-RU" sz="1400" dirty="0"/>
              <a:t>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B36BACF0-3510-426D-9877-3D215CFE6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598" y="1821982"/>
            <a:ext cx="6015173" cy="16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F8E62E9-E337-4D32-9EBA-C7E4CF0B3F7A}"/>
              </a:ext>
            </a:extLst>
          </p:cNvPr>
          <p:cNvSpPr/>
          <p:nvPr/>
        </p:nvSpPr>
        <p:spPr>
          <a:xfrm>
            <a:off x="6399320" y="1856236"/>
            <a:ext cx="248308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ru-RU" sz="1400" dirty="0" err="1"/>
              <a:t>Для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поиска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эффективных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методов</a:t>
            </a:r>
            <a:r>
              <a:rPr lang="en-US" altLang="ru-RU" sz="1400" dirty="0"/>
              <a:t> </a:t>
            </a:r>
            <a:r>
              <a:rPr lang="ru-RU" altLang="ru-RU" sz="1400" dirty="0"/>
              <a:t> </a:t>
            </a:r>
            <a:r>
              <a:rPr lang="en-US" altLang="ru-RU" sz="1400" dirty="0" err="1"/>
              <a:t>получения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пептидов</a:t>
            </a:r>
            <a:r>
              <a:rPr lang="en-US" altLang="ru-RU" sz="1400" dirty="0"/>
              <a:t>, </a:t>
            </a:r>
            <a:r>
              <a:rPr lang="en-US" altLang="ru-RU" sz="1400" dirty="0" err="1"/>
              <a:t>физиологиче</a:t>
            </a:r>
            <a:r>
              <a:rPr lang="ru-RU" altLang="ru-RU" sz="1400" dirty="0"/>
              <a:t>с</a:t>
            </a:r>
            <a:r>
              <a:rPr lang="en-US" altLang="ru-RU" sz="1400" dirty="0" err="1"/>
              <a:t>ки</a:t>
            </a:r>
            <a:r>
              <a:rPr lang="ru-RU" altLang="ru-RU" sz="1400" dirty="0"/>
              <a:t> </a:t>
            </a:r>
            <a:r>
              <a:rPr lang="en-US" altLang="ru-RU" sz="1400" dirty="0" err="1"/>
              <a:t>активных</a:t>
            </a:r>
            <a:r>
              <a:rPr lang="en-US" altLang="ru-RU" sz="1400" dirty="0"/>
              <a:t> в </a:t>
            </a:r>
            <a:r>
              <a:rPr lang="en-US" altLang="ru-RU" sz="1400" dirty="0" err="1"/>
              <a:t>модели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экспериментального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автоимунного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энцефаломиелита</a:t>
            </a:r>
            <a:r>
              <a:rPr lang="ru-RU" altLang="ru-RU" sz="1400" dirty="0"/>
              <a:t>, 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опробованы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различные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варианты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твердофазных</a:t>
            </a:r>
            <a:r>
              <a:rPr lang="en-US" altLang="ru-RU" sz="1400" dirty="0"/>
              <a:t> </a:t>
            </a:r>
            <a:r>
              <a:rPr lang="en-US" altLang="ru-RU" sz="1400" dirty="0" err="1"/>
              <a:t>методологий</a:t>
            </a:r>
            <a:r>
              <a:rPr lang="en-US" altLang="ru-RU" sz="1400" dirty="0"/>
              <a:t> </a:t>
            </a:r>
            <a:r>
              <a:rPr lang="en-US" altLang="ru-RU" sz="1400" dirty="0" err="1"/>
              <a:t>синтеза</a:t>
            </a:r>
            <a:r>
              <a:rPr lang="en-US" altLang="ru-RU" sz="1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979146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39355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Группа молекулярной биотехнологии (Г.В. </a:t>
            </a:r>
            <a:r>
              <a:rPr lang="ru-RU" sz="1600" dirty="0" err="1">
                <a:solidFill>
                  <a:schemeClr val="bg1"/>
                </a:solidFill>
              </a:rPr>
              <a:t>Микулинская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49384"/>
            <a:ext cx="7920868" cy="303928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ДВЕ НОВЫЕ ТЕРМОУСТОЙЧИВЫЕ ФАГОСПЕЦИФИЧЕСКИЕ ПЕПТИДАЗЫ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6132352" y="5264182"/>
            <a:ext cx="2750051" cy="13433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 marL="78104">
              <a:lnSpc>
                <a:spcPct val="100000"/>
              </a:lnSpc>
              <a:spcBef>
                <a:spcPts val="395"/>
              </a:spcBef>
              <a:tabLst>
                <a:tab pos="247015" algn="l"/>
              </a:tabLst>
            </a:pPr>
            <a:r>
              <a:rPr lang="ru-RU" sz="1400" b="1" dirty="0"/>
              <a:t>G</a:t>
            </a:r>
            <a:r>
              <a:rPr lang="en-US" sz="1400" b="1" dirty="0"/>
              <a:t>.</a:t>
            </a:r>
            <a:r>
              <a:rPr lang="ru-RU" sz="1400" b="1" dirty="0"/>
              <a:t>V.</a:t>
            </a:r>
            <a:r>
              <a:rPr lang="en-US" sz="1400" b="1" dirty="0"/>
              <a:t> </a:t>
            </a:r>
            <a:r>
              <a:rPr lang="ru-RU" sz="1400" b="1" dirty="0" err="1"/>
              <a:t>Mikoulinskaia</a:t>
            </a:r>
            <a:r>
              <a:rPr lang="ru-RU" sz="1400" b="1" dirty="0"/>
              <a:t>​ </a:t>
            </a:r>
            <a:r>
              <a:rPr lang="ru-RU" sz="1400" b="1" dirty="0" err="1"/>
              <a:t>et</a:t>
            </a:r>
            <a:r>
              <a:rPr lang="ru-RU" sz="1400" b="1" dirty="0"/>
              <a:t> </a:t>
            </a:r>
            <a:r>
              <a:rPr lang="ru-RU" sz="1400" b="1" dirty="0" err="1"/>
              <a:t>al</a:t>
            </a:r>
            <a:r>
              <a:rPr lang="ru-RU" sz="1400" b="1" dirty="0"/>
              <a:t>. </a:t>
            </a:r>
            <a:r>
              <a:rPr lang="ru-RU" sz="1400" b="1" dirty="0" err="1"/>
              <a:t>Two</a:t>
            </a:r>
            <a:r>
              <a:rPr lang="ru-RU" sz="1400" b="1" dirty="0"/>
              <a:t> </a:t>
            </a:r>
            <a:r>
              <a:rPr lang="ru-RU" sz="1400" b="1" dirty="0" err="1"/>
              <a:t>novel</a:t>
            </a:r>
            <a:r>
              <a:rPr lang="ru-RU" sz="1400" b="1" dirty="0"/>
              <a:t> </a:t>
            </a:r>
            <a:r>
              <a:rPr lang="ru-RU" sz="1400" b="1" dirty="0" err="1"/>
              <a:t>thermally</a:t>
            </a:r>
            <a:r>
              <a:rPr lang="ru-RU" sz="1400" b="1" dirty="0"/>
              <a:t> </a:t>
            </a:r>
            <a:r>
              <a:rPr lang="ru-RU" sz="1400" b="1" dirty="0" err="1"/>
              <a:t>resistant</a:t>
            </a:r>
            <a:r>
              <a:rPr lang="ru-RU" sz="1400" b="1" dirty="0"/>
              <a:t> </a:t>
            </a:r>
            <a:r>
              <a:rPr lang="ru-RU" sz="1400" b="1" dirty="0" err="1"/>
              <a:t>endolysins</a:t>
            </a:r>
            <a:r>
              <a:rPr lang="ru-RU" sz="1400" b="1" dirty="0"/>
              <a:t> </a:t>
            </a:r>
            <a:r>
              <a:rPr lang="ru-RU" sz="1400" b="1" dirty="0" err="1"/>
              <a:t>encoded</a:t>
            </a:r>
            <a:r>
              <a:rPr lang="ru-RU" sz="1400" b="1" dirty="0"/>
              <a:t> </a:t>
            </a:r>
            <a:r>
              <a:rPr lang="ru-RU" sz="1400" b="1" dirty="0" err="1"/>
              <a:t>by</a:t>
            </a:r>
            <a:r>
              <a:rPr lang="ru-RU" sz="1400" b="1" dirty="0"/>
              <a:t> </a:t>
            </a:r>
            <a:r>
              <a:rPr lang="ru-RU" sz="1400" b="1" dirty="0" err="1"/>
              <a:t>pseudo</a:t>
            </a:r>
            <a:r>
              <a:rPr lang="ru-RU" sz="1400" b="1" dirty="0"/>
              <a:t> T-</a:t>
            </a:r>
            <a:r>
              <a:rPr lang="ru-RU" sz="1400" b="1" dirty="0" err="1"/>
              <a:t>even</a:t>
            </a:r>
            <a:r>
              <a:rPr lang="ru-RU" sz="1400" b="1" dirty="0"/>
              <a:t> </a:t>
            </a:r>
            <a:r>
              <a:rPr lang="ru-RU" sz="1400" b="1" dirty="0" err="1"/>
              <a:t>bacteriophages</a:t>
            </a:r>
            <a:r>
              <a:rPr lang="ru-RU" sz="1400" b="1" dirty="0"/>
              <a:t> RB43 </a:t>
            </a:r>
            <a:r>
              <a:rPr lang="ru-RU" sz="1400" b="1" dirty="0" err="1"/>
              <a:t>and</a:t>
            </a:r>
            <a:r>
              <a:rPr lang="ru-RU" sz="1400" b="1" dirty="0"/>
              <a:t> RB49. </a:t>
            </a:r>
            <a:br>
              <a:rPr lang="ru-RU" sz="1400" b="1" dirty="0"/>
            </a:br>
            <a:r>
              <a:rPr lang="en-US" sz="1400" b="1" i="1" dirty="0"/>
              <a:t>J </a:t>
            </a:r>
            <a:r>
              <a:rPr lang="ru-RU" sz="1400" b="1" i="1" dirty="0" err="1"/>
              <a:t>General</a:t>
            </a:r>
            <a:r>
              <a:rPr lang="ru-RU" sz="1400" b="1" i="1" dirty="0"/>
              <a:t> </a:t>
            </a:r>
            <a:r>
              <a:rPr lang="ru-RU" sz="1400" b="1" i="1" dirty="0" err="1"/>
              <a:t>Virology</a:t>
            </a:r>
            <a:r>
              <a:rPr lang="ru-RU" sz="1400" b="1" dirty="0"/>
              <a:t>, 2018, V.99, </a:t>
            </a:r>
            <a:br>
              <a:rPr lang="ru-RU" sz="1400" b="1" dirty="0"/>
            </a:br>
            <a:r>
              <a:rPr lang="ru-RU" sz="1400" b="1" dirty="0" err="1"/>
              <a:t>pp</a:t>
            </a:r>
            <a:r>
              <a:rPr lang="ru-RU" sz="1400" b="1" dirty="0"/>
              <a:t>. 402-415</a:t>
            </a:r>
            <a:r>
              <a:rPr lang="en-US" sz="1400" b="1" dirty="0"/>
              <a:t> </a:t>
            </a:r>
            <a:r>
              <a:rPr lang="en-US" sz="1400" b="1" dirty="0">
                <a:solidFill>
                  <a:srgbClr val="C00000"/>
                </a:solidFill>
              </a:rPr>
              <a:t>IF 2.514</a:t>
            </a:r>
            <a:endParaRPr sz="1400" b="1" dirty="0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6476215" y="1233513"/>
            <a:ext cx="240618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dirty="0"/>
              <a:t>Получены и </a:t>
            </a:r>
            <a:r>
              <a:rPr lang="ru-RU" sz="1400" dirty="0" err="1"/>
              <a:t>биохимически</a:t>
            </a:r>
            <a:r>
              <a:rPr lang="ru-RU" sz="1400" dirty="0"/>
              <a:t> охарактеризованы два новых фермента: </a:t>
            </a:r>
            <a:r>
              <a:rPr lang="ru-RU" sz="1400" dirty="0" err="1"/>
              <a:t>пептидогликангидролазы</a:t>
            </a:r>
            <a:r>
              <a:rPr lang="ru-RU" sz="1400" dirty="0"/>
              <a:t> бактериофагов RB43 и RB49 (</a:t>
            </a:r>
            <a:r>
              <a:rPr lang="ru-RU" sz="1400" dirty="0" err="1"/>
              <a:t>Myoviridae</a:t>
            </a:r>
            <a:r>
              <a:rPr lang="ru-RU" sz="1400" dirty="0"/>
              <a:t>). Показано, что это цинксодержащие </a:t>
            </a:r>
            <a:br>
              <a:rPr lang="ru-RU" sz="1400" dirty="0"/>
            </a:br>
            <a:r>
              <a:rPr lang="ru-RU" sz="1400" dirty="0"/>
              <a:t>l-</a:t>
            </a:r>
            <a:r>
              <a:rPr lang="ru-RU" sz="1400" dirty="0" err="1"/>
              <a:t>аланоил</a:t>
            </a:r>
            <a:r>
              <a:rPr lang="ru-RU" sz="1400" dirty="0"/>
              <a:t>-d-</a:t>
            </a:r>
            <a:r>
              <a:rPr lang="ru-RU" sz="1400" dirty="0" err="1"/>
              <a:t>глутаматпептидазы</a:t>
            </a:r>
            <a:r>
              <a:rPr lang="ru-RU" sz="1400" dirty="0"/>
              <a:t>, относящиеся к семейству М15. Оба фермента устойчивы к воздействию температур и эффективно гидролизуют </a:t>
            </a:r>
            <a:r>
              <a:rPr lang="ru-RU" sz="1400" dirty="0" err="1"/>
              <a:t>пептидогликан</a:t>
            </a:r>
            <a:r>
              <a:rPr lang="ru-RU" sz="1400" dirty="0"/>
              <a:t> грамотрицательных бактерий, что делает их перспективными для применения в биотехнологии и биомедицине.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066FA49-1166-4DAE-A8DC-312CD11062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58" t="3841" r="3220"/>
          <a:stretch/>
        </p:blipFill>
        <p:spPr>
          <a:xfrm>
            <a:off x="261597" y="1383124"/>
            <a:ext cx="6028433" cy="522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1583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39355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Группа молекулярной биотехнологии (Г.В. </a:t>
            </a:r>
            <a:r>
              <a:rPr lang="ru-RU" sz="1600" dirty="0" err="1">
                <a:solidFill>
                  <a:schemeClr val="bg1"/>
                </a:solidFill>
              </a:rPr>
              <a:t>Микулинская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49384"/>
            <a:ext cx="7428988" cy="58092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ВЛИЯНИЕ С-КОНЦЕВОГО </a:t>
            </a:r>
            <a:r>
              <a:rPr lang="en-US" b="1" spc="-5" dirty="0">
                <a:solidFill>
                  <a:srgbClr val="990000"/>
                </a:solidFill>
                <a:latin typeface="+mj-lt"/>
                <a:cs typeface="Arial"/>
              </a:rPr>
              <a:t>His</a:t>
            </a: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-</a:t>
            </a:r>
            <a:r>
              <a:rPr lang="en-US" b="1" spc="-5" dirty="0">
                <a:solidFill>
                  <a:srgbClr val="990000"/>
                </a:solidFill>
                <a:latin typeface="+mj-lt"/>
                <a:cs typeface="Arial"/>
              </a:rPr>
              <a:t>tag</a:t>
            </a: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, А ТАКЖЕ СПОСОБА ОЧИСТКИ </a:t>
            </a:r>
            <a:r>
              <a:rPr lang="en-US" b="1" spc="-5" dirty="0">
                <a:solidFill>
                  <a:srgbClr val="990000"/>
                </a:solidFill>
                <a:latin typeface="+mj-lt"/>
                <a:cs typeface="Arial"/>
              </a:rPr>
              <a:t/>
            </a:r>
            <a:br>
              <a:rPr lang="en-US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НА СТРУКТУРУ И АКТИВНОСТЬ ЭНДОЛИЗИНА БАКТЕРИОФАГА Т5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5382705" y="5188081"/>
            <a:ext cx="3499698" cy="15587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 marL="78104">
              <a:lnSpc>
                <a:spcPct val="100000"/>
              </a:lnSpc>
              <a:spcBef>
                <a:spcPts val="395"/>
              </a:spcBef>
              <a:tabLst>
                <a:tab pos="247015" algn="l"/>
              </a:tabLst>
            </a:pPr>
            <a:r>
              <a:rPr lang="ru-RU" sz="1400" b="1" dirty="0"/>
              <a:t>V.P. </a:t>
            </a:r>
            <a:r>
              <a:rPr lang="ru-RU" sz="1400" b="1" dirty="0" err="1"/>
              <a:t>Kutyshenko</a:t>
            </a:r>
            <a:r>
              <a:rPr lang="ru-RU" sz="1400" b="1" dirty="0"/>
              <a:t>, G.V. </a:t>
            </a:r>
            <a:r>
              <a:rPr lang="ru-RU" sz="1400" b="1" dirty="0" err="1"/>
              <a:t>Mikoulinskaia</a:t>
            </a:r>
            <a:r>
              <a:rPr lang="ru-RU" sz="1400" b="1" dirty="0"/>
              <a:t> </a:t>
            </a:r>
            <a:r>
              <a:rPr lang="ru-RU" sz="1400" b="1" dirty="0" err="1"/>
              <a:t>et</a:t>
            </a:r>
            <a:r>
              <a:rPr lang="ru-RU" sz="1400" b="1" dirty="0"/>
              <a:t> </a:t>
            </a:r>
            <a:r>
              <a:rPr lang="ru-RU" sz="1400" b="1" dirty="0" err="1"/>
              <a:t>al</a:t>
            </a:r>
            <a:r>
              <a:rPr lang="ru-RU" sz="1400" b="1" dirty="0"/>
              <a:t>. </a:t>
            </a:r>
            <a:r>
              <a:rPr lang="ru-RU" sz="1400" b="1" dirty="0" err="1"/>
              <a:t>Effect</a:t>
            </a:r>
            <a:r>
              <a:rPr lang="ru-RU" sz="1400" b="1" dirty="0"/>
              <a:t> </a:t>
            </a:r>
            <a:r>
              <a:rPr lang="ru-RU" sz="1400" b="1" dirty="0" err="1"/>
              <a:t>of</a:t>
            </a:r>
            <a:r>
              <a:rPr lang="ru-RU" sz="1400" b="1" dirty="0"/>
              <a:t> C-</a:t>
            </a:r>
            <a:r>
              <a:rPr lang="ru-RU" sz="1400" b="1" dirty="0" err="1"/>
              <a:t>terminal</a:t>
            </a:r>
            <a:r>
              <a:rPr lang="ru-RU" sz="1400" b="1" dirty="0"/>
              <a:t> </a:t>
            </a:r>
            <a:r>
              <a:rPr lang="ru-RU" sz="1400" b="1" dirty="0" err="1"/>
              <a:t>His-tag</a:t>
            </a:r>
            <a:r>
              <a:rPr lang="ru-RU" sz="1400" b="1" dirty="0"/>
              <a:t> </a:t>
            </a:r>
            <a:r>
              <a:rPr lang="ru-RU" sz="1400" b="1" dirty="0" err="1"/>
              <a:t>and</a:t>
            </a:r>
            <a:r>
              <a:rPr lang="ru-RU" sz="1400" b="1" dirty="0"/>
              <a:t> </a:t>
            </a:r>
            <a:r>
              <a:rPr lang="ru-RU" sz="1400" b="1" dirty="0" err="1"/>
              <a:t>purification</a:t>
            </a:r>
            <a:r>
              <a:rPr lang="ru-RU" sz="1400" b="1" dirty="0"/>
              <a:t> </a:t>
            </a:r>
            <a:r>
              <a:rPr lang="ru-RU" sz="1400" b="1" dirty="0" err="1"/>
              <a:t>routine</a:t>
            </a:r>
            <a:r>
              <a:rPr lang="ru-RU" sz="1400" b="1" dirty="0"/>
              <a:t> </a:t>
            </a:r>
            <a:r>
              <a:rPr lang="ru-RU" sz="1400" b="1" dirty="0" err="1"/>
              <a:t>on</a:t>
            </a:r>
            <a:r>
              <a:rPr lang="ru-RU" sz="1400" b="1" dirty="0"/>
              <a:t> </a:t>
            </a:r>
            <a:r>
              <a:rPr lang="ru-RU" sz="1400" b="1" dirty="0" err="1"/>
              <a:t>the</a:t>
            </a:r>
            <a:r>
              <a:rPr lang="ru-RU" sz="1400" b="1" dirty="0"/>
              <a:t> </a:t>
            </a:r>
            <a:r>
              <a:rPr lang="ru-RU" sz="1400" b="1" dirty="0" err="1"/>
              <a:t>activity</a:t>
            </a:r>
            <a:r>
              <a:rPr lang="ru-RU" sz="1400" b="1" dirty="0"/>
              <a:t> </a:t>
            </a:r>
            <a:r>
              <a:rPr lang="ru-RU" sz="1400" b="1" dirty="0" err="1"/>
              <a:t>and</a:t>
            </a:r>
            <a:r>
              <a:rPr lang="ru-RU" sz="1400" b="1" dirty="0"/>
              <a:t> </a:t>
            </a:r>
            <a:r>
              <a:rPr lang="ru-RU" sz="1400" b="1" dirty="0" err="1"/>
              <a:t>structure</a:t>
            </a:r>
            <a:r>
              <a:rPr lang="ru-RU" sz="1400" b="1" dirty="0"/>
              <a:t> </a:t>
            </a:r>
            <a:r>
              <a:rPr lang="ru-RU" sz="1400" b="1" dirty="0" err="1"/>
              <a:t>of</a:t>
            </a:r>
            <a:r>
              <a:rPr lang="ru-RU" sz="1400" b="1" dirty="0"/>
              <a:t> </a:t>
            </a:r>
            <a:r>
              <a:rPr lang="ru-RU" sz="1400" b="1" dirty="0" err="1"/>
              <a:t>the</a:t>
            </a:r>
            <a:r>
              <a:rPr lang="ru-RU" sz="1400" b="1" dirty="0"/>
              <a:t> </a:t>
            </a:r>
            <a:r>
              <a:rPr lang="ru-RU" sz="1400" b="1" dirty="0" err="1"/>
              <a:t>metalloenzyme</a:t>
            </a:r>
            <a:r>
              <a:rPr lang="ru-RU" sz="1400" b="1" dirty="0"/>
              <a:t>, l-</a:t>
            </a:r>
            <a:r>
              <a:rPr lang="ru-RU" sz="1400" b="1" dirty="0" err="1"/>
              <a:t>alanyl</a:t>
            </a:r>
            <a:r>
              <a:rPr lang="ru-RU" sz="1400" b="1" dirty="0"/>
              <a:t>-d-</a:t>
            </a:r>
            <a:r>
              <a:rPr lang="ru-RU" sz="1400" b="1" dirty="0" err="1"/>
              <a:t>glutamate</a:t>
            </a:r>
            <a:r>
              <a:rPr lang="ru-RU" sz="1400" b="1" dirty="0"/>
              <a:t> </a:t>
            </a:r>
            <a:r>
              <a:rPr lang="ru-RU" sz="1400" b="1" dirty="0" err="1"/>
              <a:t>peptidase</a:t>
            </a:r>
            <a:r>
              <a:rPr lang="ru-RU" sz="1400" b="1" dirty="0"/>
              <a:t> </a:t>
            </a:r>
            <a:r>
              <a:rPr lang="ru-RU" sz="1400" b="1" dirty="0" err="1"/>
              <a:t>of</a:t>
            </a:r>
            <a:r>
              <a:rPr lang="ru-RU" sz="1400" b="1" dirty="0"/>
              <a:t> </a:t>
            </a:r>
            <a:r>
              <a:rPr lang="ru-RU" sz="1400" b="1" dirty="0" err="1"/>
              <a:t>the</a:t>
            </a:r>
            <a:r>
              <a:rPr lang="ru-RU" sz="1400" b="1" dirty="0"/>
              <a:t> </a:t>
            </a:r>
            <a:r>
              <a:rPr lang="ru-RU" sz="1400" b="1" dirty="0" err="1"/>
              <a:t>bacteriophage</a:t>
            </a:r>
            <a:r>
              <a:rPr lang="ru-RU" sz="1400" b="1" dirty="0"/>
              <a:t> T5. </a:t>
            </a:r>
            <a:r>
              <a:rPr lang="ru-RU" sz="1400" b="1" i="1" dirty="0" err="1"/>
              <a:t>Int</a:t>
            </a:r>
            <a:r>
              <a:rPr lang="ru-RU" sz="1400" b="1" i="1" dirty="0"/>
              <a:t> J </a:t>
            </a:r>
            <a:r>
              <a:rPr lang="ru-RU" sz="1400" b="1" i="1" dirty="0" err="1"/>
              <a:t>Biol</a:t>
            </a:r>
            <a:r>
              <a:rPr lang="ru-RU" sz="1400" b="1" i="1" dirty="0"/>
              <a:t> </a:t>
            </a:r>
            <a:r>
              <a:rPr lang="ru-RU" sz="1400" b="1" i="1" dirty="0" err="1"/>
              <a:t>Macromolecules</a:t>
            </a:r>
            <a:r>
              <a:rPr lang="ru-RU" sz="1400" b="1" dirty="0"/>
              <a:t>, </a:t>
            </a:r>
            <a:r>
              <a:rPr lang="ru-RU" sz="1400" b="1" dirty="0" err="1"/>
              <a:t>available</a:t>
            </a:r>
            <a:r>
              <a:rPr lang="ru-RU" sz="1400" b="1" dirty="0"/>
              <a:t> </a:t>
            </a:r>
            <a:r>
              <a:rPr lang="ru-RU" sz="1400" b="1" dirty="0" err="1"/>
              <a:t>online</a:t>
            </a:r>
            <a:r>
              <a:rPr lang="ru-RU" sz="1400" b="1" dirty="0"/>
              <a:t> 28 </a:t>
            </a:r>
            <a:r>
              <a:rPr lang="ru-RU" sz="1400" b="1" dirty="0" err="1"/>
              <a:t>Nov</a:t>
            </a:r>
            <a:r>
              <a:rPr lang="ru-RU" sz="1400" b="1" dirty="0"/>
              <a:t> 2018</a:t>
            </a: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>
                <a:solidFill>
                  <a:srgbClr val="C00000"/>
                </a:solidFill>
              </a:rPr>
              <a:t>IF 3.909</a:t>
            </a:r>
            <a:endParaRPr sz="1400" b="1" dirty="0"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5382705" y="1411663"/>
            <a:ext cx="3499698" cy="377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dirty="0"/>
              <a:t>Изучено влияние С-концевого </a:t>
            </a:r>
            <a:r>
              <a:rPr lang="ru-RU" sz="1400" dirty="0" err="1"/>
              <a:t>His-tag</a:t>
            </a:r>
            <a:r>
              <a:rPr lang="ru-RU" sz="1400" dirty="0"/>
              <a:t>, а также способа очистки белка при помощи </a:t>
            </a:r>
            <a:r>
              <a:rPr lang="ru-RU" sz="1400" dirty="0" err="1"/>
              <a:t>металлохелатной</a:t>
            </a:r>
            <a:r>
              <a:rPr lang="ru-RU" sz="1400" dirty="0"/>
              <a:t> хроматографии (IMAC) на активность и структуру </a:t>
            </a:r>
            <a:r>
              <a:rPr lang="ru-RU" sz="1400" dirty="0" err="1"/>
              <a:t>металлофермента</a:t>
            </a:r>
            <a:r>
              <a:rPr lang="ru-RU" sz="1400" dirty="0"/>
              <a:t> – </a:t>
            </a:r>
            <a:r>
              <a:rPr lang="ru-RU" sz="1400" dirty="0" err="1"/>
              <a:t>эндолизина</a:t>
            </a:r>
            <a:r>
              <a:rPr lang="ru-RU" sz="1400" dirty="0"/>
              <a:t> бактериофага Т5 (EndoT5), чей сайт связывания цинка, а также каталитический </a:t>
            </a:r>
            <a:r>
              <a:rPr lang="ru-RU" sz="1400" dirty="0" err="1"/>
              <a:t>аспартат</a:t>
            </a:r>
            <a:r>
              <a:rPr lang="ru-RU" sz="1400" dirty="0"/>
              <a:t> расположены вблизи С-конца. Было показано, что сам по себе </a:t>
            </a:r>
            <a:r>
              <a:rPr lang="ru-RU" sz="1400" dirty="0" err="1"/>
              <a:t>His-tag</a:t>
            </a:r>
            <a:r>
              <a:rPr lang="ru-RU" sz="1400" dirty="0"/>
              <a:t> не оказывает существенного влияния ни на активность, ни на сворачивание полипептидной цепи, но уменьшает стабильность и время </a:t>
            </a:r>
            <a:r>
              <a:rPr lang="ru-RU" sz="1400" dirty="0" err="1"/>
              <a:t>полужизни</a:t>
            </a:r>
            <a:r>
              <a:rPr lang="ru-RU" sz="1400" dirty="0"/>
              <a:t>. Однако катастрофическое влияние на активность фермента оказывает присутствие имидазола и ионов никеля, сопутствующих IMAC. Полученные данные будут полезны широкому кругу исследователей, работающих с рекомбинантными белками.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8361E3D-29DF-42A4-A96A-20792263CF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597" y="1492553"/>
            <a:ext cx="4710848" cy="503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3069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БИОИНЖЕНЕРИИ (ФИБХ)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(академик А.И. Мирошников)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827772D8-19CF-441C-9F69-E37F58FEE6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11238784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726069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БИОЛОГИЧЕСКИХ ИСПЫТАНИЙ (ФИБХ)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(А.Н. Мурашев) </a:t>
            </a:r>
            <a:r>
              <a:rPr lang="ru-RU" b="1" dirty="0">
                <a:solidFill>
                  <a:srgbClr val="990000"/>
                </a:solidFill>
                <a:latin typeface="Cambria" panose="02040503050406030204" pitchFamily="18" charset="0"/>
              </a:rPr>
              <a:t>ИФ 39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82827282"/>
              </p:ext>
            </p:extLst>
          </p:nvPr>
        </p:nvGraphicFramePr>
        <p:xfrm>
          <a:off x="828675" y="2444435"/>
          <a:ext cx="7486650" cy="2969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5859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55087"/>
            <a:ext cx="7349066" cy="5282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r>
              <a:rPr lang="ru-RU" sz="1400" dirty="0">
                <a:solidFill>
                  <a:srgbClr val="FAF3E2"/>
                </a:solidFill>
              </a:rPr>
              <a:t>Лаборатория пептидных биорегуляторов (Е.В. </a:t>
            </a:r>
            <a:r>
              <a:rPr lang="ru-RU" sz="1400" dirty="0" err="1">
                <a:solidFill>
                  <a:srgbClr val="FAF3E2"/>
                </a:solidFill>
              </a:rPr>
              <a:t>Наволоцкая</a:t>
            </a:r>
            <a:r>
              <a:rPr lang="ru-RU" sz="1400" dirty="0">
                <a:solidFill>
                  <a:srgbClr val="FAF3E2"/>
                </a:solidFill>
              </a:rPr>
              <a:t>)</a:t>
            </a:r>
            <a:br>
              <a:rPr lang="ru-RU" sz="1400" dirty="0">
                <a:solidFill>
                  <a:srgbClr val="FAF3E2"/>
                </a:solidFill>
              </a:rPr>
            </a:br>
            <a:r>
              <a:rPr lang="ru-RU" sz="1400" dirty="0">
                <a:solidFill>
                  <a:srgbClr val="FAF3E2"/>
                </a:solidFill>
              </a:rPr>
              <a:t>Лаборатория белков гормональной регуляции (В.М. Липкин)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6183984" y="1854538"/>
            <a:ext cx="2753803" cy="393800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252000" indent="-2520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400" b="1" dirty="0" err="1"/>
              <a:t>Navolotskaya</a:t>
            </a:r>
            <a:r>
              <a:rPr lang="en-US" sz="1400" b="1" dirty="0"/>
              <a:t> EV </a:t>
            </a:r>
            <a:r>
              <a:rPr lang="ru-RU" sz="1400" b="1" dirty="0"/>
              <a:t>и др. (2017) </a:t>
            </a:r>
            <a:r>
              <a:rPr lang="en-US" sz="1400" b="1" dirty="0"/>
              <a:t>Synthetic Peptide TPLVTLFK, a Selective Agonist of Nonopioid </a:t>
            </a:r>
            <a:r>
              <a:rPr lang="el-GR" sz="1400" b="1" dirty="0"/>
              <a:t>β-</a:t>
            </a:r>
            <a:r>
              <a:rPr lang="en-US" sz="1400" b="1" dirty="0"/>
              <a:t>Endorphin Receptor, Reduces the Corticotropin and Corticosterone Response. </a:t>
            </a:r>
            <a:r>
              <a:rPr lang="en-US" sz="1400" b="1" i="1" dirty="0"/>
              <a:t>Int J </a:t>
            </a:r>
            <a:r>
              <a:rPr lang="en-US" sz="1400" b="1" i="1" dirty="0" err="1"/>
              <a:t>Pept</a:t>
            </a:r>
            <a:r>
              <a:rPr lang="en-US" sz="1400" b="1" i="1" dirty="0"/>
              <a:t> Res </a:t>
            </a:r>
            <a:r>
              <a:rPr lang="en-US" sz="1400" b="1" i="1" dirty="0" err="1"/>
              <a:t>Ther</a:t>
            </a:r>
            <a:r>
              <a:rPr lang="en-US" sz="1400" b="1" i="1" dirty="0"/>
              <a:t> </a:t>
            </a:r>
            <a:endParaRPr lang="en-US" sz="1400" b="1" dirty="0"/>
          </a:p>
          <a:p>
            <a:pPr marL="252000" indent="-2520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400" b="1" dirty="0" err="1"/>
              <a:t>Navolotskaya</a:t>
            </a:r>
            <a:r>
              <a:rPr lang="en-US" sz="1400" b="1" dirty="0"/>
              <a:t> EV (2015) </a:t>
            </a:r>
            <a:r>
              <a:rPr lang="en-US" sz="1400" b="1" dirty="0" err="1"/>
              <a:t>Octarphin</a:t>
            </a:r>
            <a:r>
              <a:rPr lang="en-US" sz="1400" b="1" dirty="0"/>
              <a:t>, a nonopioid peptide of opioid origin. </a:t>
            </a:r>
            <a:r>
              <a:rPr lang="en-US" sz="1400" b="1" i="1" dirty="0"/>
              <a:t>Russ. J. Bioorganic Chem</a:t>
            </a:r>
            <a:endParaRPr lang="en-US" sz="1400" b="1" dirty="0"/>
          </a:p>
          <a:p>
            <a:pPr marL="252000" indent="-2520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400" b="1" dirty="0" err="1"/>
              <a:t>Navolotskaya</a:t>
            </a:r>
            <a:r>
              <a:rPr lang="en-US" sz="1400" b="1" dirty="0"/>
              <a:t> EV (2015) </a:t>
            </a:r>
            <a:r>
              <a:rPr lang="en-US" sz="1400" b="1" dirty="0" err="1"/>
              <a:t>Octarphin</a:t>
            </a:r>
            <a:r>
              <a:rPr lang="en-US" sz="1400" b="1" dirty="0"/>
              <a:t>--Nonopioid Peptide of the Opioid Origin. </a:t>
            </a:r>
            <a:r>
              <a:rPr lang="en-US" sz="1400" b="1" i="1" dirty="0" err="1"/>
              <a:t>Bioorg</a:t>
            </a:r>
            <a:r>
              <a:rPr lang="en-US" sz="1400" b="1" i="1" dirty="0"/>
              <a:t> </a:t>
            </a:r>
            <a:r>
              <a:rPr lang="en-US" sz="1400" b="1" i="1" dirty="0" err="1"/>
              <a:t>Khim</a:t>
            </a:r>
            <a:endParaRPr lang="en-US" sz="1400" b="1" dirty="0"/>
          </a:p>
          <a:p>
            <a:pPr marL="252000" indent="-2520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400" b="1" dirty="0" err="1"/>
              <a:t>Nekrasova</a:t>
            </a:r>
            <a:r>
              <a:rPr lang="en-US" sz="1400" b="1" dirty="0"/>
              <a:t> YN </a:t>
            </a:r>
            <a:r>
              <a:rPr lang="ru-RU" sz="1400" b="1" dirty="0"/>
              <a:t>и др. (2013) </a:t>
            </a:r>
            <a:r>
              <a:rPr lang="en-US" sz="1400" b="1" dirty="0"/>
              <a:t>Synthetic peptide </a:t>
            </a:r>
            <a:r>
              <a:rPr lang="en-US" sz="1400" b="1" dirty="0" err="1"/>
              <a:t>octarphin</a:t>
            </a:r>
            <a:r>
              <a:rPr lang="en-US" sz="1400" b="1" dirty="0"/>
              <a:t> (TPLVTLFK) inhibits the activity of the hypothalamus-pituitary-adrenal axis through nonopioid </a:t>
            </a:r>
            <a:r>
              <a:rPr lang="el-GR" sz="1400" b="1" dirty="0"/>
              <a:t>β-</a:t>
            </a:r>
            <a:r>
              <a:rPr lang="en-US" sz="1400" b="1" dirty="0"/>
              <a:t>endorphin receptor. </a:t>
            </a:r>
            <a:r>
              <a:rPr lang="en-US" sz="1400" b="1" i="1" dirty="0" err="1"/>
              <a:t>Regul</a:t>
            </a:r>
            <a:r>
              <a:rPr lang="en-US" sz="1400" b="1" i="1" dirty="0"/>
              <a:t> </a:t>
            </a:r>
            <a:r>
              <a:rPr lang="en-US" sz="1400" b="1" i="1" dirty="0" err="1"/>
              <a:t>Pept</a:t>
            </a:r>
            <a:r>
              <a:rPr lang="en-US" sz="1400" b="1" i="1" dirty="0"/>
              <a:t> </a:t>
            </a:r>
            <a:endParaRPr lang="en-US" sz="1400" b="1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842726"/>
            <a:ext cx="8136168" cy="97590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МЕХАНИЗМ НЕОПИОИДНОГО ДЕЙСТВИЯ β-ЭНДОРФИНА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НА АКТИВНОСТЬ ОСИ ГИПОТАЛАМУС ГИПОФИЗ  НАДПОЧЕЧНИКИ</a:t>
            </a:r>
          </a:p>
          <a:p>
            <a:pPr marL="12700">
              <a:spcBef>
                <a:spcPts val="209"/>
              </a:spcBef>
            </a:pPr>
            <a:endParaRPr lang="ru-RU" sz="2000" b="1" spc="-5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261598" y="5987796"/>
            <a:ext cx="8676189" cy="7986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0"/>
              </a:spcBef>
              <a:buNone/>
            </a:pPr>
            <a:r>
              <a:rPr lang="ru-RU" sz="1400" dirty="0">
                <a:solidFill>
                  <a:srgbClr val="282A2B"/>
                </a:solidFill>
                <a:cs typeface="Arial"/>
              </a:rPr>
              <a:t>Установлено, что связывание β-эндорфина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неопиоидным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рецептором на клетках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аденогипофиза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приводит к увеличению экспрессии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индуцибельной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NO-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синтазы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400" spc="-10" dirty="0">
                <a:solidFill>
                  <a:srgbClr val="282A2B"/>
                </a:solidFill>
                <a:cs typeface="Arial"/>
              </a:rPr>
              <a:t>результатом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чего  является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снижение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секреции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ACTH и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кортикостерона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. Таким образом, показано, что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неопиоидный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рецептор </a:t>
            </a:r>
            <a:r>
              <a:rPr lang="ru-RU" sz="1400" spc="-5" dirty="0">
                <a:solidFill>
                  <a:srgbClr val="282A2B"/>
                </a:solidFill>
                <a:cs typeface="Arial"/>
              </a:rPr>
              <a:t>бета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эндорфина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его агонисты вовлечены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регуляцию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оси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гипоталамус  гипофиз надпочечники на уровне гипофиза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надпочечников.</a:t>
            </a:r>
            <a:endParaRPr lang="ru-RU" sz="1400" dirty="0">
              <a:cs typeface="Arial"/>
            </a:endParaRPr>
          </a:p>
        </p:txBody>
      </p:sp>
      <p:pic>
        <p:nvPicPr>
          <p:cNvPr id="5122" name="Picture 2" descr="http://www.ibch.ru/ru/downloads/labreport/154/Graphical_abstract_rus.jpg">
            <a:extLst>
              <a:ext uri="{FF2B5EF4-FFF2-40B4-BE49-F238E27FC236}">
                <a16:creationId xmlns:a16="http://schemas.microsoft.com/office/drawing/2014/main" xmlns="" id="{F0E34FC9-B8CE-4DE8-82AE-DA8C097F5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1" t="3351" r="3301" b="7136"/>
          <a:stretch/>
        </p:blipFill>
        <p:spPr bwMode="auto">
          <a:xfrm>
            <a:off x="261598" y="1624294"/>
            <a:ext cx="5768198" cy="408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4312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93588"/>
            <a:ext cx="7349066" cy="393553"/>
          </a:xfr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Лаборатория химии белка (В.М. Липкин)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749384"/>
            <a:ext cx="7428988" cy="58092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КАВЕОЛИН-1 КАК РЕГУЛЯТОР НКС-БЕЛКОВ В ФОТОРЕЦЕПТОРНОЙ СИСТЕМЕ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29FD08AD-8453-4205-8E43-B8FF7B878473}"/>
              </a:ext>
            </a:extLst>
          </p:cNvPr>
          <p:cNvSpPr txBox="1"/>
          <p:nvPr/>
        </p:nvSpPr>
        <p:spPr>
          <a:xfrm>
            <a:off x="238027" y="5967426"/>
            <a:ext cx="5587738" cy="6969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0165" rIns="0" bIns="0" rtlCol="0">
            <a:spAutoFit/>
          </a:bodyPr>
          <a:lstStyle/>
          <a:p>
            <a:pPr marL="78104">
              <a:lnSpc>
                <a:spcPct val="100000"/>
              </a:lnSpc>
              <a:spcBef>
                <a:spcPts val="395"/>
              </a:spcBef>
              <a:tabLst>
                <a:tab pos="247015" algn="l"/>
              </a:tabLst>
            </a:pPr>
            <a:r>
              <a:rPr lang="en-US" sz="1400" b="1" dirty="0" err="1">
                <a:solidFill>
                  <a:srgbClr val="282A2B"/>
                </a:solidFill>
                <a:cs typeface="Arial"/>
              </a:rPr>
              <a:t>Vladimirov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VI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Photoreceptor calcium sensor proteins in detergent-resistant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membrane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rafts are regulated via binding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/>
            </a:r>
            <a:br>
              <a:rPr lang="ru-RU" sz="1400" b="1" dirty="0">
                <a:solidFill>
                  <a:srgbClr val="282A2B"/>
                </a:solidFill>
                <a:cs typeface="Arial"/>
              </a:rPr>
            </a:br>
            <a:r>
              <a:rPr lang="en-US" sz="1400" b="1" dirty="0">
                <a:solidFill>
                  <a:srgbClr val="282A2B"/>
                </a:solidFill>
                <a:cs typeface="Arial"/>
              </a:rPr>
              <a:t>to caveolin-1.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Cell</a:t>
            </a:r>
            <a:r>
              <a:rPr lang="en-US" sz="1400" b="1" i="1" spc="10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Calcium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3.718</a:t>
            </a:r>
            <a:endParaRPr sz="1400" b="1" dirty="0"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B970577-59FD-43BA-82FE-BA85C4AD00F6}"/>
              </a:ext>
            </a:extLst>
          </p:cNvPr>
          <p:cNvSpPr/>
          <p:nvPr/>
        </p:nvSpPr>
        <p:spPr>
          <a:xfrm>
            <a:off x="5825765" y="1330311"/>
            <a:ext cx="3080208" cy="557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90000"/>
              </a:lnSpc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Изучена способность фоторецепторных Са</a:t>
            </a:r>
            <a:r>
              <a:rPr lang="ru-RU" sz="1200" baseline="27777" dirty="0">
                <a:solidFill>
                  <a:srgbClr val="282A2B"/>
                </a:solidFill>
                <a:cs typeface="Arial"/>
              </a:rPr>
              <a:t>2+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-связывающих белков: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рековерин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NCS1,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GCAP1 и GCAP2,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принадлежащих к семейству нейрональных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кальциевых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сенсоров (НКС), 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высокоаффинно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взаимодействовать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кавеолином-1,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основным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регуляторный белком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рафт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 структур,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также показано влияние такого взаимодействия на функциональные свойства  НКС.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Установлено,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что все изучаемые белки семейства НКС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колокализуются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совместно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кавеолином-1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наружных сегментах палочки. Определено, что взаимодействие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рековерина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кавеолином-1 опосредовано не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каноническим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сайтом взаимодействия,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структурными изменениями, происходящими при связывании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кальция 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С-концевой домен</a:t>
            </a:r>
            <a:r>
              <a:rPr lang="ru-RU" sz="1200" spc="16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рековерина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</a:t>
            </a:r>
            <a:endParaRPr lang="ru-RU" sz="1200" dirty="0">
              <a:cs typeface="Arial"/>
            </a:endParaRPr>
          </a:p>
          <a:p>
            <a:pPr marL="12700" marR="210820">
              <a:lnSpc>
                <a:spcPct val="90000"/>
              </a:lnSpc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Идентифицированы аминокислотные остатки,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играющие решающую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роль во взаимодействии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рековерина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кавеолином-1.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присутствии кавеолина-1 ингибирующая способность 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рековерина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по отношению к его основной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мишени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родопсинкиназе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становится более выраженной при более низких концентрациях кальция, чем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без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кавеолина-1.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Активность  GCAP-2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 отношению к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гунилатциклазе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возрастает при взаимодействии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кавеолином-1,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отсутствии ионов кальция.</a:t>
            </a:r>
            <a:endParaRPr lang="ru-RU" sz="1200" dirty="0">
              <a:cs typeface="Arial"/>
            </a:endParaRPr>
          </a:p>
        </p:txBody>
      </p:sp>
      <p:pic>
        <p:nvPicPr>
          <p:cNvPr id="1026" name="Picture 2" descr="http://www.ibch.ru/ru/downloads/labreport/144/Cav1.jpg">
            <a:extLst>
              <a:ext uri="{FF2B5EF4-FFF2-40B4-BE49-F238E27FC236}">
                <a16:creationId xmlns:a16="http://schemas.microsoft.com/office/drawing/2014/main" xmlns="" id="{C7D7D979-3E2C-4D43-BDAF-D5A2A1ABD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813" y="1492554"/>
            <a:ext cx="5564167" cy="405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54495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БИОЛОГИЧЕСКИХ ИСПЫТАНИЙ (ФИБХ)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(А.Н. 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</a:rPr>
              <a:t>Мурашев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xmlns="" id="{25693AF6-3E19-46B4-B0F8-9538F14F28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31136847"/>
              </p:ext>
            </p:extLst>
          </p:nvPr>
        </p:nvGraphicFramePr>
        <p:xfrm>
          <a:off x="828674" y="1600200"/>
          <a:ext cx="805372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564061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ОТДЕЛЬНЫЕ ЛАБОРАТОРИИ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36318238"/>
              </p:ext>
            </p:extLst>
          </p:nvPr>
        </p:nvGraphicFramePr>
        <p:xfrm>
          <a:off x="828675" y="1471353"/>
          <a:ext cx="7486650" cy="5162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57745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55087"/>
            <a:ext cx="7349066" cy="41486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rmAutofit fontScale="90000"/>
          </a:bodyPr>
          <a:lstStyle/>
          <a:p>
            <a:r>
              <a:rPr lang="ru-RU" sz="1600" dirty="0">
                <a:solidFill>
                  <a:srgbClr val="FAF3E2"/>
                </a:solidFill>
              </a:rPr>
              <a:t>Отдел «Учебно-научный центр» (Т.В. Овчинникова)</a:t>
            </a:r>
            <a:br>
              <a:rPr lang="ru-RU" sz="1600" dirty="0">
                <a:solidFill>
                  <a:srgbClr val="FAF3E2"/>
                </a:solidFill>
              </a:rPr>
            </a:br>
            <a:r>
              <a:rPr lang="ru-RU" sz="1600" dirty="0">
                <a:solidFill>
                  <a:srgbClr val="FAF3E2"/>
                </a:solidFill>
              </a:rPr>
              <a:t>Группа структурной биологии ионных каналов (З.О. </a:t>
            </a:r>
            <a:r>
              <a:rPr lang="ru-RU" sz="1600" dirty="0" err="1">
                <a:solidFill>
                  <a:srgbClr val="FAF3E2"/>
                </a:solidFill>
              </a:rPr>
              <a:t>Шенкарев</a:t>
            </a:r>
            <a:r>
              <a:rPr lang="ru-RU" sz="1600" dirty="0">
                <a:solidFill>
                  <a:srgbClr val="FAF3E2"/>
                </a:solidFill>
              </a:rPr>
              <a:t>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6679933" y="1466783"/>
            <a:ext cx="2202469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304800" lvl="1" indent="-16827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05435" algn="l"/>
              </a:tabLst>
            </a:pPr>
            <a:r>
              <a:rPr lang="en-US" b="1" dirty="0" err="1">
                <a:solidFill>
                  <a:srgbClr val="282A2B"/>
                </a:solidFill>
                <a:cs typeface="Arial"/>
              </a:rPr>
              <a:t>Marggraf</a:t>
            </a:r>
            <a:r>
              <a:rPr lang="en-US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b="1" spc="10" dirty="0">
                <a:solidFill>
                  <a:srgbClr val="282A2B"/>
                </a:solidFill>
                <a:cs typeface="Arial"/>
              </a:rPr>
              <a:t>MB </a:t>
            </a:r>
            <a:r>
              <a:rPr lang="ru-RU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b="1" dirty="0">
                <a:solidFill>
                  <a:srgbClr val="282A2B"/>
                </a:solidFill>
                <a:cs typeface="Arial"/>
              </a:rPr>
              <a:t>Cytotoxic Potential of the Novel Horseshoe Crab Peptide </a:t>
            </a:r>
            <a:r>
              <a:rPr lang="en-US" b="1" dirty="0" err="1">
                <a:solidFill>
                  <a:srgbClr val="282A2B"/>
                </a:solidFill>
                <a:cs typeface="Arial"/>
              </a:rPr>
              <a:t>Polyphemusin</a:t>
            </a:r>
            <a:r>
              <a:rPr lang="en-US" b="1" dirty="0">
                <a:solidFill>
                  <a:srgbClr val="282A2B"/>
                </a:solidFill>
                <a:cs typeface="Arial"/>
              </a:rPr>
              <a:t> III. </a:t>
            </a:r>
            <a:r>
              <a:rPr lang="en-US" b="1" i="1" spc="5" dirty="0">
                <a:solidFill>
                  <a:srgbClr val="282A2B"/>
                </a:solidFill>
                <a:cs typeface="Arial"/>
              </a:rPr>
              <a:t>Marine </a:t>
            </a:r>
            <a:r>
              <a:rPr lang="en-US" b="1" i="1" dirty="0">
                <a:solidFill>
                  <a:srgbClr val="282A2B"/>
                </a:solidFill>
                <a:cs typeface="Arial"/>
              </a:rPr>
              <a:t>Drugs </a:t>
            </a:r>
            <a:r>
              <a:rPr lang="en-US" b="1" spc="5" dirty="0">
                <a:solidFill>
                  <a:srgbClr val="990000"/>
                </a:solidFill>
                <a:cs typeface="Arial"/>
              </a:rPr>
              <a:t>IF 4.379</a:t>
            </a:r>
            <a:endParaRPr lang="en-US" b="1" dirty="0">
              <a:cs typeface="Arial"/>
            </a:endParaRPr>
          </a:p>
          <a:p>
            <a:pPr marL="304800" lvl="1" indent="-16827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305435" algn="l"/>
              </a:tabLst>
            </a:pPr>
            <a:r>
              <a:rPr lang="en-US" b="1" dirty="0" err="1">
                <a:solidFill>
                  <a:srgbClr val="282A2B"/>
                </a:solidFill>
                <a:cs typeface="Arial"/>
              </a:rPr>
              <a:t>Panteleev</a:t>
            </a:r>
            <a:r>
              <a:rPr lang="en-US" b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b="1" spc="5" dirty="0">
                <a:solidFill>
                  <a:srgbClr val="282A2B"/>
                </a:solidFill>
                <a:cs typeface="Arial"/>
              </a:rPr>
              <a:t>PV </a:t>
            </a:r>
            <a:r>
              <a:rPr lang="ru-RU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b="1" dirty="0">
                <a:solidFill>
                  <a:srgbClr val="282A2B"/>
                </a:solidFill>
                <a:cs typeface="Arial"/>
              </a:rPr>
              <a:t>Novel Antimicrobial Peptides from the Arctic Polychaeta Provide </a:t>
            </a:r>
            <a:r>
              <a:rPr lang="en-US" b="1" spc="5" dirty="0">
                <a:solidFill>
                  <a:srgbClr val="282A2B"/>
                </a:solidFill>
                <a:cs typeface="Arial"/>
              </a:rPr>
              <a:t>New </a:t>
            </a:r>
            <a:r>
              <a:rPr lang="en-US" b="1" dirty="0">
                <a:solidFill>
                  <a:srgbClr val="282A2B"/>
                </a:solidFill>
                <a:cs typeface="Arial"/>
              </a:rPr>
              <a:t>Molecular Insight into Biological Role of the </a:t>
            </a:r>
            <a:r>
              <a:rPr lang="en-US" b="1" spc="5" dirty="0">
                <a:solidFill>
                  <a:srgbClr val="282A2B"/>
                </a:solidFill>
                <a:cs typeface="Arial"/>
              </a:rPr>
              <a:t>BRICHOS </a:t>
            </a:r>
            <a:r>
              <a:rPr lang="en-US" b="1" dirty="0">
                <a:solidFill>
                  <a:srgbClr val="282A2B"/>
                </a:solidFill>
                <a:cs typeface="Arial"/>
              </a:rPr>
              <a:t>Domain. </a:t>
            </a:r>
            <a:r>
              <a:rPr lang="en-US" b="1" i="1" spc="5" dirty="0">
                <a:solidFill>
                  <a:srgbClr val="282A2B"/>
                </a:solidFill>
                <a:cs typeface="Arial"/>
              </a:rPr>
              <a:t>Marine</a:t>
            </a:r>
            <a:r>
              <a:rPr lang="en-US" b="1" i="1" spc="6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b="1" i="1" dirty="0">
                <a:solidFill>
                  <a:srgbClr val="282A2B"/>
                </a:solidFill>
                <a:cs typeface="Arial"/>
              </a:rPr>
              <a:t>Drugs </a:t>
            </a:r>
            <a:r>
              <a:rPr lang="en-US" b="1" spc="5" dirty="0">
                <a:solidFill>
                  <a:srgbClr val="990000"/>
                </a:solidFill>
                <a:cs typeface="Arial"/>
              </a:rPr>
              <a:t>IF 4.379</a:t>
            </a:r>
            <a:endParaRPr b="1" dirty="0"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574261"/>
            <a:ext cx="7349066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НОВЫЕ АНТИМИКРОБНЫЕ ПЕПТИДЫ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ИЗ ДРЕВНИХ МОРСКИХ БЕСПОЗВОНОЧНЫХ</a:t>
            </a:r>
            <a:endParaRPr lang="ru-RU" sz="2000" dirty="0">
              <a:solidFill>
                <a:srgbClr val="990000"/>
              </a:solidFill>
              <a:latin typeface="+mj-lt"/>
              <a:cs typeface="Arial"/>
            </a:endParaRP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130799" y="3971567"/>
            <a:ext cx="8882402" cy="305878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lnSpc>
                <a:spcPct val="85000"/>
              </a:lnSpc>
              <a:spcBef>
                <a:spcPts val="105"/>
              </a:spcBef>
              <a:buNone/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Обнаружены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новые защитные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катионные пептиды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древних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морских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беспозвоночных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– никомицины-1 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-2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небольшой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Арктической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полихеты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Nicomache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minor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полифемузин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III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(PM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III)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мечехвоста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Limulus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polyphemus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также  изучены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структурные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биологические свойства. Получены рекомбинантные аналоги природных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АМП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изучена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пространственная структура.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Никомицины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обладают пространственной структурой, включающей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амфипатическую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N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-концевую α-спираль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C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-концевую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петлю,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состоящую из шести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аминокислотных остатков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стабилизированную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дисульфидной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связью. Структура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никомицина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уникальна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среди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AMП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полихет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сходна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структурой α-спиральных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защитных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AMП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кожи лягушек, содержащих  </a:t>
            </a:r>
            <a:r>
              <a:rPr lang="ru-RU" sz="1200" i="1" dirty="0">
                <a:solidFill>
                  <a:srgbClr val="282A2B"/>
                </a:solidFill>
                <a:cs typeface="Arial"/>
              </a:rPr>
              <a:t>С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-концевой мотив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Rana-box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также стабилизированный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дисульфидным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мостиком. Никомицин-1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проявляет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выраженную активность 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отношении грамположительных бактерий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субмикромолярных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концентрациях. Предполагается, что механизм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действия никомицина-1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связан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повреждением клеточной мембраны,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ингибированием процесса  биосинтеза белка. Структурный анализ последовательности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препроникомицинов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показывает,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что домен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BRICHOS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может принимать участие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биосинтезе не только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β-шпилечных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АМП </a:t>
            </a:r>
            <a:r>
              <a:rPr lang="ru-RU" sz="1200" spc="-15" dirty="0">
                <a:solidFill>
                  <a:srgbClr val="282A2B"/>
                </a:solidFill>
                <a:cs typeface="Arial"/>
              </a:rPr>
              <a:t>полихет,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α-спиральных пептидов,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именно,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никомицинов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PM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III представляет собой β-шпилечный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АМП,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который способен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быстро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повышать проницаемость  цитоплазматической мембраны клеток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лейкемии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человека HL-60.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Эксперименты 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использованием проточной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цитометрии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двойным окрашиванием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аннексином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V-FITC /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пропидий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 йодидом показали, что ингибитор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каспазы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Z-VAD-FMK практически не влияет 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действие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пептида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PM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III. Полученные данные свидетельствуют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о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том, что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PM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III нарушает  целостность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плазматической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мембраны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вызывает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гибель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клеток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по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механизму,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предположительно,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не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связанному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апоптозом.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По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сравнению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со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своими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природными</a:t>
            </a:r>
            <a:r>
              <a:rPr lang="ru-RU" sz="1200" spc="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изоформами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полифемузинами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тахиплезинами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PM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III проявляет аналогичную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или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более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низкую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антибактериальную активность, но значительно более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высокую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цитотоксичность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отношении  опухолевых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трансформированных клеточных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линий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человека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условиях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in</a:t>
            </a:r>
            <a:r>
              <a:rPr lang="ru-RU" sz="1200" i="1" spc="-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i="1" dirty="0" err="1">
                <a:solidFill>
                  <a:srgbClr val="282A2B"/>
                </a:solidFill>
                <a:cs typeface="Arial"/>
              </a:rPr>
              <a:t>vitro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</a:t>
            </a:r>
            <a:endParaRPr lang="ru-RU" sz="1200" dirty="0">
              <a:cs typeface="Arial"/>
            </a:endParaRPr>
          </a:p>
          <a:p>
            <a:pPr marL="0" marR="5080" indent="0">
              <a:lnSpc>
                <a:spcPct val="100000"/>
              </a:lnSpc>
              <a:spcBef>
                <a:spcPts val="180"/>
              </a:spcBef>
              <a:buNone/>
            </a:pPr>
            <a:endParaRPr lang="ru-RU" sz="1200" dirty="0">
              <a:cs typeface="Arial"/>
            </a:endParaRPr>
          </a:p>
        </p:txBody>
      </p:sp>
      <p:pic>
        <p:nvPicPr>
          <p:cNvPr id="22532" name="Picture 4" descr="http://www.ibch.ru/ru/downloads/labreport/182/Dostizheniya_UNTs_2018_RU.jpg">
            <a:extLst>
              <a:ext uri="{FF2B5EF4-FFF2-40B4-BE49-F238E27FC236}">
                <a16:creationId xmlns:a16="http://schemas.microsoft.com/office/drawing/2014/main" xmlns="" id="{3DAB5B01-086D-4D3E-B6F7-208EA3485A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91" t="14531" r="299" b="28439"/>
          <a:stretch/>
        </p:blipFill>
        <p:spPr bwMode="auto">
          <a:xfrm>
            <a:off x="130799" y="1273839"/>
            <a:ext cx="6096746" cy="266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6102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55087"/>
            <a:ext cx="7349066" cy="41486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r>
              <a:rPr lang="ru-RU" sz="1600" dirty="0">
                <a:solidFill>
                  <a:srgbClr val="FAF3E2"/>
                </a:solidFill>
              </a:rPr>
              <a:t>Лаборатория биотехнологии (А.И. Мирошников)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166571" y="6174625"/>
            <a:ext cx="8620804" cy="4108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282A2B"/>
                </a:solidFill>
                <a:cs typeface="Arial"/>
              </a:rPr>
              <a:t>Kovalenko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TF </a:t>
            </a:r>
            <a:r>
              <a:rPr lang="ru-RU" sz="1400" b="1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b="1" dirty="0">
                <a:solidFill>
                  <a:srgbClr val="282A2B"/>
                </a:solidFill>
                <a:cs typeface="Arial"/>
              </a:rPr>
              <a:t>др. (2018)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The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PTENP1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pseudogene, unlike the </a:t>
            </a:r>
            <a:r>
              <a:rPr lang="en-US" sz="1400" b="1" spc="5" dirty="0">
                <a:solidFill>
                  <a:srgbClr val="282A2B"/>
                </a:solidFill>
                <a:cs typeface="Arial"/>
              </a:rPr>
              <a:t>PTEN 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gene, is methylated in normal endometrium, as well as in endometrial </a:t>
            </a:r>
            <a:r>
              <a:rPr lang="en-US" sz="1400" b="1" dirty="0" err="1">
                <a:solidFill>
                  <a:srgbClr val="282A2B"/>
                </a:solidFill>
                <a:cs typeface="Arial"/>
              </a:rPr>
              <a:t>hyperplasias</a:t>
            </a:r>
            <a:r>
              <a:rPr lang="en-US" sz="1400" b="1" dirty="0">
                <a:solidFill>
                  <a:srgbClr val="282A2B"/>
                </a:solidFill>
                <a:cs typeface="Arial"/>
              </a:rPr>
              <a:t> and carcinomas in middle- aged  and elderly females. 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Acta </a:t>
            </a:r>
            <a:r>
              <a:rPr lang="en-US" sz="1400" b="1" i="1" dirty="0" err="1">
                <a:solidFill>
                  <a:srgbClr val="282A2B"/>
                </a:solidFill>
                <a:cs typeface="Arial"/>
              </a:rPr>
              <a:t>Naturae</a:t>
            </a:r>
            <a:r>
              <a:rPr lang="en-US" sz="1400" b="1" i="1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2.0</a:t>
            </a:r>
            <a:endParaRPr lang="en-US" sz="1400" b="1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683375"/>
            <a:ext cx="8136168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ПСЕВДОГЕН PTENP1 МЕТИЛИРОВАН В НОРМАЛЬНЫХ, ГИПЕРПЛАСТИЧЕСКИХ И МАЛИГНИЗИРОВАННЫХ  ТКАНЯХ ЭНДОМЕТРИЯ ЖЕЩИН СРЕДНЕГО И ПОЖИЛОГО ВОЗРАСТА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166571" y="5128851"/>
            <a:ext cx="8620804" cy="99257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480695" indent="0" algn="just">
              <a:spcBef>
                <a:spcPts val="0"/>
              </a:spcBef>
              <a:buNone/>
            </a:pPr>
            <a:r>
              <a:rPr lang="ru-RU" sz="1400" dirty="0">
                <a:solidFill>
                  <a:srgbClr val="282A2B"/>
                </a:solidFill>
                <a:cs typeface="Arial"/>
              </a:rPr>
              <a:t>Показано, что двунаправленный промотор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псевдогена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i="1" spc="5" dirty="0">
                <a:solidFill>
                  <a:srgbClr val="282A2B"/>
                </a:solidFill>
                <a:cs typeface="Arial"/>
              </a:rPr>
              <a:t>PTENP1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метилирован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высокой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частотой во всех исследованных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тканях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эндометрия,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кроме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нормального эндометрия  молодых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женщин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(17 - 34 лет). Сделан вывод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о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том, что метилирование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псевдогена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i="1" spc="5" dirty="0">
                <a:solidFill>
                  <a:srgbClr val="282A2B"/>
                </a:solidFill>
                <a:cs typeface="Arial"/>
              </a:rPr>
              <a:t>PTENP1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отражает возрастные изменения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организме человека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может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быть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не связано  непосредственно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развитием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рака или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гиперплазии</a:t>
            </a:r>
            <a:r>
              <a:rPr lang="ru-RU" sz="1400" spc="-1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эндометрия</a:t>
            </a:r>
            <a:endParaRPr lang="ru-RU" sz="1400" dirty="0">
              <a:cs typeface="Arial"/>
            </a:endParaRPr>
          </a:p>
          <a:p>
            <a:pPr marL="0" marR="5080" indent="0">
              <a:spcBef>
                <a:spcPts val="0"/>
              </a:spcBef>
              <a:buNone/>
            </a:pPr>
            <a:endParaRPr lang="ru-RU" sz="1400" dirty="0">
              <a:cs typeface="Arial"/>
            </a:endParaRPr>
          </a:p>
        </p:txBody>
      </p:sp>
      <p:pic>
        <p:nvPicPr>
          <p:cNvPr id="3074" name="Picture 2" descr="http://www.ibch.ru/ru/downloads/labreport/183/otchet_2018.jpg">
            <a:extLst>
              <a:ext uri="{FF2B5EF4-FFF2-40B4-BE49-F238E27FC236}">
                <a16:creationId xmlns:a16="http://schemas.microsoft.com/office/drawing/2014/main" xmlns="" id="{A690CA89-D5C0-4987-A97F-FD96F44D8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144" r="1338" b="4038"/>
          <a:stretch/>
        </p:blipFill>
        <p:spPr bwMode="auto">
          <a:xfrm>
            <a:off x="151106" y="2107664"/>
            <a:ext cx="8841788" cy="272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7088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55087"/>
            <a:ext cx="7349066" cy="41486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r>
              <a:rPr lang="ru-RU" sz="1600" dirty="0">
                <a:solidFill>
                  <a:srgbClr val="FAF3E2"/>
                </a:solidFill>
              </a:rPr>
              <a:t>Лаборатория биотехнологии (А.И. Мирошников)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178158" y="5314491"/>
            <a:ext cx="8774434" cy="15188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ru-RU" sz="1200" dirty="0"/>
              <a:t>1. </a:t>
            </a:r>
            <a:r>
              <a:rPr lang="en-US" sz="1200" dirty="0" err="1"/>
              <a:t>Fateev</a:t>
            </a:r>
            <a:r>
              <a:rPr lang="ru-RU" sz="1200" dirty="0"/>
              <a:t>, </a:t>
            </a:r>
            <a:r>
              <a:rPr lang="en-US" sz="1200" dirty="0"/>
              <a:t>I</a:t>
            </a:r>
            <a:r>
              <a:rPr lang="ru-RU" sz="1200" dirty="0"/>
              <a:t>.</a:t>
            </a:r>
            <a:r>
              <a:rPr lang="en-US" sz="1200" dirty="0"/>
              <a:t>V</a:t>
            </a:r>
            <a:r>
              <a:rPr lang="ru-RU" sz="1200" dirty="0"/>
              <a:t>., </a:t>
            </a:r>
            <a:r>
              <a:rPr lang="en-US" sz="1200" dirty="0" err="1"/>
              <a:t>Sinitsina</a:t>
            </a:r>
            <a:r>
              <a:rPr lang="ru-RU" sz="1200" dirty="0"/>
              <a:t>, </a:t>
            </a:r>
            <a:r>
              <a:rPr lang="en-US" sz="1200" dirty="0"/>
              <a:t>E</a:t>
            </a:r>
            <a:r>
              <a:rPr lang="ru-RU" sz="1200" dirty="0"/>
              <a:t>.</a:t>
            </a:r>
            <a:r>
              <a:rPr lang="en-US" sz="1200" dirty="0"/>
              <a:t>V</a:t>
            </a:r>
            <a:r>
              <a:rPr lang="ru-RU" sz="1200" dirty="0"/>
              <a:t>., </a:t>
            </a:r>
            <a:r>
              <a:rPr lang="en-US" sz="1200" dirty="0" err="1"/>
              <a:t>Bikanasova</a:t>
            </a:r>
            <a:r>
              <a:rPr lang="ru-RU" sz="1200" dirty="0"/>
              <a:t>, </a:t>
            </a:r>
            <a:r>
              <a:rPr lang="en-US" sz="1200" dirty="0"/>
              <a:t>A</a:t>
            </a:r>
            <a:r>
              <a:rPr lang="ru-RU" sz="1200" dirty="0"/>
              <a:t>.</a:t>
            </a:r>
            <a:r>
              <a:rPr lang="en-US" sz="1200" dirty="0"/>
              <a:t>U</a:t>
            </a:r>
            <a:r>
              <a:rPr lang="ru-RU" sz="1200" dirty="0"/>
              <a:t>., </a:t>
            </a:r>
            <a:r>
              <a:rPr lang="en-US" sz="1200" dirty="0" err="1"/>
              <a:t>Kostromina</a:t>
            </a:r>
            <a:r>
              <a:rPr lang="ru-RU" sz="1200" dirty="0"/>
              <a:t>, </a:t>
            </a:r>
            <a:r>
              <a:rPr lang="en-US" sz="1200" dirty="0"/>
              <a:t>M</a:t>
            </a:r>
            <a:r>
              <a:rPr lang="ru-RU" sz="1200" dirty="0"/>
              <a:t>.</a:t>
            </a:r>
            <a:r>
              <a:rPr lang="en-US" sz="1200" dirty="0"/>
              <a:t>A</a:t>
            </a:r>
            <a:r>
              <a:rPr lang="ru-RU" sz="1200" dirty="0"/>
              <a:t>., </a:t>
            </a:r>
            <a:r>
              <a:rPr lang="en-US" sz="1200" dirty="0" err="1"/>
              <a:t>Tuzova</a:t>
            </a:r>
            <a:r>
              <a:rPr lang="ru-RU" sz="1200" dirty="0"/>
              <a:t>, </a:t>
            </a:r>
            <a:r>
              <a:rPr lang="en-US" sz="1200" dirty="0"/>
              <a:t>E</a:t>
            </a:r>
            <a:r>
              <a:rPr lang="ru-RU" sz="1200" dirty="0"/>
              <a:t>.</a:t>
            </a:r>
            <a:r>
              <a:rPr lang="en-US" sz="1200" dirty="0"/>
              <a:t>S</a:t>
            </a:r>
            <a:r>
              <a:rPr lang="ru-RU" sz="1200" dirty="0"/>
              <a:t>., </a:t>
            </a:r>
            <a:r>
              <a:rPr lang="en-US" sz="1200" dirty="0" err="1"/>
              <a:t>Esipova</a:t>
            </a:r>
            <a:r>
              <a:rPr lang="ru-RU" sz="1200" dirty="0"/>
              <a:t>, </a:t>
            </a:r>
            <a:r>
              <a:rPr lang="en-US" sz="1200" dirty="0"/>
              <a:t>L</a:t>
            </a:r>
            <a:r>
              <a:rPr lang="ru-RU" sz="1200" dirty="0"/>
              <a:t>.</a:t>
            </a:r>
            <a:r>
              <a:rPr lang="en-US" sz="1200" dirty="0"/>
              <a:t>V</a:t>
            </a:r>
            <a:r>
              <a:rPr lang="ru-RU" sz="1200" dirty="0"/>
              <a:t>., </a:t>
            </a:r>
            <a:r>
              <a:rPr lang="en-US" sz="1200" dirty="0" err="1"/>
              <a:t>Muravyova</a:t>
            </a:r>
            <a:r>
              <a:rPr lang="en-US" sz="1200" dirty="0"/>
              <a:t> T</a:t>
            </a:r>
            <a:r>
              <a:rPr lang="ru-RU" sz="1200" dirty="0"/>
              <a:t>.</a:t>
            </a:r>
            <a:r>
              <a:rPr lang="en-US" sz="1200" dirty="0"/>
              <a:t>I</a:t>
            </a:r>
            <a:r>
              <a:rPr lang="ru-RU" sz="1200" dirty="0"/>
              <a:t>., </a:t>
            </a:r>
            <a:r>
              <a:rPr lang="en-US" sz="1200" dirty="0" err="1"/>
              <a:t>Kayushin</a:t>
            </a:r>
            <a:r>
              <a:rPr lang="en-US" sz="1200" dirty="0"/>
              <a:t> A</a:t>
            </a:r>
            <a:r>
              <a:rPr lang="ru-RU" sz="1200" dirty="0"/>
              <a:t>.</a:t>
            </a:r>
            <a:r>
              <a:rPr lang="en-US" sz="1200" dirty="0"/>
              <a:t>L</a:t>
            </a:r>
            <a:r>
              <a:rPr lang="ru-RU" sz="1200" dirty="0"/>
              <a:t>., </a:t>
            </a:r>
            <a:r>
              <a:rPr lang="en-US" sz="1200" dirty="0" err="1"/>
              <a:t>Konstantinova</a:t>
            </a:r>
            <a:r>
              <a:rPr lang="ru-RU" sz="1200" dirty="0"/>
              <a:t>, </a:t>
            </a:r>
            <a:r>
              <a:rPr lang="en-US" sz="1200" dirty="0"/>
              <a:t>I</a:t>
            </a:r>
            <a:r>
              <a:rPr lang="ru-RU" sz="1200" dirty="0"/>
              <a:t>.</a:t>
            </a:r>
            <a:r>
              <a:rPr lang="en-US" sz="1200" dirty="0"/>
              <a:t>D</a:t>
            </a:r>
            <a:r>
              <a:rPr lang="ru-RU" sz="1200" dirty="0"/>
              <a:t>., </a:t>
            </a:r>
            <a:r>
              <a:rPr lang="en-US" sz="1200" dirty="0" err="1"/>
              <a:t>Esipov</a:t>
            </a:r>
            <a:r>
              <a:rPr lang="ru-RU" sz="1200" dirty="0"/>
              <a:t>, </a:t>
            </a:r>
            <a:r>
              <a:rPr lang="en-US" sz="1200" dirty="0"/>
              <a:t>R</a:t>
            </a:r>
            <a:r>
              <a:rPr lang="ru-RU" sz="1200" dirty="0"/>
              <a:t>.</a:t>
            </a:r>
            <a:r>
              <a:rPr lang="en-US" sz="1200" dirty="0"/>
              <a:t>S</a:t>
            </a:r>
            <a:r>
              <a:rPr lang="ru-RU" sz="1200" dirty="0"/>
              <a:t>. </a:t>
            </a:r>
            <a:r>
              <a:rPr lang="en-US" sz="1200" dirty="0"/>
              <a:t>Thermophilic </a:t>
            </a:r>
            <a:r>
              <a:rPr lang="en-US" sz="1200" dirty="0" err="1"/>
              <a:t>Phosphoribosyltransferases</a:t>
            </a:r>
            <a:r>
              <a:rPr lang="en-US" sz="1200" dirty="0"/>
              <a:t> </a:t>
            </a:r>
            <a:r>
              <a:rPr lang="en-US" sz="1200" i="1" dirty="0"/>
              <a:t>Thermus thermophilus</a:t>
            </a:r>
            <a:r>
              <a:rPr lang="en-US" sz="1200" dirty="0"/>
              <a:t> HB</a:t>
            </a:r>
            <a:r>
              <a:rPr lang="ru-RU" sz="1200" dirty="0"/>
              <a:t>27 </a:t>
            </a:r>
            <a:r>
              <a:rPr lang="en-US" sz="1200" dirty="0"/>
              <a:t>in Nucleotide Synthesis</a:t>
            </a:r>
            <a:r>
              <a:rPr lang="ru-RU" sz="1200" dirty="0"/>
              <a:t>. </a:t>
            </a:r>
            <a:r>
              <a:rPr lang="en-US" sz="1200" i="1" dirty="0" err="1"/>
              <a:t>Beilstein</a:t>
            </a:r>
            <a:r>
              <a:rPr lang="en-US" sz="1200" i="1" dirty="0"/>
              <a:t> Journal of Organic Chemistry</a:t>
            </a:r>
            <a:r>
              <a:rPr lang="en-US" sz="1200" dirty="0"/>
              <a:t>. 2018. 14, 3098–3105; </a:t>
            </a:r>
            <a:r>
              <a:rPr lang="en-US" sz="1200" b="1" dirty="0">
                <a:solidFill>
                  <a:srgbClr val="990000"/>
                </a:solidFill>
              </a:rPr>
              <a:t>IF 2.34</a:t>
            </a:r>
            <a:endParaRPr lang="ru-RU" sz="1200" b="1" dirty="0">
              <a:solidFill>
                <a:srgbClr val="990000"/>
              </a:solidFill>
            </a:endParaRPr>
          </a:p>
          <a:p>
            <a:pPr>
              <a:spcBef>
                <a:spcPts val="0"/>
              </a:spcBef>
            </a:pPr>
            <a:r>
              <a:rPr lang="en-US" sz="1200" dirty="0"/>
              <a:t>2. </a:t>
            </a:r>
            <a:r>
              <a:rPr lang="en-US" sz="1200" dirty="0" err="1"/>
              <a:t>Zayats</a:t>
            </a:r>
            <a:r>
              <a:rPr lang="en-US" sz="1200" dirty="0"/>
              <a:t> E.A., Timofeev V.I., </a:t>
            </a:r>
            <a:r>
              <a:rPr lang="en-US" sz="1200" dirty="0" err="1"/>
              <a:t>Kostromina</a:t>
            </a:r>
            <a:r>
              <a:rPr lang="en-US" sz="1200" dirty="0"/>
              <a:t> M.A. and </a:t>
            </a:r>
            <a:r>
              <a:rPr lang="en-US" sz="1200" dirty="0" err="1"/>
              <a:t>Esipov</a:t>
            </a:r>
            <a:r>
              <a:rPr lang="en-US" sz="1200" dirty="0"/>
              <a:t> R.S. An explanation for the narrow carbohydrate substrate specificity of adenine </a:t>
            </a:r>
            <a:r>
              <a:rPr lang="en-US" sz="1200" dirty="0" err="1"/>
              <a:t>phosphoribosyltransferase</a:t>
            </a:r>
            <a:r>
              <a:rPr lang="en-US" sz="1200" dirty="0"/>
              <a:t> from </a:t>
            </a:r>
            <a:r>
              <a:rPr lang="en-US" sz="1200" i="1" dirty="0"/>
              <a:t>Thermus thermophiles</a:t>
            </a:r>
            <a:r>
              <a:rPr lang="en-US" sz="1200" dirty="0"/>
              <a:t> from the model of the enzyme, substrate and magnesium cation co-factor complex. </a:t>
            </a:r>
            <a:r>
              <a:rPr lang="en-US" sz="1200" i="1" dirty="0"/>
              <a:t>J </a:t>
            </a:r>
            <a:r>
              <a:rPr lang="en-US" sz="1200" i="1" dirty="0" err="1"/>
              <a:t>Biomol</a:t>
            </a:r>
            <a:r>
              <a:rPr lang="en-US" sz="1200" i="1" dirty="0"/>
              <a:t> Struct </a:t>
            </a:r>
            <a:r>
              <a:rPr lang="en-US" sz="1200" i="1" dirty="0" err="1"/>
              <a:t>Dyn</a:t>
            </a:r>
            <a:r>
              <a:rPr lang="en-US" sz="1200" dirty="0"/>
              <a:t>. 2018 Nov 17:1-5; </a:t>
            </a:r>
            <a:r>
              <a:rPr lang="en-US" sz="1200" b="1" dirty="0">
                <a:solidFill>
                  <a:srgbClr val="990000"/>
                </a:solidFill>
              </a:rPr>
              <a:t>IF 3.107</a:t>
            </a:r>
            <a:endParaRPr lang="ru-RU" sz="1200" b="1" dirty="0">
              <a:solidFill>
                <a:srgbClr val="990000"/>
              </a:solidFill>
            </a:endParaRPr>
          </a:p>
          <a:p>
            <a:pPr>
              <a:spcBef>
                <a:spcPts val="0"/>
              </a:spcBef>
            </a:pPr>
            <a:r>
              <a:rPr lang="en-US" sz="1200" dirty="0"/>
              <a:t>3. </a:t>
            </a:r>
            <a:r>
              <a:rPr lang="en-US" sz="1200" dirty="0" err="1"/>
              <a:t>Esipov</a:t>
            </a:r>
            <a:r>
              <a:rPr lang="en-US" sz="1200" dirty="0"/>
              <a:t>, R.S., Timofeev, V.I., </a:t>
            </a:r>
            <a:r>
              <a:rPr lang="en-US" sz="1200" dirty="0" err="1"/>
              <a:t>Sinitsyna</a:t>
            </a:r>
            <a:r>
              <a:rPr lang="en-US" sz="1200" dirty="0"/>
              <a:t>, E.V., </a:t>
            </a:r>
            <a:r>
              <a:rPr lang="en-US" sz="1200" dirty="0" err="1"/>
              <a:t>Tuzova</a:t>
            </a:r>
            <a:r>
              <a:rPr lang="en-US" sz="1200" dirty="0"/>
              <a:t>, E.S., </a:t>
            </a:r>
            <a:r>
              <a:rPr lang="en-US" sz="1200" dirty="0" err="1"/>
              <a:t>Esipova</a:t>
            </a:r>
            <a:r>
              <a:rPr lang="en-US" sz="1200" dirty="0"/>
              <a:t>, L.V., </a:t>
            </a:r>
            <a:r>
              <a:rPr lang="en-US" sz="1200" dirty="0" err="1"/>
              <a:t>Kostromina</a:t>
            </a:r>
            <a:r>
              <a:rPr lang="en-US" sz="1200" dirty="0"/>
              <a:t>, M.A., </a:t>
            </a:r>
            <a:r>
              <a:rPr lang="en-US" sz="1200" dirty="0" err="1"/>
              <a:t>Kuranova</a:t>
            </a:r>
            <a:r>
              <a:rPr lang="en-US" sz="1200" dirty="0"/>
              <a:t>, I.P., </a:t>
            </a:r>
            <a:r>
              <a:rPr lang="en-US" sz="1200" dirty="0" err="1"/>
              <a:t>Miroshnikov</a:t>
            </a:r>
            <a:r>
              <a:rPr lang="en-US" sz="1200" dirty="0"/>
              <a:t>, A.I. Three-Dimensional Structure of Recombinant Adenine </a:t>
            </a:r>
            <a:r>
              <a:rPr lang="en-US" sz="1200" dirty="0" err="1"/>
              <a:t>Phosphoribosyltransferase</a:t>
            </a:r>
            <a:r>
              <a:rPr lang="en-US" sz="1200" dirty="0"/>
              <a:t> from Thermophilic Bacterial Strain Thermus thermophilus HB27. (2018) </a:t>
            </a:r>
            <a:r>
              <a:rPr lang="en-US" sz="1200" i="1" dirty="0"/>
              <a:t>Russian Journal of Bioorganic Chemistry</a:t>
            </a:r>
            <a:r>
              <a:rPr lang="en-US" sz="1200" dirty="0"/>
              <a:t>, 44 (5), pp. 504-510.</a:t>
            </a:r>
            <a:r>
              <a:rPr lang="ru-RU" sz="1200" dirty="0"/>
              <a:t> </a:t>
            </a:r>
            <a:r>
              <a:rPr lang="en-US" sz="1200" b="1" dirty="0">
                <a:solidFill>
                  <a:srgbClr val="990000"/>
                </a:solidFill>
              </a:rPr>
              <a:t>IF 0.838</a:t>
            </a:r>
            <a:endParaRPr lang="en-US" sz="1200" b="1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683375"/>
            <a:ext cx="8136168" cy="580927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НОВЫЙ ПОДХОД СИНТЕЗА БИОЛОГИЧЕСКИ ВАЖНЫХ НУКЛЕОТИДОВ </a:t>
            </a:r>
            <a:b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b="1" spc="-5" dirty="0">
                <a:solidFill>
                  <a:srgbClr val="990000"/>
                </a:solidFill>
                <a:latin typeface="+mj-lt"/>
                <a:cs typeface="Arial"/>
              </a:rPr>
              <a:t>С ИСПОЛЬЗОВАНИЕМ КАСКАДА ТЕРМОФИЛЬНЫХ ФЕРМЕНТОВ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3865941" y="1330323"/>
            <a:ext cx="5099901" cy="398416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300" dirty="0"/>
              <a:t>Реализована новая стратегия каскадного синтеза модифицированных нуклеотидов с участием ферментов из термофильных микроорганизмов (</a:t>
            </a:r>
            <a:r>
              <a:rPr lang="ru-RU" sz="1300" dirty="0" err="1"/>
              <a:t>рибокиназы</a:t>
            </a:r>
            <a:r>
              <a:rPr lang="ru-RU" sz="1300" dirty="0"/>
              <a:t> </a:t>
            </a:r>
            <a:r>
              <a:rPr lang="en-US" sz="1300" dirty="0"/>
              <a:t>RK</a:t>
            </a:r>
            <a:r>
              <a:rPr lang="ru-RU" sz="1300" dirty="0"/>
              <a:t> из </a:t>
            </a:r>
            <a:r>
              <a:rPr lang="en-US" sz="1300" i="1" dirty="0"/>
              <a:t>Thermus species</a:t>
            </a:r>
            <a:r>
              <a:rPr lang="ru-RU" sz="1300" dirty="0"/>
              <a:t> 2.9, </a:t>
            </a:r>
            <a:r>
              <a:rPr lang="ru-RU" sz="1300" dirty="0" err="1"/>
              <a:t>фосфорибозилпирофосфатсинтетазы</a:t>
            </a:r>
            <a:r>
              <a:rPr lang="ru-RU" sz="1300" dirty="0"/>
              <a:t> </a:t>
            </a:r>
            <a:r>
              <a:rPr lang="en-US" sz="1300" dirty="0"/>
              <a:t>PRPPS</a:t>
            </a:r>
            <a:r>
              <a:rPr lang="ru-RU" sz="1300" dirty="0"/>
              <a:t> и </a:t>
            </a:r>
            <a:r>
              <a:rPr lang="ru-RU" sz="1300" dirty="0" err="1"/>
              <a:t>аденинфосфорибозилтрансферазы</a:t>
            </a:r>
            <a:r>
              <a:rPr lang="ru-RU" sz="1300" dirty="0"/>
              <a:t> </a:t>
            </a:r>
            <a:r>
              <a:rPr lang="en-US" sz="1300" dirty="0"/>
              <a:t>APRT</a:t>
            </a:r>
            <a:r>
              <a:rPr lang="ru-RU" sz="1300" dirty="0"/>
              <a:t> /</a:t>
            </a:r>
            <a:r>
              <a:rPr lang="ru-RU" sz="1300" dirty="0" err="1"/>
              <a:t>гипоксантинфосфорибозилтрансферазы</a:t>
            </a:r>
            <a:r>
              <a:rPr lang="ru-RU" sz="1300" dirty="0"/>
              <a:t> </a:t>
            </a:r>
            <a:r>
              <a:rPr lang="en-US" sz="1300" dirty="0"/>
              <a:t>HPRT</a:t>
            </a:r>
            <a:r>
              <a:rPr lang="ru-RU" sz="1300" dirty="0"/>
              <a:t> из </a:t>
            </a:r>
            <a:r>
              <a:rPr lang="en-US" sz="1300" i="1" dirty="0"/>
              <a:t>Thermus thermophilus</a:t>
            </a:r>
            <a:r>
              <a:rPr lang="en-US" sz="1300" dirty="0"/>
              <a:t> HB</a:t>
            </a:r>
            <a:r>
              <a:rPr lang="ru-RU" sz="1300" dirty="0"/>
              <a:t>27), осуществляющих последовательное превращение рибозы и </a:t>
            </a:r>
            <a:r>
              <a:rPr lang="ru-RU" sz="1200" dirty="0"/>
              <a:t>гетероциклических</a:t>
            </a:r>
            <a:r>
              <a:rPr lang="ru-RU" sz="1300" dirty="0"/>
              <a:t> пуриновых оснований в соответствующие нуклеотиды. Проведен комплекс работ по исследованию кинетических параметров реакций с участием </a:t>
            </a:r>
            <a:r>
              <a:rPr lang="ru-RU" sz="1300" dirty="0" err="1"/>
              <a:t>рекомбинатных</a:t>
            </a:r>
            <a:r>
              <a:rPr lang="ru-RU" sz="1300" dirty="0"/>
              <a:t> ферментов и оптимизации условий каскадного синтеза модифицированных нуклеотидов. С помощью разработанного каскада осуществлен синтез ряда 5′-монофосфатов нуклеозидов, являющихся потенциальными противовирусными и противораковыми препаратами. Проведена кристаллизация ферментов в </a:t>
            </a:r>
            <a:r>
              <a:rPr lang="ru-RU" sz="1300" dirty="0" err="1"/>
              <a:t>апоформе</a:t>
            </a:r>
            <a:r>
              <a:rPr lang="ru-RU" sz="1300" dirty="0"/>
              <a:t> и в комплексе с функциональными </a:t>
            </a:r>
            <a:r>
              <a:rPr lang="ru-RU" sz="1300" dirty="0" err="1"/>
              <a:t>лигандами</a:t>
            </a:r>
            <a:r>
              <a:rPr lang="ru-RU" sz="1300" dirty="0"/>
              <a:t> и последующие рентгеноструктурные исследования полученных кристаллов. Полученные структуры </a:t>
            </a:r>
            <a:r>
              <a:rPr lang="en-US" sz="1300" i="1" dirty="0" err="1"/>
              <a:t>Tth</a:t>
            </a:r>
            <a:r>
              <a:rPr lang="en-US" sz="1300" dirty="0" err="1"/>
              <a:t>APRT</a:t>
            </a:r>
            <a:r>
              <a:rPr lang="ru-RU" sz="1300" dirty="0"/>
              <a:t> с разрешением 2.5 Å и комплекса </a:t>
            </a:r>
            <a:r>
              <a:rPr lang="en-US" sz="1300" i="1" dirty="0" err="1"/>
              <a:t>Tth</a:t>
            </a:r>
            <a:r>
              <a:rPr lang="en-US" sz="1300" dirty="0" err="1"/>
              <a:t>PRPPS</a:t>
            </a:r>
            <a:r>
              <a:rPr lang="ru-RU" sz="1300" dirty="0"/>
              <a:t> с АДФ с разрешением 2.2 Å депонированы в базу данных </a:t>
            </a:r>
            <a:r>
              <a:rPr lang="en-US" sz="1300" dirty="0"/>
              <a:t>RCSB Protein Data Bank</a:t>
            </a:r>
            <a:r>
              <a:rPr lang="ru-RU" sz="1300" dirty="0"/>
              <a:t> под идентификаторами 6fsp и 5t3o, соответственно. Получены рентгеноструктурные данные комплекса </a:t>
            </a:r>
            <a:r>
              <a:rPr lang="en-US" sz="1300" i="1" dirty="0" err="1"/>
              <a:t>Tsp</a:t>
            </a:r>
            <a:r>
              <a:rPr lang="en-US" sz="1300" dirty="0" err="1"/>
              <a:t>RK</a:t>
            </a:r>
            <a:r>
              <a:rPr lang="ru-RU" sz="1300" dirty="0"/>
              <a:t> с АТФ при разрешении 1.9 Å для решения трехмерной структуры.</a:t>
            </a:r>
            <a:endParaRPr lang="ru-RU" sz="1300" dirty="0">
              <a:cs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36A4729-BF3A-4505-A55A-02429529BD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69" r="9388" b="1982"/>
          <a:stretch/>
        </p:blipFill>
        <p:spPr>
          <a:xfrm>
            <a:off x="261598" y="1333205"/>
            <a:ext cx="3303723" cy="383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7614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55087"/>
            <a:ext cx="7349066" cy="41486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r>
              <a:rPr lang="ru-RU" sz="1400" dirty="0">
                <a:solidFill>
                  <a:srgbClr val="FAF3E2"/>
                </a:solidFill>
              </a:rPr>
              <a:t>Лаборатория молекулярных основ эмбриогенеза (А.Г. Зарайский)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8" y="5838373"/>
            <a:ext cx="8788134" cy="8756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252000" indent="-2520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400" b="1" dirty="0"/>
              <a:t>Ivanova AS </a:t>
            </a:r>
            <a:r>
              <a:rPr lang="ru-RU" sz="1400" b="1" dirty="0"/>
              <a:t>и др. (2018) </a:t>
            </a:r>
            <a:r>
              <a:rPr lang="en-US" sz="1400" b="1" dirty="0"/>
              <a:t>Ras-</a:t>
            </a:r>
            <a:r>
              <a:rPr lang="en-US" sz="1400" b="1" dirty="0" err="1"/>
              <a:t>dva</a:t>
            </a:r>
            <a:r>
              <a:rPr lang="en-US" sz="1400" b="1" dirty="0"/>
              <a:t> small GTPases lost during evolution of amniotes regulate regeneration in anamniotes. </a:t>
            </a:r>
            <a:r>
              <a:rPr lang="en-US" sz="1400" b="1" i="1" dirty="0"/>
              <a:t>Sci Rep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4.122</a:t>
            </a:r>
            <a:endParaRPr lang="en-US" sz="1400" b="1" dirty="0"/>
          </a:p>
          <a:p>
            <a:pPr marL="252000" indent="-2520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400" b="1" dirty="0"/>
              <a:t>Ivanova AS </a:t>
            </a:r>
            <a:r>
              <a:rPr lang="ru-RU" sz="1400" b="1" dirty="0"/>
              <a:t>и др. (2018) </a:t>
            </a:r>
            <a:r>
              <a:rPr lang="en-US" sz="1400" b="1" dirty="0"/>
              <a:t>Methods of In Vivo Gene-Specific Knockdown Using Morpholino and Vivo-Morpholino Oligonucleotides. </a:t>
            </a:r>
            <a:r>
              <a:rPr lang="en-US" sz="1400" b="1" i="1" dirty="0"/>
              <a:t>Russ. J. Bioorganic Chem. </a:t>
            </a:r>
            <a:r>
              <a:rPr lang="en-US" sz="1400" b="1" spc="5" dirty="0">
                <a:solidFill>
                  <a:srgbClr val="990000"/>
                </a:solidFill>
                <a:cs typeface="Arial"/>
              </a:rPr>
              <a:t>IF 0.838</a:t>
            </a:r>
            <a:endParaRPr lang="en-US" sz="1400" b="1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683375"/>
            <a:ext cx="8136168" cy="642483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МАЛЫЕ </a:t>
            </a:r>
            <a:r>
              <a:rPr lang="ru-RU" sz="2000" b="1" spc="-5" dirty="0" err="1">
                <a:solidFill>
                  <a:srgbClr val="990000"/>
                </a:solidFill>
                <a:latin typeface="+mj-lt"/>
                <a:cs typeface="Arial"/>
              </a:rPr>
              <a:t>ГТФазы</a:t>
            </a: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 </a:t>
            </a:r>
            <a:r>
              <a:rPr lang="ru-RU" sz="2000" b="1" spc="-5" dirty="0" err="1">
                <a:solidFill>
                  <a:srgbClr val="990000"/>
                </a:solidFill>
                <a:latin typeface="+mj-lt"/>
                <a:cs typeface="Arial"/>
              </a:rPr>
              <a:t>Ras-dva</a:t>
            </a: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, ПОТЕРЯННЫЕ ВО ВРЕМЯ ЭВОЛЮЦИИ </a:t>
            </a:r>
            <a:r>
              <a:rPr lang="en-US" sz="2000" b="1" spc="-5" dirty="0">
                <a:solidFill>
                  <a:srgbClr val="990000"/>
                </a:solidFill>
                <a:latin typeface="+mj-lt"/>
                <a:cs typeface="Arial"/>
              </a:rPr>
              <a:t/>
            </a:r>
            <a:br>
              <a:rPr lang="en-US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У АМНИОТ, РЕГУЛИРУЮТ РЕГЕНЕРАЦИЮ У  АНАМНИЙ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5788058" y="1439279"/>
            <a:ext cx="3094344" cy="409496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0"/>
              </a:spcBef>
              <a:buNone/>
            </a:pPr>
            <a:r>
              <a:rPr lang="ru-RU" sz="1400" spc="5" dirty="0">
                <a:solidFill>
                  <a:srgbClr val="282A2B"/>
                </a:solidFill>
                <a:cs typeface="Arial"/>
              </a:rPr>
              <a:t>Анамнии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-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рыбы и амфибии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- обладают потрясающей способностью регенерировать органы Например, конечности, </a:t>
            </a:r>
            <a:r>
              <a:rPr lang="ru-RU" sz="1400" spc="-15" dirty="0">
                <a:solidFill>
                  <a:srgbClr val="282A2B"/>
                </a:solidFill>
                <a:cs typeface="Arial"/>
              </a:rPr>
              <a:t>хвост,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сердце, глаза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spc="-20" dirty="0">
                <a:solidFill>
                  <a:srgbClr val="282A2B"/>
                </a:solidFill>
                <a:cs typeface="Arial"/>
              </a:rPr>
              <a:t>мозг.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К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сожалению,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ходе эволюции  амниоты - рептилии,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птицы 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млекопитающие - утратили способность к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эффективной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регенерации.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предположили, что потеря регенерационной способности связана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утратой  некоторых генов, отвечающих за образование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ране бластемы </a:t>
            </a:r>
            <a:r>
              <a:rPr lang="ru-RU" sz="1400" spc="15" dirty="0">
                <a:solidFill>
                  <a:srgbClr val="282A2B"/>
                </a:solidFill>
                <a:cs typeface="Arial"/>
              </a:rPr>
              <a:t>—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группы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активно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делящихся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дедифференцированных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клеток, гарантирующих регенерацию.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подтверждение этому 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мы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показали, что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у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амниот отсутствуют гены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малых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ГТФаз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282A2B"/>
                </a:solidFill>
                <a:cs typeface="Arial"/>
              </a:rPr>
              <a:t>Ras-dva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, отвечающие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у рыб и амфибий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за формирование регенерационной бластемы, а, следовательно,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за один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из  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механизмов регенерации.</a:t>
            </a:r>
            <a:endParaRPr lang="ru-RU" sz="1400" dirty="0">
              <a:cs typeface="Arial"/>
            </a:endParaRPr>
          </a:p>
        </p:txBody>
      </p:sp>
      <p:pic>
        <p:nvPicPr>
          <p:cNvPr id="4098" name="Picture 2" descr="http://www.ibch.ru/ru/downloads/labreport/169/1Ris_rus.jpg">
            <a:extLst>
              <a:ext uri="{FF2B5EF4-FFF2-40B4-BE49-F238E27FC236}">
                <a16:creationId xmlns:a16="http://schemas.microsoft.com/office/drawing/2014/main" xmlns="" id="{98C2C6DA-BEDE-4DBB-B699-7012C59017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14741" r="501" b="7784"/>
          <a:stretch/>
        </p:blipFill>
        <p:spPr bwMode="auto">
          <a:xfrm>
            <a:off x="261598" y="1439279"/>
            <a:ext cx="5139961" cy="431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8132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F6F90-BC0C-4E4B-84A4-ADD626C10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598" y="155087"/>
            <a:ext cx="7349066" cy="5282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anchor="ctr" anchorCtr="0">
            <a:normAutofit/>
          </a:bodyPr>
          <a:lstStyle/>
          <a:p>
            <a:r>
              <a:rPr lang="ru-RU" sz="1600" dirty="0">
                <a:solidFill>
                  <a:srgbClr val="FAF3E2"/>
                </a:solidFill>
              </a:rPr>
              <a:t>НПП «Питомник лабораторных животных» (Г.Б. Телегин)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869AA9E7-8F08-42C2-8D38-4E746EBE6DF3}"/>
              </a:ext>
            </a:extLst>
          </p:cNvPr>
          <p:cNvSpPr txBox="1">
            <a:spLocks noGrp="1"/>
          </p:cNvSpPr>
          <p:nvPr>
            <p:ph type="body" sz="half" idx="4294967295"/>
          </p:nvPr>
        </p:nvSpPr>
        <p:spPr>
          <a:xfrm>
            <a:off x="261598" y="5834809"/>
            <a:ext cx="8731574" cy="9310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252000" indent="-25200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200" b="1" dirty="0" err="1"/>
              <a:t>Minakov</a:t>
            </a:r>
            <a:r>
              <a:rPr lang="en-US" sz="1200" b="1" dirty="0"/>
              <a:t> AN </a:t>
            </a:r>
            <a:r>
              <a:rPr lang="ru-RU" sz="1200" b="1" dirty="0"/>
              <a:t>и др. (2018) </a:t>
            </a:r>
            <a:r>
              <a:rPr lang="en-US" sz="1200" b="1" dirty="0"/>
              <a:t>Experimental Models of Spinal Cord Injury in Laboratory Rats. </a:t>
            </a:r>
            <a:r>
              <a:rPr lang="en-US" sz="1200" b="1" i="1" dirty="0"/>
              <a:t>Acta </a:t>
            </a:r>
            <a:r>
              <a:rPr lang="en-US" sz="1200" b="1" i="1" dirty="0" err="1"/>
              <a:t>Naturae</a:t>
            </a:r>
            <a:r>
              <a:rPr lang="en-US" sz="1200" b="1" i="1" dirty="0"/>
              <a:t>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2.0</a:t>
            </a:r>
            <a:endParaRPr lang="en-US" sz="1200" b="1" dirty="0"/>
          </a:p>
          <a:p>
            <a:pPr marL="252000" indent="-25200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200" b="1" dirty="0" err="1"/>
              <a:t>Barykin</a:t>
            </a:r>
            <a:r>
              <a:rPr lang="en-US" sz="1200" b="1" dirty="0"/>
              <a:t> EP </a:t>
            </a:r>
            <a:r>
              <a:rPr lang="ru-RU" sz="1200" b="1" dirty="0"/>
              <a:t>и др. (2018) </a:t>
            </a:r>
            <a:r>
              <a:rPr lang="en-US" sz="1200" b="1" dirty="0"/>
              <a:t>Phosphorylation of the Amyloid-Beta Peptide Inhibits Zinc-Dependent Aggregation, Prevents </a:t>
            </a:r>
            <a:r>
              <a:rPr lang="en-US" sz="1200" b="1" dirty="0" err="1"/>
              <a:t>Na,K</a:t>
            </a:r>
            <a:r>
              <a:rPr lang="en-US" sz="1200" b="1" dirty="0"/>
              <a:t>-ATPase Inhibition, and Reduces Cerebral Plaque Deposition. </a:t>
            </a:r>
            <a:r>
              <a:rPr lang="en-US" sz="1200" b="1" i="1" dirty="0"/>
              <a:t>Front Mol </a:t>
            </a:r>
            <a:r>
              <a:rPr lang="en-US" sz="1200" b="1" i="1" dirty="0" err="1"/>
              <a:t>Neurosci</a:t>
            </a:r>
            <a:r>
              <a:rPr lang="en-US" sz="1200" b="1" i="1" dirty="0"/>
              <a:t>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2.454</a:t>
            </a:r>
            <a:endParaRPr lang="en-US" sz="1200" b="1" dirty="0"/>
          </a:p>
          <a:p>
            <a:pPr marL="252000" indent="-25200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200" b="1" dirty="0" err="1"/>
              <a:t>Kozin</a:t>
            </a:r>
            <a:r>
              <a:rPr lang="en-US" sz="1200" b="1" dirty="0"/>
              <a:t> SA </a:t>
            </a:r>
            <a:r>
              <a:rPr lang="ru-RU" sz="1200" b="1" dirty="0"/>
              <a:t>и др. (2018) </a:t>
            </a:r>
            <a:r>
              <a:rPr lang="en-US" sz="1200" b="1" dirty="0"/>
              <a:t>Intravenously injected amyloid-</a:t>
            </a:r>
            <a:r>
              <a:rPr lang="el-GR" sz="1200" b="1" dirty="0"/>
              <a:t>β </a:t>
            </a:r>
            <a:r>
              <a:rPr lang="en-US" sz="1200" b="1" dirty="0"/>
              <a:t>peptide with isomerized Asp7 and phosphorylated Ser8 residues inhibits cerebral </a:t>
            </a:r>
            <a:r>
              <a:rPr lang="el-GR" sz="1200" b="1" dirty="0"/>
              <a:t>β-</a:t>
            </a:r>
            <a:r>
              <a:rPr lang="en-US" sz="1200" b="1" dirty="0"/>
              <a:t>amyloidosis in A</a:t>
            </a:r>
            <a:r>
              <a:rPr lang="el-GR" sz="1200" b="1" dirty="0"/>
              <a:t>β</a:t>
            </a:r>
            <a:r>
              <a:rPr lang="en-US" sz="1200" b="1" dirty="0"/>
              <a:t>PP/PS1 transgenic mice model of Alzheimer's disease. </a:t>
            </a:r>
            <a:r>
              <a:rPr lang="en-US" sz="1200" b="1" i="1" dirty="0"/>
              <a:t>Front </a:t>
            </a:r>
            <a:r>
              <a:rPr lang="en-US" sz="1200" b="1" i="1" dirty="0" err="1"/>
              <a:t>Neurosci</a:t>
            </a:r>
            <a:r>
              <a:rPr lang="en-US" sz="1200" b="1" i="1" dirty="0"/>
              <a:t> </a:t>
            </a:r>
            <a:r>
              <a:rPr lang="en-US" sz="1200" b="1" spc="5" dirty="0">
                <a:solidFill>
                  <a:srgbClr val="990000"/>
                </a:solidFill>
                <a:cs typeface="Arial"/>
              </a:rPr>
              <a:t>IF 2.454</a:t>
            </a:r>
            <a:endParaRPr lang="en-US" sz="1200" b="1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C76CD01-0EDB-4F39-9A74-C75591FD73D9}"/>
              </a:ext>
            </a:extLst>
          </p:cNvPr>
          <p:cNvSpPr txBox="1"/>
          <p:nvPr/>
        </p:nvSpPr>
        <p:spPr>
          <a:xfrm>
            <a:off x="261598" y="842726"/>
            <a:ext cx="8136168" cy="95025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РАЗРАБОТКА НОВЫХ ПОДХОДОВ В СОЗДАНИИ </a:t>
            </a:r>
            <a:b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</a:b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И КРИОСОХРАНЕНИИ ГЕНОМОДИФИЦИРОВАННЫХ  ЖИВОТНЫХ-БИОМОДЕЛЕЙ В СООТВЕТСТВИИ С ТРЕБОВАНИЯМИ </a:t>
            </a:r>
            <a:r>
              <a:rPr lang="ru-RU" sz="2000" b="1" spc="-5" dirty="0" err="1">
                <a:solidFill>
                  <a:srgbClr val="990000"/>
                </a:solidFill>
                <a:latin typeface="+mj-lt"/>
                <a:cs typeface="Arial"/>
              </a:rPr>
              <a:t>AAALACi</a:t>
            </a:r>
            <a:r>
              <a:rPr lang="ru-RU" sz="2000" b="1" spc="-5" dirty="0">
                <a:solidFill>
                  <a:srgbClr val="990000"/>
                </a:solidFill>
                <a:latin typeface="+mj-lt"/>
                <a:cs typeface="Arial"/>
              </a:rPr>
              <a:t> и ISO</a:t>
            </a:r>
          </a:p>
        </p:txBody>
      </p:sp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xmlns="" id="{00E629CF-D493-41D0-851F-AA2C1C15CE4F}"/>
              </a:ext>
            </a:extLst>
          </p:cNvPr>
          <p:cNvSpPr txBox="1">
            <a:spLocks/>
          </p:cNvSpPr>
          <p:nvPr/>
        </p:nvSpPr>
        <p:spPr>
          <a:xfrm>
            <a:off x="4279553" y="4567395"/>
            <a:ext cx="2324447" cy="92333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300" dirty="0">
                <a:solidFill>
                  <a:srgbClr val="282A2B"/>
                </a:solidFill>
                <a:cs typeface="Arial"/>
              </a:rPr>
              <a:t>Разработана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внедрена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производство модель структурированной травмы спинного мозга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у крыс </a:t>
            </a:r>
            <a:r>
              <a:rPr lang="ru-RU" sz="1300" dirty="0">
                <a:solidFill>
                  <a:srgbClr val="282A2B"/>
                </a:solidFill>
                <a:cs typeface="Arial"/>
              </a:rPr>
              <a:t>SPF-категории. </a:t>
            </a:r>
          </a:p>
        </p:txBody>
      </p:sp>
      <p:pic>
        <p:nvPicPr>
          <p:cNvPr id="6146" name="Picture 2" descr="http://www.ibch.ru/ru/downloads/labreport/130/Dostizheniya_2018.JPG">
            <a:extLst>
              <a:ext uri="{FF2B5EF4-FFF2-40B4-BE49-F238E27FC236}">
                <a16:creationId xmlns:a16="http://schemas.microsoft.com/office/drawing/2014/main" xmlns="" id="{7C6864BA-6CA5-443C-86C0-FFC9C6D2E7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8" t="185" r="66623" b="47136"/>
          <a:stretch/>
        </p:blipFill>
        <p:spPr bwMode="auto">
          <a:xfrm>
            <a:off x="261598" y="1861144"/>
            <a:ext cx="1846602" cy="231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ibch.ru/ru/downloads/labreport/130/Dostizheniya_2018.JPG">
            <a:extLst>
              <a:ext uri="{FF2B5EF4-FFF2-40B4-BE49-F238E27FC236}">
                <a16:creationId xmlns:a16="http://schemas.microsoft.com/office/drawing/2014/main" xmlns="" id="{F709CF2F-D5AD-46A5-B17B-87A2DBDE40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05" t="19346" r="1478" b="26602"/>
          <a:stretch/>
        </p:blipFill>
        <p:spPr bwMode="auto">
          <a:xfrm>
            <a:off x="2276664" y="1873309"/>
            <a:ext cx="1659467" cy="230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6938CCB-4BB3-4538-9F9A-D91E12FA4ACC}"/>
              </a:ext>
            </a:extLst>
          </p:cNvPr>
          <p:cNvSpPr/>
          <p:nvPr/>
        </p:nvSpPr>
        <p:spPr>
          <a:xfrm>
            <a:off x="261598" y="4270673"/>
            <a:ext cx="1846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Расширена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коллекция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Криобанка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ПЛЖ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за </a:t>
            </a:r>
            <a:r>
              <a:rPr lang="ru-RU" sz="1200" spc="-5" dirty="0">
                <a:solidFill>
                  <a:srgbClr val="282A2B"/>
                </a:solidFill>
                <a:cs typeface="Arial"/>
              </a:rPr>
              <a:t>счет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сохранения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уникальных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для России генно-модифицированных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линий мышей.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FA22261-BABD-4CFE-BB35-61827A59B90A}"/>
              </a:ext>
            </a:extLst>
          </p:cNvPr>
          <p:cNvSpPr/>
          <p:nvPr/>
        </p:nvSpPr>
        <p:spPr>
          <a:xfrm>
            <a:off x="6780930" y="1792985"/>
            <a:ext cx="2101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Разработан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формализован Стандарт</a:t>
            </a:r>
            <a:r>
              <a:rPr lang="ru-RU" sz="1200" spc="9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организации «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Криосохранение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генетических ресурсов».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448B8DF-590E-48C7-9469-4C52F9D26336}"/>
              </a:ext>
            </a:extLst>
          </p:cNvPr>
          <p:cNvSpPr/>
          <p:nvPr/>
        </p:nvSpPr>
        <p:spPr>
          <a:xfrm>
            <a:off x="2108200" y="4270673"/>
            <a:ext cx="22521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Система менеджмента  производства мелких лабораторных грызунов SPF-категории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ресертифицирована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 компанией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SGS UK </a:t>
            </a:r>
            <a:r>
              <a:rPr lang="ru-RU" sz="1200" dirty="0" err="1">
                <a:solidFill>
                  <a:srgbClr val="282A2B"/>
                </a:solidFill>
                <a:cs typeface="Arial"/>
              </a:rPr>
              <a:t>Ltd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.,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отвечающая требованиям стандарта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ISO</a:t>
            </a:r>
            <a:r>
              <a:rPr lang="ru-RU" sz="1200" spc="8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9001:2015.</a:t>
            </a:r>
          </a:p>
        </p:txBody>
      </p:sp>
      <p:pic>
        <p:nvPicPr>
          <p:cNvPr id="12" name="Рисунок 4" descr="C:\Users\Алексей\Desktop\Фото на слайды\Фото к презентиции - этапы\1 Общий вид перед операцией.JPG">
            <a:extLst>
              <a:ext uri="{FF2B5EF4-FFF2-40B4-BE49-F238E27FC236}">
                <a16:creationId xmlns:a16="http://schemas.microsoft.com/office/drawing/2014/main" xmlns="" id="{55F29746-998D-43C3-9C9F-B2FE004D0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9553" y="1840472"/>
            <a:ext cx="1283047" cy="129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6" descr="C:\Users\Алексей\Desktop\Фото на слайды\Фото к презентиции - этапы\31.JPG">
            <a:extLst>
              <a:ext uri="{FF2B5EF4-FFF2-40B4-BE49-F238E27FC236}">
                <a16:creationId xmlns:a16="http://schemas.microsoft.com/office/drawing/2014/main" xmlns="" id="{4C366DF6-B0FD-4AFC-AD32-59A9E0D1F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5755" y="1840471"/>
            <a:ext cx="1008245" cy="41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0" descr="C:\Users\Алексей\Desktop\Фото на слайды\12 Имплантация\Травма в замороженном субстрате - через 2 сек заполнение дефекта кровью.JPG">
            <a:extLst>
              <a:ext uri="{FF2B5EF4-FFF2-40B4-BE49-F238E27FC236}">
                <a16:creationId xmlns:a16="http://schemas.microsoft.com/office/drawing/2014/main" xmlns="" id="{C6DD04D5-C42D-4EB8-8F96-8BD730A9C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5755" y="2299618"/>
            <a:ext cx="1008245" cy="84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7">
            <a:extLst>
              <a:ext uri="{FF2B5EF4-FFF2-40B4-BE49-F238E27FC236}">
                <a16:creationId xmlns:a16="http://schemas.microsoft.com/office/drawing/2014/main" xmlns="" id="{184604E2-7F64-47D6-85A5-91DEDF08DD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17" b="22493"/>
          <a:stretch/>
        </p:blipFill>
        <p:spPr bwMode="auto">
          <a:xfrm>
            <a:off x="4279553" y="3182162"/>
            <a:ext cx="2324447" cy="122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324E58E4-F8FE-4E1D-A5A6-7C573723F84F}"/>
              </a:ext>
            </a:extLst>
          </p:cNvPr>
          <p:cNvCxnSpPr/>
          <p:nvPr/>
        </p:nvCxnSpPr>
        <p:spPr>
          <a:xfrm rot="10800000" flipV="1">
            <a:off x="5847292" y="3357513"/>
            <a:ext cx="676275" cy="4191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3376D070-17E3-4B54-813F-3102D01607F0}"/>
              </a:ext>
            </a:extLst>
          </p:cNvPr>
          <p:cNvSpPr/>
          <p:nvPr/>
        </p:nvSpPr>
        <p:spPr>
          <a:xfrm>
            <a:off x="6780930" y="4218982"/>
            <a:ext cx="2101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200" dirty="0">
                <a:solidFill>
                  <a:srgbClr val="282A2B"/>
                </a:solidFill>
                <a:cs typeface="Arial"/>
              </a:rPr>
              <a:t>Расширен видовой состав питомника </a:t>
            </a:r>
            <a:br>
              <a:rPr lang="ru-RU" sz="1200" dirty="0">
                <a:solidFill>
                  <a:srgbClr val="282A2B"/>
                </a:solidFill>
                <a:cs typeface="Arial"/>
              </a:rPr>
            </a:br>
            <a:r>
              <a:rPr lang="ru-RU" sz="1200" dirty="0">
                <a:solidFill>
                  <a:srgbClr val="282A2B"/>
                </a:solidFill>
                <a:cs typeface="Arial"/>
              </a:rPr>
              <a:t>(1) </a:t>
            </a:r>
            <a:r>
              <a:rPr lang="ru-RU" altLang="ru-RU" sz="1200" dirty="0"/>
              <a:t>из </a:t>
            </a:r>
            <a:r>
              <a:rPr lang="en-US" altLang="ru-RU" sz="1200" dirty="0" err="1"/>
              <a:t>Envigo</a:t>
            </a:r>
            <a:r>
              <a:rPr lang="ru-RU" altLang="ru-RU" sz="1200" dirty="0"/>
              <a:t> (</a:t>
            </a:r>
            <a:r>
              <a:rPr lang="en-US" altLang="ru-RU" sz="1200" dirty="0"/>
              <a:t>Israel)</a:t>
            </a:r>
            <a:r>
              <a:rPr lang="ru-RU" altLang="ru-RU" sz="1200" dirty="0"/>
              <a:t> получены лабораторные кролики стока </a:t>
            </a:r>
            <a:r>
              <a:rPr lang="en-US" altLang="ru-RU" sz="1200" dirty="0" err="1"/>
              <a:t>HsdOkd:NZW</a:t>
            </a:r>
            <a:r>
              <a:rPr lang="ru-RU" altLang="ru-RU" sz="1200" dirty="0"/>
              <a:t>; (2) получено первое поколение лабораторных кроликов </a:t>
            </a:r>
            <a:r>
              <a:rPr lang="en-US" altLang="ru-RU" sz="1200" dirty="0"/>
              <a:t>NZW</a:t>
            </a:r>
            <a:r>
              <a:rPr lang="ru-RU" altLang="ru-RU" sz="1200" dirty="0"/>
              <a:t> (Пущино).</a:t>
            </a:r>
            <a:endParaRPr lang="ru-RU" sz="1200" dirty="0">
              <a:cs typeface="Arial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xmlns="" id="{CEEA4DEC-DDB9-4EDE-BF3A-AD36B2ECB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874751" y="2670149"/>
            <a:ext cx="2007651" cy="15051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98072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9B1DCF57-C7BF-4700-8EA4-33AF1CBBFD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5284" y="1535229"/>
            <a:ext cx="1414133" cy="18737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8B972F67-406B-48BC-9006-DEC88B2D61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5284" y="3616985"/>
            <a:ext cx="1344326" cy="18049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B04BB4F7-6A76-46B6-BFD8-309697B220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9633" y="1583681"/>
            <a:ext cx="1405462" cy="18252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034401B-0741-448F-A5A3-5D2B44340296}"/>
              </a:ext>
            </a:extLst>
          </p:cNvPr>
          <p:cNvSpPr/>
          <p:nvPr/>
        </p:nvSpPr>
        <p:spPr>
          <a:xfrm>
            <a:off x="1939159" y="67759"/>
            <a:ext cx="7047186" cy="1035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  <a:spcBef>
                <a:spcPts val="600"/>
              </a:spcBef>
              <a:defRPr/>
            </a:pPr>
            <a:r>
              <a:rPr lang="ru-RU" sz="1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МИНИСТЕРСТВО НАУКИ И ВЫСШЕГО ОБРАЗОВАНИЯ РОССИЙСКОЙ ФЕДЕРАЦИИ</a:t>
            </a:r>
            <a:r>
              <a:rPr lang="ru-RU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Федеральное государственное бюджетное учреждение науки</a:t>
            </a:r>
            <a:br>
              <a:rPr lang="ru-RU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600" b="1" spc="200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ИНСТИТУТ БИООРГАНИЧЕСКОЙ ХИМИИ </a:t>
            </a:r>
            <a:r>
              <a:rPr lang="ru-RU" sz="16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/>
            </a:r>
            <a:br>
              <a:rPr lang="ru-RU" sz="16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sz="16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им. академиков М.М.</a:t>
            </a:r>
            <a:r>
              <a:rPr lang="en-US" sz="16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 </a:t>
            </a:r>
            <a:r>
              <a:rPr lang="ru-RU" sz="16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Шемякина и Ю.А. Овчинникова</a:t>
            </a:r>
            <a:r>
              <a:rPr lang="ru-RU" sz="12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/>
            </a:r>
            <a:br>
              <a:rPr lang="ru-RU" sz="12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РОССИЙСКОЙ АКАДЕМИИ НАУК</a:t>
            </a:r>
          </a:p>
        </p:txBody>
      </p:sp>
      <p:pic>
        <p:nvPicPr>
          <p:cNvPr id="11" name="Рисунок 10" descr="Эмблема ИБХ РАН">
            <a:extLst>
              <a:ext uri="{FF2B5EF4-FFF2-40B4-BE49-F238E27FC236}">
                <a16:creationId xmlns:a16="http://schemas.microsoft.com/office/drawing/2014/main" xmlns="" id="{6D27A06E-C345-4194-BC8D-4B8EEBB4D492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2122" y="89316"/>
            <a:ext cx="637037" cy="143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5B963015-DED2-4E66-95F2-2D383B7A8E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905" y="2292095"/>
            <a:ext cx="3627782" cy="1434685"/>
          </a:xfrm>
        </p:spPr>
        <p:txBody>
          <a:bodyPr/>
          <a:lstStyle/>
          <a:p>
            <a:r>
              <a:rPr lang="ru-RU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АНАЛИЗ </a:t>
            </a:r>
            <a:br>
              <a:rPr lang="ru-RU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ru-RU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ПУБЛИКАЦИОННОЙ АКТИВНОСТИ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3E40F53-2E3A-432E-A16B-E345F5DABA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442" b="9442"/>
          <a:stretch>
            <a:fillRect/>
          </a:stretch>
        </p:blipFill>
        <p:spPr>
          <a:xfrm>
            <a:off x="2907567" y="1335547"/>
            <a:ext cx="1332279" cy="1434684"/>
          </a:xfr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946CA2F2-B33C-48B2-96A0-DBE45ECAC9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9399" y="3640819"/>
            <a:ext cx="1429910" cy="18049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4CB991A0-96C7-456D-9F6E-60C6F08469D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575" y="3640822"/>
            <a:ext cx="1394749" cy="18049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68400EA5-27DC-478E-A04C-E31794428DB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5686" y="3616985"/>
            <a:ext cx="1395702" cy="18049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03961E6E-708F-4B56-B034-974215F006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2591" y="3640818"/>
            <a:ext cx="1383809" cy="18049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8887B2CC-ECD0-4627-8D42-CEC1BBECAFA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44620" y="1583680"/>
            <a:ext cx="1420448" cy="18252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6" name="Picture 2" descr="Proceedings of the National Academy of Sciences: 115 (51)">
            <a:extLst>
              <a:ext uri="{FF2B5EF4-FFF2-40B4-BE49-F238E27FC236}">
                <a16:creationId xmlns:a16="http://schemas.microsoft.com/office/drawing/2014/main" xmlns="" id="{028CD911-A0BA-4147-84DD-117CE68F9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7049" y="3625877"/>
            <a:ext cx="1338894" cy="17960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34374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213474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ДИНАМИКА ПУБЛИКАЦИОННОЙ АКТИВНОСТИ ИБХ 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2016 – 2017 – 2018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7BD7C71C-353E-492D-9E67-AD297A7182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80619103"/>
              </p:ext>
            </p:extLst>
          </p:nvPr>
        </p:nvGraphicFramePr>
        <p:xfrm>
          <a:off x="308008" y="1655546"/>
          <a:ext cx="8574392" cy="42447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2778">
                  <a:extLst>
                    <a:ext uri="{9D8B030D-6E8A-4147-A177-3AD203B41FA5}">
                      <a16:colId xmlns:a16="http://schemas.microsoft.com/office/drawing/2014/main" xmlns="" val="2718626980"/>
                    </a:ext>
                  </a:extLst>
                </a:gridCol>
                <a:gridCol w="1014898">
                  <a:extLst>
                    <a:ext uri="{9D8B030D-6E8A-4147-A177-3AD203B41FA5}">
                      <a16:colId xmlns:a16="http://schemas.microsoft.com/office/drawing/2014/main" xmlns="" val="2236837330"/>
                    </a:ext>
                  </a:extLst>
                </a:gridCol>
                <a:gridCol w="1578543">
                  <a:extLst>
                    <a:ext uri="{9D8B030D-6E8A-4147-A177-3AD203B41FA5}">
                      <a16:colId xmlns:a16="http://schemas.microsoft.com/office/drawing/2014/main" xmlns="" val="4173264255"/>
                    </a:ext>
                  </a:extLst>
                </a:gridCol>
                <a:gridCol w="1530417">
                  <a:extLst>
                    <a:ext uri="{9D8B030D-6E8A-4147-A177-3AD203B41FA5}">
                      <a16:colId xmlns:a16="http://schemas.microsoft.com/office/drawing/2014/main" xmlns="" val="539355582"/>
                    </a:ext>
                  </a:extLst>
                </a:gridCol>
                <a:gridCol w="1183908">
                  <a:extLst>
                    <a:ext uri="{9D8B030D-6E8A-4147-A177-3AD203B41FA5}">
                      <a16:colId xmlns:a16="http://schemas.microsoft.com/office/drawing/2014/main" xmlns="" val="1343957027"/>
                    </a:ext>
                  </a:extLst>
                </a:gridCol>
                <a:gridCol w="1157187">
                  <a:extLst>
                    <a:ext uri="{9D8B030D-6E8A-4147-A177-3AD203B41FA5}">
                      <a16:colId xmlns:a16="http://schemas.microsoft.com/office/drawing/2014/main" xmlns="" val="3695796839"/>
                    </a:ext>
                  </a:extLst>
                </a:gridCol>
                <a:gridCol w="1266661">
                  <a:extLst>
                    <a:ext uri="{9D8B030D-6E8A-4147-A177-3AD203B41FA5}">
                      <a16:colId xmlns:a16="http://schemas.microsoft.com/office/drawing/2014/main" xmlns="" val="1210997623"/>
                    </a:ext>
                  </a:extLst>
                </a:gridCol>
              </a:tblGrid>
              <a:tr h="14220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Год</a:t>
                      </a:r>
                      <a:endParaRPr lang="ru-RU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Общее кол-во статей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 журналах </a:t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из Q1 по WOS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 журналах </a:t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из Q1 по SJR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С ИФ&gt;5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С ИФ&gt;9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Сумма ИФ статей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984585807"/>
                  </a:ext>
                </a:extLst>
              </a:tr>
              <a:tr h="940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351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80 (23%)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138 (39%)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28 (8%)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13 (4%)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906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785959122"/>
                  </a:ext>
                </a:extLst>
              </a:tr>
              <a:tr h="940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2017</a:t>
                      </a:r>
                      <a:endParaRPr lang="ru-RU" sz="18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398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96 (24%)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177 (44%)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30 (8%)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14 (4%)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1037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35542354"/>
                  </a:ext>
                </a:extLst>
              </a:tr>
              <a:tr h="940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2018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357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120 (34%)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182 (51%)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50 (14%)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22 (6%)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1110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20898054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7E6A7F1-0495-4308-91FE-2467E017B862}"/>
              </a:ext>
            </a:extLst>
          </p:cNvPr>
          <p:cNvSpPr txBox="1"/>
          <p:nvPr/>
        </p:nvSpPr>
        <p:spPr>
          <a:xfrm>
            <a:off x="4968315" y="6295080"/>
            <a:ext cx="397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См. диаграмму на следующем слайде.</a:t>
            </a:r>
          </a:p>
        </p:txBody>
      </p:sp>
    </p:spTree>
    <p:extLst>
      <p:ext uri="{BB962C8B-B14F-4D97-AF65-F5344CB8AC3E}">
        <p14:creationId xmlns:p14="http://schemas.microsoft.com/office/powerpoint/2010/main" xmlns="" val="2903498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213474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ДИНАМИКА ПУБЛИКАЦИОННОЙ АКТИВНОСТИ ИБХ 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2016 – 2017 – 2018 </a:t>
            </a:r>
            <a:endParaRPr lang="ru-RU" sz="2400" b="1" cap="none" spc="0" dirty="0">
              <a:ln w="13462">
                <a:solidFill>
                  <a:srgbClr val="990000"/>
                </a:solidFill>
                <a:prstDash val="solid"/>
              </a:ln>
              <a:solidFill>
                <a:srgbClr val="99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lt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42C00FBC-AF84-4FCD-B13E-2C6CA2CEB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891" y="1941298"/>
            <a:ext cx="8647511" cy="43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94543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176529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ПУБЛИКАЦИОННАЯ АКТИВНОСТЬ ОТДЕЛОВ 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В 2018 ГОДУ (</a:t>
            </a:r>
            <a:r>
              <a:rPr lang="ru-RU" sz="2400" b="1" i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КОЛИЧЕСТВО СТАТЕЙ</a:t>
            </a: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)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xmlns="" id="{E3785B4B-83C8-460C-A69B-43ECAE3E85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79"/>
          <a:stretch/>
        </p:blipFill>
        <p:spPr bwMode="auto">
          <a:xfrm>
            <a:off x="265448" y="1375794"/>
            <a:ext cx="8616954" cy="509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1957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176529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ПУБЛИКАЦИОННАЯ АКТИВНОСТЬ ОТДЕЛОВ 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В 2018 ГОДУ (</a:t>
            </a:r>
            <a:r>
              <a:rPr lang="ru-RU" sz="2400" b="1" i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БАЛЛЫ ИБХ РАН</a:t>
            </a: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)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7CAF281-DF27-497C-B923-E689EABF9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873"/>
          <a:stretch/>
        </p:blipFill>
        <p:spPr bwMode="auto">
          <a:xfrm>
            <a:off x="327171" y="1684925"/>
            <a:ext cx="8555231" cy="497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5539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176529" y="193588"/>
            <a:ext cx="7996875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ПУБЛИКАЦИОННАЯ АКТИВНОСТЬ ОТДЕЛОВ 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ИБХ РАН В 2018 ГОДУ 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(</a:t>
            </a:r>
            <a:r>
              <a:rPr lang="ru-RU" sz="2400" i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баллы/кол-во бюджетных ставок</a:t>
            </a: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)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338F0D8B-9706-45A9-9C22-D1117ADF62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585"/>
          <a:stretch/>
        </p:blipFill>
        <p:spPr bwMode="auto">
          <a:xfrm>
            <a:off x="507534" y="1644003"/>
            <a:ext cx="8128932" cy="470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8550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176529" y="193588"/>
            <a:ext cx="8221237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ПУБЛИКАЦИОННАЯ АКТИВНОСТЬ ОТДЕЛОВ 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ИБХ РАН В 2018 ГОДУ 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(</a:t>
            </a:r>
            <a:r>
              <a:rPr lang="ru-RU" sz="2400" i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баллы/кол-во бюджетных НАУЧНЫХ  ставок</a:t>
            </a: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48E382B4-BA4E-48F7-9412-AAEC731643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591" r="-646"/>
          <a:stretch/>
        </p:blipFill>
        <p:spPr bwMode="auto">
          <a:xfrm>
            <a:off x="360727" y="1819270"/>
            <a:ext cx="8422546" cy="478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52266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213474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ПУБЛИКАЦИОННОЙ АКТИВНОСТЬ 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ЛАБОРАТОРИЙ И ГРУПП ИБХ РАН В 2018 ГОДУ </a:t>
            </a:r>
            <a:endParaRPr lang="ru-RU" sz="2400" b="1" cap="none" spc="0" dirty="0">
              <a:ln w="13462">
                <a:solidFill>
                  <a:srgbClr val="990000"/>
                </a:solidFill>
                <a:prstDash val="solid"/>
              </a:ln>
              <a:solidFill>
                <a:srgbClr val="99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05E38BD4-3FE1-40BC-A73E-F178075FA4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235" b="46388"/>
          <a:stretch/>
        </p:blipFill>
        <p:spPr bwMode="auto">
          <a:xfrm>
            <a:off x="962494" y="1173161"/>
            <a:ext cx="7192878" cy="538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E01D928-4BB1-4D35-8F00-C99F97FC4606}"/>
              </a:ext>
            </a:extLst>
          </p:cNvPr>
          <p:cNvSpPr txBox="1"/>
          <p:nvPr/>
        </p:nvSpPr>
        <p:spPr>
          <a:xfrm>
            <a:off x="4760259" y="6479746"/>
            <a:ext cx="4246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Продолжение см. на следующем слайде</a:t>
            </a:r>
          </a:p>
        </p:txBody>
      </p:sp>
    </p:spTree>
    <p:extLst>
      <p:ext uri="{BB962C8B-B14F-4D97-AF65-F5344CB8AC3E}">
        <p14:creationId xmlns:p14="http://schemas.microsoft.com/office/powerpoint/2010/main" xmlns="" val="2274567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213474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ПУБЛИКАЦИОННОЙ АКТИВНОСТЬ 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ЛАБОРАТОРИЙ И ГРУПП ИБХ РАН В 2018 ГОДУ </a:t>
            </a:r>
            <a:endParaRPr lang="ru-RU" sz="2400" b="1" cap="none" spc="0" dirty="0">
              <a:ln w="13462">
                <a:solidFill>
                  <a:srgbClr val="990000"/>
                </a:solidFill>
                <a:prstDash val="solid"/>
              </a:ln>
              <a:solidFill>
                <a:srgbClr val="99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05E38BD4-3FE1-40BC-A73E-F178075FA4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36" b="96488"/>
          <a:stretch/>
        </p:blipFill>
        <p:spPr bwMode="auto">
          <a:xfrm>
            <a:off x="962493" y="1173162"/>
            <a:ext cx="7553977" cy="35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17C24830-7C27-4612-8DBB-D23866DB17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53338" r="2297"/>
          <a:stretch/>
        </p:blipFill>
        <p:spPr bwMode="auto">
          <a:xfrm>
            <a:off x="758000" y="1681543"/>
            <a:ext cx="7758470" cy="500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3008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213474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ПУБЛИКАЦИИ ИБХ РАН С ИФ </a:t>
            </a:r>
            <a:r>
              <a:rPr lang="en-US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&gt; </a:t>
            </a: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9 в 2018 году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(суммарный ИФ </a:t>
            </a:r>
            <a:r>
              <a:rPr lang="en-US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294</a:t>
            </a: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)</a:t>
            </a:r>
            <a:endParaRPr lang="ru-RU" sz="2400" b="1" cap="none" spc="0" dirty="0">
              <a:ln w="13462">
                <a:solidFill>
                  <a:srgbClr val="990000"/>
                </a:solidFill>
                <a:prstDash val="solid"/>
              </a:ln>
              <a:solidFill>
                <a:srgbClr val="99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51EA179-E730-4044-A5C3-C20F2934D1D7}"/>
              </a:ext>
            </a:extLst>
          </p:cNvPr>
          <p:cNvSpPr/>
          <p:nvPr/>
        </p:nvSpPr>
        <p:spPr>
          <a:xfrm>
            <a:off x="261598" y="1241709"/>
            <a:ext cx="8620804" cy="5361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lvl="0" indent="-2520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Bolotin DA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Poslavsky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Davydov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Chudakov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DM</a:t>
            </a:r>
            <a:r>
              <a:rPr lang="ru-RU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Reply to: Evaluation of immune repertoire inference methods from RNA-seq data.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Biotechnol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(IF=35.724)</a:t>
            </a:r>
            <a:endParaRPr lang="ru-RU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00" lvl="0" indent="-2520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Pennacchietti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Serebrovskaya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EO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400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Faro AR,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Shemyakina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II,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Bozhanova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NG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Kotlobay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Gurskaya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NG</a:t>
            </a:r>
            <a:r>
              <a:rPr lang="en-US" sz="1400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Bodén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A, Dreier J,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Chudakov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DM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Lukyanov KA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Verkhusha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VV,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Mishin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AS</a:t>
            </a:r>
            <a:r>
              <a:rPr lang="en-US" sz="1400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Testa I Fast reversibly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photoswitching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red fluorescent proteins for live-cell RESOLFT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nanoscopy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 Methods (IF=26.919)</a:t>
            </a:r>
            <a:endParaRPr lang="ru-RU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00" lvl="0" indent="-2520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Pavlyukov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MS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Yu H,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Bastola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Minata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Shender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VO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Lee Y, Zhang S, Wang J,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Komarova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S, Wang J, Yamaguchi S,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Alsheikh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HA, Shi J, Chen D, Mohyeldin A, Kim SH, Shin YJ,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Anufrieva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K, Evtushenko EG,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Antipova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NV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Arapidi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GP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Govorun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Pestov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NB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Shakhparonov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MI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Lee LJ, Nam DH, Nakano I</a:t>
            </a:r>
            <a:r>
              <a:rPr lang="ru-RU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Apoptotic Cell-Derived Extracellular Vesicles Promote Malignancy of Glioblastoma Via Intercellular Transfer of Splicing Factors.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Cancer Cell</a:t>
            </a:r>
            <a:r>
              <a:rPr lang="ru-RU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(IF=22.844)</a:t>
            </a:r>
            <a:endParaRPr lang="ru-RU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00" lvl="0" indent="-2520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Hunter S, Willcox CR, Davey MS,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Kasatskaya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SA</a:t>
            </a:r>
            <a:r>
              <a:rPr lang="en-US" sz="1400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Jeffery HC,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Chudakov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DM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Oo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YH, Willcox BE Human liver infiltrating </a:t>
            </a:r>
            <a:r>
              <a:rPr lang="ru-RU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γδ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 cells are composed of clonally expanded circulating and tissue-resident populations.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Hepatol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(IF=14.911)</a:t>
            </a:r>
            <a:endParaRPr lang="ru-RU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00" lvl="0" indent="-2520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Twomey EC,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Yelshanskaya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MV,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Vassilevski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AA</a:t>
            </a:r>
            <a:r>
              <a:rPr lang="en-US" sz="1400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Sobolevsky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AI Mechanisms of Channel Block in Calcium-Permeable AMPA Receptors.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Neuron (IF=14.318)</a:t>
            </a:r>
            <a:endParaRPr lang="ru-RU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00" lvl="0" indent="-2520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Davey MS, Willcox CR, Hunter S,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Kasatskaya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SA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Remmerswaal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EBM, Salim M, Mohammed F,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Bemelman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FJ,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Chudakov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DM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Oo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YH, Willcox BE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human V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2+T-cell compartment comprises distinct innate-like V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9+and adaptive V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9-subsets.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</a:t>
            </a:r>
            <a:r>
              <a:rPr lang="ru-RU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</a:t>
            </a:r>
            <a:r>
              <a:rPr lang="ru-RU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(IF=12.353)</a:t>
            </a:r>
            <a:endParaRPr lang="ru-RU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00" lvl="0" indent="-2520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Steinhorn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B, Sorrentino A,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Badole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Bogdanova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Belousov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Michel T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Chemogenetic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generation of hydrogen peroxide in the heart induces severe cardiac dysfunction.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(IF=12.353)</a:t>
            </a:r>
            <a:endParaRPr lang="ru-RU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00" lvl="0" indent="-2520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Rubtsova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Naraykina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Vasilkova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Meerson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Zvereva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Prassolov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Lazarev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Manuvera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V, 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Kovalchuk 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Anikanov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N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Butenko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Pobeguts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Govorun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400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Dontsova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Protein encoded in human telomerase RNA is involved in cell protective pathways.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Nucleic Acids Res (IF=11.561)</a:t>
            </a:r>
          </a:p>
          <a:p>
            <a:pPr marL="252000" indent="-2520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Tsvetkov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VB,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Zatsepin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TS,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Belyaev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Kostyukevich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YI,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Shpakovski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GV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Podgorsky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Pozmogova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Varizhuk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AM, </a:t>
            </a:r>
            <a:r>
              <a:rPr lang="en-US" sz="1400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Aralov</a:t>
            </a:r>
            <a:r>
              <a:rPr lang="en-US" sz="1400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AV</a:t>
            </a:r>
            <a:r>
              <a:rPr lang="ru-RU" sz="1400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-Clamp phenoxazine for the fine tuning of DNA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-motif stability.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Nucleic</a:t>
            </a:r>
            <a:r>
              <a:rPr lang="ru-RU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Acids</a:t>
            </a:r>
            <a:r>
              <a:rPr lang="ru-RU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</a:t>
            </a:r>
            <a:r>
              <a:rPr lang="ru-RU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(IF=11.561)</a:t>
            </a:r>
            <a:endParaRPr lang="ru-RU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7971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213474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ПУБЛИКАЦИИ ИБХ РАН С ИФ </a:t>
            </a:r>
            <a:r>
              <a:rPr lang="en-US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&gt; </a:t>
            </a: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9 в 2018 году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(суммарный ИФ </a:t>
            </a:r>
            <a:r>
              <a:rPr lang="en-US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294</a:t>
            </a: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)</a:t>
            </a:r>
            <a:endParaRPr lang="ru-RU" sz="2400" b="1" cap="none" spc="0" dirty="0">
              <a:ln w="13462">
                <a:solidFill>
                  <a:srgbClr val="990000"/>
                </a:solidFill>
                <a:prstDash val="solid"/>
              </a:ln>
              <a:solidFill>
                <a:srgbClr val="99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51EA179-E730-4044-A5C3-C20F2934D1D7}"/>
              </a:ext>
            </a:extLst>
          </p:cNvPr>
          <p:cNvSpPr/>
          <p:nvPr/>
        </p:nvSpPr>
        <p:spPr>
          <a:xfrm>
            <a:off x="213474" y="1173162"/>
            <a:ext cx="852280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0"/>
              <a:tabLst>
                <a:tab pos="457200" algn="l"/>
              </a:tabLst>
            </a:pP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Roshchin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MV,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Matlashov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ME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400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Ierusalimsky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VN, Balaban PM,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Belousov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VV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Kemenes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Staras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Nikitin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 A BK channel–mediated feedback pathway links single-synapse activity with action potential sharpening in repetitive firing.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 Adv (IF=11.511)</a:t>
            </a:r>
            <a:endParaRPr lang="ru-RU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0"/>
              <a:tabLst>
                <a:tab pos="457200" algn="l"/>
              </a:tabLst>
            </a:pP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 HW,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Valieva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ME, Safina A,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Chereji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RV, Wang J,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Kulaeva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OI, Morozov AV,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Kirpichnikov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MP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Feofanov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Gurova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Studitsky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VM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Mechanism of FACT removal from transcribed genes by anticancer drugs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curaxins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b="1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</a:t>
            </a:r>
            <a:r>
              <a:rPr lang="ru-RU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</a:t>
            </a:r>
            <a:r>
              <a:rPr lang="ru-RU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(IF=11.511)</a:t>
            </a:r>
            <a:endParaRPr lang="ru-RU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0"/>
              <a:tabLst>
                <a:tab pos="457200" algn="l"/>
              </a:tabLst>
            </a:pP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Stepanov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Markov OV,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Chernikov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Gladkikh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DV, Zhang H, Jones T,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Senkova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Chernolovskaya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Zenkova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MA, 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Kalinin RS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Rubtsova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MP,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Meleshko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Genkin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DD,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Belogurov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Xie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J, </a:t>
            </a:r>
            <a:r>
              <a:rPr lang="en-US" sz="1400" b="1" u="sng" dirty="0" err="1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Gabibov</a:t>
            </a:r>
            <a:r>
              <a:rPr lang="en-US" sz="1400" b="1" u="sng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AG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Lerner RA</a:t>
            </a:r>
            <a:r>
              <a:rPr lang="ru-RU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Autocrine-based selection of ligands for personalized CAR-T therapy of lymphoma.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 Adv (IF=11.511)</a:t>
            </a:r>
            <a:endParaRPr lang="ru-RU" sz="1400" b="1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0"/>
              <a:tabLst>
                <a:tab pos="457200" algn="l"/>
              </a:tabLst>
            </a:pP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 X,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Moltedo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B, Mendoza A,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Davydov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AN, Faire MB,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Mazutis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L, Sharma R,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Pe'er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D, 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Chudakov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DM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Rudensky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AY. (2018) CD49b defines functionally mature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Treg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cells that survey skin and vascular tissues.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Exp Med (IF=10.79)</a:t>
            </a:r>
            <a:endParaRPr lang="ru-RU" sz="14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0"/>
              <a:tabLst>
                <a:tab pos="457200" algn="l"/>
              </a:tabLst>
            </a:pP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Buzdin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Sorokin M, 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Garazha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A, 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Sekacheva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M, Kim E, Zhukov N, Wang Y, Li X, Kar S, Hartmann C, 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Samii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A, Giese A, Borisov N. (2018) Molecular pathway activation - New type of biomarkers for tumor morphology and personalized selection of target drugs.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Cancer Biol. (IF=10.198)</a:t>
            </a:r>
            <a:endParaRPr lang="ru-RU" sz="14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0"/>
              <a:tabLst>
                <a:tab pos="457200" algn="l"/>
              </a:tabLst>
            </a:pP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Pogorelyy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MV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Minervina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Touzel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MP, 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Sycheva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AL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Komech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EA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Kovalenko EI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Karganova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GG, 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Egorov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ES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Komkov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Chudakov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DM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Mamedov IZ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Mora T, Walczak AM, 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Lebedev YB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(2018) Precise tracking of vaccine-responding T cell clones reveals convergent and personalized response in identical twins.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Natl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Acad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Sci U S A (IF=9.504)</a:t>
            </a:r>
          </a:p>
          <a:p>
            <a:pPr marL="342900" indent="-342900"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0"/>
              <a:tabLst>
                <a:tab pos="457200" algn="l"/>
              </a:tabLst>
            </a:pP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Terekhov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SS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Smirnov IV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Malakhova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Samoilov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AE,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Manolov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AI, 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Nazarov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Danilov DV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Dubiley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SA, Osterman IA,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Rubtsova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MP,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Kostryukova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ES, 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Ziganshin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RH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Kornienko MA,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Vanyushkina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AA,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Bukato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Ilina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Vlasov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Severinov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KV, 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Gabibov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AG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Altman S. (2018) Ultrahigh-throughput functional profiling of microbiota communities.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Natl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Acad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Sci U S A (IF=9.504)</a:t>
            </a:r>
            <a:endParaRPr lang="ru-RU" sz="1400" b="1" i="1" dirty="0">
              <a:solidFill>
                <a:srgbClr val="4747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3298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213474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ПУБЛИКАЦИИ ИБХ РАН С ИФ </a:t>
            </a:r>
            <a:r>
              <a:rPr lang="en-US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&gt; </a:t>
            </a: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9 в 2018 году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(суммарный ИФ </a:t>
            </a:r>
            <a:r>
              <a:rPr lang="en-US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294</a:t>
            </a: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)</a:t>
            </a:r>
            <a:endParaRPr lang="ru-RU" sz="2400" b="1" cap="none" spc="0" dirty="0">
              <a:ln w="13462">
                <a:solidFill>
                  <a:srgbClr val="990000"/>
                </a:solidFill>
                <a:prstDash val="solid"/>
              </a:ln>
              <a:solidFill>
                <a:srgbClr val="99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51EA179-E730-4044-A5C3-C20F2934D1D7}"/>
              </a:ext>
            </a:extLst>
          </p:cNvPr>
          <p:cNvSpPr/>
          <p:nvPr/>
        </p:nvSpPr>
        <p:spPr>
          <a:xfrm>
            <a:off x="261598" y="1533777"/>
            <a:ext cx="8756567" cy="513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7"/>
              <a:tabLst>
                <a:tab pos="457200" algn="l"/>
              </a:tabLst>
            </a:pP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Guryev EL,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Volodina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Shilyagina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NY, Gudkov SV,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Balalaeva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Volovetskiy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AB,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Lyubeshkin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AV, Sen' AV,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Ermilov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Vodeneev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VA, 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Petrov RV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Zvyagin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Alferov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ZI,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Deyev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SM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(2018) Radioactive (90Y)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upconversion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nanoparticles conjugated with recombinant targeted toxin for synergistic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nanotheranostics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cancer.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Natl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Acad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Sci U S A (IF=9.504)</a:t>
            </a:r>
            <a:endParaRPr lang="ru-RU" sz="1400" dirty="0">
              <a:solidFill>
                <a:srgbClr val="4747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7"/>
              <a:tabLst>
                <a:tab pos="457200" algn="l"/>
              </a:tabLst>
            </a:pP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Männikkö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R, 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Shenkarev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ZO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Thor MG, 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Berkut AA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Myshkin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MY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Paramonov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Kulbatskii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DS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Kuzmin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Sampedro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Castañeda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M, King L, Wilson ER, 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Lyukmanova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EN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Kirpichnikov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MP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Schorge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Bosmans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F, Hanna MG,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Kullmann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DM, 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Vassilevski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(2018) Spider toxin inhibits gating pore currents underlying periodic paralysis.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Natl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Acad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Sci U S A (IF=9.504)</a:t>
            </a:r>
            <a:endParaRPr lang="ru-RU" sz="1400" dirty="0">
              <a:solidFill>
                <a:srgbClr val="4747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7"/>
              <a:tabLst>
                <a:tab pos="457200" algn="l"/>
              </a:tabLst>
            </a:pP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Kotlobay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Sarkisyan KS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Mokrushina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YA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Marcet-Houben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M, 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Serebrovskaya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EO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Markina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NM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Gonzalez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Somermeyer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L, 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Gorokhovatsky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Vvedensky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Purtov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Petushkov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VN, Rodionova NS, 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Chepurnyh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TV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Fakhranurova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Guglya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EB, 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Ziganshin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R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Tsarkova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Kaskova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ZM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Shender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Abakumov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Abakumova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Povolotskaya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IS, 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Eroshkin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FM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Zaraisky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AG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Mishin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Dolgov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SV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Mitiouchkina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TY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Kopantzev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EP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Waldenmaier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HE, Oliveira AG, Oba Y, 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Barsova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E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Bogdanova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EA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Gabaldón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Stevani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CV,  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Lukyanov S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Smirnov IV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Gitelson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JI,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Kondrashov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FA,  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Yampolsky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IV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(2018) Genetically encodable bioluminescent system from fungi.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Natl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Acad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Sci U S A (IF=9.504)</a:t>
            </a:r>
            <a:endParaRPr lang="ru-RU" sz="1400" dirty="0">
              <a:solidFill>
                <a:srgbClr val="4747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7"/>
              <a:tabLst>
                <a:tab pos="457200" algn="l"/>
              </a:tabLst>
            </a:pP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Pedre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B, Young D,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Charlier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Mourenza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Á, Rosado LA, Marcos-Pascual L,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Wahni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K, Martens E, G de la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Rubia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A, 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Belousov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VV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Mateos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LM,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Messens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J. (2018) Structural snapshots of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OxyR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reveal the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peroxidatic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mechanism of H2O2 sensing.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Natl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Acad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Sci U S A (IF=9.504)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7"/>
              <a:tabLst>
                <a:tab pos="457200" algn="l"/>
              </a:tabLst>
            </a:pP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Merkouris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Barde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YA, Binley KE, Allen ND, 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Stepanov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AV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Wu NC, Grande G, Lin CW, Li M, Nan X, Chacon-Fernandez P, DiStefano PS, Lindsay RM, Lerner RA,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Xie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J. (2018) Fully human agonist antibodies to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TrkB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using autocrine cell-based selection from a combinatorial antibody library.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Natl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Acad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Sci U S A (IF=9.504)</a:t>
            </a:r>
            <a:endParaRPr lang="ru-RU" sz="1400" dirty="0">
              <a:solidFill>
                <a:srgbClr val="4747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990000"/>
              </a:buClr>
              <a:buSzPct val="100000"/>
              <a:buFont typeface="+mj-lt"/>
              <a:buAutoNum type="arabicPeriod" startAt="17"/>
              <a:tabLst>
                <a:tab pos="457200" algn="l"/>
              </a:tabLst>
            </a:pP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Ritvo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PG,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Saadawi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Barennes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Quiniou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Chaara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W, El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Soufi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K, Bonnet B, Six A, </a:t>
            </a:r>
            <a:r>
              <a:rPr lang="en-US" sz="1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Shugay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M</a:t>
            </a:r>
            <a:r>
              <a:rPr lang="en-US" sz="1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Mariotti-Ferrandiz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E,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Klatzmann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D. (2018) High-resolution repertoire analysis reveals a major bystander activation of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Tfh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400" dirty="0" err="1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Tfr</a:t>
            </a:r>
            <a:r>
              <a:rPr lang="en-US" sz="1400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cells. 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Natl </a:t>
            </a:r>
            <a:r>
              <a:rPr lang="en-US" sz="1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Acad</a:t>
            </a:r>
            <a:r>
              <a:rPr lang="en-US" sz="1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Sci U S A (IF=9.504)</a:t>
            </a:r>
            <a:endParaRPr lang="ru-RU" sz="1400" dirty="0">
              <a:solidFill>
                <a:srgbClr val="4747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6944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213474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ПУБЛИКАЦИИ ИБХ РАН ЗА 2018 ГОД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в ЖУРНАЛАХ с ИМПАКТ-ФАКТОРОМ</a:t>
            </a:r>
            <a:r>
              <a:rPr lang="en-US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&gt;9</a:t>
            </a:r>
            <a:endParaRPr lang="ru-RU" sz="2400" b="1" cap="none" spc="0" dirty="0">
              <a:ln w="13462">
                <a:solidFill>
                  <a:srgbClr val="990000"/>
                </a:solidFill>
                <a:prstDash val="solid"/>
              </a:ln>
              <a:solidFill>
                <a:srgbClr val="99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lt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692F53C-08A8-4915-ABD1-F5B4C1F454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13919154"/>
              </p:ext>
            </p:extLst>
          </p:nvPr>
        </p:nvGraphicFramePr>
        <p:xfrm>
          <a:off x="213474" y="1463451"/>
          <a:ext cx="8668928" cy="50828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78937">
                  <a:extLst>
                    <a:ext uri="{9D8B030D-6E8A-4147-A177-3AD203B41FA5}">
                      <a16:colId xmlns:a16="http://schemas.microsoft.com/office/drawing/2014/main" xmlns="" val="4127352924"/>
                    </a:ext>
                  </a:extLst>
                </a:gridCol>
                <a:gridCol w="1428388">
                  <a:extLst>
                    <a:ext uri="{9D8B030D-6E8A-4147-A177-3AD203B41FA5}">
                      <a16:colId xmlns:a16="http://schemas.microsoft.com/office/drawing/2014/main" xmlns="" val="1106815761"/>
                    </a:ext>
                  </a:extLst>
                </a:gridCol>
                <a:gridCol w="1061603">
                  <a:extLst>
                    <a:ext uri="{9D8B030D-6E8A-4147-A177-3AD203B41FA5}">
                      <a16:colId xmlns:a16="http://schemas.microsoft.com/office/drawing/2014/main" xmlns="" val="4155438292"/>
                    </a:ext>
                  </a:extLst>
                </a:gridCol>
              </a:tblGrid>
              <a:tr h="4107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 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IF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Кол-во статей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526066066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NATURE BIOTECHNOLOGY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35.724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009219823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NATURE METHODS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26.919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69161064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CANCER CELL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22.844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13705977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JOURNAL OF HEPATOLOGY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14.911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266011320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NEURON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14.318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38044750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NATURE COMMUNICATIONS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12.353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effectLst/>
                        </a:rPr>
                        <a:t>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664644979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NUCLEIC ACIDS RESEARCH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11.561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effectLst/>
                        </a:rPr>
                        <a:t>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56731374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SCIENCE ADVANCES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11.511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effectLst/>
                        </a:rPr>
                        <a:t>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28721424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JOURNAL OF EXPERIMENTAL MEDICINE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10.79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129394493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SEMINARS IN CANCER BIOLOGY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10.198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36389513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PROCEEDINGS OF THE NATIONAL ACADEMY OF SCIENCES OF THE UNITED STATES OF AMERICA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9.504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effectLst/>
                        </a:rPr>
                        <a:t>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796066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57652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213474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ДИНАМИКА ПУБЛИКАЦИЙ ИБХ РАН</a:t>
            </a:r>
            <a:b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в ЖУРНАЛАХ с ИМПАКТ-ФАКТОРОМ</a:t>
            </a:r>
            <a:r>
              <a:rPr lang="en-US" sz="2400" b="1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&gt;9</a:t>
            </a:r>
            <a:endParaRPr lang="ru-RU" sz="2400" b="1" cap="none" spc="0" dirty="0">
              <a:ln w="13462">
                <a:solidFill>
                  <a:srgbClr val="990000"/>
                </a:solidFill>
                <a:prstDash val="solid"/>
              </a:ln>
              <a:solidFill>
                <a:srgbClr val="99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lt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380CDDCE-6BE4-4621-9571-D2147F7F1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860919864"/>
              </p:ext>
            </p:extLst>
          </p:nvPr>
        </p:nvGraphicFramePr>
        <p:xfrm>
          <a:off x="750368" y="1267167"/>
          <a:ext cx="7996874" cy="2161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1848847-CF1E-432E-ADCC-399DB3FD824A}"/>
              </a:ext>
            </a:extLst>
          </p:cNvPr>
          <p:cNvSpPr/>
          <p:nvPr/>
        </p:nvSpPr>
        <p:spPr>
          <a:xfrm>
            <a:off x="213474" y="372542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ДИНАМИКА ОБЩЕГО ИМПАКТ-ФАКТОРА</a:t>
            </a:r>
            <a:br>
              <a:rPr lang="ru-RU" sz="2400" b="1" cap="none" spc="0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</a:br>
            <a:r>
              <a:rPr lang="ru-RU" sz="2400" b="1" cap="none" spc="0" dirty="0">
                <a:ln w="13462">
                  <a:solidFill>
                    <a:srgbClr val="990000"/>
                  </a:solidFill>
                  <a:prstDash val="solid"/>
                </a:ln>
                <a:solidFill>
                  <a:srgbClr val="99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ПО ВСЕМ ОПУБЛИКОВАННЫМ СТАТЬЯМ</a:t>
            </a: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xmlns="" id="{07A54C39-828D-4053-8766-2DE58D773E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925143180"/>
              </p:ext>
            </p:extLst>
          </p:nvPr>
        </p:nvGraphicFramePr>
        <p:xfrm>
          <a:off x="1961343" y="4799007"/>
          <a:ext cx="4691128" cy="1865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xmlns="" val="494830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Эмблема ИБХ РАН">
            <a:extLst>
              <a:ext uri="{FF2B5EF4-FFF2-40B4-BE49-F238E27FC236}">
                <a16:creationId xmlns:a16="http://schemas.microsoft.com/office/drawing/2014/main" xmlns="" id="{4A28B963-553D-4C0B-B0F2-1E70314A02B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E46F357-7B02-4632-AA7E-7622FDE12F4A}"/>
              </a:ext>
            </a:extLst>
          </p:cNvPr>
          <p:cNvSpPr/>
          <p:nvPr/>
        </p:nvSpPr>
        <p:spPr>
          <a:xfrm>
            <a:off x="213474" y="193588"/>
            <a:ext cx="799687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ОРГАНИЗАЦИОННЫЕ ВОПРОСЫ </a:t>
            </a:r>
            <a:br>
              <a:rPr lang="ru-RU" sz="2400" b="1" dirty="0">
                <a:solidFill>
                  <a:srgbClr val="00206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обсуждения условий работы в 2019 году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4127F4B-3ED9-42D8-979A-9460FE7E96FB}"/>
              </a:ext>
            </a:extLst>
          </p:cNvPr>
          <p:cNvSpPr/>
          <p:nvPr/>
        </p:nvSpPr>
        <p:spPr>
          <a:xfrm>
            <a:off x="213474" y="1173162"/>
            <a:ext cx="8668928" cy="56015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КАДРОВАЯ ПОЛИТИКА</a:t>
            </a:r>
            <a:endParaRPr lang="ru-RU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Необходимость создания кадрового резерва. Стимулирование защиты докторских диссертаций с хорошими </a:t>
            </a:r>
            <a:r>
              <a:rPr lang="ru-RU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библиометрическими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показателями. </a:t>
            </a:r>
          </a:p>
          <a:p>
            <a:pPr marL="342900" lvl="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Завершение объединения лабораторий и групп Института в отделы.</a:t>
            </a:r>
          </a:p>
          <a:p>
            <a:pPr marL="342900" lvl="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по совершенствованию работы отделов. Оптимизация кадров внутри отделов. Повышение требований к публикационной активности. Совершенствование работы семинаров отделов и необходимость осуществления регулярных заседаний.</a:t>
            </a:r>
          </a:p>
          <a:p>
            <a:r>
              <a:rPr lang="ru-RU" sz="1400" b="1" dirty="0">
                <a:solidFill>
                  <a:srgbClr val="00206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ФИНАНСОВАЯ ПОЛИТИКА</a:t>
            </a:r>
            <a:endParaRPr lang="ru-RU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+mj-lt"/>
              <a:buAutoNum type="arabicPeriod" startAt="4"/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2019 году Институт не будет </a:t>
            </a:r>
            <a:r>
              <a:rPr lang="ru-RU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автоматически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подписывать приказы о привлечении внебюджетных средств по всем источникам финансирования. Институт будет способствовать привлечению внебюджетных средств. Средства </a:t>
            </a:r>
            <a:r>
              <a:rPr lang="ru-RU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софинансирования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должны привлекать сами получатели грантов.</a:t>
            </a:r>
          </a:p>
          <a:p>
            <a:pPr marL="342900" lvl="0" indent="-342900">
              <a:spcAft>
                <a:spcPts val="600"/>
              </a:spcAft>
              <a:buFont typeface="+mj-lt"/>
              <a:buAutoNum type="arabicPeriod" startAt="4"/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Необходимость выполнения Указов Президента, и в соответствии с этим финансовое обеспечение сотрудников, принятых на штатные единицы, должны обеспечить руководители структурных подразделений + к финансированию Института.</a:t>
            </a:r>
          </a:p>
          <a:p>
            <a:pPr marL="342900" lvl="0" indent="-342900">
              <a:spcAft>
                <a:spcPts val="600"/>
              </a:spcAft>
              <a:buFont typeface="+mj-lt"/>
              <a:buAutoNum type="arabicPeriod" startAt="4"/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Невозможность выделения собственных средств Института в 2019 году на ремонт лабораторных помещений.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 startAt="4"/>
            </a:pPr>
            <a:r>
              <a:rPr lang="ru-R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Совершенствование политики по закупкам. Утверждено новое Положение о закупках, которое будет размещено в ближайшее время на сайте Института.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 startAt="4"/>
            </a:pPr>
            <a:r>
              <a:rPr lang="ru-R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Основные изменения в системе закупок в соответствии с новым утвержденным Положением о закупках: </a:t>
            </a:r>
          </a:p>
          <a:p>
            <a:pPr marL="720000" indent="-342900">
              <a:buFont typeface="Courier New" panose="02070309020205020404" pitchFamily="49" charset="0"/>
              <a:buChar char="o"/>
            </a:pPr>
            <a:r>
              <a:rPr lang="ru-R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повышение суммы операций без конкурсной закупки до 500 000 рублей;</a:t>
            </a:r>
          </a:p>
          <a:p>
            <a:pPr marL="720000" indent="-342900">
              <a:buFont typeface="Courier New" panose="02070309020205020404" pitchFamily="49" charset="0"/>
              <a:buChar char="o"/>
            </a:pPr>
            <a:r>
              <a:rPr lang="ru-R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изменение закупки по всем грантам свыше 500 000 рублей через запрос оферты;</a:t>
            </a:r>
          </a:p>
          <a:p>
            <a:pPr marL="720000" indent="-342900">
              <a:buFont typeface="Courier New" panose="02070309020205020404" pitchFamily="49" charset="0"/>
              <a:buChar char="o"/>
            </a:pPr>
            <a:r>
              <a:rPr lang="ru-R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дробление закупки строго запрещено.</a:t>
            </a:r>
          </a:p>
        </p:txBody>
      </p:sp>
    </p:spTree>
    <p:extLst>
      <p:ext uri="{BB962C8B-B14F-4D97-AF65-F5344CB8AC3E}">
        <p14:creationId xmlns:p14="http://schemas.microsoft.com/office/powerpoint/2010/main" xmlns="" val="476842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Ð½Ð¾Ð²Ð¾Ð³Ð¾Ð´Ð½Ð¸Ðµ Ð¾ÑÐºÑÑÑÐºÐ¸">
            <a:extLst>
              <a:ext uri="{FF2B5EF4-FFF2-40B4-BE49-F238E27FC236}">
                <a16:creationId xmlns:a16="http://schemas.microsoft.com/office/drawing/2014/main" xmlns="" id="{9E4A8BA2-A391-4238-9840-27C42E716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71475"/>
            <a:ext cx="9144000" cy="611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98855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B246F90-53F0-4E7E-9AA6-1E2B94D55F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2346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Научная литература 16 х 9">
  <a:themeElements>
    <a:clrScheme name="Другая 3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593500"/>
      </a:accent1>
      <a:accent2>
        <a:srgbClr val="F2EADD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ambria/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_9411662_TF03431380_TF03431380.potx" id="{3442B1B1-FE9E-4009-A7C4-AC049039973C}" vid="{B3BD9ACF-76CB-44DC-AA6B-25949BA0423D}"/>
    </a:ext>
  </a:extLst>
</a:theme>
</file>

<file path=ppt/theme/theme2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4873beb7-5857-4685-be1f-d57550cc96c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14097</Words>
  <Application>Microsoft Office PowerPoint</Application>
  <PresentationFormat>Экран (4:3)</PresentationFormat>
  <Paragraphs>855</Paragraphs>
  <Slides>117</Slides>
  <Notes>30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117</vt:i4>
      </vt:variant>
    </vt:vector>
  </HeadingPairs>
  <TitlesOfParts>
    <vt:vector size="118" baseType="lpstr">
      <vt:lpstr>Научная литература 16 х 9</vt:lpstr>
      <vt:lpstr>Итоги выполнения НИР в 2018 году</vt:lpstr>
      <vt:lpstr>ОТДЕЛЫ ИБХ РАН</vt:lpstr>
      <vt:lpstr>ОТДЕЛ ПЕПТИДНО-БЕЛКОВЫХ ТЕХНОЛОГИЙ  (академик В.Т. Иванов) ИФ 112</vt:lpstr>
      <vt:lpstr>Лаборатория биокатализа (А.Г. Габибов)</vt:lpstr>
      <vt:lpstr>Слайд 5</vt:lpstr>
      <vt:lpstr>Слайд 6</vt:lpstr>
      <vt:lpstr>Лаборатория биофармацевтики (В.И. Дейгин)</vt:lpstr>
      <vt:lpstr>Слайд 8</vt:lpstr>
      <vt:lpstr>Лаборатория рентгеноструктурных исследований биополимеров (В.З. Плетнев) Лаборатория моделирования биомолекулярных систем (Р.Г. Ефремов)</vt:lpstr>
      <vt:lpstr>Лаборатория рентгеноструктурных исследований биополимеров (В.З. Плетнев)</vt:lpstr>
      <vt:lpstr>Лаборатория клеточной биологии рецепторов (А.Г. Петренко) Группа молекулярной физиологии (И.Е. Деев)</vt:lpstr>
      <vt:lpstr>Группа молекулярной физиологии (И.Е. Деев)</vt:lpstr>
      <vt:lpstr>Группа молекулярной физиологии (И.Е. Деев) Лаборатория клеточной биологии рецепторов (А.Г. Петренко)</vt:lpstr>
      <vt:lpstr>ОТДЕЛ ПЕПТИДНО-БЕЛКОВЫХ ТЕХНОЛОГИЙ  (академик В.Т. Иванов)</vt:lpstr>
      <vt:lpstr>ОТДЕЛ ИММУНОЛОГИИ (академик Р.В. Петров) ИФ 122</vt:lpstr>
      <vt:lpstr>Лаборатория молекулярной иммунологии (С.М. Деев) Группа онконанотехнологии (А.В. Звягин)</vt:lpstr>
      <vt:lpstr>Лаборатория клеточных взаимодействий (А.М. Сапожников)</vt:lpstr>
      <vt:lpstr>ОТДЕЛ ИММУНОЛОГИИ (академик Р.В. Петров)</vt:lpstr>
      <vt:lpstr>ОТДЕЛ СТРУКТУРНОЙ БИОЛОГИИ (д.х.н. А.С. Арсеньев) ИФ 113</vt:lpstr>
      <vt:lpstr>Лаборатория биомолекулярной ЯМР-спектроскопии (А.С. Арсеньев) Лаборатория моделирования биомолекулярных систем (Р.Г. Ефремов)</vt:lpstr>
      <vt:lpstr>Лаборатория биомолекулярной ЯМР-спектроскопии (А.С. Арсеньев) Лаборатория моделирования биомолекулярных систем (Р.Г. Ефремов)</vt:lpstr>
      <vt:lpstr>Лаборатория моделирования биомолекулярных систем (Р.Г. Ефремов) Лаборатория биомолекулярной ЯМР-спектроскопии (А.С. Арсеньев)</vt:lpstr>
      <vt:lpstr>Лаборатория моделирования биомолекулярных систем (Р.Г. Ефремов) Лаборатория оптической микроскопии и спектроскопии биомолекул (А.В. Феофанов) Лаборатория лиганд-рецепторных взаимодействий (И.Е. Кашеверов)</vt:lpstr>
      <vt:lpstr>Лаборатория моделирования биомолекулярных систем (Р.Г. Ефремов)</vt:lpstr>
      <vt:lpstr>Группа структурной биологии ионных каналов (З.О. Шенкарев) Группа биоинженерии нейромодуляторов и нейрорецепторов (Е.Н. Люкманова) Лаборатория молекулярных инструментов для нейробиологии (А.А. Василевский)</vt:lpstr>
      <vt:lpstr>ОТДЕЛ СТРУКТУРНОЙ БИОЛОГИИ (д.х.н. А.С. Арсеньев)</vt:lpstr>
      <vt:lpstr>ОТДЕЛ ГЕНОМИКИ И ПОСТГЕНОМНЫХ ТЕХНОЛОГИЙ  (академик С.А. Лукьянов) ИФ 116</vt:lpstr>
      <vt:lpstr>Лаборатория структуры и функций генов человека (И.П. Чернов)</vt:lpstr>
      <vt:lpstr>Лаборатория структуры и функций генов человека (И.П. Чернов)</vt:lpstr>
      <vt:lpstr>Лаборатория биофотоники (К.А. Лукьянов) Лаборатория методов иммуносеквенирования (Д.М. Чудаков)</vt:lpstr>
      <vt:lpstr>ОТДЕЛ ГЕНОМИКИ И ПОСТГЕНОМНЫХ ТЕХНОЛОГИЙ  (академик С.А. Лукьянов)</vt:lpstr>
      <vt:lpstr>ОТДЕЛ МОЛЕКУЛЯРНОЙ НЕЙРОИММУННОЙ СИГНАЛИЗАЦИИ (член-корр. РАН В.И. Цетлин) ИФ 35</vt:lpstr>
      <vt:lpstr>Лаборатория молекулярной токсинологии (Ю.Н. Уткин) Лаборатория лиганд-рецепторных взаимодействий (И.Е. Кашеверов)   Лаборатория молекулярной диагностики (С.К. Завриев) Отдел «Учебно-научный центр» (Т.В. Овчинникова)</vt:lpstr>
      <vt:lpstr>Слайд 34</vt:lpstr>
      <vt:lpstr>Лаборатория лиганд-рецепторных взаимодействий (И.Е. Кашеверов)</vt:lpstr>
      <vt:lpstr>Лаборатория оксилипинов (В.В. Безуглов) Лаборатория полимеров для биологии (В.П. Зубов)</vt:lpstr>
      <vt:lpstr>ОТДЕЛ МОЛЕКУЛЯРНОЙ НЕЙРОИММУННОЙ СИГНАЛИЗАЦИИ (член-корр. РАН В.И. Цетлин)</vt:lpstr>
      <vt:lpstr>ОТДЕЛ БИОИНЖЕНЕРИИ (академик М.П. Кирпичников) ИФ 46</vt:lpstr>
      <vt:lpstr>Лаборатория инженерии белка (Д.А. Долгих)</vt:lpstr>
      <vt:lpstr>Группа биоинженерии нейромодуляторов и нейрорецепторов (Е.Н. Люкманова) Лаборатория оптической микроскопии и спектроскопии биомолекул (А.В. Феофанов) Группа структурной биологии ионных каналов (З.О. Шенкарев) Лаборатория инженерии белка (Д.А. Долгих)</vt:lpstr>
      <vt:lpstr>ОТДЕЛ БИОИНЖЕНЕРИИ (академик М.П. Кирпичников)</vt:lpstr>
      <vt:lpstr>ОТДЕЛ МОЛЕКУЛЯРНОЙ НЕЙРОБИОЛОГИИ  (член-корр. РАН А.В. Семьянов) ИФ 98</vt:lpstr>
      <vt:lpstr>Лаборатория нейрорецепторов и нейрорегуляторов (С.А. Козлов) Лаборатория биофармацевтики (В.И. Дейгин) Лаборатория биомолекулярной ЯМР-спектроскопии (А.С. Арсеньев) Лаборатория моделирования биомолекулярных систем (Р.Г. Ефремов)</vt:lpstr>
      <vt:lpstr>Лаборатория молекулярных инструментов для нейробиологии (А.А. Василевский) Группа структурной биологии ионных каналов (З.О. Шенкарев) Группа биоинженерии нейромодуляторов и нейрорецепторов (Е.Н. Люкманова)</vt:lpstr>
      <vt:lpstr>Лаборатория молекулярных инструментов для нейробиологии (А.А. Василевский)</vt:lpstr>
      <vt:lpstr>Лаборатория молекулярных инструментов для нейробиологии (А.А. Василевский)  Лаборатория моделирования биомолекулярных систем (Р.Г. Ефремов) Лаборатория оптической микроскопии и спектроскопии биомолекул (А.В. Феофанов)  Группа анализа структуры мембранных белков in silico (А.О. Чугунов) Группа нанобиоинженерии (Оксана В. Некрасова)</vt:lpstr>
      <vt:lpstr>ОТДЕЛ МОЛЕКУЛЯРНОЙ НЕЙРОБИОЛОГИИ  (член-корр. РАН А.В. Семьянов)</vt:lpstr>
      <vt:lpstr>ОТДЕЛ МОЛЕКУЛЯРНОЙ БИОЛОГИИ И БИОТЕХНОЛОГИИ РАСТЕНИЙ (член-корр. РАН С.К. Завриев) ИФ 78</vt:lpstr>
      <vt:lpstr>Лаборатория молекулярной диагностики (С.К. Завриев)</vt:lpstr>
      <vt:lpstr>Лаборатория молекулярной биоинженерии (К.А. Мирошников)</vt:lpstr>
      <vt:lpstr>Лаборатория экспрессионных систем и модификации генома растений «БИОТРОН» (С.В. Долгов)</vt:lpstr>
      <vt:lpstr>Лаборатория экспрессионных систем и модификации генома растений «БИОТРОН» (С.В. Долгов)</vt:lpstr>
      <vt:lpstr>Лаборатория биотехнологии растений (Я.И. Бурьянов)</vt:lpstr>
      <vt:lpstr>Группа лесной биотехнологии растений (К.А. Шестибратов)</vt:lpstr>
      <vt:lpstr>Лаборатория молекулярных основ стрессоустойчивости растений (М.Э. Тальянский) Лаборатория функциональной геномики и протеомики растений (М.Э. Тальянский)</vt:lpstr>
      <vt:lpstr>Лаборатория протеомики Лаборатория функциональной геномики и протеомики растений (М.Э. Тальянский)</vt:lpstr>
      <vt:lpstr>ОТДЕЛ МОЛЕКУЛЯРНОЙ БИОЛОГИИ И БИОТЕХНОЛОГИИ РАСТЕНИЙ (член-корр. РАН С.К. Завриев)</vt:lpstr>
      <vt:lpstr>ОТДЕЛ ХИМИЧЕСКОЙ БИОЛОГИИ ГЛИКАНОВ И ЛИПИДОВ (д.х.н. Н.В. Бовин) ИФ 66</vt:lpstr>
      <vt:lpstr>Лаборатория химии липидов (Е.Л. Водовозова) Лаборатория углеводов (Н.В. Бовин)</vt:lpstr>
      <vt:lpstr>ОТДЕЛ ХИМИЧЕСКОЙ БИОЛОГИИ ГЛИКАНОВ И ЛИПИДОВ (д.х.н. Н.В. Бовин)</vt:lpstr>
      <vt:lpstr>ОТДЕЛ БИОМОЛЕКУЛЯРНОЙ ХИМИИ  (д.х.н. И.В. Ямпольский) ИФ 79</vt:lpstr>
      <vt:lpstr>Лаборатория химии метаболических путей (И.В. Ямпольский)</vt:lpstr>
      <vt:lpstr>ОТДЕЛ БИОМОЛЕКУЛЯРНОЙ ХИМИИ  (д.х.н. И.В. Ямпольский)</vt:lpstr>
      <vt:lpstr>ОТДЕЛ БИОМАТЕРИАЛОВ И БИОНАНОТЕХНОЛОГИЙ  (д.ф.-м.н В.А Олейников) ИФ 51</vt:lpstr>
      <vt:lpstr>Лаборатория молекулярной биофизики (В.А. Олейников) Лаборатория моделирования биомолекулярных систем (Р.Г. Ефремов) Лаборатория углеводов (Н.В. Бовин)</vt:lpstr>
      <vt:lpstr>Слайд 66</vt:lpstr>
      <vt:lpstr>Лаборатория полимеров для биологии (В.П. Зубов)</vt:lpstr>
      <vt:lpstr>Лаборатория иммунохимии (А.Ф. Бровко)</vt:lpstr>
      <vt:lpstr>Лаборатория молекулярной экологии  (О.Е. Трубецкая)</vt:lpstr>
      <vt:lpstr>ОТДЕЛ БИОМАТЕРИАЛОВ И БИОНАНОТЕХНОЛОГИЙ  (д.ф.-м.н В.А Олейников)</vt:lpstr>
      <vt:lpstr>ОТДЕЛ ГЕНОМИКИ АДАПТИВНОГО ИММУНИТЕТА  (д.б.н. Д.М. Чудаков) ИФ 183</vt:lpstr>
      <vt:lpstr>Лаборатория методов иммуносеквенирования (Д.М. Чудаков)</vt:lpstr>
      <vt:lpstr>Лаборатория сравнительной и функциональной геномики (Ю.Б. Лебедев)</vt:lpstr>
      <vt:lpstr>ОТДЕЛ ГЕНОМИКИ АДАПТИВНОГО ИММУНИТЕТА  (д.б.н. Д.М. Чудаков)</vt:lpstr>
      <vt:lpstr>ОТДЕЛ МЕТАБОЛИЗМА И РЕДОКС-БИОЛОГИИ (д.б.н. В.В. Белоусов) ИФ 70</vt:lpstr>
      <vt:lpstr>Лаборатория молекулярных технологий (В.В. Белоусов)</vt:lpstr>
      <vt:lpstr>Лаборатория молекулярных технологий (В.В. Белоусов)</vt:lpstr>
      <vt:lpstr>ОТДЕЛ МЕТАБОЛИЗМА И РЕДОКС-БИОЛОГИИ (д.б.н. В.В. Белоусов)</vt:lpstr>
      <vt:lpstr>ОТДЕЛ ФУНКЦИОНИРОВАНИЯ ЖИВЫХ СИСТЕМ  (академик О.А. Донцова) ИФ 103</vt:lpstr>
      <vt:lpstr>Лаборатория молекулярного дизайна и синтеза (В.А. Коршун) Лаборатория биомолекулярной ЯМР-спектроскопии (А.С. Арсеньев) Группа структурной биологии ионных каналов (З.О. Шенкарев) Лаборатория нейрорецепторов и нейрорегуляторов (С.А. Козлов)</vt:lpstr>
      <vt:lpstr>Лаборатория мембранных и биоэнергетических систем (М.И. Шахпаронов)</vt:lpstr>
      <vt:lpstr>Лаборатория мембранных и биоэнергетических систем (М.И. Шахпаронов)</vt:lpstr>
      <vt:lpstr>Группа молекулярных инструментов для исследования живых систем (А.В. Аралов) Лаборатория молекулярного дизайна и синтеза (В.А. Коршун)</vt:lpstr>
      <vt:lpstr>Группа электронной микроскопии (Е.А. Образцова)</vt:lpstr>
      <vt:lpstr>ОТДЕЛ ФУНКЦИОНИРОВАНИЯ ЖИВЫХ СИСТЕМ  (академик О.А. Донцова)</vt:lpstr>
      <vt:lpstr>ОТДЕЛ БИОИНЖЕНЕРИИ (ФИБХ) (академик А.И. Мирошников) ИФ 10</vt:lpstr>
      <vt:lpstr>Группа химии пептидов (В.Н. Азев) Лаборатория химии белка (В.М. Липкин) Лаборатория биологических испытаний (А.Н. Мурашев) </vt:lpstr>
      <vt:lpstr>Группа молекулярной биотехнологии (Г.В. Микулинская)</vt:lpstr>
      <vt:lpstr>Группа молекулярной биотехнологии (Г.В. Микулинская)</vt:lpstr>
      <vt:lpstr>ОТДЕЛ БИОИНЖЕНЕРИИ (ФИБХ) (академик А.И. Мирошников)</vt:lpstr>
      <vt:lpstr>ОТДЕЛ БИОЛОГИЧЕСКИХ ИСПЫТАНИЙ (ФИБХ) (А.Н. Мурашев) ИФ 39</vt:lpstr>
      <vt:lpstr>Лаборатория пептидных биорегуляторов (Е.В. Наволоцкая) Лаборатория белков гормональной регуляции (В.М. Липкин)</vt:lpstr>
      <vt:lpstr>Лаборатория химии белка (В.М. Липкин)</vt:lpstr>
      <vt:lpstr>ОТДЕЛ БИОЛОГИЧЕСКИХ ИСПЫТАНИЙ (ФИБХ) (А.Н. Мурашев)</vt:lpstr>
      <vt:lpstr>ОТДЕЛЬНЫЕ ЛАБОРАТОРИИ</vt:lpstr>
      <vt:lpstr>Отдел «Учебно-научный центр» (Т.В. Овчинникова) Группа структурной биологии ионных каналов (З.О. Шенкарев)</vt:lpstr>
      <vt:lpstr>Лаборатория биотехнологии (А.И. Мирошников)</vt:lpstr>
      <vt:lpstr>Лаборатория биотехнологии (А.И. Мирошников)</vt:lpstr>
      <vt:lpstr>Лаборатория молекулярных основ эмбриогенеза (А.Г. Зарайский)</vt:lpstr>
      <vt:lpstr>НПП «Питомник лабораторных животных» (Г.Б. Телегин)</vt:lpstr>
      <vt:lpstr>АНАЛИЗ  ПУБЛИКАЦИОННОЙ АКТИВНОСТИ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2017-12-07T07:55:17Z</dcterms:created>
  <dcterms:modified xsi:type="dcterms:W3CDTF">2019-01-19T14:25:44Z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