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8.jpg" ContentType="image/jpeg"/>
  <Override PartName="/ppt/media/image9.jpg" ContentType="image/jpe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media/image96.jpg" ContentType="image/jpeg"/>
  <Override PartName="/ppt/media/image103.jpg" ContentType="image/jpeg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6"/>
  </p:notesMasterIdLst>
  <p:handoutMasterIdLst>
    <p:handoutMasterId r:id="rId127"/>
  </p:handoutMasterIdLst>
  <p:sldIdLst>
    <p:sldId id="257" r:id="rId2"/>
    <p:sldId id="265" r:id="rId3"/>
    <p:sldId id="258" r:id="rId4"/>
    <p:sldId id="381" r:id="rId5"/>
    <p:sldId id="259" r:id="rId6"/>
    <p:sldId id="310" r:id="rId7"/>
    <p:sldId id="317" r:id="rId8"/>
    <p:sldId id="260" r:id="rId9"/>
    <p:sldId id="319" r:id="rId10"/>
    <p:sldId id="318" r:id="rId11"/>
    <p:sldId id="382" r:id="rId12"/>
    <p:sldId id="261" r:id="rId13"/>
    <p:sldId id="266" r:id="rId14"/>
    <p:sldId id="262" r:id="rId15"/>
    <p:sldId id="270" r:id="rId16"/>
    <p:sldId id="271" r:id="rId17"/>
    <p:sldId id="268" r:id="rId18"/>
    <p:sldId id="267" r:id="rId19"/>
    <p:sldId id="263" r:id="rId20"/>
    <p:sldId id="273" r:id="rId21"/>
    <p:sldId id="274" r:id="rId22"/>
    <p:sldId id="275" r:id="rId23"/>
    <p:sldId id="276" r:id="rId24"/>
    <p:sldId id="279" r:id="rId25"/>
    <p:sldId id="269" r:id="rId26"/>
    <p:sldId id="272" r:id="rId27"/>
    <p:sldId id="280" r:id="rId28"/>
    <p:sldId id="283" r:id="rId29"/>
    <p:sldId id="284" r:id="rId30"/>
    <p:sldId id="285" r:id="rId31"/>
    <p:sldId id="286" r:id="rId32"/>
    <p:sldId id="288" r:id="rId33"/>
    <p:sldId id="282" r:id="rId34"/>
    <p:sldId id="289" r:id="rId35"/>
    <p:sldId id="290" r:id="rId36"/>
    <p:sldId id="264" r:id="rId37"/>
    <p:sldId id="278" r:id="rId38"/>
    <p:sldId id="277" r:id="rId39"/>
    <p:sldId id="292" r:id="rId40"/>
    <p:sldId id="291" r:id="rId41"/>
    <p:sldId id="293" r:id="rId42"/>
    <p:sldId id="296" r:id="rId43"/>
    <p:sldId id="287" r:id="rId44"/>
    <p:sldId id="300" r:id="rId45"/>
    <p:sldId id="294" r:id="rId46"/>
    <p:sldId id="295" r:id="rId47"/>
    <p:sldId id="299" r:id="rId48"/>
    <p:sldId id="301" r:id="rId49"/>
    <p:sldId id="303" r:id="rId50"/>
    <p:sldId id="281" r:id="rId51"/>
    <p:sldId id="297" r:id="rId52"/>
    <p:sldId id="304" r:id="rId53"/>
    <p:sldId id="307" r:id="rId54"/>
    <p:sldId id="308" r:id="rId55"/>
    <p:sldId id="309" r:id="rId56"/>
    <p:sldId id="320" r:id="rId57"/>
    <p:sldId id="298" r:id="rId58"/>
    <p:sldId id="311" r:id="rId59"/>
    <p:sldId id="321" r:id="rId60"/>
    <p:sldId id="302" r:id="rId61"/>
    <p:sldId id="322" r:id="rId62"/>
    <p:sldId id="315" r:id="rId63"/>
    <p:sldId id="314" r:id="rId64"/>
    <p:sldId id="313" r:id="rId65"/>
    <p:sldId id="306" r:id="rId66"/>
    <p:sldId id="312" r:id="rId67"/>
    <p:sldId id="316" r:id="rId68"/>
    <p:sldId id="323" r:id="rId69"/>
    <p:sldId id="327" r:id="rId70"/>
    <p:sldId id="328" r:id="rId71"/>
    <p:sldId id="329" r:id="rId72"/>
    <p:sldId id="305" r:id="rId73"/>
    <p:sldId id="324" r:id="rId74"/>
    <p:sldId id="326" r:id="rId75"/>
    <p:sldId id="333" r:id="rId76"/>
    <p:sldId id="334" r:id="rId77"/>
    <p:sldId id="335" r:id="rId78"/>
    <p:sldId id="332" r:id="rId79"/>
    <p:sldId id="330" r:id="rId80"/>
    <p:sldId id="331" r:id="rId81"/>
    <p:sldId id="339" r:id="rId82"/>
    <p:sldId id="340" r:id="rId83"/>
    <p:sldId id="341" r:id="rId84"/>
    <p:sldId id="342" r:id="rId85"/>
    <p:sldId id="343" r:id="rId86"/>
    <p:sldId id="344" r:id="rId87"/>
    <p:sldId id="346" r:id="rId88"/>
    <p:sldId id="347" r:id="rId89"/>
    <p:sldId id="345" r:id="rId90"/>
    <p:sldId id="325" r:id="rId91"/>
    <p:sldId id="336" r:id="rId92"/>
    <p:sldId id="337" r:id="rId93"/>
    <p:sldId id="348" r:id="rId94"/>
    <p:sldId id="338" r:id="rId95"/>
    <p:sldId id="353" r:id="rId96"/>
    <p:sldId id="351" r:id="rId97"/>
    <p:sldId id="355" r:id="rId98"/>
    <p:sldId id="350" r:id="rId99"/>
    <p:sldId id="349" r:id="rId100"/>
    <p:sldId id="352" r:id="rId101"/>
    <p:sldId id="354" r:id="rId102"/>
    <p:sldId id="357" r:id="rId103"/>
    <p:sldId id="356" r:id="rId104"/>
    <p:sldId id="358" r:id="rId105"/>
    <p:sldId id="359" r:id="rId106"/>
    <p:sldId id="361" r:id="rId107"/>
    <p:sldId id="360" r:id="rId108"/>
    <p:sldId id="362" r:id="rId109"/>
    <p:sldId id="364" r:id="rId110"/>
    <p:sldId id="363" r:id="rId111"/>
    <p:sldId id="380" r:id="rId112"/>
    <p:sldId id="370" r:id="rId113"/>
    <p:sldId id="371" r:id="rId114"/>
    <p:sldId id="372" r:id="rId115"/>
    <p:sldId id="373" r:id="rId116"/>
    <p:sldId id="365" r:id="rId117"/>
    <p:sldId id="366" r:id="rId118"/>
    <p:sldId id="367" r:id="rId119"/>
    <p:sldId id="369" r:id="rId120"/>
    <p:sldId id="368" r:id="rId121"/>
    <p:sldId id="375" r:id="rId122"/>
    <p:sldId id="376" r:id="rId123"/>
    <p:sldId id="378" r:id="rId124"/>
    <p:sldId id="379" r:id="rId1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C1C1"/>
    <a:srgbClr val="FF5353"/>
    <a:srgbClr val="CC0000"/>
    <a:srgbClr val="800000"/>
    <a:srgbClr val="417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4" autoAdjust="0"/>
    <p:restoredTop sz="94660"/>
  </p:normalViewPr>
  <p:slideViewPr>
    <p:cSldViewPr snapToGrid="0">
      <p:cViewPr varScale="1">
        <p:scale>
          <a:sx n="69" d="100"/>
          <a:sy n="69" d="100"/>
        </p:scale>
        <p:origin x="3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</a:t>
          </a:r>
          <a:r>
            <a:rPr lang="en-US" sz="1800" dirty="0">
              <a:latin typeface="+mn-lt"/>
            </a:rPr>
            <a:t>55</a:t>
          </a:r>
          <a:r>
            <a:rPr lang="ru-RU" sz="1800" dirty="0">
              <a:latin typeface="+mn-lt"/>
            </a:rPr>
            <a:t>,</a:t>
          </a:r>
          <a:r>
            <a:rPr lang="en-US" sz="1800" dirty="0">
              <a:latin typeface="+mn-lt"/>
            </a:rPr>
            <a:t>5</a:t>
          </a:r>
          <a:endParaRPr lang="ru-RU" sz="1800" dirty="0">
            <a:latin typeface="+mn-lt"/>
          </a:endParaRP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</a:t>
          </a:r>
          <a:r>
            <a:rPr lang="ru-RU" sz="1800" b="1" dirty="0" err="1">
              <a:latin typeface="+mn-lt"/>
            </a:rPr>
            <a:t>биокатализа</a:t>
          </a:r>
          <a:r>
            <a:rPr lang="ru-RU" sz="1800" b="1" dirty="0">
              <a:latin typeface="+mn-lt"/>
            </a:rPr>
            <a:t> </a:t>
          </a:r>
          <a:br>
            <a:rPr lang="ru-RU" sz="1800" b="1" dirty="0">
              <a:latin typeface="+mn-lt"/>
            </a:rPr>
          </a:br>
          <a:r>
            <a:rPr lang="ru-RU" sz="1800" dirty="0">
              <a:latin typeface="+mn-lt"/>
            </a:rPr>
            <a:t>(А.Г. Габибов)</a:t>
          </a: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</a:t>
          </a:r>
          <a:r>
            <a:rPr lang="en-US" sz="1800" dirty="0">
              <a:latin typeface="+mn-lt"/>
            </a:rPr>
            <a:t>31</a:t>
          </a:r>
          <a:r>
            <a:rPr lang="ru-RU" sz="1800" dirty="0">
              <a:latin typeface="+mn-lt"/>
            </a:rPr>
            <a:t>,3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белков гормональной регуляции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(А.А.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Белогуров</a:t>
          </a: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)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химии протеолитических ферментов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(И.В. Смирнов)</a:t>
          </a: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26,6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5,9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рентгеноструктурных исследований биополимеров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(В.З. Плетнев)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14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клеточной биологии рецепторов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(А.Г. Петренко)</a:t>
          </a: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2C17623-5429-4B8D-84DC-160F2352B6D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11,3</a:t>
          </a:r>
        </a:p>
      </dgm:t>
    </dgm:pt>
    <dgm:pt modelId="{C2A38B7A-49F7-4023-837D-F67B8602A500}" type="par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1755B94-0F71-48A9-8095-59F87BC23D03}" type="sib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3AFC795-0221-480C-9D82-CDFCB7EF055B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физиологии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(И.Е. Деев)</a:t>
          </a:r>
        </a:p>
      </dgm:t>
    </dgm:pt>
    <dgm:pt modelId="{A66CCAE1-C4B8-4483-9148-0E12AD339213}" type="par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21816BC-7B02-49AF-8C2D-BB0E6E6AEECA}" type="sib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1016AE5-36B2-4E65-A7D7-F15C856874F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lv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800" dirty="0">
              <a:latin typeface="+mn-lt"/>
            </a:rPr>
            <a:t>ИФ 0</a:t>
          </a:r>
        </a:p>
      </dgm:t>
    </dgm:pt>
    <dgm:pt modelId="{D832BC88-A24A-4302-A1FB-B9F94E997B5B}" type="par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303A84-0282-472C-9022-F20FD6A375A9}" type="sib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AB5386A-107A-476C-B7A9-6048CC62CD7A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экспрессии белковых факторов роста и дифференцировки 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(Е.И. Фролова)</a:t>
          </a:r>
        </a:p>
      </dgm:t>
    </dgm:pt>
    <dgm:pt modelId="{745A0B9A-2C43-4A8A-9BF7-433D34B89F5D}" type="par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3F84C5E-CAE3-4500-8303-22D9F31C8632}" type="sib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7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7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7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7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7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7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7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7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7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7">
        <dgm:presLayoutVars>
          <dgm:bulletEnabled val="1"/>
        </dgm:presLayoutVars>
      </dgm:prSet>
      <dgm:spPr/>
    </dgm:pt>
    <dgm:pt modelId="{291C5F6B-0793-41F5-8E34-17760C60CB36}" type="pres">
      <dgm:prSet presAssocID="{BF6F4CF6-085E-4E79-A639-8A153F327D8E}" presName="sp" presStyleCnt="0"/>
      <dgm:spPr/>
    </dgm:pt>
    <dgm:pt modelId="{979C94EB-254F-4A3A-BFB2-C03B3DDBB920}" type="pres">
      <dgm:prSet presAssocID="{12C17623-5429-4B8D-84DC-160F2352B6DF}" presName="linNode" presStyleCnt="0"/>
      <dgm:spPr/>
    </dgm:pt>
    <dgm:pt modelId="{B130DE97-83AD-44A9-A3E3-0EB4C7719F39}" type="pres">
      <dgm:prSet presAssocID="{12C17623-5429-4B8D-84DC-160F2352B6DF}" presName="parentText" presStyleLbl="node1" presStyleIdx="5" presStyleCnt="7" custScaleX="54225">
        <dgm:presLayoutVars>
          <dgm:chMax val="1"/>
          <dgm:bulletEnabled val="1"/>
        </dgm:presLayoutVars>
      </dgm:prSet>
      <dgm:spPr/>
    </dgm:pt>
    <dgm:pt modelId="{018244AE-E42C-403E-8282-C297059129B9}" type="pres">
      <dgm:prSet presAssocID="{12C17623-5429-4B8D-84DC-160F2352B6DF}" presName="descendantText" presStyleLbl="alignAccFollowNode1" presStyleIdx="5" presStyleCnt="7">
        <dgm:presLayoutVars>
          <dgm:bulletEnabled val="1"/>
        </dgm:presLayoutVars>
      </dgm:prSet>
      <dgm:spPr/>
    </dgm:pt>
    <dgm:pt modelId="{6FBAB6DA-BCA9-4ABB-ABD3-58FDAF15F4BD}" type="pres">
      <dgm:prSet presAssocID="{71755B94-0F71-48A9-8095-59F87BC23D03}" presName="sp" presStyleCnt="0"/>
      <dgm:spPr/>
    </dgm:pt>
    <dgm:pt modelId="{B017F6B4-5FBE-465D-B579-11A91F2D8C11}" type="pres">
      <dgm:prSet presAssocID="{01016AE5-36B2-4E65-A7D7-F15C856874FA}" presName="linNode" presStyleCnt="0"/>
      <dgm:spPr/>
    </dgm:pt>
    <dgm:pt modelId="{CCADE399-602C-49A3-8C36-91F5E66A6EC0}" type="pres">
      <dgm:prSet presAssocID="{01016AE5-36B2-4E65-A7D7-F15C856874FA}" presName="parentText" presStyleLbl="node1" presStyleIdx="6" presStyleCnt="7" custScaleX="54225">
        <dgm:presLayoutVars>
          <dgm:chMax val="1"/>
          <dgm:bulletEnabled val="1"/>
        </dgm:presLayoutVars>
      </dgm:prSet>
      <dgm:spPr/>
    </dgm:pt>
    <dgm:pt modelId="{691CAA6C-AA68-4D31-B0EC-FBC691ED9460}" type="pres">
      <dgm:prSet presAssocID="{01016AE5-36B2-4E65-A7D7-F15C856874FA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2BC30232-12F5-470B-BD01-F81884E6D90A}" srcId="{1BA242D4-5080-4034-B7F6-45CCD6D68EAD}" destId="{12C17623-5429-4B8D-84DC-160F2352B6DF}" srcOrd="5" destOrd="0" parTransId="{C2A38B7A-49F7-4023-837D-F67B8602A500}" sibTransId="{71755B94-0F71-48A9-8095-59F87BC23D03}"/>
    <dgm:cxn modelId="{D39E5036-8697-4D0B-BA20-E1E6F3728B73}" srcId="{12C17623-5429-4B8D-84DC-160F2352B6DF}" destId="{83AFC795-0221-480C-9D82-CDFCB7EF055B}" srcOrd="0" destOrd="0" parTransId="{A66CCAE1-C4B8-4483-9148-0E12AD339213}" sibTransId="{F21816BC-7B02-49AF-8C2D-BB0E6E6AEECA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9FAF3A69-BC11-46A5-8869-4D22AE43F8AC}" srcId="{1BA242D4-5080-4034-B7F6-45CCD6D68EAD}" destId="{01016AE5-36B2-4E65-A7D7-F15C856874FA}" srcOrd="6" destOrd="0" parTransId="{D832BC88-A24A-4302-A1FB-B9F94E997B5B}" sibTransId="{5E303A84-0282-472C-9022-F20FD6A375A9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2B8C4979-DE2D-46E3-807D-FC469CEFB81B}" type="presOf" srcId="{01016AE5-36B2-4E65-A7D7-F15C856874FA}" destId="{CCADE399-602C-49A3-8C36-91F5E66A6EC0}" srcOrd="0" destOrd="0" presId="urn:microsoft.com/office/officeart/2005/8/layout/vList5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ECA3C58F-87D2-4A5B-AC99-4B30D64BBF0D}" type="presOf" srcId="{12C17623-5429-4B8D-84DC-160F2352B6DF}" destId="{B130DE97-83AD-44A9-A3E3-0EB4C7719F39}" srcOrd="0" destOrd="0" presId="urn:microsoft.com/office/officeart/2005/8/layout/vList5"/>
    <dgm:cxn modelId="{92F3CA91-9FD9-4236-969C-A552DD00E55A}" srcId="{01016AE5-36B2-4E65-A7D7-F15C856874FA}" destId="{8AB5386A-107A-476C-B7A9-6048CC62CD7A}" srcOrd="0" destOrd="0" parTransId="{745A0B9A-2C43-4A8A-9BF7-433D34B89F5D}" sibTransId="{C3F84C5E-CAE3-4500-8303-22D9F31C8632}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0FC960A0-DB31-4E16-AF57-787FC927014A}" type="presOf" srcId="{83AFC795-0221-480C-9D82-CDFCB7EF055B}" destId="{018244AE-E42C-403E-8282-C297059129B9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8C5A84E4-377B-4580-A2EB-BE36F7CB79C2}" type="presOf" srcId="{8AB5386A-107A-476C-B7A9-6048CC62CD7A}" destId="{691CAA6C-AA68-4D31-B0EC-FBC691ED9460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  <dgm:cxn modelId="{8DD38A65-F01D-4A4F-8394-673EF98B2FB9}" type="presParOf" srcId="{B22F6785-C82F-494C-A515-43C89B6A58EE}" destId="{291C5F6B-0793-41F5-8E34-17760C60CB36}" srcOrd="9" destOrd="0" presId="urn:microsoft.com/office/officeart/2005/8/layout/vList5"/>
    <dgm:cxn modelId="{E23C7F7C-8EDD-4E79-824B-725C61AF7B79}" type="presParOf" srcId="{B22F6785-C82F-494C-A515-43C89B6A58EE}" destId="{979C94EB-254F-4A3A-BFB2-C03B3DDBB920}" srcOrd="10" destOrd="0" presId="urn:microsoft.com/office/officeart/2005/8/layout/vList5"/>
    <dgm:cxn modelId="{24A545CF-68BA-4DF9-8660-36B4CC47E7E5}" type="presParOf" srcId="{979C94EB-254F-4A3A-BFB2-C03B3DDBB920}" destId="{B130DE97-83AD-44A9-A3E3-0EB4C7719F39}" srcOrd="0" destOrd="0" presId="urn:microsoft.com/office/officeart/2005/8/layout/vList5"/>
    <dgm:cxn modelId="{E3B26AC8-99B2-4D09-9440-4F6251B9ABE3}" type="presParOf" srcId="{979C94EB-254F-4A3A-BFB2-C03B3DDBB920}" destId="{018244AE-E42C-403E-8282-C297059129B9}" srcOrd="1" destOrd="0" presId="urn:microsoft.com/office/officeart/2005/8/layout/vList5"/>
    <dgm:cxn modelId="{621E50F6-9526-4D16-BBEC-C0815A0D55D4}" type="presParOf" srcId="{B22F6785-C82F-494C-A515-43C89B6A58EE}" destId="{6FBAB6DA-BCA9-4ABB-ABD3-58FDAF15F4BD}" srcOrd="11" destOrd="0" presId="urn:microsoft.com/office/officeart/2005/8/layout/vList5"/>
    <dgm:cxn modelId="{10E276F5-EE15-4451-850C-431E0C21B38E}" type="presParOf" srcId="{B22F6785-C82F-494C-A515-43C89B6A58EE}" destId="{B017F6B4-5FBE-465D-B579-11A91F2D8C11}" srcOrd="12" destOrd="0" presId="urn:microsoft.com/office/officeart/2005/8/layout/vList5"/>
    <dgm:cxn modelId="{5E62269B-50DD-4AD9-B977-C00B2B9B9E20}" type="presParOf" srcId="{B017F6B4-5FBE-465D-B579-11A91F2D8C11}" destId="{CCADE399-602C-49A3-8C36-91F5E66A6EC0}" srcOrd="0" destOrd="0" presId="urn:microsoft.com/office/officeart/2005/8/layout/vList5"/>
    <dgm:cxn modelId="{696DF5AF-213E-4742-A963-99F07AEA80AC}" type="presParOf" srcId="{B017F6B4-5FBE-465D-B579-11A91F2D8C11}" destId="{691CAA6C-AA68-4D31-B0EC-FBC691ED946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91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66,2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40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45,475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36,75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11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81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0,9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2,2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96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1,1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2,6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39,1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</a:t>
          </a:r>
          <a:r>
            <a:rPr lang="ru-RU" sz="1800" b="1" spc="-5" dirty="0"/>
            <a:t>клеточных взаимодействий </a:t>
          </a:r>
          <a:br>
            <a:rPr lang="ru-RU" sz="1800" spc="-5" dirty="0"/>
          </a:br>
          <a:r>
            <a:rPr lang="ru-RU" sz="1800" spc="-5" dirty="0"/>
            <a:t>А.М. Сапожников</a:t>
          </a:r>
          <a:endParaRPr lang="ru-RU" sz="1800" dirty="0">
            <a:latin typeface="+mn-lt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103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молекулярной иммунологии</a:t>
          </a:r>
          <a:b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С.М. Деев 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молекулярной </a:t>
          </a:r>
          <a:r>
            <a:rPr lang="ru-RU" sz="1800" b="1" kern="1200" spc="-5" dirty="0" err="1">
              <a:solidFill>
                <a:srgbClr val="282A2B"/>
              </a:solidFill>
              <a:latin typeface="+mn-lt"/>
              <a:cs typeface="Arial"/>
            </a:rPr>
            <a:t>тераностики</a:t>
          </a:r>
          <a:b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В.И. Мартынов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0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4,2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Группа </a:t>
          </a:r>
          <a:r>
            <a:rPr lang="ru-RU" sz="1800" b="1" kern="1200" spc="-5" dirty="0" err="1">
              <a:solidFill>
                <a:srgbClr val="282A2B"/>
              </a:solidFill>
              <a:latin typeface="+mn-lt"/>
              <a:cs typeface="Arial"/>
            </a:rPr>
            <a:t>онконанотехнологий</a:t>
          </a:r>
          <a:b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А.В. Звягин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4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4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4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4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4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4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4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66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41,95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39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15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40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29,1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107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1,6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2,7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3,7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143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2,2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3,6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4,9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63,4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</a:t>
          </a:r>
          <a:r>
            <a:rPr lang="ru-RU" sz="1800" b="1" spc="-5" dirty="0" err="1"/>
            <a:t>биомолекулярной</a:t>
          </a:r>
          <a:r>
            <a:rPr lang="ru-RU" sz="1800" b="1" spc="-5" dirty="0"/>
            <a:t> ЯМР-спектроскопии</a:t>
          </a:r>
          <a:br>
            <a:rPr lang="ru-RU" sz="1800" b="1" spc="-5" dirty="0"/>
          </a:br>
          <a:r>
            <a:rPr lang="ru-RU" sz="1800" b="0" spc="-5" dirty="0"/>
            <a:t>А.С. Арсеньев  </a:t>
          </a:r>
          <a:endParaRPr lang="ru-RU" sz="1800" b="0" dirty="0">
            <a:latin typeface="+mn-lt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 44,4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моделирования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биомолекулярных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систем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Р.Г. Ефремов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/>
            <a:t>оптической микроскопии и спектроскопии </a:t>
          </a:r>
          <a:r>
            <a:rPr lang="ru-RU" sz="1800" b="1" kern="1200" dirty="0" err="1"/>
            <a:t>биомолекул</a:t>
          </a:r>
          <a:br>
            <a:rPr lang="ru-RU" sz="1800" b="1" kern="1200" dirty="0"/>
          </a:br>
          <a:r>
            <a:rPr lang="ru-RU" sz="1800" b="0" kern="1200" dirty="0"/>
            <a:t>А.В. Феофанов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32,3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9,6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/>
            <a:t>структурной биологии ионных каналов</a:t>
          </a:r>
          <a:br>
            <a:rPr lang="ru-RU" sz="1800" b="1" kern="1200" dirty="0"/>
          </a:br>
          <a:r>
            <a:rPr lang="ru-RU" sz="1800" b="0" kern="1200" dirty="0"/>
            <a:t>З.О. </a:t>
          </a:r>
          <a:r>
            <a:rPr lang="ru-RU" sz="1800" b="0" kern="1200" dirty="0" err="1"/>
            <a:t>Шенкарев</a:t>
          </a:r>
          <a:r>
            <a:rPr lang="ru-RU" sz="1800" b="1" kern="1200" dirty="0"/>
            <a:t> 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8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/>
            <a:t>анализа структуры мембранных белков </a:t>
          </a:r>
          <a:r>
            <a:rPr lang="ru-RU" sz="1800" b="1" i="1" kern="1200" dirty="0" err="1"/>
            <a:t>in</a:t>
          </a:r>
          <a:r>
            <a:rPr lang="ru-RU" sz="1800" b="1" i="1" kern="1200" dirty="0"/>
            <a:t> </a:t>
          </a:r>
          <a:r>
            <a:rPr lang="ru-RU" sz="1800" b="1" i="1" kern="1200" dirty="0" err="1"/>
            <a:t>silico</a:t>
          </a:r>
          <a:r>
            <a:rPr lang="ru-RU" sz="1800" b="1" i="1" kern="1200" dirty="0"/>
            <a:t> </a:t>
          </a:r>
          <a:br>
            <a:rPr lang="ru-RU" sz="1800" b="1" i="1" kern="1200" dirty="0"/>
          </a:br>
          <a:r>
            <a:rPr lang="ru-RU" sz="1800" b="0" i="0" kern="1200" dirty="0"/>
            <a:t>А.О. Чугунов</a:t>
          </a:r>
          <a:endParaRPr lang="ru-RU" sz="1800" b="1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5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5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5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5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5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5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5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5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5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44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31,8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34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24,9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23,9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12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99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2,3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4,2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4,1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129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2,9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5,2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5,4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11,3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</a:t>
          </a:r>
          <a:r>
            <a:rPr lang="ru-RU" sz="1800" b="1" dirty="0"/>
            <a:t>структуры и функций генов человека</a:t>
          </a:r>
          <a:br>
            <a:rPr lang="ru-RU" sz="1800" b="1" dirty="0"/>
          </a:br>
          <a:r>
            <a:rPr lang="ru-RU" sz="1800" b="0" dirty="0"/>
            <a:t>И.П. Чернов</a:t>
          </a:r>
          <a:r>
            <a:rPr lang="ru-RU" sz="1800" b="1" dirty="0"/>
            <a:t> </a:t>
          </a:r>
          <a:endParaRPr lang="ru-RU" sz="1800" b="1" dirty="0">
            <a:latin typeface="+mn-lt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20,9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биофотоники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К.А. Лукьянов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регуляторной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транскриптомики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Т.Л.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Ажикина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19,8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25,2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основ эмбриогенеза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А.Г. Зарайский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61,8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Группа геномного анализа сигнальных систем клетки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Буздин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2C17623-5429-4B8D-84DC-160F2352B6D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0</a:t>
          </a:r>
        </a:p>
      </dgm:t>
    </dgm:pt>
    <dgm:pt modelId="{C2A38B7A-49F7-4023-837D-F67B8602A500}" type="par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1755B94-0F71-48A9-8095-59F87BC23D03}" type="sib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3AFC795-0221-480C-9D82-CDFCB7EF055B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генной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иммуноонкотерапии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И.В. Алексеенко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A66CCAE1-C4B8-4483-9148-0E12AD339213}" type="par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21816BC-7B02-49AF-8C2D-BB0E6E6AEECA}" type="sib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1016AE5-36B2-4E65-A7D7-F15C856874F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lv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800" dirty="0">
              <a:latin typeface="+mn-lt"/>
            </a:rPr>
            <a:t>ИФ 15,8</a:t>
          </a:r>
        </a:p>
      </dgm:t>
    </dgm:pt>
    <dgm:pt modelId="{D832BC88-A24A-4302-A1FB-B9F94E997B5B}" type="par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303A84-0282-472C-9022-F20FD6A375A9}" type="sib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AB5386A-107A-476C-B7A9-6048CC62CD7A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меток для оптической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наноскопии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А.С. Мишин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745A0B9A-2C43-4A8A-9BF7-433D34B89F5D}" type="par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3F84C5E-CAE3-4500-8303-22D9F31C8632}" type="sib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7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7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7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7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7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7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7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7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7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7">
        <dgm:presLayoutVars>
          <dgm:bulletEnabled val="1"/>
        </dgm:presLayoutVars>
      </dgm:prSet>
      <dgm:spPr/>
    </dgm:pt>
    <dgm:pt modelId="{291C5F6B-0793-41F5-8E34-17760C60CB36}" type="pres">
      <dgm:prSet presAssocID="{BF6F4CF6-085E-4E79-A639-8A153F327D8E}" presName="sp" presStyleCnt="0"/>
      <dgm:spPr/>
    </dgm:pt>
    <dgm:pt modelId="{979C94EB-254F-4A3A-BFB2-C03B3DDBB920}" type="pres">
      <dgm:prSet presAssocID="{12C17623-5429-4B8D-84DC-160F2352B6DF}" presName="linNode" presStyleCnt="0"/>
      <dgm:spPr/>
    </dgm:pt>
    <dgm:pt modelId="{B130DE97-83AD-44A9-A3E3-0EB4C7719F39}" type="pres">
      <dgm:prSet presAssocID="{12C17623-5429-4B8D-84DC-160F2352B6DF}" presName="parentText" presStyleLbl="node1" presStyleIdx="5" presStyleCnt="7" custScaleX="54225">
        <dgm:presLayoutVars>
          <dgm:chMax val="1"/>
          <dgm:bulletEnabled val="1"/>
        </dgm:presLayoutVars>
      </dgm:prSet>
      <dgm:spPr/>
    </dgm:pt>
    <dgm:pt modelId="{018244AE-E42C-403E-8282-C297059129B9}" type="pres">
      <dgm:prSet presAssocID="{12C17623-5429-4B8D-84DC-160F2352B6DF}" presName="descendantText" presStyleLbl="alignAccFollowNode1" presStyleIdx="5" presStyleCnt="7">
        <dgm:presLayoutVars>
          <dgm:bulletEnabled val="1"/>
        </dgm:presLayoutVars>
      </dgm:prSet>
      <dgm:spPr/>
    </dgm:pt>
    <dgm:pt modelId="{6FBAB6DA-BCA9-4ABB-ABD3-58FDAF15F4BD}" type="pres">
      <dgm:prSet presAssocID="{71755B94-0F71-48A9-8095-59F87BC23D03}" presName="sp" presStyleCnt="0"/>
      <dgm:spPr/>
    </dgm:pt>
    <dgm:pt modelId="{B017F6B4-5FBE-465D-B579-11A91F2D8C11}" type="pres">
      <dgm:prSet presAssocID="{01016AE5-36B2-4E65-A7D7-F15C856874FA}" presName="linNode" presStyleCnt="0"/>
      <dgm:spPr/>
    </dgm:pt>
    <dgm:pt modelId="{CCADE399-602C-49A3-8C36-91F5E66A6EC0}" type="pres">
      <dgm:prSet presAssocID="{01016AE5-36B2-4E65-A7D7-F15C856874FA}" presName="parentText" presStyleLbl="node1" presStyleIdx="6" presStyleCnt="7" custScaleX="54225">
        <dgm:presLayoutVars>
          <dgm:chMax val="1"/>
          <dgm:bulletEnabled val="1"/>
        </dgm:presLayoutVars>
      </dgm:prSet>
      <dgm:spPr/>
    </dgm:pt>
    <dgm:pt modelId="{691CAA6C-AA68-4D31-B0EC-FBC691ED9460}" type="pres">
      <dgm:prSet presAssocID="{01016AE5-36B2-4E65-A7D7-F15C856874FA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2BC30232-12F5-470B-BD01-F81884E6D90A}" srcId="{1BA242D4-5080-4034-B7F6-45CCD6D68EAD}" destId="{12C17623-5429-4B8D-84DC-160F2352B6DF}" srcOrd="5" destOrd="0" parTransId="{C2A38B7A-49F7-4023-837D-F67B8602A500}" sibTransId="{71755B94-0F71-48A9-8095-59F87BC23D03}"/>
    <dgm:cxn modelId="{D39E5036-8697-4D0B-BA20-E1E6F3728B73}" srcId="{12C17623-5429-4B8D-84DC-160F2352B6DF}" destId="{83AFC795-0221-480C-9D82-CDFCB7EF055B}" srcOrd="0" destOrd="0" parTransId="{A66CCAE1-C4B8-4483-9148-0E12AD339213}" sibTransId="{F21816BC-7B02-49AF-8C2D-BB0E6E6AEECA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9FAF3A69-BC11-46A5-8869-4D22AE43F8AC}" srcId="{1BA242D4-5080-4034-B7F6-45CCD6D68EAD}" destId="{01016AE5-36B2-4E65-A7D7-F15C856874FA}" srcOrd="6" destOrd="0" parTransId="{D832BC88-A24A-4302-A1FB-B9F94E997B5B}" sibTransId="{5E303A84-0282-472C-9022-F20FD6A375A9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2B8C4979-DE2D-46E3-807D-FC469CEFB81B}" type="presOf" srcId="{01016AE5-36B2-4E65-A7D7-F15C856874FA}" destId="{CCADE399-602C-49A3-8C36-91F5E66A6EC0}" srcOrd="0" destOrd="0" presId="urn:microsoft.com/office/officeart/2005/8/layout/vList5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ECA3C58F-87D2-4A5B-AC99-4B30D64BBF0D}" type="presOf" srcId="{12C17623-5429-4B8D-84DC-160F2352B6DF}" destId="{B130DE97-83AD-44A9-A3E3-0EB4C7719F39}" srcOrd="0" destOrd="0" presId="urn:microsoft.com/office/officeart/2005/8/layout/vList5"/>
    <dgm:cxn modelId="{92F3CA91-9FD9-4236-969C-A552DD00E55A}" srcId="{01016AE5-36B2-4E65-A7D7-F15C856874FA}" destId="{8AB5386A-107A-476C-B7A9-6048CC62CD7A}" srcOrd="0" destOrd="0" parTransId="{745A0B9A-2C43-4A8A-9BF7-433D34B89F5D}" sibTransId="{C3F84C5E-CAE3-4500-8303-22D9F31C8632}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0FC960A0-DB31-4E16-AF57-787FC927014A}" type="presOf" srcId="{83AFC795-0221-480C-9D82-CDFCB7EF055B}" destId="{018244AE-E42C-403E-8282-C297059129B9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8C5A84E4-377B-4580-A2EB-BE36F7CB79C2}" type="presOf" srcId="{8AB5386A-107A-476C-B7A9-6048CC62CD7A}" destId="{691CAA6C-AA68-4D31-B0EC-FBC691ED9460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  <dgm:cxn modelId="{8DD38A65-F01D-4A4F-8394-673EF98B2FB9}" type="presParOf" srcId="{B22F6785-C82F-494C-A515-43C89B6A58EE}" destId="{291C5F6B-0793-41F5-8E34-17760C60CB36}" srcOrd="9" destOrd="0" presId="urn:microsoft.com/office/officeart/2005/8/layout/vList5"/>
    <dgm:cxn modelId="{E23C7F7C-8EDD-4E79-824B-725C61AF7B79}" type="presParOf" srcId="{B22F6785-C82F-494C-A515-43C89B6A58EE}" destId="{979C94EB-254F-4A3A-BFB2-C03B3DDBB920}" srcOrd="10" destOrd="0" presId="urn:microsoft.com/office/officeart/2005/8/layout/vList5"/>
    <dgm:cxn modelId="{24A545CF-68BA-4DF9-8660-36B4CC47E7E5}" type="presParOf" srcId="{979C94EB-254F-4A3A-BFB2-C03B3DDBB920}" destId="{B130DE97-83AD-44A9-A3E3-0EB4C7719F39}" srcOrd="0" destOrd="0" presId="urn:microsoft.com/office/officeart/2005/8/layout/vList5"/>
    <dgm:cxn modelId="{E3B26AC8-99B2-4D09-9440-4F6251B9ABE3}" type="presParOf" srcId="{979C94EB-254F-4A3A-BFB2-C03B3DDBB920}" destId="{018244AE-E42C-403E-8282-C297059129B9}" srcOrd="1" destOrd="0" presId="urn:microsoft.com/office/officeart/2005/8/layout/vList5"/>
    <dgm:cxn modelId="{621E50F6-9526-4D16-BBEC-C0815A0D55D4}" type="presParOf" srcId="{B22F6785-C82F-494C-A515-43C89B6A58EE}" destId="{6FBAB6DA-BCA9-4ABB-ABD3-58FDAF15F4BD}" srcOrd="11" destOrd="0" presId="urn:microsoft.com/office/officeart/2005/8/layout/vList5"/>
    <dgm:cxn modelId="{10E276F5-EE15-4451-850C-431E0C21B38E}" type="presParOf" srcId="{B22F6785-C82F-494C-A515-43C89B6A58EE}" destId="{B017F6B4-5FBE-465D-B579-11A91F2D8C11}" srcOrd="12" destOrd="0" presId="urn:microsoft.com/office/officeart/2005/8/layout/vList5"/>
    <dgm:cxn modelId="{5E62269B-50DD-4AD9-B977-C00B2B9B9E20}" type="presParOf" srcId="{B017F6B4-5FBE-465D-B579-11A91F2D8C11}" destId="{CCADE399-602C-49A3-8C36-91F5E66A6EC0}" srcOrd="0" destOrd="0" presId="urn:microsoft.com/office/officeart/2005/8/layout/vList5"/>
    <dgm:cxn modelId="{696DF5AF-213E-4742-A963-99F07AEA80AC}" type="presParOf" srcId="{B017F6B4-5FBE-465D-B579-11A91F2D8C11}" destId="{691CAA6C-AA68-4D31-B0EC-FBC691ED946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72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46,8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44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kern="1200" dirty="0"/>
            <a:t>Q1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17</a:t>
          </a:r>
          <a:endParaRPr lang="ru-RU" sz="1800" b="1" kern="1200" dirty="0">
            <a:solidFill>
              <a:srgbClr val="800000"/>
            </a:solidFill>
            <a:latin typeface="Calibri" panose="020F0502020204030204"/>
            <a:ea typeface="+mn-ea"/>
            <a:cs typeface="+mn-cs"/>
          </a:endParaRPr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39,6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35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1</a:t>
          </a:r>
          <a:r>
            <a:rPr lang="ru-RU" sz="1800" b="1" dirty="0">
              <a:solidFill>
                <a:srgbClr val="800000"/>
              </a:solidFill>
            </a:rPr>
            <a:t>20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en-US" sz="1800" b="1" dirty="0">
              <a:solidFill>
                <a:srgbClr val="800000"/>
              </a:solidFill>
            </a:rPr>
            <a:t>1</a:t>
          </a:r>
          <a:r>
            <a:rPr lang="ru-RU" sz="1800" b="1" dirty="0">
              <a:solidFill>
                <a:srgbClr val="800000"/>
              </a:solidFill>
            </a:rPr>
            <a:t>,7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3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3,4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147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4,2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52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молекулярной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токсинологии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Ю.Н. Уткин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 </a:t>
          </a: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58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лиганд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-рецепторных взаимодействий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И.Е.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Кашеверов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оксилипинов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В.В. Безуглов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15,6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3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3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3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3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3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32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20,65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32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18,3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16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78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2,4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4,3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4,9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86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2,7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4,7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5,4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31,4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инженерии белка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Д.А. Долгих </a:t>
          </a: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15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биоинженерии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нейромодуляторов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нейрорецепторов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Е.Н.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Люкманова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нанобиоинженерии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О.В. Некрасова</a:t>
          </a: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13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3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3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3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3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3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30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22,5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19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20,9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16,9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43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1,4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2,5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53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2,5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3,2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41,9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</a:t>
          </a:r>
          <a:r>
            <a:rPr lang="ru-RU" sz="1800" b="1" spc="-5" dirty="0" err="1"/>
            <a:t>нейрорецепторов</a:t>
          </a:r>
          <a:r>
            <a:rPr lang="ru-RU" sz="1800" b="1" spc="-5" dirty="0"/>
            <a:t> и </a:t>
          </a:r>
          <a:r>
            <a:rPr lang="ru-RU" sz="1800" b="1" spc="-5" dirty="0" err="1"/>
            <a:t>нейрорегуляторов</a:t>
          </a:r>
          <a:r>
            <a:rPr lang="ru-RU" sz="1800" b="1" spc="-5" dirty="0"/>
            <a:t> </a:t>
          </a:r>
          <a:br>
            <a:rPr lang="ru-RU" sz="1800" spc="-5" dirty="0"/>
          </a:br>
          <a:r>
            <a:rPr lang="ru-RU" sz="1800" spc="-5" dirty="0"/>
            <a:t>С.А. Козлов</a:t>
          </a:r>
          <a:endParaRPr lang="ru-RU" sz="1800" dirty="0">
            <a:latin typeface="+mn-lt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13,1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внесинаптической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передачи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Семьянов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синтетических вакцин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О.М.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Вольпина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3,9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21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инструментов для нейробиологии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А.А. Василевский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4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4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4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4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4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4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4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40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27,1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30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21,5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20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10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73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3,4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3,7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80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3,7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990000"/>
              </a:solidFill>
            </a:rPr>
            <a:t>4</a:t>
          </a:r>
          <a:r>
            <a:rPr lang="ru-RU" sz="1800" b="1" dirty="0">
              <a:solidFill>
                <a:srgbClr val="800000"/>
              </a:solidFill>
            </a:rPr>
            <a:t>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7,6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молекулярной диагностики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С.К.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Завриев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57,4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молекулярной биоинженерии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К.А. Мирошников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функциональной геномики 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протеомики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М.Э.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Тальянский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45,1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18,9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экспрессионных систем и модификации генома растений                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С.В. Долгов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8,6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биотехнологии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Т.В. Шевчук</a:t>
          </a: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2C17623-5429-4B8D-84DC-160F2352B6D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12,5</a:t>
          </a:r>
        </a:p>
      </dgm:t>
    </dgm:pt>
    <dgm:pt modelId="{C2A38B7A-49F7-4023-837D-F67B8602A500}" type="par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1755B94-0F71-48A9-8095-59F87BC23D03}" type="sib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3AFC795-0221-480C-9D82-CDFCB7EF055B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лесной биотехнологии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Шестибратов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A66CCAE1-C4B8-4483-9148-0E12AD339213}" type="par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21816BC-7B02-49AF-8C2D-BB0E6E6AEECA}" type="sib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1016AE5-36B2-4E65-A7D7-F15C856874F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lv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800" dirty="0">
              <a:latin typeface="+mn-lt"/>
            </a:rPr>
            <a:t>ИФ 24,3</a:t>
          </a:r>
        </a:p>
      </dgm:t>
    </dgm:pt>
    <dgm:pt modelId="{D832BC88-A24A-4302-A1FB-B9F94E997B5B}" type="par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303A84-0282-472C-9022-F20FD6A375A9}" type="sib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AB5386A-107A-476C-B7A9-6048CC62CD7A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основ стрессоустойчивости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М.Э.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Тальянский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45A0B9A-2C43-4A8A-9BF7-433D34B89F5D}" type="par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3F84C5E-CAE3-4500-8303-22D9F31C8632}" type="sib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7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7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7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7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7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7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7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7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7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7">
        <dgm:presLayoutVars>
          <dgm:bulletEnabled val="1"/>
        </dgm:presLayoutVars>
      </dgm:prSet>
      <dgm:spPr/>
    </dgm:pt>
    <dgm:pt modelId="{291C5F6B-0793-41F5-8E34-17760C60CB36}" type="pres">
      <dgm:prSet presAssocID="{BF6F4CF6-085E-4E79-A639-8A153F327D8E}" presName="sp" presStyleCnt="0"/>
      <dgm:spPr/>
    </dgm:pt>
    <dgm:pt modelId="{979C94EB-254F-4A3A-BFB2-C03B3DDBB920}" type="pres">
      <dgm:prSet presAssocID="{12C17623-5429-4B8D-84DC-160F2352B6DF}" presName="linNode" presStyleCnt="0"/>
      <dgm:spPr/>
    </dgm:pt>
    <dgm:pt modelId="{B130DE97-83AD-44A9-A3E3-0EB4C7719F39}" type="pres">
      <dgm:prSet presAssocID="{12C17623-5429-4B8D-84DC-160F2352B6DF}" presName="parentText" presStyleLbl="node1" presStyleIdx="5" presStyleCnt="7" custScaleX="54225">
        <dgm:presLayoutVars>
          <dgm:chMax val="1"/>
          <dgm:bulletEnabled val="1"/>
        </dgm:presLayoutVars>
      </dgm:prSet>
      <dgm:spPr/>
    </dgm:pt>
    <dgm:pt modelId="{018244AE-E42C-403E-8282-C297059129B9}" type="pres">
      <dgm:prSet presAssocID="{12C17623-5429-4B8D-84DC-160F2352B6DF}" presName="descendantText" presStyleLbl="alignAccFollowNode1" presStyleIdx="5" presStyleCnt="7">
        <dgm:presLayoutVars>
          <dgm:bulletEnabled val="1"/>
        </dgm:presLayoutVars>
      </dgm:prSet>
      <dgm:spPr/>
    </dgm:pt>
    <dgm:pt modelId="{6FBAB6DA-BCA9-4ABB-ABD3-58FDAF15F4BD}" type="pres">
      <dgm:prSet presAssocID="{71755B94-0F71-48A9-8095-59F87BC23D03}" presName="sp" presStyleCnt="0"/>
      <dgm:spPr/>
    </dgm:pt>
    <dgm:pt modelId="{B017F6B4-5FBE-465D-B579-11A91F2D8C11}" type="pres">
      <dgm:prSet presAssocID="{01016AE5-36B2-4E65-A7D7-F15C856874FA}" presName="linNode" presStyleCnt="0"/>
      <dgm:spPr/>
    </dgm:pt>
    <dgm:pt modelId="{CCADE399-602C-49A3-8C36-91F5E66A6EC0}" type="pres">
      <dgm:prSet presAssocID="{01016AE5-36B2-4E65-A7D7-F15C856874FA}" presName="parentText" presStyleLbl="node1" presStyleIdx="6" presStyleCnt="7" custScaleX="54225">
        <dgm:presLayoutVars>
          <dgm:chMax val="1"/>
          <dgm:bulletEnabled val="1"/>
        </dgm:presLayoutVars>
      </dgm:prSet>
      <dgm:spPr/>
    </dgm:pt>
    <dgm:pt modelId="{691CAA6C-AA68-4D31-B0EC-FBC691ED9460}" type="pres">
      <dgm:prSet presAssocID="{01016AE5-36B2-4E65-A7D7-F15C856874FA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2BC30232-12F5-470B-BD01-F81884E6D90A}" srcId="{1BA242D4-5080-4034-B7F6-45CCD6D68EAD}" destId="{12C17623-5429-4B8D-84DC-160F2352B6DF}" srcOrd="5" destOrd="0" parTransId="{C2A38B7A-49F7-4023-837D-F67B8602A500}" sibTransId="{71755B94-0F71-48A9-8095-59F87BC23D03}"/>
    <dgm:cxn modelId="{D39E5036-8697-4D0B-BA20-E1E6F3728B73}" srcId="{12C17623-5429-4B8D-84DC-160F2352B6DF}" destId="{83AFC795-0221-480C-9D82-CDFCB7EF055B}" srcOrd="0" destOrd="0" parTransId="{A66CCAE1-C4B8-4483-9148-0E12AD339213}" sibTransId="{F21816BC-7B02-49AF-8C2D-BB0E6E6AEECA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9FAF3A69-BC11-46A5-8869-4D22AE43F8AC}" srcId="{1BA242D4-5080-4034-B7F6-45CCD6D68EAD}" destId="{01016AE5-36B2-4E65-A7D7-F15C856874FA}" srcOrd="6" destOrd="0" parTransId="{D832BC88-A24A-4302-A1FB-B9F94E997B5B}" sibTransId="{5E303A84-0282-472C-9022-F20FD6A375A9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2B8C4979-DE2D-46E3-807D-FC469CEFB81B}" type="presOf" srcId="{01016AE5-36B2-4E65-A7D7-F15C856874FA}" destId="{CCADE399-602C-49A3-8C36-91F5E66A6EC0}" srcOrd="0" destOrd="0" presId="urn:microsoft.com/office/officeart/2005/8/layout/vList5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ECA3C58F-87D2-4A5B-AC99-4B30D64BBF0D}" type="presOf" srcId="{12C17623-5429-4B8D-84DC-160F2352B6DF}" destId="{B130DE97-83AD-44A9-A3E3-0EB4C7719F39}" srcOrd="0" destOrd="0" presId="urn:microsoft.com/office/officeart/2005/8/layout/vList5"/>
    <dgm:cxn modelId="{92F3CA91-9FD9-4236-969C-A552DD00E55A}" srcId="{01016AE5-36B2-4E65-A7D7-F15C856874FA}" destId="{8AB5386A-107A-476C-B7A9-6048CC62CD7A}" srcOrd="0" destOrd="0" parTransId="{745A0B9A-2C43-4A8A-9BF7-433D34B89F5D}" sibTransId="{C3F84C5E-CAE3-4500-8303-22D9F31C8632}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0FC960A0-DB31-4E16-AF57-787FC927014A}" type="presOf" srcId="{83AFC795-0221-480C-9D82-CDFCB7EF055B}" destId="{018244AE-E42C-403E-8282-C297059129B9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8C5A84E4-377B-4580-A2EB-BE36F7CB79C2}" type="presOf" srcId="{8AB5386A-107A-476C-B7A9-6048CC62CD7A}" destId="{691CAA6C-AA68-4D31-B0EC-FBC691ED9460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  <dgm:cxn modelId="{8DD38A65-F01D-4A4F-8394-673EF98B2FB9}" type="presParOf" srcId="{B22F6785-C82F-494C-A515-43C89B6A58EE}" destId="{291C5F6B-0793-41F5-8E34-17760C60CB36}" srcOrd="9" destOrd="0" presId="urn:microsoft.com/office/officeart/2005/8/layout/vList5"/>
    <dgm:cxn modelId="{E23C7F7C-8EDD-4E79-824B-725C61AF7B79}" type="presParOf" srcId="{B22F6785-C82F-494C-A515-43C89B6A58EE}" destId="{979C94EB-254F-4A3A-BFB2-C03B3DDBB920}" srcOrd="10" destOrd="0" presId="urn:microsoft.com/office/officeart/2005/8/layout/vList5"/>
    <dgm:cxn modelId="{24A545CF-68BA-4DF9-8660-36B4CC47E7E5}" type="presParOf" srcId="{979C94EB-254F-4A3A-BFB2-C03B3DDBB920}" destId="{B130DE97-83AD-44A9-A3E3-0EB4C7719F39}" srcOrd="0" destOrd="0" presId="urn:microsoft.com/office/officeart/2005/8/layout/vList5"/>
    <dgm:cxn modelId="{E3B26AC8-99B2-4D09-9440-4F6251B9ABE3}" type="presParOf" srcId="{979C94EB-254F-4A3A-BFB2-C03B3DDBB920}" destId="{018244AE-E42C-403E-8282-C297059129B9}" srcOrd="1" destOrd="0" presId="urn:microsoft.com/office/officeart/2005/8/layout/vList5"/>
    <dgm:cxn modelId="{621E50F6-9526-4D16-BBEC-C0815A0D55D4}" type="presParOf" srcId="{B22F6785-C82F-494C-A515-43C89B6A58EE}" destId="{6FBAB6DA-BCA9-4ABB-ABD3-58FDAF15F4BD}" srcOrd="11" destOrd="0" presId="urn:microsoft.com/office/officeart/2005/8/layout/vList5"/>
    <dgm:cxn modelId="{10E276F5-EE15-4451-850C-431E0C21B38E}" type="presParOf" srcId="{B22F6785-C82F-494C-A515-43C89B6A58EE}" destId="{B017F6B4-5FBE-465D-B579-11A91F2D8C11}" srcOrd="12" destOrd="0" presId="urn:microsoft.com/office/officeart/2005/8/layout/vList5"/>
    <dgm:cxn modelId="{5E62269B-50DD-4AD9-B977-C00B2B9B9E20}" type="presParOf" srcId="{B017F6B4-5FBE-465D-B579-11A91F2D8C11}" destId="{CCADE399-602C-49A3-8C36-91F5E66A6EC0}" srcOrd="0" destOrd="0" presId="urn:microsoft.com/office/officeart/2005/8/layout/vList5"/>
    <dgm:cxn modelId="{696DF5AF-213E-4742-A963-99F07AEA80AC}" type="presParOf" srcId="{B017F6B4-5FBE-465D-B579-11A91F2D8C11}" destId="{691CAA6C-AA68-4D31-B0EC-FBC691ED946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99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67,4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51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18</a:t>
          </a:r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63,25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41,45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18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139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1,4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2,2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3,4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150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1,5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2,4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3,6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41,8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углеводов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Н.В. Бовин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11,7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химии липидов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Е.Л. Водовозова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2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2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2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29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25,5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20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25,5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21,5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45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1,6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54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2,5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34,5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химии метаболических путей 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И.В. Ямпольский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35,6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химии гетероциклических соединений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М.С. Баранов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синтетической биологии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23,9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3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3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3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3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3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32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22,95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18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22,65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14,15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</a:t>
          </a:r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55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1,7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2,4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3,9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70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2,2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3,1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22,8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молекулярной биофизики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В.А. Олейников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21,8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полимеров для 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В.П. Зубов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биомедицинских материалов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Марквичева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17,3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3,3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иммунохимии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А.Ф. Бровко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1,5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экологии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О.Е. Трубецкая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5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5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5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5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5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5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5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5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5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44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32,4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23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30,75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24,25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52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1,2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1,7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51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1,2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1,7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2,1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76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/>
            <a:t>методов </a:t>
          </a:r>
          <a:r>
            <a:rPr lang="ru-RU" sz="1800" b="1" kern="1200" spc="-5" dirty="0" err="1"/>
            <a:t>иммуносеквенирования</a:t>
          </a:r>
          <a:r>
            <a:rPr lang="ru-RU" sz="1800" b="1" kern="1200" spc="-5" dirty="0"/>
            <a:t> </a:t>
          </a:r>
          <a:br>
            <a:rPr lang="ru-RU" sz="1800" b="1" kern="1200" spc="-5" dirty="0"/>
          </a:br>
          <a:r>
            <a:rPr lang="ru-RU" sz="1800" kern="1200" spc="-5" dirty="0"/>
            <a:t>Д.М. Чудаков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51,5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сравнительной и функциональной геномики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Ю.Б. Лебедев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структурной организации Т-клеточного иммунитета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О.В. Британова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34,7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40,1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алгоритмов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иммуносеквенирования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М.А. Шугай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4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4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4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4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4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4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4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37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13,45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17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11,65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11,35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51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1,4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4,4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4,5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105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2,8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9,3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67,4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dirty="0">
              <a:latin typeface="+mn-lt"/>
            </a:rPr>
            <a:t>Лаборатория молекулярной онкологии</a:t>
          </a:r>
          <a:br>
            <a:rPr lang="ru-RU" sz="1800" b="1" dirty="0">
              <a:latin typeface="+mn-lt"/>
            </a:rPr>
          </a:br>
          <a:r>
            <a:rPr lang="ru-RU" sz="1800" b="0" dirty="0">
              <a:latin typeface="+mn-lt"/>
            </a:rPr>
            <a:t>О.А. Донцова</a:t>
          </a:r>
          <a:endParaRPr lang="ru-RU" sz="1800" dirty="0">
            <a:latin typeface="+mn-lt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32,8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молекулярного дизайна и синтеза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В.А. Коршун</a:t>
          </a: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механизмов генной экспрессии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Шпаковский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4,2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3,1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функциональной организации клеточного ядра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О.В. Зацепина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0CC701F-6254-4B38-B20C-A3D10B16AEE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18</a:t>
          </a:r>
        </a:p>
      </dgm:t>
    </dgm:pt>
    <dgm:pt modelId="{8ECA1579-F8C0-49FA-87BC-F11057703F6D}" type="par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F6F4CF6-085E-4E79-A639-8A153F327D8E}" type="sibTrans" cxnId="{A1BBC077-B28D-4D62-B73B-A239BF95A3E0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A81936B-0BE8-4FFD-B0F5-0607A2EB332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мембранных и биоэнергетических систем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М.И.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Шахпаронов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D8BAE649-F605-4768-BCE2-03A6EA2A273F}" type="par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336D3F1-B611-4C10-827E-0B11101158E7}" type="sibTrans" cxnId="{D4A8870A-AC21-4ACF-9007-F9A8AED971B1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2C17623-5429-4B8D-84DC-160F2352B6D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8,3</a:t>
          </a:r>
        </a:p>
      </dgm:t>
    </dgm:pt>
    <dgm:pt modelId="{C2A38B7A-49F7-4023-837D-F67B8602A500}" type="par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1755B94-0F71-48A9-8095-59F87BC23D03}" type="sibTrans" cxnId="{2BC30232-12F5-470B-BD01-F81884E6D90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3AFC795-0221-480C-9D82-CDFCB7EF055B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микрофлюидных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технологий для биомедицины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А.Г.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Тоневицкий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A66CCAE1-C4B8-4483-9148-0E12AD339213}" type="par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21816BC-7B02-49AF-8C2D-BB0E6E6AEECA}" type="sibTrans" cxnId="{D39E5036-8697-4D0B-BA20-E1E6F3728B73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01016AE5-36B2-4E65-A7D7-F15C856874FA}">
      <dgm:prSet phldrT="[Текст]" custT="1"/>
      <dgm:spPr>
        <a:solidFill>
          <a:srgbClr val="417B85"/>
        </a:solidFill>
      </dgm:spPr>
      <dgm:t>
        <a:bodyPr/>
        <a:lstStyle/>
        <a:p>
          <a:pPr marL="0" lv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800" dirty="0">
              <a:latin typeface="+mn-lt"/>
            </a:rPr>
            <a:t>ИФ 15,8</a:t>
          </a:r>
        </a:p>
      </dgm:t>
    </dgm:pt>
    <dgm:pt modelId="{D832BC88-A24A-4302-A1FB-B9F94E997B5B}" type="par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303A84-0282-472C-9022-F20FD6A375A9}" type="sibTrans" cxnId="{9FAF3A69-BC11-46A5-8869-4D22AE43F8AC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8AB5386A-107A-476C-B7A9-6048CC62CD7A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инструментов для исследования живых систем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А.В.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Аралов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745A0B9A-2C43-4A8A-9BF7-433D34B89F5D}" type="par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3F84C5E-CAE3-4500-8303-22D9F31C8632}" type="sibTrans" cxnId="{92F3CA91-9FD9-4236-969C-A552DD00E55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76D802F-32AF-4664-87B4-23663046D605}">
      <dgm:prSet phldrT="[Текст]" custT="1"/>
      <dgm:spPr>
        <a:solidFill>
          <a:srgbClr val="417B85"/>
        </a:solidFill>
      </dgm:spPr>
      <dgm:t>
        <a:bodyPr/>
        <a:lstStyle/>
        <a:p>
          <a:pPr marL="114300" marR="0" lvl="1" indent="-11430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ИФ 16,4</a:t>
          </a:r>
        </a:p>
      </dgm:t>
    </dgm:pt>
    <dgm:pt modelId="{EB7596E9-5F05-4DC4-8D17-3A94C297D46F}" type="parTrans" cxnId="{16A571DF-BD46-4DE2-8ECC-0D78508B0A94}">
      <dgm:prSet/>
      <dgm:spPr/>
      <dgm:t>
        <a:bodyPr/>
        <a:lstStyle/>
        <a:p>
          <a:endParaRPr lang="ru-RU"/>
        </a:p>
      </dgm:t>
    </dgm:pt>
    <dgm:pt modelId="{B1B037E8-C9A6-4B7C-87FC-F445AC914B4C}" type="sibTrans" cxnId="{16A571DF-BD46-4DE2-8ECC-0D78508B0A94}">
      <dgm:prSet/>
      <dgm:spPr/>
      <dgm:t>
        <a:bodyPr/>
        <a:lstStyle/>
        <a:p>
          <a:endParaRPr lang="ru-RU"/>
        </a:p>
      </dgm:t>
    </dgm:pt>
    <dgm:pt modelId="{C971A47A-1635-44DE-A0E5-A4012D91C733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электронной микроскопии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Е.А. Образцова</a:t>
          </a:r>
        </a:p>
      </dgm:t>
    </dgm:pt>
    <dgm:pt modelId="{056D9BE1-36C7-4472-93A0-931D9845C73D}" type="parTrans" cxnId="{FA4D4F53-956B-485C-817E-4AFE4A0EB704}">
      <dgm:prSet/>
      <dgm:spPr/>
      <dgm:t>
        <a:bodyPr/>
        <a:lstStyle/>
        <a:p>
          <a:endParaRPr lang="ru-RU"/>
        </a:p>
      </dgm:t>
    </dgm:pt>
    <dgm:pt modelId="{9FAC38D4-903F-490D-A55C-2F9E7943C899}" type="sibTrans" cxnId="{FA4D4F53-956B-485C-817E-4AFE4A0EB704}">
      <dgm:prSet/>
      <dgm:spPr/>
      <dgm:t>
        <a:bodyPr/>
        <a:lstStyle/>
        <a:p>
          <a:endParaRPr lang="ru-RU"/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8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8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8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8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8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8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8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8">
        <dgm:presLayoutVars>
          <dgm:bulletEnabled val="1"/>
        </dgm:presLayoutVars>
      </dgm:prSet>
      <dgm:spPr/>
    </dgm:pt>
    <dgm:pt modelId="{7DDF2284-ADB4-426F-BD63-5AF1505DC4AC}" type="pres">
      <dgm:prSet presAssocID="{D4D027CA-8E35-4BF3-9F35-339F4CCB734C}" presName="sp" presStyleCnt="0"/>
      <dgm:spPr/>
    </dgm:pt>
    <dgm:pt modelId="{C2F1FBC6-6413-45B7-909C-E175A74ED5C0}" type="pres">
      <dgm:prSet presAssocID="{00CC701F-6254-4B38-B20C-A3D10B16AEE5}" presName="linNode" presStyleCnt="0"/>
      <dgm:spPr/>
    </dgm:pt>
    <dgm:pt modelId="{E991182E-5013-433B-B486-5B1EBF22B89C}" type="pres">
      <dgm:prSet presAssocID="{00CC701F-6254-4B38-B20C-A3D10B16AEE5}" presName="parentText" presStyleLbl="node1" presStyleIdx="4" presStyleCnt="8" custScaleX="54225">
        <dgm:presLayoutVars>
          <dgm:chMax val="1"/>
          <dgm:bulletEnabled val="1"/>
        </dgm:presLayoutVars>
      </dgm:prSet>
      <dgm:spPr/>
    </dgm:pt>
    <dgm:pt modelId="{12D9459B-4A0C-4CB5-B6A7-394069B6DFE9}" type="pres">
      <dgm:prSet presAssocID="{00CC701F-6254-4B38-B20C-A3D10B16AEE5}" presName="descendantText" presStyleLbl="alignAccFollowNode1" presStyleIdx="4" presStyleCnt="8">
        <dgm:presLayoutVars>
          <dgm:bulletEnabled val="1"/>
        </dgm:presLayoutVars>
      </dgm:prSet>
      <dgm:spPr/>
    </dgm:pt>
    <dgm:pt modelId="{291C5F6B-0793-41F5-8E34-17760C60CB36}" type="pres">
      <dgm:prSet presAssocID="{BF6F4CF6-085E-4E79-A639-8A153F327D8E}" presName="sp" presStyleCnt="0"/>
      <dgm:spPr/>
    </dgm:pt>
    <dgm:pt modelId="{979C94EB-254F-4A3A-BFB2-C03B3DDBB920}" type="pres">
      <dgm:prSet presAssocID="{12C17623-5429-4B8D-84DC-160F2352B6DF}" presName="linNode" presStyleCnt="0"/>
      <dgm:spPr/>
    </dgm:pt>
    <dgm:pt modelId="{B130DE97-83AD-44A9-A3E3-0EB4C7719F39}" type="pres">
      <dgm:prSet presAssocID="{12C17623-5429-4B8D-84DC-160F2352B6DF}" presName="parentText" presStyleLbl="node1" presStyleIdx="5" presStyleCnt="8" custScaleX="54225">
        <dgm:presLayoutVars>
          <dgm:chMax val="1"/>
          <dgm:bulletEnabled val="1"/>
        </dgm:presLayoutVars>
      </dgm:prSet>
      <dgm:spPr/>
    </dgm:pt>
    <dgm:pt modelId="{018244AE-E42C-403E-8282-C297059129B9}" type="pres">
      <dgm:prSet presAssocID="{12C17623-5429-4B8D-84DC-160F2352B6DF}" presName="descendantText" presStyleLbl="alignAccFollowNode1" presStyleIdx="5" presStyleCnt="8">
        <dgm:presLayoutVars>
          <dgm:bulletEnabled val="1"/>
        </dgm:presLayoutVars>
      </dgm:prSet>
      <dgm:spPr/>
    </dgm:pt>
    <dgm:pt modelId="{6FBAB6DA-BCA9-4ABB-ABD3-58FDAF15F4BD}" type="pres">
      <dgm:prSet presAssocID="{71755B94-0F71-48A9-8095-59F87BC23D03}" presName="sp" presStyleCnt="0"/>
      <dgm:spPr/>
    </dgm:pt>
    <dgm:pt modelId="{B017F6B4-5FBE-465D-B579-11A91F2D8C11}" type="pres">
      <dgm:prSet presAssocID="{01016AE5-36B2-4E65-A7D7-F15C856874FA}" presName="linNode" presStyleCnt="0"/>
      <dgm:spPr/>
    </dgm:pt>
    <dgm:pt modelId="{CCADE399-602C-49A3-8C36-91F5E66A6EC0}" type="pres">
      <dgm:prSet presAssocID="{01016AE5-36B2-4E65-A7D7-F15C856874FA}" presName="parentText" presStyleLbl="node1" presStyleIdx="6" presStyleCnt="8" custScaleX="54225">
        <dgm:presLayoutVars>
          <dgm:chMax val="1"/>
          <dgm:bulletEnabled val="1"/>
        </dgm:presLayoutVars>
      </dgm:prSet>
      <dgm:spPr/>
    </dgm:pt>
    <dgm:pt modelId="{691CAA6C-AA68-4D31-B0EC-FBC691ED9460}" type="pres">
      <dgm:prSet presAssocID="{01016AE5-36B2-4E65-A7D7-F15C856874FA}" presName="descendantText" presStyleLbl="alignAccFollowNode1" presStyleIdx="6" presStyleCnt="8">
        <dgm:presLayoutVars>
          <dgm:bulletEnabled val="1"/>
        </dgm:presLayoutVars>
      </dgm:prSet>
      <dgm:spPr/>
    </dgm:pt>
    <dgm:pt modelId="{010B2673-8AB3-449D-B2DE-BD76F23C385D}" type="pres">
      <dgm:prSet presAssocID="{5E303A84-0282-472C-9022-F20FD6A375A9}" presName="sp" presStyleCnt="0"/>
      <dgm:spPr/>
    </dgm:pt>
    <dgm:pt modelId="{7CD74C39-47BB-45A0-BC34-FBCE55B7272D}" type="pres">
      <dgm:prSet presAssocID="{376D802F-32AF-4664-87B4-23663046D605}" presName="linNode" presStyleCnt="0"/>
      <dgm:spPr/>
    </dgm:pt>
    <dgm:pt modelId="{4EFE734D-1B8B-41C4-B9F1-542DF730D965}" type="pres">
      <dgm:prSet presAssocID="{376D802F-32AF-4664-87B4-23663046D605}" presName="parentText" presStyleLbl="node1" presStyleIdx="7" presStyleCnt="8" custScaleX="54674">
        <dgm:presLayoutVars>
          <dgm:chMax val="1"/>
          <dgm:bulletEnabled val="1"/>
        </dgm:presLayoutVars>
      </dgm:prSet>
      <dgm:spPr/>
    </dgm:pt>
    <dgm:pt modelId="{CFBEF110-5121-4D8E-BC4F-97E3DE63347F}" type="pres">
      <dgm:prSet presAssocID="{376D802F-32AF-4664-87B4-23663046D605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D4A8870A-AC21-4ACF-9007-F9A8AED971B1}" srcId="{00CC701F-6254-4B38-B20C-A3D10B16AEE5}" destId="{DA81936B-0BE8-4FFD-B0F5-0607A2EB3328}" srcOrd="0" destOrd="0" parTransId="{D8BAE649-F605-4768-BCE2-03A6EA2A273F}" sibTransId="{E336D3F1-B611-4C10-827E-0B11101158E7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2BC30232-12F5-470B-BD01-F81884E6D90A}" srcId="{1BA242D4-5080-4034-B7F6-45CCD6D68EAD}" destId="{12C17623-5429-4B8D-84DC-160F2352B6DF}" srcOrd="5" destOrd="0" parTransId="{C2A38B7A-49F7-4023-837D-F67B8602A500}" sibTransId="{71755B94-0F71-48A9-8095-59F87BC23D03}"/>
    <dgm:cxn modelId="{D39E5036-8697-4D0B-BA20-E1E6F3728B73}" srcId="{12C17623-5429-4B8D-84DC-160F2352B6DF}" destId="{83AFC795-0221-480C-9D82-CDFCB7EF055B}" srcOrd="0" destOrd="0" parTransId="{A66CCAE1-C4B8-4483-9148-0E12AD339213}" sibTransId="{F21816BC-7B02-49AF-8C2D-BB0E6E6AEECA}"/>
    <dgm:cxn modelId="{F7940A3A-5E2B-4F10-B04C-4897C5BB839D}" type="presOf" srcId="{C971A47A-1635-44DE-A0E5-A4012D91C733}" destId="{CFBEF110-5121-4D8E-BC4F-97E3DE63347F}" srcOrd="0" destOrd="0" presId="urn:microsoft.com/office/officeart/2005/8/layout/vList5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43AB1147-6614-4DEC-801C-A514888B1534}" type="presOf" srcId="{DA81936B-0BE8-4FFD-B0F5-0607A2EB3328}" destId="{12D9459B-4A0C-4CB5-B6A7-394069B6DFE9}" srcOrd="0" destOrd="0" presId="urn:microsoft.com/office/officeart/2005/8/layout/vList5"/>
    <dgm:cxn modelId="{A9839C68-669B-4E07-AB30-99C22E565A55}" type="presOf" srcId="{376D802F-32AF-4664-87B4-23663046D605}" destId="{4EFE734D-1B8B-41C4-B9F1-542DF730D965}" srcOrd="0" destOrd="0" presId="urn:microsoft.com/office/officeart/2005/8/layout/vList5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9FAF3A69-BC11-46A5-8869-4D22AE43F8AC}" srcId="{1BA242D4-5080-4034-B7F6-45CCD6D68EAD}" destId="{01016AE5-36B2-4E65-A7D7-F15C856874FA}" srcOrd="6" destOrd="0" parTransId="{D832BC88-A24A-4302-A1FB-B9F94E997B5B}" sibTransId="{5E303A84-0282-472C-9022-F20FD6A375A9}"/>
    <dgm:cxn modelId="{FA4D4F53-956B-485C-817E-4AFE4A0EB704}" srcId="{376D802F-32AF-4664-87B4-23663046D605}" destId="{C971A47A-1635-44DE-A0E5-A4012D91C733}" srcOrd="0" destOrd="0" parTransId="{056D9BE1-36C7-4472-93A0-931D9845C73D}" sibTransId="{9FAC38D4-903F-490D-A55C-2F9E7943C899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A1BBC077-B28D-4D62-B73B-A239BF95A3E0}" srcId="{1BA242D4-5080-4034-B7F6-45CCD6D68EAD}" destId="{00CC701F-6254-4B38-B20C-A3D10B16AEE5}" srcOrd="4" destOrd="0" parTransId="{8ECA1579-F8C0-49FA-87BC-F11057703F6D}" sibTransId="{BF6F4CF6-085E-4E79-A639-8A153F327D8E}"/>
    <dgm:cxn modelId="{2B8C4979-DE2D-46E3-807D-FC469CEFB81B}" type="presOf" srcId="{01016AE5-36B2-4E65-A7D7-F15C856874FA}" destId="{CCADE399-602C-49A3-8C36-91F5E66A6EC0}" srcOrd="0" destOrd="0" presId="urn:microsoft.com/office/officeart/2005/8/layout/vList5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ECA3C58F-87D2-4A5B-AC99-4B30D64BBF0D}" type="presOf" srcId="{12C17623-5429-4B8D-84DC-160F2352B6DF}" destId="{B130DE97-83AD-44A9-A3E3-0EB4C7719F39}" srcOrd="0" destOrd="0" presId="urn:microsoft.com/office/officeart/2005/8/layout/vList5"/>
    <dgm:cxn modelId="{92F3CA91-9FD9-4236-969C-A552DD00E55A}" srcId="{01016AE5-36B2-4E65-A7D7-F15C856874FA}" destId="{8AB5386A-107A-476C-B7A9-6048CC62CD7A}" srcOrd="0" destOrd="0" parTransId="{745A0B9A-2C43-4A8A-9BF7-433D34B89F5D}" sibTransId="{C3F84C5E-CAE3-4500-8303-22D9F31C8632}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0FC960A0-DB31-4E16-AF57-787FC927014A}" type="presOf" srcId="{83AFC795-0221-480C-9D82-CDFCB7EF055B}" destId="{018244AE-E42C-403E-8282-C297059129B9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EDE889B9-F7C4-4480-ACE4-399ECC2AC661}" type="presOf" srcId="{00CC701F-6254-4B38-B20C-A3D10B16AEE5}" destId="{E991182E-5013-433B-B486-5B1EBF22B89C}" srcOrd="0" destOrd="0" presId="urn:microsoft.com/office/officeart/2005/8/layout/vList5"/>
    <dgm:cxn modelId="{16A571DF-BD46-4DE2-8ECC-0D78508B0A94}" srcId="{1BA242D4-5080-4034-B7F6-45CCD6D68EAD}" destId="{376D802F-32AF-4664-87B4-23663046D605}" srcOrd="7" destOrd="0" parTransId="{EB7596E9-5F05-4DC4-8D17-3A94C297D46F}" sibTransId="{B1B037E8-C9A6-4B7C-87FC-F445AC914B4C}"/>
    <dgm:cxn modelId="{8C5A84E4-377B-4580-A2EB-BE36F7CB79C2}" type="presOf" srcId="{8AB5386A-107A-476C-B7A9-6048CC62CD7A}" destId="{691CAA6C-AA68-4D31-B0EC-FBC691ED9460}" srcOrd="0" destOrd="0" presId="urn:microsoft.com/office/officeart/2005/8/layout/vList5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6F912F1F-DFDE-4F75-ACE2-1F6064D13707}" type="presParOf" srcId="{B22F6785-C82F-494C-A515-43C89B6A58EE}" destId="{7DDF2284-ADB4-426F-BD63-5AF1505DC4AC}" srcOrd="7" destOrd="0" presId="urn:microsoft.com/office/officeart/2005/8/layout/vList5"/>
    <dgm:cxn modelId="{BC273D99-D0A6-4B54-B42B-D19FF1CD430B}" type="presParOf" srcId="{B22F6785-C82F-494C-A515-43C89B6A58EE}" destId="{C2F1FBC6-6413-45B7-909C-E175A74ED5C0}" srcOrd="8" destOrd="0" presId="urn:microsoft.com/office/officeart/2005/8/layout/vList5"/>
    <dgm:cxn modelId="{A7089FD3-5818-438B-8B51-B9947564E75B}" type="presParOf" srcId="{C2F1FBC6-6413-45B7-909C-E175A74ED5C0}" destId="{E991182E-5013-433B-B486-5B1EBF22B89C}" srcOrd="0" destOrd="0" presId="urn:microsoft.com/office/officeart/2005/8/layout/vList5"/>
    <dgm:cxn modelId="{C2746B0E-3420-41F0-A031-2A556FD12312}" type="presParOf" srcId="{C2F1FBC6-6413-45B7-909C-E175A74ED5C0}" destId="{12D9459B-4A0C-4CB5-B6A7-394069B6DFE9}" srcOrd="1" destOrd="0" presId="urn:microsoft.com/office/officeart/2005/8/layout/vList5"/>
    <dgm:cxn modelId="{8DD38A65-F01D-4A4F-8394-673EF98B2FB9}" type="presParOf" srcId="{B22F6785-C82F-494C-A515-43C89B6A58EE}" destId="{291C5F6B-0793-41F5-8E34-17760C60CB36}" srcOrd="9" destOrd="0" presId="urn:microsoft.com/office/officeart/2005/8/layout/vList5"/>
    <dgm:cxn modelId="{E23C7F7C-8EDD-4E79-824B-725C61AF7B79}" type="presParOf" srcId="{B22F6785-C82F-494C-A515-43C89B6A58EE}" destId="{979C94EB-254F-4A3A-BFB2-C03B3DDBB920}" srcOrd="10" destOrd="0" presId="urn:microsoft.com/office/officeart/2005/8/layout/vList5"/>
    <dgm:cxn modelId="{24A545CF-68BA-4DF9-8660-36B4CC47E7E5}" type="presParOf" srcId="{979C94EB-254F-4A3A-BFB2-C03B3DDBB920}" destId="{B130DE97-83AD-44A9-A3E3-0EB4C7719F39}" srcOrd="0" destOrd="0" presId="urn:microsoft.com/office/officeart/2005/8/layout/vList5"/>
    <dgm:cxn modelId="{E3B26AC8-99B2-4D09-9440-4F6251B9ABE3}" type="presParOf" srcId="{979C94EB-254F-4A3A-BFB2-C03B3DDBB920}" destId="{018244AE-E42C-403E-8282-C297059129B9}" srcOrd="1" destOrd="0" presId="urn:microsoft.com/office/officeart/2005/8/layout/vList5"/>
    <dgm:cxn modelId="{621E50F6-9526-4D16-BBEC-C0815A0D55D4}" type="presParOf" srcId="{B22F6785-C82F-494C-A515-43C89B6A58EE}" destId="{6FBAB6DA-BCA9-4ABB-ABD3-58FDAF15F4BD}" srcOrd="11" destOrd="0" presId="urn:microsoft.com/office/officeart/2005/8/layout/vList5"/>
    <dgm:cxn modelId="{10E276F5-EE15-4451-850C-431E0C21B38E}" type="presParOf" srcId="{B22F6785-C82F-494C-A515-43C89B6A58EE}" destId="{B017F6B4-5FBE-465D-B579-11A91F2D8C11}" srcOrd="12" destOrd="0" presId="urn:microsoft.com/office/officeart/2005/8/layout/vList5"/>
    <dgm:cxn modelId="{5E62269B-50DD-4AD9-B977-C00B2B9B9E20}" type="presParOf" srcId="{B017F6B4-5FBE-465D-B579-11A91F2D8C11}" destId="{CCADE399-602C-49A3-8C36-91F5E66A6EC0}" srcOrd="0" destOrd="0" presId="urn:microsoft.com/office/officeart/2005/8/layout/vList5"/>
    <dgm:cxn modelId="{696DF5AF-213E-4742-A963-99F07AEA80AC}" type="presParOf" srcId="{B017F6B4-5FBE-465D-B579-11A91F2D8C11}" destId="{691CAA6C-AA68-4D31-B0EC-FBC691ED9460}" srcOrd="1" destOrd="0" presId="urn:microsoft.com/office/officeart/2005/8/layout/vList5"/>
    <dgm:cxn modelId="{D794E5CF-E02A-4A25-840C-B2A015911784}" type="presParOf" srcId="{B22F6785-C82F-494C-A515-43C89B6A58EE}" destId="{010B2673-8AB3-449D-B2DE-BD76F23C385D}" srcOrd="13" destOrd="0" presId="urn:microsoft.com/office/officeart/2005/8/layout/vList5"/>
    <dgm:cxn modelId="{CC681427-EF2E-441C-AE65-4B7BC08FC02F}" type="presParOf" srcId="{B22F6785-C82F-494C-A515-43C89B6A58EE}" destId="{7CD74C39-47BB-45A0-BC34-FBCE55B7272D}" srcOrd="14" destOrd="0" presId="urn:microsoft.com/office/officeart/2005/8/layout/vList5"/>
    <dgm:cxn modelId="{D974DEB5-DF3C-4AC6-9F55-F1BA8E5FDD17}" type="presParOf" srcId="{7CD74C39-47BB-45A0-BC34-FBCE55B7272D}" destId="{4EFE734D-1B8B-41C4-B9F1-542DF730D965}" srcOrd="0" destOrd="0" presId="urn:microsoft.com/office/officeart/2005/8/layout/vList5"/>
    <dgm:cxn modelId="{975DDAA0-4C65-40DE-A7AD-57E2B727482C}" type="presParOf" srcId="{7CD74C39-47BB-45A0-BC34-FBCE55B7272D}" destId="{CFBEF110-5121-4D8E-BC4F-97E3DE6334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44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25,9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42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17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22,7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18,7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14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122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2,8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5,4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6,5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162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3,7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7,1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8,7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49,8 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молекулярных технологий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В.В. Белоусов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17,8 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редокс-биологии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Ю.Г. Ермакова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метаболических основ патологии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Д.С. Билан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31,4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3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3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3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3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3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21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7,25</a:t>
          </a:r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12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7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6,25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6,25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37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1,8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5,9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5,9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50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2,4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0,8 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Группа химии пептидов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В.Н. </a:t>
          </a:r>
          <a:r>
            <a:rPr lang="ru-RU" sz="1800" b="0" kern="1200" dirty="0" err="1">
              <a:latin typeface="+mn-lt"/>
            </a:rPr>
            <a:t>Азев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9,4 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биотехнологии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Микулинская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2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2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2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12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11,5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11,5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8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9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0,8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0,8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1,1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10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0,8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0,9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1,3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22,3 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/>
            <a:t>биологических испытаний </a:t>
          </a:r>
          <a:br>
            <a:rPr lang="ru-RU" sz="1800" kern="1200" spc="-5" dirty="0"/>
          </a:br>
          <a:r>
            <a:rPr lang="ru-RU" sz="1800" kern="1200" spc="-5" dirty="0"/>
            <a:t>И.А. Дьяченко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0,8 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токсикологии </a:t>
          </a:r>
          <a:r>
            <a:rPr lang="en-US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in vitro</a:t>
          </a:r>
          <a:br>
            <a:rPr lang="en-US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i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Е.В. </a:t>
          </a:r>
          <a:r>
            <a:rPr lang="ru-RU" sz="1800" b="0" i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Наволоцкая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фармакокинетики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Д.В. Зинченко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4,5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3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3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3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3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3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E0AB29A-474D-4725-AF1B-5B865521BBB2}" type="doc">
      <dgm:prSet loTypeId="urn:microsoft.com/office/officeart/2005/8/layout/hierarchy3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FC96CCC6-F47A-46DB-B96D-15F2F968F89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gm:t>
    </dgm:pt>
    <dgm:pt modelId="{F4AD6810-04A6-4F4B-A33E-36E8E87CCA53}" type="parTrans" cxnId="{42525D9A-B77D-4255-AD72-4A0A4AA02143}">
      <dgm:prSet/>
      <dgm:spPr/>
      <dgm:t>
        <a:bodyPr/>
        <a:lstStyle/>
        <a:p>
          <a:endParaRPr lang="ru-RU"/>
        </a:p>
      </dgm:t>
    </dgm:pt>
    <dgm:pt modelId="{99824E32-FCBD-4368-A5DC-D74C7217FCB5}" type="sibTrans" cxnId="{42525D9A-B77D-4255-AD72-4A0A4AA02143}">
      <dgm:prSet/>
      <dgm:spPr/>
      <dgm:t>
        <a:bodyPr/>
        <a:lstStyle/>
        <a:p>
          <a:endParaRPr lang="ru-RU"/>
        </a:p>
      </dgm:t>
    </dgm:pt>
    <dgm:pt modelId="{FBCB685F-3122-4CF7-95D6-3652E601FEFA}">
      <dgm:prSet phldrT="[Текст]" custT="1"/>
      <dgm:spPr/>
      <dgm:t>
        <a:bodyPr/>
        <a:lstStyle/>
        <a:p>
          <a:r>
            <a:rPr lang="ru-RU" sz="1800" dirty="0"/>
            <a:t>Человек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64</a:t>
          </a:r>
          <a:endParaRPr lang="ru-RU" sz="1800" dirty="0">
            <a:solidFill>
              <a:srgbClr val="800000"/>
            </a:solidFill>
          </a:endParaRPr>
        </a:p>
      </dgm:t>
    </dgm:pt>
    <dgm:pt modelId="{6CDEA24B-2976-43F9-B403-230E8D3A785A}" type="parTrans" cxnId="{CDFCC942-4BBA-4B3A-861D-6EC804020CA9}">
      <dgm:prSet/>
      <dgm:spPr/>
      <dgm:t>
        <a:bodyPr/>
        <a:lstStyle/>
        <a:p>
          <a:endParaRPr lang="ru-RU"/>
        </a:p>
      </dgm:t>
    </dgm:pt>
    <dgm:pt modelId="{9AC92BA0-C020-4F11-AF98-92C18E5DE94D}" type="sibTrans" cxnId="{CDFCC942-4BBA-4B3A-861D-6EC804020CA9}">
      <dgm:prSet/>
      <dgm:spPr/>
      <dgm:t>
        <a:bodyPr/>
        <a:lstStyle/>
        <a:p>
          <a:endParaRPr lang="ru-RU"/>
        </a:p>
      </dgm:t>
    </dgm:pt>
    <dgm:pt modelId="{5E74BCF1-527F-410B-946E-DBBD9CDE2FE0}">
      <dgm:prSet phldrT="[Текст]" custT="1"/>
      <dgm:spPr/>
      <dgm:t>
        <a:bodyPr/>
        <a:lstStyle/>
        <a:p>
          <a:r>
            <a:rPr lang="ru-RU" sz="1800" dirty="0"/>
            <a:t>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48</a:t>
          </a:r>
          <a:endParaRPr lang="ru-RU" sz="1800" dirty="0"/>
        </a:p>
      </dgm:t>
    </dgm:pt>
    <dgm:pt modelId="{2356ECFA-68E5-410D-8653-F1F297B9EF48}" type="parTrans" cxnId="{F34C505B-A11C-4499-9846-C2C3FD574805}">
      <dgm:prSet/>
      <dgm:spPr/>
      <dgm:t>
        <a:bodyPr/>
        <a:lstStyle/>
        <a:p>
          <a:endParaRPr lang="ru-RU"/>
        </a:p>
      </dgm:t>
    </dgm:pt>
    <dgm:pt modelId="{FBCA3B74-27CD-4837-A4E8-57BF3D3ECD6A}" type="sibTrans" cxnId="{F34C505B-A11C-4499-9846-C2C3FD574805}">
      <dgm:prSet/>
      <dgm:spPr/>
      <dgm:t>
        <a:bodyPr/>
        <a:lstStyle/>
        <a:p>
          <a:endParaRPr lang="ru-RU"/>
        </a:p>
      </dgm:t>
    </dgm:pt>
    <dgm:pt modelId="{F5F33C0C-C023-4B3D-98A0-5E549D97ADC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gm:t>
    </dgm:pt>
    <dgm:pt modelId="{886FB91E-635D-4A40-B897-747FB3B1CCF6}" type="parTrans" cxnId="{D1B77C02-1C3D-47B3-9024-9CB7173B5D14}">
      <dgm:prSet/>
      <dgm:spPr/>
      <dgm:t>
        <a:bodyPr/>
        <a:lstStyle/>
        <a:p>
          <a:endParaRPr lang="ru-RU"/>
        </a:p>
      </dgm:t>
    </dgm:pt>
    <dgm:pt modelId="{C0F65DD9-7520-4C81-AB69-8A0B5819765C}" type="sibTrans" cxnId="{D1B77C02-1C3D-47B3-9024-9CB7173B5D14}">
      <dgm:prSet/>
      <dgm:spPr/>
      <dgm:t>
        <a:bodyPr/>
        <a:lstStyle/>
        <a:p>
          <a:endParaRPr lang="ru-RU"/>
        </a:p>
      </dgm:t>
    </dgm:pt>
    <dgm:pt modelId="{0E1533E9-F8DF-44E4-B24E-95A77BEA938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15</a:t>
          </a:r>
          <a:endParaRPr lang="ru-RU" sz="1800" dirty="0"/>
        </a:p>
      </dgm:t>
    </dgm:pt>
    <dgm:pt modelId="{2BE4D1A9-2802-4C66-A5A8-EAE361311E55}" type="parTrans" cxnId="{0123351E-CFFF-44F3-840E-A0214C009AAE}">
      <dgm:prSet/>
      <dgm:spPr/>
      <dgm:t>
        <a:bodyPr/>
        <a:lstStyle/>
        <a:p>
          <a:endParaRPr lang="ru-RU"/>
        </a:p>
      </dgm:t>
    </dgm:pt>
    <dgm:pt modelId="{D9BD4163-C589-4CBA-9C91-1257C92FEBC4}" type="sibTrans" cxnId="{0123351E-CFFF-44F3-840E-A0214C009AAE}">
      <dgm:prSet/>
      <dgm:spPr/>
      <dgm:t>
        <a:bodyPr/>
        <a:lstStyle/>
        <a:p>
          <a:endParaRPr lang="ru-RU"/>
        </a:p>
      </dgm:t>
    </dgm:pt>
    <dgm:pt modelId="{807602C9-4409-4DD3-883B-105E939E96EE}">
      <dgm:prSet phldrT="[Текст]" custT="1"/>
      <dgm:spPr/>
      <dgm:t>
        <a:bodyPr/>
        <a:lstStyle/>
        <a:p>
          <a:r>
            <a:rPr lang="en-US" sz="1800" dirty="0"/>
            <a:t>Q1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</a:t>
          </a:r>
          <a:endParaRPr lang="ru-RU" sz="1800" dirty="0"/>
        </a:p>
      </dgm:t>
    </dgm:pt>
    <dgm:pt modelId="{C5DF5AD2-67D6-4E9D-B097-B18FEC1F7F5B}" type="parTrans" cxnId="{BAEB1CC9-5138-4C64-910E-E424ACDFBB28}">
      <dgm:prSet/>
      <dgm:spPr/>
      <dgm:t>
        <a:bodyPr/>
        <a:lstStyle/>
        <a:p>
          <a:endParaRPr lang="ru-RU"/>
        </a:p>
      </dgm:t>
    </dgm:pt>
    <dgm:pt modelId="{9432E445-62FC-41E7-88E1-D146FC51E23C}" type="sibTrans" cxnId="{BAEB1CC9-5138-4C64-910E-E424ACDFBB28}">
      <dgm:prSet/>
      <dgm:spPr/>
      <dgm:t>
        <a:bodyPr/>
        <a:lstStyle/>
        <a:p>
          <a:endParaRPr lang="ru-RU"/>
        </a:p>
      </dgm:t>
    </dgm:pt>
    <dgm:pt modelId="{2ED111F0-185A-4BF2-8588-36394C177207}">
      <dgm:prSet phldrT="[Текст]" custT="1"/>
      <dgm:spPr/>
      <dgm:t>
        <a:bodyPr/>
        <a:lstStyle/>
        <a:p>
          <a:r>
            <a:rPr lang="ru-RU" sz="1800" dirty="0"/>
            <a:t>Бюджетных ставок 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47,5</a:t>
          </a:r>
          <a:endParaRPr lang="ru-RU" sz="1800" dirty="0"/>
        </a:p>
      </dgm:t>
    </dgm:pt>
    <dgm:pt modelId="{5DB4FE34-CD8A-447E-BA27-4B85C3A1BAB5}" type="parTrans" cxnId="{D6F8334B-1156-4327-8742-F8246650D0A3}">
      <dgm:prSet/>
      <dgm:spPr/>
      <dgm:t>
        <a:bodyPr/>
        <a:lstStyle/>
        <a:p>
          <a:endParaRPr lang="ru-RU"/>
        </a:p>
      </dgm:t>
    </dgm:pt>
    <dgm:pt modelId="{686216E3-C0CB-4FE7-9DBC-CB0E8ADA35EF}" type="sibTrans" cxnId="{D6F8334B-1156-4327-8742-F8246650D0A3}">
      <dgm:prSet/>
      <dgm:spPr/>
      <dgm:t>
        <a:bodyPr/>
        <a:lstStyle/>
        <a:p>
          <a:endParaRPr lang="ru-RU"/>
        </a:p>
      </dgm:t>
    </dgm:pt>
    <dgm:pt modelId="{49550709-89E3-4884-9CF9-C14B2D04F1A3}">
      <dgm:prSet phldrT="[Текст]" custT="1"/>
      <dgm:spPr/>
      <dgm:t>
        <a:bodyPr/>
        <a:lstStyle/>
        <a:p>
          <a:r>
            <a:rPr lang="ru-RU" sz="1800" dirty="0"/>
            <a:t>Бюджетных научных ставок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31,5</a:t>
          </a:r>
          <a:endParaRPr lang="ru-RU" sz="1800" dirty="0"/>
        </a:p>
      </dgm:t>
    </dgm:pt>
    <dgm:pt modelId="{579364A5-6A9A-4AC9-B068-1020079E149A}" type="parTrans" cxnId="{E5C71808-8291-4589-A19F-EDC281CB8418}">
      <dgm:prSet/>
      <dgm:spPr/>
      <dgm:t>
        <a:bodyPr/>
        <a:lstStyle/>
        <a:p>
          <a:endParaRPr lang="ru-RU"/>
        </a:p>
      </dgm:t>
    </dgm:pt>
    <dgm:pt modelId="{D7637540-B648-49AE-8BCC-67A7E2FB6385}" type="sibTrans" cxnId="{E5C71808-8291-4589-A19F-EDC281CB8418}">
      <dgm:prSet/>
      <dgm:spPr/>
      <dgm:t>
        <a:bodyPr/>
        <a:lstStyle/>
        <a:p>
          <a:endParaRPr lang="ru-RU"/>
        </a:p>
      </dgm:t>
    </dgm:pt>
    <dgm:pt modelId="{F89756E2-30CE-4EE0-A882-625E3229F248}">
      <dgm:prSet phldrT="[Текст]" custT="1"/>
      <dgm:spPr/>
      <dgm:t>
        <a:bodyPr/>
        <a:lstStyle/>
        <a:p>
          <a:r>
            <a:rPr lang="en-US" sz="1800" dirty="0"/>
            <a:t>Q2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</a:t>
          </a:r>
          <a:endParaRPr lang="ru-RU" sz="1800" dirty="0"/>
        </a:p>
      </dgm:t>
    </dgm:pt>
    <dgm:pt modelId="{B250B85D-20E2-4EE0-91BD-B2030EB2F2EF}" type="parTrans" cxnId="{12F8F651-8815-43B9-9D08-9A96DAC1C765}">
      <dgm:prSet/>
      <dgm:spPr/>
      <dgm:t>
        <a:bodyPr/>
        <a:lstStyle/>
        <a:p>
          <a:endParaRPr lang="ru-RU"/>
        </a:p>
      </dgm:t>
    </dgm:pt>
    <dgm:pt modelId="{A7B1A7A8-7F8F-40F7-8C31-21CD164D792A}" type="sibTrans" cxnId="{12F8F651-8815-43B9-9D08-9A96DAC1C765}">
      <dgm:prSet/>
      <dgm:spPr/>
      <dgm:t>
        <a:bodyPr/>
        <a:lstStyle/>
        <a:p>
          <a:endParaRPr lang="ru-RU"/>
        </a:p>
      </dgm:t>
    </dgm:pt>
    <dgm:pt modelId="{47E9BF11-7152-4EE3-98AB-A4E8AE567CA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gm:t>
    </dgm:pt>
    <dgm:pt modelId="{0B554A63-3DA1-4A08-8B75-990992F4E000}" type="parTrans" cxnId="{924DF270-F50F-4348-9092-4B80C196805F}">
      <dgm:prSet/>
      <dgm:spPr/>
      <dgm:t>
        <a:bodyPr/>
        <a:lstStyle/>
        <a:p>
          <a:endParaRPr lang="ru-RU"/>
        </a:p>
      </dgm:t>
    </dgm:pt>
    <dgm:pt modelId="{23B56368-0771-4209-BC07-2CE3A73952AE}" type="sibTrans" cxnId="{924DF270-F50F-4348-9092-4B80C196805F}">
      <dgm:prSet/>
      <dgm:spPr/>
      <dgm:t>
        <a:bodyPr/>
        <a:lstStyle/>
        <a:p>
          <a:endParaRPr lang="ru-RU"/>
        </a:p>
      </dgm:t>
    </dgm:pt>
    <dgm:pt modelId="{CCEF8A5A-38C4-4D1B-B228-5AFC48413283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19 </a:t>
          </a:r>
          <a:r>
            <a:rPr lang="ru-RU" sz="1800" b="0" dirty="0">
              <a:solidFill>
                <a:srgbClr val="800000"/>
              </a:solidFill>
            </a:rPr>
            <a:t>(61,5)</a:t>
          </a:r>
          <a:endParaRPr lang="ru-RU" sz="1800" b="0" dirty="0"/>
        </a:p>
      </dgm:t>
    </dgm:pt>
    <dgm:pt modelId="{D88C4C02-4C5E-421A-9533-127143F6A4F8}" type="parTrans" cxnId="{0F4D5AAE-2D47-43C8-A6D1-2797C5ED9AD7}">
      <dgm:prSet/>
      <dgm:spPr/>
      <dgm:t>
        <a:bodyPr/>
        <a:lstStyle/>
        <a:p>
          <a:endParaRPr lang="ru-RU"/>
        </a:p>
      </dgm:t>
    </dgm:pt>
    <dgm:pt modelId="{A109116B-F363-4B1A-987D-57202BCE9275}" type="sibTrans" cxnId="{0F4D5AAE-2D47-43C8-A6D1-2797C5ED9AD7}">
      <dgm:prSet/>
      <dgm:spPr/>
      <dgm:t>
        <a:bodyPr/>
        <a:lstStyle/>
        <a:p>
          <a:endParaRPr lang="ru-RU"/>
        </a:p>
      </dgm:t>
    </dgm:pt>
    <dgm:pt modelId="{D12B8933-C7E5-4DF4-AA76-58100D97DBEB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0,3 </a:t>
          </a:r>
          <a:r>
            <a:rPr lang="ru-RU" sz="1800" b="0" dirty="0">
              <a:solidFill>
                <a:srgbClr val="800000"/>
              </a:solidFill>
            </a:rPr>
            <a:t>(1,6)</a:t>
          </a:r>
          <a:endParaRPr lang="ru-RU" sz="1800" b="0" dirty="0"/>
        </a:p>
      </dgm:t>
    </dgm:pt>
    <dgm:pt modelId="{5CFB1FEF-B40E-45DB-B050-9A98364689C1}" type="parTrans" cxnId="{71552B3B-14B0-48E4-A932-ED69042F8AA5}">
      <dgm:prSet/>
      <dgm:spPr/>
      <dgm:t>
        <a:bodyPr/>
        <a:lstStyle/>
        <a:p>
          <a:endParaRPr lang="ru-RU"/>
        </a:p>
      </dgm:t>
    </dgm:pt>
    <dgm:pt modelId="{6367A9AE-F80B-46ED-BD97-5D478FD3BF92}" type="sibTrans" cxnId="{71552B3B-14B0-48E4-A932-ED69042F8AA5}">
      <dgm:prSet/>
      <dgm:spPr/>
      <dgm:t>
        <a:bodyPr/>
        <a:lstStyle/>
        <a:p>
          <a:endParaRPr lang="ru-RU"/>
        </a:p>
      </dgm:t>
    </dgm:pt>
    <dgm:pt modelId="{4485E5FC-62D9-49BF-A8FE-EE095505AFA7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0,4 </a:t>
          </a:r>
          <a:r>
            <a:rPr lang="ru-RU" sz="1800" b="0" dirty="0">
              <a:solidFill>
                <a:srgbClr val="800000"/>
              </a:solidFill>
            </a:rPr>
            <a:t>(2,6)</a:t>
          </a:r>
          <a:endParaRPr lang="ru-RU" sz="1800" b="0" dirty="0"/>
        </a:p>
      </dgm:t>
    </dgm:pt>
    <dgm:pt modelId="{DEE412A6-B933-4D67-A5F6-57864C195211}" type="parTrans" cxnId="{016F52B5-4713-4669-9F70-23DA30812109}">
      <dgm:prSet/>
      <dgm:spPr/>
      <dgm:t>
        <a:bodyPr/>
        <a:lstStyle/>
        <a:p>
          <a:endParaRPr lang="ru-RU"/>
        </a:p>
      </dgm:t>
    </dgm:pt>
    <dgm:pt modelId="{36CE98E4-C25D-4DD5-B4E9-8799D55359DC}" type="sibTrans" cxnId="{016F52B5-4713-4669-9F70-23DA30812109}">
      <dgm:prSet/>
      <dgm:spPr/>
      <dgm:t>
        <a:bodyPr/>
        <a:lstStyle/>
        <a:p>
          <a:endParaRPr lang="ru-RU"/>
        </a:p>
      </dgm:t>
    </dgm:pt>
    <dgm:pt modelId="{6DCD7219-C62D-4843-B7A4-3C05437C3AB1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0,6 </a:t>
          </a:r>
          <a:r>
            <a:rPr lang="ru-RU" sz="1800" b="0" dirty="0">
              <a:solidFill>
                <a:srgbClr val="800000"/>
              </a:solidFill>
            </a:rPr>
            <a:t>(3,4)</a:t>
          </a:r>
          <a:endParaRPr lang="ru-RU" sz="1800" b="0" dirty="0"/>
        </a:p>
      </dgm:t>
    </dgm:pt>
    <dgm:pt modelId="{E9041A2A-CA15-43B6-B22C-EE3CD1D90908}" type="parTrans" cxnId="{7C7C7FBB-F1B4-4D2B-9AB9-163A7BB89D2B}">
      <dgm:prSet/>
      <dgm:spPr/>
      <dgm:t>
        <a:bodyPr/>
        <a:lstStyle/>
        <a:p>
          <a:endParaRPr lang="ru-RU"/>
        </a:p>
      </dgm:t>
    </dgm:pt>
    <dgm:pt modelId="{E7C6633A-24C1-4F93-A929-0EEB46366A69}" type="sibTrans" cxnId="{7C7C7FBB-F1B4-4D2B-9AB9-163A7BB89D2B}">
      <dgm:prSet/>
      <dgm:spPr/>
      <dgm:t>
        <a:bodyPr/>
        <a:lstStyle/>
        <a:p>
          <a:endParaRPr lang="ru-RU"/>
        </a:p>
      </dgm:t>
    </dgm:pt>
    <dgm:pt modelId="{FAD922FA-2E3C-47F6-A4A8-40852358948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gm:t>
    </dgm:pt>
    <dgm:pt modelId="{0CFA1D2C-02C8-42A6-9F19-BD9096D19B20}" type="parTrans" cxnId="{BC5E12A0-CDD5-415C-A4D4-D705B0D5E765}">
      <dgm:prSet/>
      <dgm:spPr/>
      <dgm:t>
        <a:bodyPr/>
        <a:lstStyle/>
        <a:p>
          <a:endParaRPr lang="ru-RU"/>
        </a:p>
      </dgm:t>
    </dgm:pt>
    <dgm:pt modelId="{5F31425B-1336-464D-A621-9FEA0FC192CD}" type="sibTrans" cxnId="{BC5E12A0-CDD5-415C-A4D4-D705B0D5E765}">
      <dgm:prSet/>
      <dgm:spPr/>
      <dgm:t>
        <a:bodyPr/>
        <a:lstStyle/>
        <a:p>
          <a:endParaRPr lang="ru-RU"/>
        </a:p>
      </dgm:t>
    </dgm:pt>
    <dgm:pt modelId="{B003C42E-BC9A-4D0C-BA6C-98833EB21609}">
      <dgm:prSet phldrT="[Текст]" custT="1"/>
      <dgm:spPr/>
      <dgm:t>
        <a:bodyPr/>
        <a:lstStyle/>
        <a:p>
          <a:r>
            <a:rPr lang="ru-RU" sz="1800" dirty="0"/>
            <a:t>Всего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22 </a:t>
          </a:r>
          <a:r>
            <a:rPr lang="ru-RU" sz="1800" b="0" dirty="0">
              <a:solidFill>
                <a:srgbClr val="800000"/>
              </a:solidFill>
            </a:rPr>
            <a:t>(78,1)</a:t>
          </a:r>
          <a:endParaRPr lang="ru-RU" sz="1800" b="0" dirty="0"/>
        </a:p>
      </dgm:t>
    </dgm:pt>
    <dgm:pt modelId="{B840DFF1-0EEE-449B-90E2-6A7AB61A73A7}" type="parTrans" cxnId="{70CB49DA-62AA-4864-B982-8844A609FFAA}">
      <dgm:prSet/>
      <dgm:spPr/>
      <dgm:t>
        <a:bodyPr/>
        <a:lstStyle/>
        <a:p>
          <a:endParaRPr lang="ru-RU"/>
        </a:p>
      </dgm:t>
    </dgm:pt>
    <dgm:pt modelId="{942E1576-E4C1-42F1-AD18-7A5E1B04847C}" type="sibTrans" cxnId="{70CB49DA-62AA-4864-B982-8844A609FFAA}">
      <dgm:prSet/>
      <dgm:spPr/>
      <dgm:t>
        <a:bodyPr/>
        <a:lstStyle/>
        <a:p>
          <a:endParaRPr lang="ru-RU"/>
        </a:p>
      </dgm:t>
    </dgm:pt>
    <dgm:pt modelId="{F2DB0080-6A6B-436C-A099-95771487C8D7}">
      <dgm:prSet phldrT="[Текст]" custT="1"/>
      <dgm:spPr/>
      <dgm:t>
        <a:bodyPr/>
        <a:lstStyle/>
        <a:p>
          <a:r>
            <a:rPr lang="ru-RU" sz="1800" dirty="0"/>
            <a:t>На человека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0,3 </a:t>
          </a:r>
          <a:r>
            <a:rPr lang="ru-RU" sz="1800" b="0" dirty="0">
              <a:solidFill>
                <a:srgbClr val="800000"/>
              </a:solidFill>
            </a:rPr>
            <a:t>(2)</a:t>
          </a:r>
          <a:endParaRPr lang="ru-RU" sz="1800" b="0" dirty="0"/>
        </a:p>
      </dgm:t>
    </dgm:pt>
    <dgm:pt modelId="{5A8A71CB-AB48-481F-8D65-E66661805297}" type="parTrans" cxnId="{09228E7C-673D-485F-B840-ADA5B8D35EC5}">
      <dgm:prSet/>
      <dgm:spPr/>
      <dgm:t>
        <a:bodyPr/>
        <a:lstStyle/>
        <a:p>
          <a:endParaRPr lang="ru-RU"/>
        </a:p>
      </dgm:t>
    </dgm:pt>
    <dgm:pt modelId="{F3CD528B-3C7C-4737-9330-1D9725E03AFB}" type="sibTrans" cxnId="{09228E7C-673D-485F-B840-ADA5B8D35EC5}">
      <dgm:prSet/>
      <dgm:spPr/>
      <dgm:t>
        <a:bodyPr/>
        <a:lstStyle/>
        <a:p>
          <a:endParaRPr lang="ru-RU"/>
        </a:p>
      </dgm:t>
    </dgm:pt>
    <dgm:pt modelId="{0EFB5160-CED7-4782-9137-358C151D52DA}">
      <dgm:prSet phldrT="[Текст]" custT="1"/>
      <dgm:spPr/>
      <dgm:t>
        <a:bodyPr/>
        <a:lstStyle/>
        <a:p>
          <a:r>
            <a:rPr lang="ru-RU" sz="1800" dirty="0"/>
            <a:t>На бюджетную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0,5 </a:t>
          </a:r>
          <a:r>
            <a:rPr lang="ru-RU" sz="1800" b="0" dirty="0">
              <a:solidFill>
                <a:srgbClr val="800000"/>
              </a:solidFill>
            </a:rPr>
            <a:t>(3,3)</a:t>
          </a:r>
          <a:endParaRPr lang="ru-RU" sz="1800" b="0" dirty="0"/>
        </a:p>
      </dgm:t>
    </dgm:pt>
    <dgm:pt modelId="{4DB64EF0-4B74-4A81-B8EF-4B497977C018}" type="parTrans" cxnId="{E22491BA-C208-4645-8230-2832F86B24E5}">
      <dgm:prSet/>
      <dgm:spPr/>
      <dgm:t>
        <a:bodyPr/>
        <a:lstStyle/>
        <a:p>
          <a:endParaRPr lang="ru-RU"/>
        </a:p>
      </dgm:t>
    </dgm:pt>
    <dgm:pt modelId="{5C54C261-44FC-48E8-BEAD-6FA2686BF8A0}" type="sibTrans" cxnId="{E22491BA-C208-4645-8230-2832F86B24E5}">
      <dgm:prSet/>
      <dgm:spPr/>
      <dgm:t>
        <a:bodyPr/>
        <a:lstStyle/>
        <a:p>
          <a:endParaRPr lang="ru-RU"/>
        </a:p>
      </dgm:t>
    </dgm:pt>
    <dgm:pt modelId="{FD514C78-A6BA-481C-8879-98E3CB8F2A49}">
      <dgm:prSet phldrT="[Текст]" custT="1"/>
      <dgm:spPr/>
      <dgm:t>
        <a:bodyPr/>
        <a:lstStyle/>
        <a:p>
          <a:r>
            <a:rPr lang="ru-RU" sz="1800" dirty="0"/>
            <a:t>На бюджетную научную ставку</a:t>
          </a:r>
          <a:br>
            <a:rPr lang="ru-RU" sz="1800" dirty="0"/>
          </a:br>
          <a:r>
            <a:rPr lang="ru-RU" sz="1800" b="1" dirty="0">
              <a:solidFill>
                <a:srgbClr val="800000"/>
              </a:solidFill>
            </a:rPr>
            <a:t>0,7 </a:t>
          </a:r>
          <a:r>
            <a:rPr lang="ru-RU" sz="1800" b="0" dirty="0">
              <a:solidFill>
                <a:srgbClr val="800000"/>
              </a:solidFill>
            </a:rPr>
            <a:t>(3,9)</a:t>
          </a:r>
          <a:endParaRPr lang="ru-RU" sz="1800" b="0" dirty="0"/>
        </a:p>
      </dgm:t>
    </dgm:pt>
    <dgm:pt modelId="{A8E0BF50-A5D8-43DB-AA0E-33526A06C6C4}" type="parTrans" cxnId="{30697DCE-3FA3-4982-A976-222BE60D455E}">
      <dgm:prSet/>
      <dgm:spPr/>
      <dgm:t>
        <a:bodyPr/>
        <a:lstStyle/>
        <a:p>
          <a:endParaRPr lang="ru-RU"/>
        </a:p>
      </dgm:t>
    </dgm:pt>
    <dgm:pt modelId="{2868A2E7-0468-4AF2-8422-3CB1980DBA83}" type="sibTrans" cxnId="{30697DCE-3FA3-4982-A976-222BE60D455E}">
      <dgm:prSet/>
      <dgm:spPr/>
      <dgm:t>
        <a:bodyPr/>
        <a:lstStyle/>
        <a:p>
          <a:endParaRPr lang="ru-RU"/>
        </a:p>
      </dgm:t>
    </dgm:pt>
    <dgm:pt modelId="{44C9A8FD-C006-4DCC-A61F-141666E0E108}" type="pres">
      <dgm:prSet presAssocID="{BE0AB29A-474D-4725-AF1B-5B865521BB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D6694E-5747-4477-919B-E2CCD25A52EF}" type="pres">
      <dgm:prSet presAssocID="{FC96CCC6-F47A-46DB-B96D-15F2F968F892}" presName="root" presStyleCnt="0"/>
      <dgm:spPr/>
    </dgm:pt>
    <dgm:pt modelId="{D16F02F2-B003-4B3E-93C8-4FCF156413A4}" type="pres">
      <dgm:prSet presAssocID="{FC96CCC6-F47A-46DB-B96D-15F2F968F892}" presName="rootComposite" presStyleCnt="0"/>
      <dgm:spPr/>
    </dgm:pt>
    <dgm:pt modelId="{DFBA73EC-8FA9-40D7-BC5A-2FE482F3785A}" type="pres">
      <dgm:prSet presAssocID="{FC96CCC6-F47A-46DB-B96D-15F2F968F892}" presName="rootText" presStyleLbl="node1" presStyleIdx="0" presStyleCnt="4" custScaleX="127887"/>
      <dgm:spPr/>
    </dgm:pt>
    <dgm:pt modelId="{8E68786C-2D2F-423C-8885-037D800DCD01}" type="pres">
      <dgm:prSet presAssocID="{FC96CCC6-F47A-46DB-B96D-15F2F968F892}" presName="rootConnector" presStyleLbl="node1" presStyleIdx="0" presStyleCnt="4"/>
      <dgm:spPr/>
    </dgm:pt>
    <dgm:pt modelId="{F9234617-A4BE-4DD5-96B7-34ABA956B2CB}" type="pres">
      <dgm:prSet presAssocID="{FC96CCC6-F47A-46DB-B96D-15F2F968F892}" presName="childShape" presStyleCnt="0"/>
      <dgm:spPr/>
    </dgm:pt>
    <dgm:pt modelId="{0C23D579-428B-4A3C-8497-6E64E5CB34A4}" type="pres">
      <dgm:prSet presAssocID="{6CDEA24B-2976-43F9-B403-230E8D3A785A}" presName="Name13" presStyleLbl="parChTrans1D2" presStyleIdx="0" presStyleCnt="15"/>
      <dgm:spPr/>
    </dgm:pt>
    <dgm:pt modelId="{DDAA474E-D709-4318-8635-750038D7E803}" type="pres">
      <dgm:prSet presAssocID="{FBCB685F-3122-4CF7-95D6-3652E601FEFA}" presName="childText" presStyleLbl="bgAcc1" presStyleIdx="0" presStyleCnt="15" custScaleX="127887">
        <dgm:presLayoutVars>
          <dgm:bulletEnabled val="1"/>
        </dgm:presLayoutVars>
      </dgm:prSet>
      <dgm:spPr/>
    </dgm:pt>
    <dgm:pt modelId="{9A8734CE-6872-4615-8A1B-2FA47867ABE9}" type="pres">
      <dgm:prSet presAssocID="{2356ECFA-68E5-410D-8653-F1F297B9EF48}" presName="Name13" presStyleLbl="parChTrans1D2" presStyleIdx="1" presStyleCnt="15"/>
      <dgm:spPr/>
    </dgm:pt>
    <dgm:pt modelId="{24628479-DB02-4081-B2DD-654D0D6C57C4}" type="pres">
      <dgm:prSet presAssocID="{5E74BCF1-527F-410B-946E-DBBD9CDE2FE0}" presName="childText" presStyleLbl="bgAcc1" presStyleIdx="1" presStyleCnt="15" custScaleX="127887">
        <dgm:presLayoutVars>
          <dgm:bulletEnabled val="1"/>
        </dgm:presLayoutVars>
      </dgm:prSet>
      <dgm:spPr/>
    </dgm:pt>
    <dgm:pt modelId="{962672B8-F9F9-4D56-833B-6D42891C8EA9}" type="pres">
      <dgm:prSet presAssocID="{5DB4FE34-CD8A-447E-BA27-4B85C3A1BAB5}" presName="Name13" presStyleLbl="parChTrans1D2" presStyleIdx="2" presStyleCnt="15"/>
      <dgm:spPr/>
    </dgm:pt>
    <dgm:pt modelId="{7014997F-4B83-408A-8D78-8CEC51C6BAD0}" type="pres">
      <dgm:prSet presAssocID="{2ED111F0-185A-4BF2-8588-36394C177207}" presName="childText" presStyleLbl="bgAcc1" presStyleIdx="2" presStyleCnt="15" custScaleX="127887">
        <dgm:presLayoutVars>
          <dgm:bulletEnabled val="1"/>
        </dgm:presLayoutVars>
      </dgm:prSet>
      <dgm:spPr/>
    </dgm:pt>
    <dgm:pt modelId="{38A4AEEE-D8DD-4DB1-8E73-E8C02F81F345}" type="pres">
      <dgm:prSet presAssocID="{579364A5-6A9A-4AC9-B068-1020079E149A}" presName="Name13" presStyleLbl="parChTrans1D2" presStyleIdx="3" presStyleCnt="15"/>
      <dgm:spPr/>
    </dgm:pt>
    <dgm:pt modelId="{AB703650-CE3F-4169-A28A-B9A6A6660BC8}" type="pres">
      <dgm:prSet presAssocID="{49550709-89E3-4884-9CF9-C14B2D04F1A3}" presName="childText" presStyleLbl="bgAcc1" presStyleIdx="3" presStyleCnt="15" custScaleX="127887">
        <dgm:presLayoutVars>
          <dgm:bulletEnabled val="1"/>
        </dgm:presLayoutVars>
      </dgm:prSet>
      <dgm:spPr/>
    </dgm:pt>
    <dgm:pt modelId="{FB4349B6-6A6F-4FF7-9C91-7B4078F6F3F6}" type="pres">
      <dgm:prSet presAssocID="{F5F33C0C-C023-4B3D-98A0-5E549D97ADCA}" presName="root" presStyleCnt="0"/>
      <dgm:spPr/>
    </dgm:pt>
    <dgm:pt modelId="{D0EB38A0-AD22-42BC-8572-51A2A610A064}" type="pres">
      <dgm:prSet presAssocID="{F5F33C0C-C023-4B3D-98A0-5E549D97ADCA}" presName="rootComposite" presStyleCnt="0"/>
      <dgm:spPr/>
    </dgm:pt>
    <dgm:pt modelId="{1BFD1A37-38CD-4869-8037-CB36CA91F519}" type="pres">
      <dgm:prSet presAssocID="{F5F33C0C-C023-4B3D-98A0-5E549D97ADCA}" presName="rootText" presStyleLbl="node1" presStyleIdx="1" presStyleCnt="4" custScaleX="141803"/>
      <dgm:spPr/>
    </dgm:pt>
    <dgm:pt modelId="{810DFA0F-F3F7-49C3-8866-9B4D0AEF97B1}" type="pres">
      <dgm:prSet presAssocID="{F5F33C0C-C023-4B3D-98A0-5E549D97ADCA}" presName="rootConnector" presStyleLbl="node1" presStyleIdx="1" presStyleCnt="4"/>
      <dgm:spPr/>
    </dgm:pt>
    <dgm:pt modelId="{A0D6CC48-1119-4EA6-B812-3F5B663A5855}" type="pres">
      <dgm:prSet presAssocID="{F5F33C0C-C023-4B3D-98A0-5E549D97ADCA}" presName="childShape" presStyleCnt="0"/>
      <dgm:spPr/>
    </dgm:pt>
    <dgm:pt modelId="{3830CF06-B9D4-47E4-97CD-D57A230EB554}" type="pres">
      <dgm:prSet presAssocID="{2BE4D1A9-2802-4C66-A5A8-EAE361311E55}" presName="Name13" presStyleLbl="parChTrans1D2" presStyleIdx="4" presStyleCnt="15"/>
      <dgm:spPr/>
    </dgm:pt>
    <dgm:pt modelId="{DE13FC6A-4FB1-4600-88C3-4A77A164FB80}" type="pres">
      <dgm:prSet presAssocID="{0E1533E9-F8DF-44E4-B24E-95A77BEA9389}" presName="childText" presStyleLbl="bgAcc1" presStyleIdx="4" presStyleCnt="15" custScaleX="141803">
        <dgm:presLayoutVars>
          <dgm:bulletEnabled val="1"/>
        </dgm:presLayoutVars>
      </dgm:prSet>
      <dgm:spPr/>
    </dgm:pt>
    <dgm:pt modelId="{64B043F5-48A2-46F9-8617-A605416CF629}" type="pres">
      <dgm:prSet presAssocID="{C5DF5AD2-67D6-4E9D-B097-B18FEC1F7F5B}" presName="Name13" presStyleLbl="parChTrans1D2" presStyleIdx="5" presStyleCnt="15"/>
      <dgm:spPr/>
    </dgm:pt>
    <dgm:pt modelId="{AFC47E0A-EA88-4858-B2FD-75D2E5517DFE}" type="pres">
      <dgm:prSet presAssocID="{807602C9-4409-4DD3-883B-105E939E96EE}" presName="childText" presStyleLbl="bgAcc1" presStyleIdx="5" presStyleCnt="15" custScaleX="141803">
        <dgm:presLayoutVars>
          <dgm:bulletEnabled val="1"/>
        </dgm:presLayoutVars>
      </dgm:prSet>
      <dgm:spPr/>
    </dgm:pt>
    <dgm:pt modelId="{FE039C6F-99FB-466E-B0A9-A6AD4D49C4D8}" type="pres">
      <dgm:prSet presAssocID="{B250B85D-20E2-4EE0-91BD-B2030EB2F2EF}" presName="Name13" presStyleLbl="parChTrans1D2" presStyleIdx="6" presStyleCnt="15"/>
      <dgm:spPr/>
    </dgm:pt>
    <dgm:pt modelId="{87DB46FA-02F0-4A4E-95FE-22EF95BE2387}" type="pres">
      <dgm:prSet presAssocID="{F89756E2-30CE-4EE0-A882-625E3229F248}" presName="childText" presStyleLbl="bgAcc1" presStyleIdx="6" presStyleCnt="15" custScaleX="141803">
        <dgm:presLayoutVars>
          <dgm:bulletEnabled val="1"/>
        </dgm:presLayoutVars>
      </dgm:prSet>
      <dgm:spPr/>
    </dgm:pt>
    <dgm:pt modelId="{F22144CF-3A0E-464B-AC6E-D6DA51E31712}" type="pres">
      <dgm:prSet presAssocID="{47E9BF11-7152-4EE3-98AB-A4E8AE567CA5}" presName="root" presStyleCnt="0"/>
      <dgm:spPr/>
    </dgm:pt>
    <dgm:pt modelId="{4B769AD2-6138-4443-8901-8E337CC8711E}" type="pres">
      <dgm:prSet presAssocID="{47E9BF11-7152-4EE3-98AB-A4E8AE567CA5}" presName="rootComposite" presStyleCnt="0"/>
      <dgm:spPr/>
    </dgm:pt>
    <dgm:pt modelId="{EC95AD07-9648-4F88-BC99-D99A45C4A427}" type="pres">
      <dgm:prSet presAssocID="{47E9BF11-7152-4EE3-98AB-A4E8AE567CA5}" presName="rootText" presStyleLbl="node1" presStyleIdx="2" presStyleCnt="4" custScaleX="143384"/>
      <dgm:spPr/>
    </dgm:pt>
    <dgm:pt modelId="{E09EAE7F-9C56-4AFA-8AF6-F862C9CD198B}" type="pres">
      <dgm:prSet presAssocID="{47E9BF11-7152-4EE3-98AB-A4E8AE567CA5}" presName="rootConnector" presStyleLbl="node1" presStyleIdx="2" presStyleCnt="4"/>
      <dgm:spPr/>
    </dgm:pt>
    <dgm:pt modelId="{7B5C8282-7465-4933-B0E1-2EBD883E1CE0}" type="pres">
      <dgm:prSet presAssocID="{47E9BF11-7152-4EE3-98AB-A4E8AE567CA5}" presName="childShape" presStyleCnt="0"/>
      <dgm:spPr/>
    </dgm:pt>
    <dgm:pt modelId="{705F5CCE-CB99-4F22-BEDA-34AC83F4FC1F}" type="pres">
      <dgm:prSet presAssocID="{D88C4C02-4C5E-421A-9533-127143F6A4F8}" presName="Name13" presStyleLbl="parChTrans1D2" presStyleIdx="7" presStyleCnt="15"/>
      <dgm:spPr/>
    </dgm:pt>
    <dgm:pt modelId="{B4DD5B8B-F8E8-443C-9084-B92972FBACB1}" type="pres">
      <dgm:prSet presAssocID="{CCEF8A5A-38C4-4D1B-B228-5AFC48413283}" presName="childText" presStyleLbl="bgAcc1" presStyleIdx="7" presStyleCnt="15" custScaleX="143384">
        <dgm:presLayoutVars>
          <dgm:bulletEnabled val="1"/>
        </dgm:presLayoutVars>
      </dgm:prSet>
      <dgm:spPr/>
    </dgm:pt>
    <dgm:pt modelId="{FB6B5194-67E0-4002-B05B-CA6A99EA1F18}" type="pres">
      <dgm:prSet presAssocID="{5CFB1FEF-B40E-45DB-B050-9A98364689C1}" presName="Name13" presStyleLbl="parChTrans1D2" presStyleIdx="8" presStyleCnt="15"/>
      <dgm:spPr/>
    </dgm:pt>
    <dgm:pt modelId="{BA4DD213-78DD-4D62-979A-3209B5E5AA94}" type="pres">
      <dgm:prSet presAssocID="{D12B8933-C7E5-4DF4-AA76-58100D97DBEB}" presName="childText" presStyleLbl="bgAcc1" presStyleIdx="8" presStyleCnt="15" custScaleX="143384">
        <dgm:presLayoutVars>
          <dgm:bulletEnabled val="1"/>
        </dgm:presLayoutVars>
      </dgm:prSet>
      <dgm:spPr/>
    </dgm:pt>
    <dgm:pt modelId="{C22EA7A4-5830-46D7-ADAF-0586A22AF32D}" type="pres">
      <dgm:prSet presAssocID="{DEE412A6-B933-4D67-A5F6-57864C195211}" presName="Name13" presStyleLbl="parChTrans1D2" presStyleIdx="9" presStyleCnt="15"/>
      <dgm:spPr/>
    </dgm:pt>
    <dgm:pt modelId="{AEDA51D6-4A84-4B54-9E5B-F41A16425C87}" type="pres">
      <dgm:prSet presAssocID="{4485E5FC-62D9-49BF-A8FE-EE095505AFA7}" presName="childText" presStyleLbl="bgAcc1" presStyleIdx="9" presStyleCnt="15" custScaleX="143384">
        <dgm:presLayoutVars>
          <dgm:bulletEnabled val="1"/>
        </dgm:presLayoutVars>
      </dgm:prSet>
      <dgm:spPr/>
    </dgm:pt>
    <dgm:pt modelId="{24F40AA2-E11A-4259-90CB-4DACD9D0B6CD}" type="pres">
      <dgm:prSet presAssocID="{E9041A2A-CA15-43B6-B22C-EE3CD1D90908}" presName="Name13" presStyleLbl="parChTrans1D2" presStyleIdx="10" presStyleCnt="15"/>
      <dgm:spPr/>
    </dgm:pt>
    <dgm:pt modelId="{9D27F76D-71BF-4612-B577-1FC2DD1BDBE9}" type="pres">
      <dgm:prSet presAssocID="{6DCD7219-C62D-4843-B7A4-3C05437C3AB1}" presName="childText" presStyleLbl="bgAcc1" presStyleIdx="10" presStyleCnt="15" custScaleX="143384">
        <dgm:presLayoutVars>
          <dgm:bulletEnabled val="1"/>
        </dgm:presLayoutVars>
      </dgm:prSet>
      <dgm:spPr/>
    </dgm:pt>
    <dgm:pt modelId="{ED644416-29B8-43B8-A5ED-601299056076}" type="pres">
      <dgm:prSet presAssocID="{FAD922FA-2E3C-47F6-A4A8-408523589484}" presName="root" presStyleCnt="0"/>
      <dgm:spPr/>
    </dgm:pt>
    <dgm:pt modelId="{936C9EF8-DFF0-490D-B248-1764DA87A64B}" type="pres">
      <dgm:prSet presAssocID="{FAD922FA-2E3C-47F6-A4A8-408523589484}" presName="rootComposite" presStyleCnt="0"/>
      <dgm:spPr/>
    </dgm:pt>
    <dgm:pt modelId="{13E1A6BC-CB95-43F3-BB15-C7E2DF651045}" type="pres">
      <dgm:prSet presAssocID="{FAD922FA-2E3C-47F6-A4A8-408523589484}" presName="rootText" presStyleLbl="node1" presStyleIdx="3" presStyleCnt="4" custScaleX="148004"/>
      <dgm:spPr/>
    </dgm:pt>
    <dgm:pt modelId="{CFFC13D7-3194-4D64-81FE-876E4394D078}" type="pres">
      <dgm:prSet presAssocID="{FAD922FA-2E3C-47F6-A4A8-408523589484}" presName="rootConnector" presStyleLbl="node1" presStyleIdx="3" presStyleCnt="4"/>
      <dgm:spPr/>
    </dgm:pt>
    <dgm:pt modelId="{D5CD94F9-A40E-427D-BAF2-CC8D79BB4995}" type="pres">
      <dgm:prSet presAssocID="{FAD922FA-2E3C-47F6-A4A8-408523589484}" presName="childShape" presStyleCnt="0"/>
      <dgm:spPr/>
    </dgm:pt>
    <dgm:pt modelId="{4C1F809B-2CD4-4D69-863C-197AB4728702}" type="pres">
      <dgm:prSet presAssocID="{B840DFF1-0EEE-449B-90E2-6A7AB61A73A7}" presName="Name13" presStyleLbl="parChTrans1D2" presStyleIdx="11" presStyleCnt="15"/>
      <dgm:spPr/>
    </dgm:pt>
    <dgm:pt modelId="{99991853-AA1A-41C6-9B1E-9A3DC859D004}" type="pres">
      <dgm:prSet presAssocID="{B003C42E-BC9A-4D0C-BA6C-98833EB21609}" presName="childText" presStyleLbl="bgAcc1" presStyleIdx="11" presStyleCnt="15" custScaleX="148004">
        <dgm:presLayoutVars>
          <dgm:bulletEnabled val="1"/>
        </dgm:presLayoutVars>
      </dgm:prSet>
      <dgm:spPr/>
    </dgm:pt>
    <dgm:pt modelId="{CBDD7502-B63C-436B-8AE7-351BD0FBCA94}" type="pres">
      <dgm:prSet presAssocID="{5A8A71CB-AB48-481F-8D65-E66661805297}" presName="Name13" presStyleLbl="parChTrans1D2" presStyleIdx="12" presStyleCnt="15"/>
      <dgm:spPr/>
    </dgm:pt>
    <dgm:pt modelId="{6591993A-8E83-4546-8265-48744B95370E}" type="pres">
      <dgm:prSet presAssocID="{F2DB0080-6A6B-436C-A099-95771487C8D7}" presName="childText" presStyleLbl="bgAcc1" presStyleIdx="12" presStyleCnt="15" custScaleX="148004">
        <dgm:presLayoutVars>
          <dgm:bulletEnabled val="1"/>
        </dgm:presLayoutVars>
      </dgm:prSet>
      <dgm:spPr/>
    </dgm:pt>
    <dgm:pt modelId="{80983D4C-FDBD-4928-BC47-A81B70BBAA1D}" type="pres">
      <dgm:prSet presAssocID="{4DB64EF0-4B74-4A81-B8EF-4B497977C018}" presName="Name13" presStyleLbl="parChTrans1D2" presStyleIdx="13" presStyleCnt="15"/>
      <dgm:spPr/>
    </dgm:pt>
    <dgm:pt modelId="{2585ADF1-18BF-498D-AD77-6C0B7C71141A}" type="pres">
      <dgm:prSet presAssocID="{0EFB5160-CED7-4782-9137-358C151D52DA}" presName="childText" presStyleLbl="bgAcc1" presStyleIdx="13" presStyleCnt="15" custScaleX="148004">
        <dgm:presLayoutVars>
          <dgm:bulletEnabled val="1"/>
        </dgm:presLayoutVars>
      </dgm:prSet>
      <dgm:spPr/>
    </dgm:pt>
    <dgm:pt modelId="{1DE4995F-528A-48A0-AEE6-3F0B6E074AA0}" type="pres">
      <dgm:prSet presAssocID="{A8E0BF50-A5D8-43DB-AA0E-33526A06C6C4}" presName="Name13" presStyleLbl="parChTrans1D2" presStyleIdx="14" presStyleCnt="15"/>
      <dgm:spPr/>
    </dgm:pt>
    <dgm:pt modelId="{B7F529AE-B6D9-40EB-964E-F34C53A7FF38}" type="pres">
      <dgm:prSet presAssocID="{FD514C78-A6BA-481C-8879-98E3CB8F2A49}" presName="childText" presStyleLbl="bgAcc1" presStyleIdx="14" presStyleCnt="15" custScaleX="148004">
        <dgm:presLayoutVars>
          <dgm:bulletEnabled val="1"/>
        </dgm:presLayoutVars>
      </dgm:prSet>
      <dgm:spPr/>
    </dgm:pt>
  </dgm:ptLst>
  <dgm:cxnLst>
    <dgm:cxn modelId="{D1B77C02-1C3D-47B3-9024-9CB7173B5D14}" srcId="{BE0AB29A-474D-4725-AF1B-5B865521BBB2}" destId="{F5F33C0C-C023-4B3D-98A0-5E549D97ADCA}" srcOrd="1" destOrd="0" parTransId="{886FB91E-635D-4A40-B897-747FB3B1CCF6}" sibTransId="{C0F65DD9-7520-4C81-AB69-8A0B5819765C}"/>
    <dgm:cxn modelId="{E5C71808-8291-4589-A19F-EDC281CB8418}" srcId="{FC96CCC6-F47A-46DB-B96D-15F2F968F892}" destId="{49550709-89E3-4884-9CF9-C14B2D04F1A3}" srcOrd="3" destOrd="0" parTransId="{579364A5-6A9A-4AC9-B068-1020079E149A}" sibTransId="{D7637540-B648-49AE-8BCC-67A7E2FB6385}"/>
    <dgm:cxn modelId="{0C178308-AE2D-4DC6-8A2B-E620583D7F5C}" type="presOf" srcId="{5A8A71CB-AB48-481F-8D65-E66661805297}" destId="{CBDD7502-B63C-436B-8AE7-351BD0FBCA94}" srcOrd="0" destOrd="0" presId="urn:microsoft.com/office/officeart/2005/8/layout/hierarchy3"/>
    <dgm:cxn modelId="{510CD10A-556E-470F-93BF-F7A95E99F662}" type="presOf" srcId="{0EFB5160-CED7-4782-9137-358C151D52DA}" destId="{2585ADF1-18BF-498D-AD77-6C0B7C71141A}" srcOrd="0" destOrd="0" presId="urn:microsoft.com/office/officeart/2005/8/layout/hierarchy3"/>
    <dgm:cxn modelId="{E5922615-C573-47AE-8C32-EE713080F291}" type="presOf" srcId="{FC96CCC6-F47A-46DB-B96D-15F2F968F892}" destId="{DFBA73EC-8FA9-40D7-BC5A-2FE482F3785A}" srcOrd="0" destOrd="0" presId="urn:microsoft.com/office/officeart/2005/8/layout/hierarchy3"/>
    <dgm:cxn modelId="{022B481B-34EA-43F8-A6AC-7039C349D88B}" type="presOf" srcId="{A8E0BF50-A5D8-43DB-AA0E-33526A06C6C4}" destId="{1DE4995F-528A-48A0-AEE6-3F0B6E074AA0}" srcOrd="0" destOrd="0" presId="urn:microsoft.com/office/officeart/2005/8/layout/hierarchy3"/>
    <dgm:cxn modelId="{EBA11F1E-D9C9-4F62-8F24-922208EF4941}" type="presOf" srcId="{F5F33C0C-C023-4B3D-98A0-5E549D97ADCA}" destId="{1BFD1A37-38CD-4869-8037-CB36CA91F519}" srcOrd="0" destOrd="0" presId="urn:microsoft.com/office/officeart/2005/8/layout/hierarchy3"/>
    <dgm:cxn modelId="{0123351E-CFFF-44F3-840E-A0214C009AAE}" srcId="{F5F33C0C-C023-4B3D-98A0-5E549D97ADCA}" destId="{0E1533E9-F8DF-44E4-B24E-95A77BEA9389}" srcOrd="0" destOrd="0" parTransId="{2BE4D1A9-2802-4C66-A5A8-EAE361311E55}" sibTransId="{D9BD4163-C589-4CBA-9C91-1257C92FEBC4}"/>
    <dgm:cxn modelId="{3AF7AC2A-855C-46B7-B294-3ADC7404D68D}" type="presOf" srcId="{CCEF8A5A-38C4-4D1B-B228-5AFC48413283}" destId="{B4DD5B8B-F8E8-443C-9084-B92972FBACB1}" srcOrd="0" destOrd="0" presId="urn:microsoft.com/office/officeart/2005/8/layout/hierarchy3"/>
    <dgm:cxn modelId="{555CBF2E-7ABE-49DD-BC3F-379B60D991D0}" type="presOf" srcId="{2356ECFA-68E5-410D-8653-F1F297B9EF48}" destId="{9A8734CE-6872-4615-8A1B-2FA47867ABE9}" srcOrd="0" destOrd="0" presId="urn:microsoft.com/office/officeart/2005/8/layout/hierarchy3"/>
    <dgm:cxn modelId="{89EDB931-776A-4A8D-891C-A4435C09C688}" type="presOf" srcId="{DEE412A6-B933-4D67-A5F6-57864C195211}" destId="{C22EA7A4-5830-46D7-ADAF-0586A22AF32D}" srcOrd="0" destOrd="0" presId="urn:microsoft.com/office/officeart/2005/8/layout/hierarchy3"/>
    <dgm:cxn modelId="{E9038836-5C5F-4F1D-A9A1-5363AE92DC3F}" type="presOf" srcId="{E9041A2A-CA15-43B6-B22C-EE3CD1D90908}" destId="{24F40AA2-E11A-4259-90CB-4DACD9D0B6CD}" srcOrd="0" destOrd="0" presId="urn:microsoft.com/office/officeart/2005/8/layout/hierarchy3"/>
    <dgm:cxn modelId="{71552B3B-14B0-48E4-A932-ED69042F8AA5}" srcId="{47E9BF11-7152-4EE3-98AB-A4E8AE567CA5}" destId="{D12B8933-C7E5-4DF4-AA76-58100D97DBEB}" srcOrd="1" destOrd="0" parTransId="{5CFB1FEF-B40E-45DB-B050-9A98364689C1}" sibTransId="{6367A9AE-F80B-46ED-BD97-5D478FD3BF92}"/>
    <dgm:cxn modelId="{F34C505B-A11C-4499-9846-C2C3FD574805}" srcId="{FC96CCC6-F47A-46DB-B96D-15F2F968F892}" destId="{5E74BCF1-527F-410B-946E-DBBD9CDE2FE0}" srcOrd="1" destOrd="0" parTransId="{2356ECFA-68E5-410D-8653-F1F297B9EF48}" sibTransId="{FBCA3B74-27CD-4837-A4E8-57BF3D3ECD6A}"/>
    <dgm:cxn modelId="{12EE1C5E-4241-4269-91F6-42DF2F71C931}" type="presOf" srcId="{807602C9-4409-4DD3-883B-105E939E96EE}" destId="{AFC47E0A-EA88-4858-B2FD-75D2E5517DFE}" srcOrd="0" destOrd="0" presId="urn:microsoft.com/office/officeart/2005/8/layout/hierarchy3"/>
    <dgm:cxn modelId="{F9F17F62-7068-42DB-BB8F-EE6999C316ED}" type="presOf" srcId="{F5F33C0C-C023-4B3D-98A0-5E549D97ADCA}" destId="{810DFA0F-F3F7-49C3-8866-9B4D0AEF97B1}" srcOrd="1" destOrd="0" presId="urn:microsoft.com/office/officeart/2005/8/layout/hierarchy3"/>
    <dgm:cxn modelId="{CDFCC942-4BBA-4B3A-861D-6EC804020CA9}" srcId="{FC96CCC6-F47A-46DB-B96D-15F2F968F892}" destId="{FBCB685F-3122-4CF7-95D6-3652E601FEFA}" srcOrd="0" destOrd="0" parTransId="{6CDEA24B-2976-43F9-B403-230E8D3A785A}" sibTransId="{9AC92BA0-C020-4F11-AF98-92C18E5DE94D}"/>
    <dgm:cxn modelId="{0243A263-DD1D-4C56-98CD-B5ED1CE3C0DE}" type="presOf" srcId="{6CDEA24B-2976-43F9-B403-230E8D3A785A}" destId="{0C23D579-428B-4A3C-8497-6E64E5CB34A4}" srcOrd="0" destOrd="0" presId="urn:microsoft.com/office/officeart/2005/8/layout/hierarchy3"/>
    <dgm:cxn modelId="{D110A748-B406-4CB3-8BC7-C34C63195D9F}" type="presOf" srcId="{F2DB0080-6A6B-436C-A099-95771487C8D7}" destId="{6591993A-8E83-4546-8265-48744B95370E}" srcOrd="0" destOrd="0" presId="urn:microsoft.com/office/officeart/2005/8/layout/hierarchy3"/>
    <dgm:cxn modelId="{F662E34A-696C-4CEE-97F7-FE1FA4FD73AF}" type="presOf" srcId="{47E9BF11-7152-4EE3-98AB-A4E8AE567CA5}" destId="{E09EAE7F-9C56-4AFA-8AF6-F862C9CD198B}" srcOrd="1" destOrd="0" presId="urn:microsoft.com/office/officeart/2005/8/layout/hierarchy3"/>
    <dgm:cxn modelId="{D6F8334B-1156-4327-8742-F8246650D0A3}" srcId="{FC96CCC6-F47A-46DB-B96D-15F2F968F892}" destId="{2ED111F0-185A-4BF2-8588-36394C177207}" srcOrd="2" destOrd="0" parTransId="{5DB4FE34-CD8A-447E-BA27-4B85C3A1BAB5}" sibTransId="{686216E3-C0CB-4FE7-9DBC-CB0E8ADA35EF}"/>
    <dgm:cxn modelId="{14FE574B-CBB0-4BB2-ACD7-B5BE8005AC2E}" type="presOf" srcId="{B003C42E-BC9A-4D0C-BA6C-98833EB21609}" destId="{99991853-AA1A-41C6-9B1E-9A3DC859D004}" srcOrd="0" destOrd="0" presId="urn:microsoft.com/office/officeart/2005/8/layout/hierarchy3"/>
    <dgm:cxn modelId="{29DD0C4F-876C-4372-885E-AA7A9D14EC14}" type="presOf" srcId="{2BE4D1A9-2802-4C66-A5A8-EAE361311E55}" destId="{3830CF06-B9D4-47E4-97CD-D57A230EB554}" srcOrd="0" destOrd="0" presId="urn:microsoft.com/office/officeart/2005/8/layout/hierarchy3"/>
    <dgm:cxn modelId="{0FE63C6F-2956-4D1F-9230-9F34811BB1A4}" type="presOf" srcId="{B250B85D-20E2-4EE0-91BD-B2030EB2F2EF}" destId="{FE039C6F-99FB-466E-B0A9-A6AD4D49C4D8}" srcOrd="0" destOrd="0" presId="urn:microsoft.com/office/officeart/2005/8/layout/hierarchy3"/>
    <dgm:cxn modelId="{FCAEA66F-DC7E-43D3-8A58-51BAE73B6BA0}" type="presOf" srcId="{FAD922FA-2E3C-47F6-A4A8-408523589484}" destId="{13E1A6BC-CB95-43F3-BB15-C7E2DF651045}" srcOrd="0" destOrd="0" presId="urn:microsoft.com/office/officeart/2005/8/layout/hierarchy3"/>
    <dgm:cxn modelId="{924DF270-F50F-4348-9092-4B80C196805F}" srcId="{BE0AB29A-474D-4725-AF1B-5B865521BBB2}" destId="{47E9BF11-7152-4EE3-98AB-A4E8AE567CA5}" srcOrd="2" destOrd="0" parTransId="{0B554A63-3DA1-4A08-8B75-990992F4E000}" sibTransId="{23B56368-0771-4209-BC07-2CE3A73952AE}"/>
    <dgm:cxn modelId="{12F8F651-8815-43B9-9D08-9A96DAC1C765}" srcId="{F5F33C0C-C023-4B3D-98A0-5E549D97ADCA}" destId="{F89756E2-30CE-4EE0-A882-625E3229F248}" srcOrd="2" destOrd="0" parTransId="{B250B85D-20E2-4EE0-91BD-B2030EB2F2EF}" sibTransId="{A7B1A7A8-7F8F-40F7-8C31-21CD164D792A}"/>
    <dgm:cxn modelId="{7B725254-3EB0-4E4F-BDF8-237597849701}" type="presOf" srcId="{2ED111F0-185A-4BF2-8588-36394C177207}" destId="{7014997F-4B83-408A-8D78-8CEC51C6BAD0}" srcOrd="0" destOrd="0" presId="urn:microsoft.com/office/officeart/2005/8/layout/hierarchy3"/>
    <dgm:cxn modelId="{853CF277-5F39-42B6-A32C-DF748BE6D16F}" type="presOf" srcId="{F89756E2-30CE-4EE0-A882-625E3229F248}" destId="{87DB46FA-02F0-4A4E-95FE-22EF95BE2387}" srcOrd="0" destOrd="0" presId="urn:microsoft.com/office/officeart/2005/8/layout/hierarchy3"/>
    <dgm:cxn modelId="{09228E7C-673D-485F-B840-ADA5B8D35EC5}" srcId="{FAD922FA-2E3C-47F6-A4A8-408523589484}" destId="{F2DB0080-6A6B-436C-A099-95771487C8D7}" srcOrd="1" destOrd="0" parTransId="{5A8A71CB-AB48-481F-8D65-E66661805297}" sibTransId="{F3CD528B-3C7C-4737-9330-1D9725E03AFB}"/>
    <dgm:cxn modelId="{3A34B17C-7834-499D-8064-AF9CD3468CB7}" type="presOf" srcId="{D12B8933-C7E5-4DF4-AA76-58100D97DBEB}" destId="{BA4DD213-78DD-4D62-979A-3209B5E5AA94}" srcOrd="0" destOrd="0" presId="urn:microsoft.com/office/officeart/2005/8/layout/hierarchy3"/>
    <dgm:cxn modelId="{B3633E7F-6D91-4901-887D-3DB4861D2180}" type="presOf" srcId="{579364A5-6A9A-4AC9-B068-1020079E149A}" destId="{38A4AEEE-D8DD-4DB1-8E73-E8C02F81F345}" srcOrd="0" destOrd="0" presId="urn:microsoft.com/office/officeart/2005/8/layout/hierarchy3"/>
    <dgm:cxn modelId="{B47E9692-260B-47B1-89B4-C43EA69CA613}" type="presOf" srcId="{FBCB685F-3122-4CF7-95D6-3652E601FEFA}" destId="{DDAA474E-D709-4318-8635-750038D7E803}" srcOrd="0" destOrd="0" presId="urn:microsoft.com/office/officeart/2005/8/layout/hierarchy3"/>
    <dgm:cxn modelId="{135FC393-E3AD-4298-BC8F-951F06C80892}" type="presOf" srcId="{47E9BF11-7152-4EE3-98AB-A4E8AE567CA5}" destId="{EC95AD07-9648-4F88-BC99-D99A45C4A427}" srcOrd="0" destOrd="0" presId="urn:microsoft.com/office/officeart/2005/8/layout/hierarchy3"/>
    <dgm:cxn modelId="{6CC0F393-583E-4AAF-8556-9EA2174F8F17}" type="presOf" srcId="{B840DFF1-0EEE-449B-90E2-6A7AB61A73A7}" destId="{4C1F809B-2CD4-4D69-863C-197AB4728702}" srcOrd="0" destOrd="0" presId="urn:microsoft.com/office/officeart/2005/8/layout/hierarchy3"/>
    <dgm:cxn modelId="{AE299797-9A97-4DF0-B76F-09E386937EBB}" type="presOf" srcId="{C5DF5AD2-67D6-4E9D-B097-B18FEC1F7F5B}" destId="{64B043F5-48A2-46F9-8617-A605416CF629}" srcOrd="0" destOrd="0" presId="urn:microsoft.com/office/officeart/2005/8/layout/hierarchy3"/>
    <dgm:cxn modelId="{42525D9A-B77D-4255-AD72-4A0A4AA02143}" srcId="{BE0AB29A-474D-4725-AF1B-5B865521BBB2}" destId="{FC96CCC6-F47A-46DB-B96D-15F2F968F892}" srcOrd="0" destOrd="0" parTransId="{F4AD6810-04A6-4F4B-A33E-36E8E87CCA53}" sibTransId="{99824E32-FCBD-4368-A5DC-D74C7217FCB5}"/>
    <dgm:cxn modelId="{6021B49B-456D-49B4-AB8E-0CEA90C9B76B}" type="presOf" srcId="{4485E5FC-62D9-49BF-A8FE-EE095505AFA7}" destId="{AEDA51D6-4A84-4B54-9E5B-F41A16425C87}" srcOrd="0" destOrd="0" presId="urn:microsoft.com/office/officeart/2005/8/layout/hierarchy3"/>
    <dgm:cxn modelId="{BC5E12A0-CDD5-415C-A4D4-D705B0D5E765}" srcId="{BE0AB29A-474D-4725-AF1B-5B865521BBB2}" destId="{FAD922FA-2E3C-47F6-A4A8-408523589484}" srcOrd="3" destOrd="0" parTransId="{0CFA1D2C-02C8-42A6-9F19-BD9096D19B20}" sibTransId="{5F31425B-1336-464D-A621-9FEA0FC192CD}"/>
    <dgm:cxn modelId="{4E5A45A5-6BF8-4D12-BF1D-417AD878A552}" type="presOf" srcId="{5DB4FE34-CD8A-447E-BA27-4B85C3A1BAB5}" destId="{962672B8-F9F9-4D56-833B-6D42891C8EA9}" srcOrd="0" destOrd="0" presId="urn:microsoft.com/office/officeart/2005/8/layout/hierarchy3"/>
    <dgm:cxn modelId="{168D21AA-2C69-475C-BD52-821E66C7E0B3}" type="presOf" srcId="{FC96CCC6-F47A-46DB-B96D-15F2F968F892}" destId="{8E68786C-2D2F-423C-8885-037D800DCD01}" srcOrd="1" destOrd="0" presId="urn:microsoft.com/office/officeart/2005/8/layout/hierarchy3"/>
    <dgm:cxn modelId="{0F4D5AAE-2D47-43C8-A6D1-2797C5ED9AD7}" srcId="{47E9BF11-7152-4EE3-98AB-A4E8AE567CA5}" destId="{CCEF8A5A-38C4-4D1B-B228-5AFC48413283}" srcOrd="0" destOrd="0" parTransId="{D88C4C02-4C5E-421A-9533-127143F6A4F8}" sibTransId="{A109116B-F363-4B1A-987D-57202BCE9275}"/>
    <dgm:cxn modelId="{1A3DABB0-70ED-4412-BF0D-86F2948FBE38}" type="presOf" srcId="{49550709-89E3-4884-9CF9-C14B2D04F1A3}" destId="{AB703650-CE3F-4169-A28A-B9A6A6660BC8}" srcOrd="0" destOrd="0" presId="urn:microsoft.com/office/officeart/2005/8/layout/hierarchy3"/>
    <dgm:cxn modelId="{365EB6B1-EA86-47EB-8270-6F5CF261BDA9}" type="presOf" srcId="{5CFB1FEF-B40E-45DB-B050-9A98364689C1}" destId="{FB6B5194-67E0-4002-B05B-CA6A99EA1F18}" srcOrd="0" destOrd="0" presId="urn:microsoft.com/office/officeart/2005/8/layout/hierarchy3"/>
    <dgm:cxn modelId="{14ECBAB4-FA22-4028-BE14-053092BECC3F}" type="presOf" srcId="{6DCD7219-C62D-4843-B7A4-3C05437C3AB1}" destId="{9D27F76D-71BF-4612-B577-1FC2DD1BDBE9}" srcOrd="0" destOrd="0" presId="urn:microsoft.com/office/officeart/2005/8/layout/hierarchy3"/>
    <dgm:cxn modelId="{016F52B5-4713-4669-9F70-23DA30812109}" srcId="{47E9BF11-7152-4EE3-98AB-A4E8AE567CA5}" destId="{4485E5FC-62D9-49BF-A8FE-EE095505AFA7}" srcOrd="2" destOrd="0" parTransId="{DEE412A6-B933-4D67-A5F6-57864C195211}" sibTransId="{36CE98E4-C25D-4DD5-B4E9-8799D55359DC}"/>
    <dgm:cxn modelId="{960AD3B9-2F1A-4ED6-AD29-64DDFABEF261}" type="presOf" srcId="{4DB64EF0-4B74-4A81-B8EF-4B497977C018}" destId="{80983D4C-FDBD-4928-BC47-A81B70BBAA1D}" srcOrd="0" destOrd="0" presId="urn:microsoft.com/office/officeart/2005/8/layout/hierarchy3"/>
    <dgm:cxn modelId="{E22491BA-C208-4645-8230-2832F86B24E5}" srcId="{FAD922FA-2E3C-47F6-A4A8-408523589484}" destId="{0EFB5160-CED7-4782-9137-358C151D52DA}" srcOrd="2" destOrd="0" parTransId="{4DB64EF0-4B74-4A81-B8EF-4B497977C018}" sibTransId="{5C54C261-44FC-48E8-BEAD-6FA2686BF8A0}"/>
    <dgm:cxn modelId="{7C7C7FBB-F1B4-4D2B-9AB9-163A7BB89D2B}" srcId="{47E9BF11-7152-4EE3-98AB-A4E8AE567CA5}" destId="{6DCD7219-C62D-4843-B7A4-3C05437C3AB1}" srcOrd="3" destOrd="0" parTransId="{E9041A2A-CA15-43B6-B22C-EE3CD1D90908}" sibTransId="{E7C6633A-24C1-4F93-A929-0EEB46366A69}"/>
    <dgm:cxn modelId="{34DC78C1-3340-4A25-8B40-E8B38240127F}" type="presOf" srcId="{FAD922FA-2E3C-47F6-A4A8-408523589484}" destId="{CFFC13D7-3194-4D64-81FE-876E4394D078}" srcOrd="1" destOrd="0" presId="urn:microsoft.com/office/officeart/2005/8/layout/hierarchy3"/>
    <dgm:cxn modelId="{BAEB1CC9-5138-4C64-910E-E424ACDFBB28}" srcId="{F5F33C0C-C023-4B3D-98A0-5E549D97ADCA}" destId="{807602C9-4409-4DD3-883B-105E939E96EE}" srcOrd="1" destOrd="0" parTransId="{C5DF5AD2-67D6-4E9D-B097-B18FEC1F7F5B}" sibTransId="{9432E445-62FC-41E7-88E1-D146FC51E23C}"/>
    <dgm:cxn modelId="{30697DCE-3FA3-4982-A976-222BE60D455E}" srcId="{FAD922FA-2E3C-47F6-A4A8-408523589484}" destId="{FD514C78-A6BA-481C-8879-98E3CB8F2A49}" srcOrd="3" destOrd="0" parTransId="{A8E0BF50-A5D8-43DB-AA0E-33526A06C6C4}" sibTransId="{2868A2E7-0468-4AF2-8422-3CB1980DBA83}"/>
    <dgm:cxn modelId="{106984D3-6014-448F-B1F7-98F32A4C97A2}" type="presOf" srcId="{D88C4C02-4C5E-421A-9533-127143F6A4F8}" destId="{705F5CCE-CB99-4F22-BEDA-34AC83F4FC1F}" srcOrd="0" destOrd="0" presId="urn:microsoft.com/office/officeart/2005/8/layout/hierarchy3"/>
    <dgm:cxn modelId="{70CB49DA-62AA-4864-B982-8844A609FFAA}" srcId="{FAD922FA-2E3C-47F6-A4A8-408523589484}" destId="{B003C42E-BC9A-4D0C-BA6C-98833EB21609}" srcOrd="0" destOrd="0" parTransId="{B840DFF1-0EEE-449B-90E2-6A7AB61A73A7}" sibTransId="{942E1576-E4C1-42F1-AD18-7A5E1B04847C}"/>
    <dgm:cxn modelId="{A43B96DB-8A4A-47A8-AA5C-A146FAA3DC67}" type="presOf" srcId="{FD514C78-A6BA-481C-8879-98E3CB8F2A49}" destId="{B7F529AE-B6D9-40EB-964E-F34C53A7FF38}" srcOrd="0" destOrd="0" presId="urn:microsoft.com/office/officeart/2005/8/layout/hierarchy3"/>
    <dgm:cxn modelId="{9C8920DD-798B-4896-8983-6CA18D2AB102}" type="presOf" srcId="{5E74BCF1-527F-410B-946E-DBBD9CDE2FE0}" destId="{24628479-DB02-4081-B2DD-654D0D6C57C4}" srcOrd="0" destOrd="0" presId="urn:microsoft.com/office/officeart/2005/8/layout/hierarchy3"/>
    <dgm:cxn modelId="{5AFBADEC-9778-421A-9FB5-44CB7FFA20B0}" type="presOf" srcId="{0E1533E9-F8DF-44E4-B24E-95A77BEA9389}" destId="{DE13FC6A-4FB1-4600-88C3-4A77A164FB80}" srcOrd="0" destOrd="0" presId="urn:microsoft.com/office/officeart/2005/8/layout/hierarchy3"/>
    <dgm:cxn modelId="{C15398F5-BE6D-4D78-8D7A-D9429B7F324C}" type="presOf" srcId="{BE0AB29A-474D-4725-AF1B-5B865521BBB2}" destId="{44C9A8FD-C006-4DCC-A61F-141666E0E108}" srcOrd="0" destOrd="0" presId="urn:microsoft.com/office/officeart/2005/8/layout/hierarchy3"/>
    <dgm:cxn modelId="{DE6B99F1-3E3F-4091-956F-96FA46BD0CF4}" type="presParOf" srcId="{44C9A8FD-C006-4DCC-A61F-141666E0E108}" destId="{ABD6694E-5747-4477-919B-E2CCD25A52EF}" srcOrd="0" destOrd="0" presId="urn:microsoft.com/office/officeart/2005/8/layout/hierarchy3"/>
    <dgm:cxn modelId="{DC02B87B-6E62-426C-A021-2B9A8C22E056}" type="presParOf" srcId="{ABD6694E-5747-4477-919B-E2CCD25A52EF}" destId="{D16F02F2-B003-4B3E-93C8-4FCF156413A4}" srcOrd="0" destOrd="0" presId="urn:microsoft.com/office/officeart/2005/8/layout/hierarchy3"/>
    <dgm:cxn modelId="{63B84F0F-4E8C-4CCF-A5C9-E9A33F3EFA84}" type="presParOf" srcId="{D16F02F2-B003-4B3E-93C8-4FCF156413A4}" destId="{DFBA73EC-8FA9-40D7-BC5A-2FE482F3785A}" srcOrd="0" destOrd="0" presId="urn:microsoft.com/office/officeart/2005/8/layout/hierarchy3"/>
    <dgm:cxn modelId="{01F85843-314B-4EF3-AC40-979523BD0CD3}" type="presParOf" srcId="{D16F02F2-B003-4B3E-93C8-4FCF156413A4}" destId="{8E68786C-2D2F-423C-8885-037D800DCD01}" srcOrd="1" destOrd="0" presId="urn:microsoft.com/office/officeart/2005/8/layout/hierarchy3"/>
    <dgm:cxn modelId="{5A88D5A9-F28F-4BAC-9891-9B1D67070EA6}" type="presParOf" srcId="{ABD6694E-5747-4477-919B-E2CCD25A52EF}" destId="{F9234617-A4BE-4DD5-96B7-34ABA956B2CB}" srcOrd="1" destOrd="0" presId="urn:microsoft.com/office/officeart/2005/8/layout/hierarchy3"/>
    <dgm:cxn modelId="{5D4FE095-2DAF-4D66-A381-BBB6288C655C}" type="presParOf" srcId="{F9234617-A4BE-4DD5-96B7-34ABA956B2CB}" destId="{0C23D579-428B-4A3C-8497-6E64E5CB34A4}" srcOrd="0" destOrd="0" presId="urn:microsoft.com/office/officeart/2005/8/layout/hierarchy3"/>
    <dgm:cxn modelId="{C6D7C2A3-D110-4C25-9DC2-9290145F096D}" type="presParOf" srcId="{F9234617-A4BE-4DD5-96B7-34ABA956B2CB}" destId="{DDAA474E-D709-4318-8635-750038D7E803}" srcOrd="1" destOrd="0" presId="urn:microsoft.com/office/officeart/2005/8/layout/hierarchy3"/>
    <dgm:cxn modelId="{C42105F2-6779-4CD5-92AA-6026E0510346}" type="presParOf" srcId="{F9234617-A4BE-4DD5-96B7-34ABA956B2CB}" destId="{9A8734CE-6872-4615-8A1B-2FA47867ABE9}" srcOrd="2" destOrd="0" presId="urn:microsoft.com/office/officeart/2005/8/layout/hierarchy3"/>
    <dgm:cxn modelId="{8810C4B3-A10F-4AA3-AAAC-48FC7389AC76}" type="presParOf" srcId="{F9234617-A4BE-4DD5-96B7-34ABA956B2CB}" destId="{24628479-DB02-4081-B2DD-654D0D6C57C4}" srcOrd="3" destOrd="0" presId="urn:microsoft.com/office/officeart/2005/8/layout/hierarchy3"/>
    <dgm:cxn modelId="{F2F2E264-F7EB-4AA1-97F2-FA0FA1BBB783}" type="presParOf" srcId="{F9234617-A4BE-4DD5-96B7-34ABA956B2CB}" destId="{962672B8-F9F9-4D56-833B-6D42891C8EA9}" srcOrd="4" destOrd="0" presId="urn:microsoft.com/office/officeart/2005/8/layout/hierarchy3"/>
    <dgm:cxn modelId="{BCCDD306-E771-4AC1-9CF1-8D688F854B27}" type="presParOf" srcId="{F9234617-A4BE-4DD5-96B7-34ABA956B2CB}" destId="{7014997F-4B83-408A-8D78-8CEC51C6BAD0}" srcOrd="5" destOrd="0" presId="urn:microsoft.com/office/officeart/2005/8/layout/hierarchy3"/>
    <dgm:cxn modelId="{F546AAB4-CB37-494D-A655-73BF68A2883B}" type="presParOf" srcId="{F9234617-A4BE-4DD5-96B7-34ABA956B2CB}" destId="{38A4AEEE-D8DD-4DB1-8E73-E8C02F81F345}" srcOrd="6" destOrd="0" presId="urn:microsoft.com/office/officeart/2005/8/layout/hierarchy3"/>
    <dgm:cxn modelId="{B3730B0A-2F08-45C1-B38F-A82F7AB84E4C}" type="presParOf" srcId="{F9234617-A4BE-4DD5-96B7-34ABA956B2CB}" destId="{AB703650-CE3F-4169-A28A-B9A6A6660BC8}" srcOrd="7" destOrd="0" presId="urn:microsoft.com/office/officeart/2005/8/layout/hierarchy3"/>
    <dgm:cxn modelId="{D253F7B3-1B5F-4FF0-B8AD-796539F631EC}" type="presParOf" srcId="{44C9A8FD-C006-4DCC-A61F-141666E0E108}" destId="{FB4349B6-6A6F-4FF7-9C91-7B4078F6F3F6}" srcOrd="1" destOrd="0" presId="urn:microsoft.com/office/officeart/2005/8/layout/hierarchy3"/>
    <dgm:cxn modelId="{3DAE82DB-EC12-4DA3-A5FB-7CC2A249B6B0}" type="presParOf" srcId="{FB4349B6-6A6F-4FF7-9C91-7B4078F6F3F6}" destId="{D0EB38A0-AD22-42BC-8572-51A2A610A064}" srcOrd="0" destOrd="0" presId="urn:microsoft.com/office/officeart/2005/8/layout/hierarchy3"/>
    <dgm:cxn modelId="{29C6BD16-B52E-472B-AFDC-7043164D81AE}" type="presParOf" srcId="{D0EB38A0-AD22-42BC-8572-51A2A610A064}" destId="{1BFD1A37-38CD-4869-8037-CB36CA91F519}" srcOrd="0" destOrd="0" presId="urn:microsoft.com/office/officeart/2005/8/layout/hierarchy3"/>
    <dgm:cxn modelId="{5C0832A6-8FFD-426E-9AC0-F8EC5352EB7C}" type="presParOf" srcId="{D0EB38A0-AD22-42BC-8572-51A2A610A064}" destId="{810DFA0F-F3F7-49C3-8866-9B4D0AEF97B1}" srcOrd="1" destOrd="0" presId="urn:microsoft.com/office/officeart/2005/8/layout/hierarchy3"/>
    <dgm:cxn modelId="{56043588-4ED4-40EF-8D57-3315D8885F7D}" type="presParOf" srcId="{FB4349B6-6A6F-4FF7-9C91-7B4078F6F3F6}" destId="{A0D6CC48-1119-4EA6-B812-3F5B663A5855}" srcOrd="1" destOrd="0" presId="urn:microsoft.com/office/officeart/2005/8/layout/hierarchy3"/>
    <dgm:cxn modelId="{CB6E565A-DB53-4586-A715-CC540DB31C59}" type="presParOf" srcId="{A0D6CC48-1119-4EA6-B812-3F5B663A5855}" destId="{3830CF06-B9D4-47E4-97CD-D57A230EB554}" srcOrd="0" destOrd="0" presId="urn:microsoft.com/office/officeart/2005/8/layout/hierarchy3"/>
    <dgm:cxn modelId="{EDB60F9C-0AEF-4FEA-B63D-6378E8711468}" type="presParOf" srcId="{A0D6CC48-1119-4EA6-B812-3F5B663A5855}" destId="{DE13FC6A-4FB1-4600-88C3-4A77A164FB80}" srcOrd="1" destOrd="0" presId="urn:microsoft.com/office/officeart/2005/8/layout/hierarchy3"/>
    <dgm:cxn modelId="{25A4F971-2C8B-48A0-84AD-5FC8AC976492}" type="presParOf" srcId="{A0D6CC48-1119-4EA6-B812-3F5B663A5855}" destId="{64B043F5-48A2-46F9-8617-A605416CF629}" srcOrd="2" destOrd="0" presId="urn:microsoft.com/office/officeart/2005/8/layout/hierarchy3"/>
    <dgm:cxn modelId="{F05571F1-D192-4C41-A70A-3752927AB0E9}" type="presParOf" srcId="{A0D6CC48-1119-4EA6-B812-3F5B663A5855}" destId="{AFC47E0A-EA88-4858-B2FD-75D2E5517DFE}" srcOrd="3" destOrd="0" presId="urn:microsoft.com/office/officeart/2005/8/layout/hierarchy3"/>
    <dgm:cxn modelId="{02BCE0B4-4CD2-4A29-998E-37A548625441}" type="presParOf" srcId="{A0D6CC48-1119-4EA6-B812-3F5B663A5855}" destId="{FE039C6F-99FB-466E-B0A9-A6AD4D49C4D8}" srcOrd="4" destOrd="0" presId="urn:microsoft.com/office/officeart/2005/8/layout/hierarchy3"/>
    <dgm:cxn modelId="{4B7305B7-1A66-437F-888C-F485A5D9223B}" type="presParOf" srcId="{A0D6CC48-1119-4EA6-B812-3F5B663A5855}" destId="{87DB46FA-02F0-4A4E-95FE-22EF95BE2387}" srcOrd="5" destOrd="0" presId="urn:microsoft.com/office/officeart/2005/8/layout/hierarchy3"/>
    <dgm:cxn modelId="{4AAD4301-7E09-488C-B833-38E86AC0C1AA}" type="presParOf" srcId="{44C9A8FD-C006-4DCC-A61F-141666E0E108}" destId="{F22144CF-3A0E-464B-AC6E-D6DA51E31712}" srcOrd="2" destOrd="0" presId="urn:microsoft.com/office/officeart/2005/8/layout/hierarchy3"/>
    <dgm:cxn modelId="{C08F211A-357C-4FCC-AE56-DBB3CEA557BA}" type="presParOf" srcId="{F22144CF-3A0E-464B-AC6E-D6DA51E31712}" destId="{4B769AD2-6138-4443-8901-8E337CC8711E}" srcOrd="0" destOrd="0" presId="urn:microsoft.com/office/officeart/2005/8/layout/hierarchy3"/>
    <dgm:cxn modelId="{891656CE-81DB-419B-AC0B-E4C4856C66CB}" type="presParOf" srcId="{4B769AD2-6138-4443-8901-8E337CC8711E}" destId="{EC95AD07-9648-4F88-BC99-D99A45C4A427}" srcOrd="0" destOrd="0" presId="urn:microsoft.com/office/officeart/2005/8/layout/hierarchy3"/>
    <dgm:cxn modelId="{35C5CA55-C6E8-4CE3-A18E-8232868FD861}" type="presParOf" srcId="{4B769AD2-6138-4443-8901-8E337CC8711E}" destId="{E09EAE7F-9C56-4AFA-8AF6-F862C9CD198B}" srcOrd="1" destOrd="0" presId="urn:microsoft.com/office/officeart/2005/8/layout/hierarchy3"/>
    <dgm:cxn modelId="{C28BDF4A-751B-48B3-88F5-B1A63BEBAB29}" type="presParOf" srcId="{F22144CF-3A0E-464B-AC6E-D6DA51E31712}" destId="{7B5C8282-7465-4933-B0E1-2EBD883E1CE0}" srcOrd="1" destOrd="0" presId="urn:microsoft.com/office/officeart/2005/8/layout/hierarchy3"/>
    <dgm:cxn modelId="{96B24D83-5A6A-40B0-AA88-91BBE39BE19D}" type="presParOf" srcId="{7B5C8282-7465-4933-B0E1-2EBD883E1CE0}" destId="{705F5CCE-CB99-4F22-BEDA-34AC83F4FC1F}" srcOrd="0" destOrd="0" presId="urn:microsoft.com/office/officeart/2005/8/layout/hierarchy3"/>
    <dgm:cxn modelId="{5C8CF474-AD2E-4A36-88CC-D4E10D7A5E26}" type="presParOf" srcId="{7B5C8282-7465-4933-B0E1-2EBD883E1CE0}" destId="{B4DD5B8B-F8E8-443C-9084-B92972FBACB1}" srcOrd="1" destOrd="0" presId="urn:microsoft.com/office/officeart/2005/8/layout/hierarchy3"/>
    <dgm:cxn modelId="{543A5D8D-2B0B-4183-BD80-37FF27D90E7F}" type="presParOf" srcId="{7B5C8282-7465-4933-B0E1-2EBD883E1CE0}" destId="{FB6B5194-67E0-4002-B05B-CA6A99EA1F18}" srcOrd="2" destOrd="0" presId="urn:microsoft.com/office/officeart/2005/8/layout/hierarchy3"/>
    <dgm:cxn modelId="{8B39AFCB-0216-4710-804C-DDDDDCF9D22C}" type="presParOf" srcId="{7B5C8282-7465-4933-B0E1-2EBD883E1CE0}" destId="{BA4DD213-78DD-4D62-979A-3209B5E5AA94}" srcOrd="3" destOrd="0" presId="urn:microsoft.com/office/officeart/2005/8/layout/hierarchy3"/>
    <dgm:cxn modelId="{71395362-011D-40EA-B5F5-5D0A801587FC}" type="presParOf" srcId="{7B5C8282-7465-4933-B0E1-2EBD883E1CE0}" destId="{C22EA7A4-5830-46D7-ADAF-0586A22AF32D}" srcOrd="4" destOrd="0" presId="urn:microsoft.com/office/officeart/2005/8/layout/hierarchy3"/>
    <dgm:cxn modelId="{EE5BA5A6-80AB-43EE-82BA-52EF05FCCE25}" type="presParOf" srcId="{7B5C8282-7465-4933-B0E1-2EBD883E1CE0}" destId="{AEDA51D6-4A84-4B54-9E5B-F41A16425C87}" srcOrd="5" destOrd="0" presId="urn:microsoft.com/office/officeart/2005/8/layout/hierarchy3"/>
    <dgm:cxn modelId="{A3E5DBED-2080-4B5C-8E0E-06155E8B1533}" type="presParOf" srcId="{7B5C8282-7465-4933-B0E1-2EBD883E1CE0}" destId="{24F40AA2-E11A-4259-90CB-4DACD9D0B6CD}" srcOrd="6" destOrd="0" presId="urn:microsoft.com/office/officeart/2005/8/layout/hierarchy3"/>
    <dgm:cxn modelId="{40E58730-7D08-477D-9314-8AA2904C6DB9}" type="presParOf" srcId="{7B5C8282-7465-4933-B0E1-2EBD883E1CE0}" destId="{9D27F76D-71BF-4612-B577-1FC2DD1BDBE9}" srcOrd="7" destOrd="0" presId="urn:microsoft.com/office/officeart/2005/8/layout/hierarchy3"/>
    <dgm:cxn modelId="{3424A330-74C3-4638-9316-2CAFB5DBF00D}" type="presParOf" srcId="{44C9A8FD-C006-4DCC-A61F-141666E0E108}" destId="{ED644416-29B8-43B8-A5ED-601299056076}" srcOrd="3" destOrd="0" presId="urn:microsoft.com/office/officeart/2005/8/layout/hierarchy3"/>
    <dgm:cxn modelId="{AF310486-8DA9-4413-BC0A-44DFEF044600}" type="presParOf" srcId="{ED644416-29B8-43B8-A5ED-601299056076}" destId="{936C9EF8-DFF0-490D-B248-1764DA87A64B}" srcOrd="0" destOrd="0" presId="urn:microsoft.com/office/officeart/2005/8/layout/hierarchy3"/>
    <dgm:cxn modelId="{1A1EFDA5-1551-47B1-9397-75BF6C4ABDD3}" type="presParOf" srcId="{936C9EF8-DFF0-490D-B248-1764DA87A64B}" destId="{13E1A6BC-CB95-43F3-BB15-C7E2DF651045}" srcOrd="0" destOrd="0" presId="urn:microsoft.com/office/officeart/2005/8/layout/hierarchy3"/>
    <dgm:cxn modelId="{F689CF24-5B13-471E-B670-D12AA8133A60}" type="presParOf" srcId="{936C9EF8-DFF0-490D-B248-1764DA87A64B}" destId="{CFFC13D7-3194-4D64-81FE-876E4394D078}" srcOrd="1" destOrd="0" presId="urn:microsoft.com/office/officeart/2005/8/layout/hierarchy3"/>
    <dgm:cxn modelId="{5576E4D0-D0C5-4F26-96DE-2DB5D36DC003}" type="presParOf" srcId="{ED644416-29B8-43B8-A5ED-601299056076}" destId="{D5CD94F9-A40E-427D-BAF2-CC8D79BB4995}" srcOrd="1" destOrd="0" presId="urn:microsoft.com/office/officeart/2005/8/layout/hierarchy3"/>
    <dgm:cxn modelId="{B5BB700D-940E-4892-B104-C519F8F3106D}" type="presParOf" srcId="{D5CD94F9-A40E-427D-BAF2-CC8D79BB4995}" destId="{4C1F809B-2CD4-4D69-863C-197AB4728702}" srcOrd="0" destOrd="0" presId="urn:microsoft.com/office/officeart/2005/8/layout/hierarchy3"/>
    <dgm:cxn modelId="{07EC0337-C72B-4B4D-87DC-B5B343E2F0EF}" type="presParOf" srcId="{D5CD94F9-A40E-427D-BAF2-CC8D79BB4995}" destId="{99991853-AA1A-41C6-9B1E-9A3DC859D004}" srcOrd="1" destOrd="0" presId="urn:microsoft.com/office/officeart/2005/8/layout/hierarchy3"/>
    <dgm:cxn modelId="{43AAFF05-2145-4508-ABC4-0BDC2430CBE8}" type="presParOf" srcId="{D5CD94F9-A40E-427D-BAF2-CC8D79BB4995}" destId="{CBDD7502-B63C-436B-8AE7-351BD0FBCA94}" srcOrd="2" destOrd="0" presId="urn:microsoft.com/office/officeart/2005/8/layout/hierarchy3"/>
    <dgm:cxn modelId="{ACAD4497-ADAE-4D9C-9059-1DD901FCB690}" type="presParOf" srcId="{D5CD94F9-A40E-427D-BAF2-CC8D79BB4995}" destId="{6591993A-8E83-4546-8265-48744B95370E}" srcOrd="3" destOrd="0" presId="urn:microsoft.com/office/officeart/2005/8/layout/hierarchy3"/>
    <dgm:cxn modelId="{FB982598-1574-4721-9303-C40454466F5A}" type="presParOf" srcId="{D5CD94F9-A40E-427D-BAF2-CC8D79BB4995}" destId="{80983D4C-FDBD-4928-BC47-A81B70BBAA1D}" srcOrd="4" destOrd="0" presId="urn:microsoft.com/office/officeart/2005/8/layout/hierarchy3"/>
    <dgm:cxn modelId="{DE1FE439-CD1B-4A55-9634-53B7F9F54432}" type="presParOf" srcId="{D5CD94F9-A40E-427D-BAF2-CC8D79BB4995}" destId="{2585ADF1-18BF-498D-AD77-6C0B7C71141A}" srcOrd="5" destOrd="0" presId="urn:microsoft.com/office/officeart/2005/8/layout/hierarchy3"/>
    <dgm:cxn modelId="{B4A3DB2F-C005-4542-B2FA-9971BB3F565A}" type="presParOf" srcId="{D5CD94F9-A40E-427D-BAF2-CC8D79BB4995}" destId="{1DE4995F-528A-48A0-AEE6-3F0B6E074AA0}" srcOrd="6" destOrd="0" presId="urn:microsoft.com/office/officeart/2005/8/layout/hierarchy3"/>
    <dgm:cxn modelId="{1BD4700E-1B5F-4DEC-B8D2-92ADB2CB526A}" type="presParOf" srcId="{D5CD94F9-A40E-427D-BAF2-CC8D79BB4995}" destId="{B7F529AE-B6D9-40EB-964E-F34C53A7FF3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BA242D4-5080-4034-B7F6-45CCD6D68EAD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554874-E95B-4624-A2C1-2E1C8600D53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30,7</a:t>
          </a:r>
        </a:p>
      </dgm:t>
    </dgm:pt>
    <dgm:pt modelId="{6A7966DA-214E-44A3-B608-97F4ADE7C538}" type="par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E13CCC1-A1A1-4FFD-8575-01E238F11853}" type="sibTrans" cxnId="{2C4EBBE9-5D27-4562-86F6-97421D787A5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CDA8A322-F419-42A8-A42D-B1A3EFB3141C}">
      <dgm:prSet phldrT="[Текст]" custT="1"/>
      <dgm:spPr/>
      <dgm:t>
        <a:bodyPr/>
        <a:lstStyle/>
        <a:p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Отдел «Учебно-научный центр»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Т.В. Овчинникова</a:t>
          </a:r>
        </a:p>
      </dgm:t>
    </dgm:pt>
    <dgm:pt modelId="{0984487A-DDC9-401A-BE44-98776530CDBC}" type="par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A430A808-8336-4F91-A4FD-D261802B837F}" type="sibTrans" cxnId="{55F2D455-4AA3-4B73-8DD2-E4D50F0308C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2CDDCE32-71A0-4A8F-B726-E682897980C8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21,1</a:t>
          </a:r>
        </a:p>
      </dgm:t>
    </dgm:pt>
    <dgm:pt modelId="{475BEF30-6911-4EFD-9990-38A827CE9014}" type="par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54F13A9F-F755-491F-9CB0-353424B1DE39}" type="sibTrans" cxnId="{0907C476-855F-4025-89D1-9045A3FC07B8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C17CA5A-7334-4D99-B737-62FE5CBB1208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биотехнологии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А.И. Мирошников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6EACFC5-5BD5-4981-BF53-2BE18D5D2DF7}" type="par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E62681B0-1806-4FC2-828A-EE12DA0D2713}" type="sibTrans" cxnId="{7D71FC20-B7D7-47E0-BBAA-426E5132223B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09F6E2C-5190-4CD8-A9A9-FDA02D814CD3}">
      <dgm:prSet phldrT="[Текст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Лаборатория биоинформационных методов комбинаторной химии и биологии         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П.В. Баранов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1AA2A655-9834-4EFF-8D7C-22746A4F062E}" type="par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15272451-96C0-4FA6-8AC9-C0716C71AA47}" type="sibTrans" cxnId="{A5B47E9E-68BD-44D3-BA13-11AAA24EBC09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95EF3516-ED95-420E-A67C-2284FEE1B41C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latin typeface="+mn-lt"/>
            </a:rPr>
            <a:t>ИФ 25,3</a:t>
          </a:r>
        </a:p>
      </dgm:t>
    </dgm:pt>
    <dgm:pt modelId="{58E9126E-3F0F-41C2-AC0A-55842492F506}" type="par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7EE307CC-2CE2-4958-BD1F-42EE9008D5B5}" type="sibTrans" cxnId="{9C732404-DE32-48F1-8F0B-D32D36AFCC7F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B4FDCFF6-E3BA-4CA1-BB23-867716A0A32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>
              <a:latin typeface="+mn-lt"/>
            </a:rPr>
            <a:t>ИФ 7,2</a:t>
          </a:r>
        </a:p>
      </dgm:t>
    </dgm:pt>
    <dgm:pt modelId="{610B26F6-24CC-4905-8E5B-891F8B829A98}" type="par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D4D027CA-8E35-4BF3-9F35-339F4CCB734C}" type="sibTrans" cxnId="{7341E6E5-DF99-4DCB-B033-EE82326181A4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3ACF330B-09D6-4E86-A28C-20DDF7714B25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кросс-сшивающих ферментов</a:t>
          </a:r>
        </a:p>
      </dgm:t>
    </dgm:pt>
    <dgm:pt modelId="{17B884B8-7699-483E-A069-3138A673C42D}" type="par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FC1A35EC-7D4F-4464-A047-86D224546247}" type="sibTrans" cxnId="{F9E776B6-BAB9-41D7-818D-CA0245286CFA}">
      <dgm:prSet/>
      <dgm:spPr/>
      <dgm:t>
        <a:bodyPr/>
        <a:lstStyle/>
        <a:p>
          <a:endParaRPr lang="ru-RU" sz="1800">
            <a:latin typeface="+mn-lt"/>
          </a:endParaRPr>
        </a:p>
      </dgm:t>
    </dgm:pt>
    <dgm:pt modelId="{41F236DF-BB54-4B83-9778-B0EFACCDD298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НПП технологии синтеза нуклеиновых кислот и их компонентов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С.А. Феофанов</a:t>
          </a:r>
        </a:p>
      </dgm:t>
    </dgm:pt>
    <dgm:pt modelId="{812B688D-5272-49AA-88D0-F523994B314D}" type="parTrans" cxnId="{F0F0BC0A-5DEA-4898-9E36-2587186C62BA}">
      <dgm:prSet/>
      <dgm:spPr/>
      <dgm:t>
        <a:bodyPr/>
        <a:lstStyle/>
        <a:p>
          <a:endParaRPr lang="ru-RU"/>
        </a:p>
      </dgm:t>
    </dgm:pt>
    <dgm:pt modelId="{EB54D18E-8686-466A-A712-560FBC0AF71A}" type="sibTrans" cxnId="{F0F0BC0A-5DEA-4898-9E36-2587186C62BA}">
      <dgm:prSet/>
      <dgm:spPr/>
      <dgm:t>
        <a:bodyPr/>
        <a:lstStyle/>
        <a:p>
          <a:endParaRPr lang="ru-RU"/>
        </a:p>
      </dgm:t>
    </dgm:pt>
    <dgm:pt modelId="{C4D82643-CD15-45D4-B37F-71BB944B4FA5}">
      <dgm:prSet phldrT="[Текст]" custT="1"/>
      <dgm:spPr>
        <a:solidFill>
          <a:srgbClr val="417B85"/>
        </a:solidFill>
      </dgm:spPr>
      <dgm:t>
        <a:bodyPr/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ИФ 0</a:t>
          </a:r>
        </a:p>
      </dgm:t>
    </dgm:pt>
    <dgm:pt modelId="{F6500951-AD82-4850-A30A-E92E1EB96D5C}" type="parTrans" cxnId="{F1FAF823-DCBF-434F-ABF1-52AC6BA39A4B}">
      <dgm:prSet/>
      <dgm:spPr/>
      <dgm:t>
        <a:bodyPr/>
        <a:lstStyle/>
        <a:p>
          <a:endParaRPr lang="ru-RU"/>
        </a:p>
      </dgm:t>
    </dgm:pt>
    <dgm:pt modelId="{BB0E2D1C-6026-4F24-ACA7-57AE8BD36A6B}" type="sibTrans" cxnId="{F1FAF823-DCBF-434F-ABF1-52AC6BA39A4B}">
      <dgm:prSet/>
      <dgm:spPr/>
      <dgm:t>
        <a:bodyPr/>
        <a:lstStyle/>
        <a:p>
          <a:endParaRPr lang="ru-RU"/>
        </a:p>
      </dgm:t>
    </dgm:pt>
    <dgm:pt modelId="{EAC15BCB-1F96-4BF2-A726-6C872C4CBAA4}">
      <dgm:prSet phldrT="[Текст]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НПП «Питомник лабораторных животных»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Г.Б. Телегин</a:t>
          </a:r>
        </a:p>
      </dgm:t>
    </dgm:pt>
    <dgm:pt modelId="{EEAF5A10-397A-412A-9F18-AD983862ABF6}" type="parTrans" cxnId="{EFC9D05C-6DF0-42A0-82E8-099B14296130}">
      <dgm:prSet/>
      <dgm:spPr/>
      <dgm:t>
        <a:bodyPr/>
        <a:lstStyle/>
        <a:p>
          <a:endParaRPr lang="ru-RU"/>
        </a:p>
      </dgm:t>
    </dgm:pt>
    <dgm:pt modelId="{73815D81-F474-4270-BF43-E9147B5D3A13}" type="sibTrans" cxnId="{EFC9D05C-6DF0-42A0-82E8-099B14296130}">
      <dgm:prSet/>
      <dgm:spPr/>
      <dgm:t>
        <a:bodyPr/>
        <a:lstStyle/>
        <a:p>
          <a:endParaRPr lang="ru-RU"/>
        </a:p>
      </dgm:t>
    </dgm:pt>
    <dgm:pt modelId="{9856FA8C-FE51-486B-9FAA-F3340D28E3AC}">
      <dgm:prSet phldrT="[Текст]" custT="1"/>
      <dgm:spPr>
        <a:solidFill>
          <a:srgbClr val="417B85"/>
        </a:solidFill>
      </dgm:spPr>
      <dgm:t>
        <a:bodyPr/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ИФ 6,4</a:t>
          </a:r>
        </a:p>
      </dgm:t>
    </dgm:pt>
    <dgm:pt modelId="{9344DE77-BD4A-47B9-BD15-27BBE8C6BF40}" type="parTrans" cxnId="{751315C5-A7CD-416D-BAB1-7193B64F4461}">
      <dgm:prSet/>
      <dgm:spPr/>
      <dgm:t>
        <a:bodyPr/>
        <a:lstStyle/>
        <a:p>
          <a:endParaRPr lang="ru-RU"/>
        </a:p>
      </dgm:t>
    </dgm:pt>
    <dgm:pt modelId="{B830C42F-E488-4EC1-840C-0ECF07C7B69E}" type="sibTrans" cxnId="{751315C5-A7CD-416D-BAB1-7193B64F4461}">
      <dgm:prSet/>
      <dgm:spPr/>
      <dgm:t>
        <a:bodyPr/>
        <a:lstStyle/>
        <a:p>
          <a:endParaRPr lang="ru-RU"/>
        </a:p>
      </dgm:t>
    </dgm:pt>
    <dgm:pt modelId="{B22F6785-C82F-494C-A515-43C89B6A58EE}" type="pres">
      <dgm:prSet presAssocID="{1BA242D4-5080-4034-B7F6-45CCD6D68EAD}" presName="Name0" presStyleCnt="0">
        <dgm:presLayoutVars>
          <dgm:dir/>
          <dgm:animLvl val="lvl"/>
          <dgm:resizeHandles val="exact"/>
        </dgm:presLayoutVars>
      </dgm:prSet>
      <dgm:spPr/>
    </dgm:pt>
    <dgm:pt modelId="{BBC29C27-B30D-4685-984C-2115CB1B4A65}" type="pres">
      <dgm:prSet presAssocID="{00554874-E95B-4624-A2C1-2E1C8600D535}" presName="linNode" presStyleCnt="0"/>
      <dgm:spPr/>
    </dgm:pt>
    <dgm:pt modelId="{98AF2794-B5AB-49D6-B1A2-9CCE17984DB7}" type="pres">
      <dgm:prSet presAssocID="{00554874-E95B-4624-A2C1-2E1C8600D535}" presName="parentText" presStyleLbl="node1" presStyleIdx="0" presStyleCnt="6" custScaleX="54225">
        <dgm:presLayoutVars>
          <dgm:chMax val="1"/>
          <dgm:bulletEnabled val="1"/>
        </dgm:presLayoutVars>
      </dgm:prSet>
      <dgm:spPr/>
    </dgm:pt>
    <dgm:pt modelId="{DC957696-1E5D-4CC0-9B96-6B6EB1E5C4D7}" type="pres">
      <dgm:prSet presAssocID="{00554874-E95B-4624-A2C1-2E1C8600D535}" presName="descendantText" presStyleLbl="alignAccFollowNode1" presStyleIdx="0" presStyleCnt="6">
        <dgm:presLayoutVars>
          <dgm:bulletEnabled val="1"/>
        </dgm:presLayoutVars>
      </dgm:prSet>
      <dgm:spPr/>
    </dgm:pt>
    <dgm:pt modelId="{94FF3BB6-3779-446D-8B93-DC54EF52A10C}" type="pres">
      <dgm:prSet presAssocID="{5E13CCC1-A1A1-4FFD-8575-01E238F11853}" presName="sp" presStyleCnt="0"/>
      <dgm:spPr/>
    </dgm:pt>
    <dgm:pt modelId="{1E827CB3-0B31-4F77-AC8D-85CB18AC8947}" type="pres">
      <dgm:prSet presAssocID="{2CDDCE32-71A0-4A8F-B726-E682897980C8}" presName="linNode" presStyleCnt="0"/>
      <dgm:spPr/>
    </dgm:pt>
    <dgm:pt modelId="{B1510D9E-F96F-4E7F-A1D9-477629236B4D}" type="pres">
      <dgm:prSet presAssocID="{2CDDCE32-71A0-4A8F-B726-E682897980C8}" presName="parentText" presStyleLbl="node1" presStyleIdx="1" presStyleCnt="6" custScaleX="54225">
        <dgm:presLayoutVars>
          <dgm:chMax val="1"/>
          <dgm:bulletEnabled val="1"/>
        </dgm:presLayoutVars>
      </dgm:prSet>
      <dgm:spPr/>
    </dgm:pt>
    <dgm:pt modelId="{9E24DB09-6549-47BA-AB90-7D4724AB48C2}" type="pres">
      <dgm:prSet presAssocID="{2CDDCE32-71A0-4A8F-B726-E682897980C8}" presName="descendantText" presStyleLbl="alignAccFollowNode1" presStyleIdx="1" presStyleCnt="6">
        <dgm:presLayoutVars>
          <dgm:bulletEnabled val="1"/>
        </dgm:presLayoutVars>
      </dgm:prSet>
      <dgm:spPr/>
    </dgm:pt>
    <dgm:pt modelId="{A767C99D-8AC8-4021-B1C6-686DB0FF6702}" type="pres">
      <dgm:prSet presAssocID="{54F13A9F-F755-491F-9CB0-353424B1DE39}" presName="sp" presStyleCnt="0"/>
      <dgm:spPr/>
    </dgm:pt>
    <dgm:pt modelId="{76EFCF10-51CD-4C68-8820-DE96D20A6F40}" type="pres">
      <dgm:prSet presAssocID="{95EF3516-ED95-420E-A67C-2284FEE1B41C}" presName="linNode" presStyleCnt="0"/>
      <dgm:spPr/>
    </dgm:pt>
    <dgm:pt modelId="{7E002352-0530-491C-ADBF-8D7FE86A9D58}" type="pres">
      <dgm:prSet presAssocID="{95EF3516-ED95-420E-A67C-2284FEE1B41C}" presName="parentText" presStyleLbl="node1" presStyleIdx="2" presStyleCnt="6" custScaleX="54225">
        <dgm:presLayoutVars>
          <dgm:chMax val="1"/>
          <dgm:bulletEnabled val="1"/>
        </dgm:presLayoutVars>
      </dgm:prSet>
      <dgm:spPr/>
    </dgm:pt>
    <dgm:pt modelId="{06CEACFF-9C78-4207-8496-5EDF1FBEAF16}" type="pres">
      <dgm:prSet presAssocID="{95EF3516-ED95-420E-A67C-2284FEE1B41C}" presName="descendantText" presStyleLbl="alignAccFollowNode1" presStyleIdx="2" presStyleCnt="6">
        <dgm:presLayoutVars>
          <dgm:bulletEnabled val="1"/>
        </dgm:presLayoutVars>
      </dgm:prSet>
      <dgm:spPr/>
    </dgm:pt>
    <dgm:pt modelId="{AA9426B5-A06F-4894-8F7E-8F445F51EE79}" type="pres">
      <dgm:prSet presAssocID="{7EE307CC-2CE2-4958-BD1F-42EE9008D5B5}" presName="sp" presStyleCnt="0"/>
      <dgm:spPr/>
    </dgm:pt>
    <dgm:pt modelId="{C48E2A66-CAB3-41CC-8E69-90CE1C385665}" type="pres">
      <dgm:prSet presAssocID="{B4FDCFF6-E3BA-4CA1-BB23-867716A0A320}" presName="linNode" presStyleCnt="0"/>
      <dgm:spPr/>
    </dgm:pt>
    <dgm:pt modelId="{CF8208D7-E4C6-48A1-8A5C-ED8A48B9DC79}" type="pres">
      <dgm:prSet presAssocID="{B4FDCFF6-E3BA-4CA1-BB23-867716A0A320}" presName="parentText" presStyleLbl="node1" presStyleIdx="3" presStyleCnt="6" custScaleX="54225">
        <dgm:presLayoutVars>
          <dgm:chMax val="1"/>
          <dgm:bulletEnabled val="1"/>
        </dgm:presLayoutVars>
      </dgm:prSet>
      <dgm:spPr/>
    </dgm:pt>
    <dgm:pt modelId="{2AAD5717-EFD0-44A2-BB38-C145A2F2D61A}" type="pres">
      <dgm:prSet presAssocID="{B4FDCFF6-E3BA-4CA1-BB23-867716A0A320}" presName="descendantText" presStyleLbl="alignAccFollowNode1" presStyleIdx="3" presStyleCnt="6">
        <dgm:presLayoutVars>
          <dgm:bulletEnabled val="1"/>
        </dgm:presLayoutVars>
      </dgm:prSet>
      <dgm:spPr/>
    </dgm:pt>
    <dgm:pt modelId="{53173BD5-EC3F-47A1-9F71-C906475AC605}" type="pres">
      <dgm:prSet presAssocID="{D4D027CA-8E35-4BF3-9F35-339F4CCB734C}" presName="sp" presStyleCnt="0"/>
      <dgm:spPr/>
    </dgm:pt>
    <dgm:pt modelId="{B1AEF642-A26D-4D87-A1A5-83709CE74FB2}" type="pres">
      <dgm:prSet presAssocID="{C4D82643-CD15-45D4-B37F-71BB944B4FA5}" presName="linNode" presStyleCnt="0"/>
      <dgm:spPr/>
    </dgm:pt>
    <dgm:pt modelId="{887C6F53-640E-4A89-9ECA-AC5985D82C96}" type="pres">
      <dgm:prSet presAssocID="{C4D82643-CD15-45D4-B37F-71BB944B4FA5}" presName="parentText" presStyleLbl="node1" presStyleIdx="4" presStyleCnt="6" custScaleX="53364">
        <dgm:presLayoutVars>
          <dgm:chMax val="1"/>
          <dgm:bulletEnabled val="1"/>
        </dgm:presLayoutVars>
      </dgm:prSet>
      <dgm:spPr/>
    </dgm:pt>
    <dgm:pt modelId="{AB38C5C3-2608-489E-863C-746689228F81}" type="pres">
      <dgm:prSet presAssocID="{C4D82643-CD15-45D4-B37F-71BB944B4FA5}" presName="descendantText" presStyleLbl="alignAccFollowNode1" presStyleIdx="4" presStyleCnt="6">
        <dgm:presLayoutVars>
          <dgm:bulletEnabled val="1"/>
        </dgm:presLayoutVars>
      </dgm:prSet>
      <dgm:spPr/>
    </dgm:pt>
    <dgm:pt modelId="{13297107-7DC7-4D8F-A7BC-9F5492CB6BC5}" type="pres">
      <dgm:prSet presAssocID="{BB0E2D1C-6026-4F24-ACA7-57AE8BD36A6B}" presName="sp" presStyleCnt="0"/>
      <dgm:spPr/>
    </dgm:pt>
    <dgm:pt modelId="{3D708901-83B1-43B0-A126-1B7F90655F7F}" type="pres">
      <dgm:prSet presAssocID="{9856FA8C-FE51-486B-9FAA-F3340D28E3AC}" presName="linNode" presStyleCnt="0"/>
      <dgm:spPr/>
    </dgm:pt>
    <dgm:pt modelId="{F166311F-E758-42D6-92C4-DF92B2E4071A}" type="pres">
      <dgm:prSet presAssocID="{9856FA8C-FE51-486B-9FAA-F3340D28E3AC}" presName="parentText" presStyleLbl="node1" presStyleIdx="5" presStyleCnt="6" custScaleX="53795">
        <dgm:presLayoutVars>
          <dgm:chMax val="1"/>
          <dgm:bulletEnabled val="1"/>
        </dgm:presLayoutVars>
      </dgm:prSet>
      <dgm:spPr/>
    </dgm:pt>
    <dgm:pt modelId="{27AA2162-C90A-4CBC-8D18-F9678E18FC33}" type="pres">
      <dgm:prSet presAssocID="{9856FA8C-FE51-486B-9FAA-F3340D28E3AC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8E933E02-48A9-44AE-9BD3-9C404D184FCD}" type="presOf" srcId="{95EF3516-ED95-420E-A67C-2284FEE1B41C}" destId="{7E002352-0530-491C-ADBF-8D7FE86A9D58}" srcOrd="0" destOrd="0" presId="urn:microsoft.com/office/officeart/2005/8/layout/vList5"/>
    <dgm:cxn modelId="{9C732404-DE32-48F1-8F0B-D32D36AFCC7F}" srcId="{1BA242D4-5080-4034-B7F6-45CCD6D68EAD}" destId="{95EF3516-ED95-420E-A67C-2284FEE1B41C}" srcOrd="2" destOrd="0" parTransId="{58E9126E-3F0F-41C2-AC0A-55842492F506}" sibTransId="{7EE307CC-2CE2-4958-BD1F-42EE9008D5B5}"/>
    <dgm:cxn modelId="{F0F0BC0A-5DEA-4898-9E36-2587186C62BA}" srcId="{C4D82643-CD15-45D4-B37F-71BB944B4FA5}" destId="{41F236DF-BB54-4B83-9778-B0EFACCDD298}" srcOrd="0" destOrd="0" parTransId="{812B688D-5272-49AA-88D0-F523994B314D}" sibTransId="{EB54D18E-8686-466A-A712-560FBC0AF71A}"/>
    <dgm:cxn modelId="{6C51900F-18B1-43D2-A757-886FE2999DFF}" type="presOf" srcId="{1BA242D4-5080-4034-B7F6-45CCD6D68EAD}" destId="{B22F6785-C82F-494C-A515-43C89B6A58EE}" srcOrd="0" destOrd="0" presId="urn:microsoft.com/office/officeart/2005/8/layout/vList5"/>
    <dgm:cxn modelId="{7D71FC20-B7D7-47E0-BBAA-426E5132223B}" srcId="{2CDDCE32-71A0-4A8F-B726-E682897980C8}" destId="{BC17CA5A-7334-4D99-B737-62FE5CBB1208}" srcOrd="0" destOrd="0" parTransId="{96EACFC5-5BD5-4981-BF53-2BE18D5D2DF7}" sibTransId="{E62681B0-1806-4FC2-828A-EE12DA0D2713}"/>
    <dgm:cxn modelId="{F1FAF823-DCBF-434F-ABF1-52AC6BA39A4B}" srcId="{1BA242D4-5080-4034-B7F6-45CCD6D68EAD}" destId="{C4D82643-CD15-45D4-B37F-71BB944B4FA5}" srcOrd="4" destOrd="0" parTransId="{F6500951-AD82-4850-A30A-E92E1EB96D5C}" sibTransId="{BB0E2D1C-6026-4F24-ACA7-57AE8BD36A6B}"/>
    <dgm:cxn modelId="{1DE02A24-A3C7-4B53-83DC-A0DA6A64D4C4}" type="presOf" srcId="{41F236DF-BB54-4B83-9778-B0EFACCDD298}" destId="{AB38C5C3-2608-489E-863C-746689228F81}" srcOrd="0" destOrd="0" presId="urn:microsoft.com/office/officeart/2005/8/layout/vList5"/>
    <dgm:cxn modelId="{EAAFD13F-2F0A-4729-9E06-21168815197C}" type="presOf" srcId="{3ACF330B-09D6-4E86-A28C-20DDF7714B25}" destId="{2AAD5717-EFD0-44A2-BB38-C145A2F2D61A}" srcOrd="0" destOrd="0" presId="urn:microsoft.com/office/officeart/2005/8/layout/vList5"/>
    <dgm:cxn modelId="{EFC9D05C-6DF0-42A0-82E8-099B14296130}" srcId="{9856FA8C-FE51-486B-9FAA-F3340D28E3AC}" destId="{EAC15BCB-1F96-4BF2-A726-6C872C4CBAA4}" srcOrd="0" destOrd="0" parTransId="{EEAF5A10-397A-412A-9F18-AD983862ABF6}" sibTransId="{73815D81-F474-4270-BF43-E9147B5D3A13}"/>
    <dgm:cxn modelId="{5953A668-6F4F-42C6-A6E6-93C081B7E649}" type="presOf" srcId="{B4FDCFF6-E3BA-4CA1-BB23-867716A0A320}" destId="{CF8208D7-E4C6-48A1-8A5C-ED8A48B9DC79}" srcOrd="0" destOrd="0" presId="urn:microsoft.com/office/officeart/2005/8/layout/vList5"/>
    <dgm:cxn modelId="{55F2D455-4AA3-4B73-8DD2-E4D50F0308C9}" srcId="{00554874-E95B-4624-A2C1-2E1C8600D535}" destId="{CDA8A322-F419-42A8-A42D-B1A3EFB3141C}" srcOrd="0" destOrd="0" parTransId="{0984487A-DDC9-401A-BE44-98776530CDBC}" sibTransId="{A430A808-8336-4F91-A4FD-D261802B837F}"/>
    <dgm:cxn modelId="{0907C476-855F-4025-89D1-9045A3FC07B8}" srcId="{1BA242D4-5080-4034-B7F6-45CCD6D68EAD}" destId="{2CDDCE32-71A0-4A8F-B726-E682897980C8}" srcOrd="1" destOrd="0" parTransId="{475BEF30-6911-4EFD-9990-38A827CE9014}" sibTransId="{54F13A9F-F755-491F-9CB0-353424B1DE39}"/>
    <dgm:cxn modelId="{9F2F935A-FD3A-4789-B176-F41C74740260}" type="presOf" srcId="{BC17CA5A-7334-4D99-B737-62FE5CBB1208}" destId="{9E24DB09-6549-47BA-AB90-7D4724AB48C2}" srcOrd="0" destOrd="0" presId="urn:microsoft.com/office/officeart/2005/8/layout/vList5"/>
    <dgm:cxn modelId="{AED00C7F-D64A-4655-9690-AC48EE28CD0C}" type="presOf" srcId="{CDA8A322-F419-42A8-A42D-B1A3EFB3141C}" destId="{DC957696-1E5D-4CC0-9B96-6B6EB1E5C4D7}" srcOrd="0" destOrd="0" presId="urn:microsoft.com/office/officeart/2005/8/layout/vList5"/>
    <dgm:cxn modelId="{42948D80-8D14-4584-8CEA-448479B67090}" type="presOf" srcId="{109F6E2C-5190-4CD8-A9A9-FDA02D814CD3}" destId="{06CEACFF-9C78-4207-8496-5EDF1FBEAF16}" srcOrd="0" destOrd="0" presId="urn:microsoft.com/office/officeart/2005/8/layout/vList5"/>
    <dgm:cxn modelId="{1259CB98-1948-4CFF-9A90-682D8D358669}" type="presOf" srcId="{2CDDCE32-71A0-4A8F-B726-E682897980C8}" destId="{B1510D9E-F96F-4E7F-A1D9-477629236B4D}" srcOrd="0" destOrd="0" presId="urn:microsoft.com/office/officeart/2005/8/layout/vList5"/>
    <dgm:cxn modelId="{A5B47E9E-68BD-44D3-BA13-11AAA24EBC09}" srcId="{95EF3516-ED95-420E-A67C-2284FEE1B41C}" destId="{109F6E2C-5190-4CD8-A9A9-FDA02D814CD3}" srcOrd="0" destOrd="0" parTransId="{1AA2A655-9834-4EFF-8D7C-22746A4F062E}" sibTransId="{15272451-96C0-4FA6-8AC9-C0716C71AA47}"/>
    <dgm:cxn modelId="{28A6B4A1-97DE-49BA-8927-8626A3AF62F8}" type="presOf" srcId="{00554874-E95B-4624-A2C1-2E1C8600D535}" destId="{98AF2794-B5AB-49D6-B1A2-9CCE17984DB7}" srcOrd="0" destOrd="0" presId="urn:microsoft.com/office/officeart/2005/8/layout/vList5"/>
    <dgm:cxn modelId="{554867A3-0D8E-4D94-9CB8-2C8AE847D8A2}" type="presOf" srcId="{9856FA8C-FE51-486B-9FAA-F3340D28E3AC}" destId="{F166311F-E758-42D6-92C4-DF92B2E4071A}" srcOrd="0" destOrd="0" presId="urn:microsoft.com/office/officeart/2005/8/layout/vList5"/>
    <dgm:cxn modelId="{CB7367A7-9D3F-4F70-9E16-86BECFBB666A}" type="presOf" srcId="{EAC15BCB-1F96-4BF2-A726-6C872C4CBAA4}" destId="{27AA2162-C90A-4CBC-8D18-F9678E18FC33}" srcOrd="0" destOrd="0" presId="urn:microsoft.com/office/officeart/2005/8/layout/vList5"/>
    <dgm:cxn modelId="{F9E776B6-BAB9-41D7-818D-CA0245286CFA}" srcId="{B4FDCFF6-E3BA-4CA1-BB23-867716A0A320}" destId="{3ACF330B-09D6-4E86-A28C-20DDF7714B25}" srcOrd="0" destOrd="0" parTransId="{17B884B8-7699-483E-A069-3138A673C42D}" sibTransId="{FC1A35EC-7D4F-4464-A047-86D224546247}"/>
    <dgm:cxn modelId="{751315C5-A7CD-416D-BAB1-7193B64F4461}" srcId="{1BA242D4-5080-4034-B7F6-45CCD6D68EAD}" destId="{9856FA8C-FE51-486B-9FAA-F3340D28E3AC}" srcOrd="5" destOrd="0" parTransId="{9344DE77-BD4A-47B9-BD15-27BBE8C6BF40}" sibTransId="{B830C42F-E488-4EC1-840C-0ECF07C7B69E}"/>
    <dgm:cxn modelId="{7341E6E5-DF99-4DCB-B033-EE82326181A4}" srcId="{1BA242D4-5080-4034-B7F6-45CCD6D68EAD}" destId="{B4FDCFF6-E3BA-4CA1-BB23-867716A0A320}" srcOrd="3" destOrd="0" parTransId="{610B26F6-24CC-4905-8E5B-891F8B829A98}" sibTransId="{D4D027CA-8E35-4BF3-9F35-339F4CCB734C}"/>
    <dgm:cxn modelId="{2C4EBBE9-5D27-4562-86F6-97421D787A59}" srcId="{1BA242D4-5080-4034-B7F6-45CCD6D68EAD}" destId="{00554874-E95B-4624-A2C1-2E1C8600D535}" srcOrd="0" destOrd="0" parTransId="{6A7966DA-214E-44A3-B608-97F4ADE7C538}" sibTransId="{5E13CCC1-A1A1-4FFD-8575-01E238F11853}"/>
    <dgm:cxn modelId="{29BB8EFD-06E4-468A-A7D2-1F12A8CD37F8}" type="presOf" srcId="{C4D82643-CD15-45D4-B37F-71BB944B4FA5}" destId="{887C6F53-640E-4A89-9ECA-AC5985D82C96}" srcOrd="0" destOrd="0" presId="urn:microsoft.com/office/officeart/2005/8/layout/vList5"/>
    <dgm:cxn modelId="{78A9ACCA-2813-4498-94EE-3A28711D4F8A}" type="presParOf" srcId="{B22F6785-C82F-494C-A515-43C89B6A58EE}" destId="{BBC29C27-B30D-4685-984C-2115CB1B4A65}" srcOrd="0" destOrd="0" presId="urn:microsoft.com/office/officeart/2005/8/layout/vList5"/>
    <dgm:cxn modelId="{1DA94455-79C7-4D4A-A231-AD86E6E497A0}" type="presParOf" srcId="{BBC29C27-B30D-4685-984C-2115CB1B4A65}" destId="{98AF2794-B5AB-49D6-B1A2-9CCE17984DB7}" srcOrd="0" destOrd="0" presId="urn:microsoft.com/office/officeart/2005/8/layout/vList5"/>
    <dgm:cxn modelId="{576486B8-AEF3-4522-889A-843FE5AABE3A}" type="presParOf" srcId="{BBC29C27-B30D-4685-984C-2115CB1B4A65}" destId="{DC957696-1E5D-4CC0-9B96-6B6EB1E5C4D7}" srcOrd="1" destOrd="0" presId="urn:microsoft.com/office/officeart/2005/8/layout/vList5"/>
    <dgm:cxn modelId="{3C9ED683-5221-48D7-A5C7-BB8B1969FB56}" type="presParOf" srcId="{B22F6785-C82F-494C-A515-43C89B6A58EE}" destId="{94FF3BB6-3779-446D-8B93-DC54EF52A10C}" srcOrd="1" destOrd="0" presId="urn:microsoft.com/office/officeart/2005/8/layout/vList5"/>
    <dgm:cxn modelId="{BE0FBE05-68E5-44E8-8CDF-ABB67C358067}" type="presParOf" srcId="{B22F6785-C82F-494C-A515-43C89B6A58EE}" destId="{1E827CB3-0B31-4F77-AC8D-85CB18AC8947}" srcOrd="2" destOrd="0" presId="urn:microsoft.com/office/officeart/2005/8/layout/vList5"/>
    <dgm:cxn modelId="{E4BA3E9B-4882-4BB6-B17B-5C631A0397EC}" type="presParOf" srcId="{1E827CB3-0B31-4F77-AC8D-85CB18AC8947}" destId="{B1510D9E-F96F-4E7F-A1D9-477629236B4D}" srcOrd="0" destOrd="0" presId="urn:microsoft.com/office/officeart/2005/8/layout/vList5"/>
    <dgm:cxn modelId="{3CD7881B-8B86-40AE-AAE7-02A39268085A}" type="presParOf" srcId="{1E827CB3-0B31-4F77-AC8D-85CB18AC8947}" destId="{9E24DB09-6549-47BA-AB90-7D4724AB48C2}" srcOrd="1" destOrd="0" presId="urn:microsoft.com/office/officeart/2005/8/layout/vList5"/>
    <dgm:cxn modelId="{B6F9CEBF-94D9-45C5-A643-A79B86A37390}" type="presParOf" srcId="{B22F6785-C82F-494C-A515-43C89B6A58EE}" destId="{A767C99D-8AC8-4021-B1C6-686DB0FF6702}" srcOrd="3" destOrd="0" presId="urn:microsoft.com/office/officeart/2005/8/layout/vList5"/>
    <dgm:cxn modelId="{0AE2D487-BC09-437A-87BF-A4A89BB30030}" type="presParOf" srcId="{B22F6785-C82F-494C-A515-43C89B6A58EE}" destId="{76EFCF10-51CD-4C68-8820-DE96D20A6F40}" srcOrd="4" destOrd="0" presId="urn:microsoft.com/office/officeart/2005/8/layout/vList5"/>
    <dgm:cxn modelId="{16EC341B-CCD3-4BCA-AD2B-6DBEC21F9D99}" type="presParOf" srcId="{76EFCF10-51CD-4C68-8820-DE96D20A6F40}" destId="{7E002352-0530-491C-ADBF-8D7FE86A9D58}" srcOrd="0" destOrd="0" presId="urn:microsoft.com/office/officeart/2005/8/layout/vList5"/>
    <dgm:cxn modelId="{9522FECF-70BC-42D9-AA6D-9A305E7334EB}" type="presParOf" srcId="{76EFCF10-51CD-4C68-8820-DE96D20A6F40}" destId="{06CEACFF-9C78-4207-8496-5EDF1FBEAF16}" srcOrd="1" destOrd="0" presId="urn:microsoft.com/office/officeart/2005/8/layout/vList5"/>
    <dgm:cxn modelId="{8ACCC0A4-ACF2-456E-BBEE-B36A0AB00507}" type="presParOf" srcId="{B22F6785-C82F-494C-A515-43C89B6A58EE}" destId="{AA9426B5-A06F-4894-8F7E-8F445F51EE79}" srcOrd="5" destOrd="0" presId="urn:microsoft.com/office/officeart/2005/8/layout/vList5"/>
    <dgm:cxn modelId="{82786275-2B7B-4DAC-9F51-401ED4BC1EB1}" type="presParOf" srcId="{B22F6785-C82F-494C-A515-43C89B6A58EE}" destId="{C48E2A66-CAB3-41CC-8E69-90CE1C385665}" srcOrd="6" destOrd="0" presId="urn:microsoft.com/office/officeart/2005/8/layout/vList5"/>
    <dgm:cxn modelId="{FA6C89ED-03FF-470C-B784-320A24523A6E}" type="presParOf" srcId="{C48E2A66-CAB3-41CC-8E69-90CE1C385665}" destId="{CF8208D7-E4C6-48A1-8A5C-ED8A48B9DC79}" srcOrd="0" destOrd="0" presId="urn:microsoft.com/office/officeart/2005/8/layout/vList5"/>
    <dgm:cxn modelId="{1E87DDAE-7291-4117-9DBD-3C2785D740BB}" type="presParOf" srcId="{C48E2A66-CAB3-41CC-8E69-90CE1C385665}" destId="{2AAD5717-EFD0-44A2-BB38-C145A2F2D61A}" srcOrd="1" destOrd="0" presId="urn:microsoft.com/office/officeart/2005/8/layout/vList5"/>
    <dgm:cxn modelId="{77AC0FBA-2B7A-4465-B528-CB8A45F02BD8}" type="presParOf" srcId="{B22F6785-C82F-494C-A515-43C89B6A58EE}" destId="{53173BD5-EC3F-47A1-9F71-C906475AC605}" srcOrd="7" destOrd="0" presId="urn:microsoft.com/office/officeart/2005/8/layout/vList5"/>
    <dgm:cxn modelId="{94AA972A-1E52-499D-AB67-613285BA903E}" type="presParOf" srcId="{B22F6785-C82F-494C-A515-43C89B6A58EE}" destId="{B1AEF642-A26D-4D87-A1A5-83709CE74FB2}" srcOrd="8" destOrd="0" presId="urn:microsoft.com/office/officeart/2005/8/layout/vList5"/>
    <dgm:cxn modelId="{31E84EA6-FA80-45AB-B1DE-397A78763366}" type="presParOf" srcId="{B1AEF642-A26D-4D87-A1A5-83709CE74FB2}" destId="{887C6F53-640E-4A89-9ECA-AC5985D82C96}" srcOrd="0" destOrd="0" presId="urn:microsoft.com/office/officeart/2005/8/layout/vList5"/>
    <dgm:cxn modelId="{0949977E-B420-4ABF-819F-1925DEFC25A1}" type="presParOf" srcId="{B1AEF642-A26D-4D87-A1A5-83709CE74FB2}" destId="{AB38C5C3-2608-489E-863C-746689228F81}" srcOrd="1" destOrd="0" presId="urn:microsoft.com/office/officeart/2005/8/layout/vList5"/>
    <dgm:cxn modelId="{2BFC78CD-861E-4DE6-B4B9-2BE7B172DFFD}" type="presParOf" srcId="{B22F6785-C82F-494C-A515-43C89B6A58EE}" destId="{13297107-7DC7-4D8F-A7BC-9F5492CB6BC5}" srcOrd="9" destOrd="0" presId="urn:microsoft.com/office/officeart/2005/8/layout/vList5"/>
    <dgm:cxn modelId="{FC4B6AE3-7DAB-425E-95F0-8283EA366D29}" type="presParOf" srcId="{B22F6785-C82F-494C-A515-43C89B6A58EE}" destId="{3D708901-83B1-43B0-A126-1B7F90655F7F}" srcOrd="10" destOrd="0" presId="urn:microsoft.com/office/officeart/2005/8/layout/vList5"/>
    <dgm:cxn modelId="{26A6DE61-F513-487D-8CFC-7ED6AE20E11D}" type="presParOf" srcId="{3D708901-83B1-43B0-A126-1B7F90655F7F}" destId="{F166311F-E758-42D6-92C4-DF92B2E4071A}" srcOrd="0" destOrd="0" presId="urn:microsoft.com/office/officeart/2005/8/layout/vList5"/>
    <dgm:cxn modelId="{30BBC706-12B5-4A35-BA5F-27791AC594B5}" type="presParOf" srcId="{3D708901-83B1-43B0-A126-1B7F90655F7F}" destId="{27AA2162-C90A-4CBC-8D18-F9678E18FC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D77558F2-C959-485C-84CA-DAB8170A4C2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309C1-6B15-48A8-BA3C-AFCAADEBD62E}">
      <dgm:prSet phldrT="[Текст]"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2016</a:t>
          </a:r>
        </a:p>
      </dgm:t>
    </dgm:pt>
    <dgm:pt modelId="{A4E8C7FB-2A82-47B7-BF9A-0B05AC679C73}" type="parTrans" cxnId="{C1870849-0A75-41E7-9A61-178EAA63CC4A}">
      <dgm:prSet/>
      <dgm:spPr/>
      <dgm:t>
        <a:bodyPr/>
        <a:lstStyle/>
        <a:p>
          <a:endParaRPr lang="ru-RU"/>
        </a:p>
      </dgm:t>
    </dgm:pt>
    <dgm:pt modelId="{475BE626-6436-47E9-B4BE-61FBBB47EA04}" type="sibTrans" cxnId="{C1870849-0A75-41E7-9A61-178EAA63CC4A}">
      <dgm:prSet/>
      <dgm:spPr/>
      <dgm:t>
        <a:bodyPr/>
        <a:lstStyle/>
        <a:p>
          <a:endParaRPr lang="ru-RU"/>
        </a:p>
      </dgm:t>
    </dgm:pt>
    <dgm:pt modelId="{9F3912AD-EFCA-49BE-AB2A-3CAC0ABC63D6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70C0"/>
              </a:solidFill>
            </a:rPr>
            <a:t>13 </a:t>
          </a:r>
          <a:r>
            <a:rPr lang="ru-RU" sz="2400" b="0" dirty="0">
              <a:solidFill>
                <a:srgbClr val="0070C0"/>
              </a:solidFill>
            </a:rPr>
            <a:t>статей</a:t>
          </a:r>
          <a:r>
            <a:rPr lang="ru-RU" sz="2400" b="1" dirty="0">
              <a:solidFill>
                <a:srgbClr val="0070C0"/>
              </a:solidFill>
            </a:rPr>
            <a:t> </a:t>
          </a:r>
          <a:r>
            <a:rPr lang="ru-RU" sz="2400" b="0" dirty="0">
              <a:solidFill>
                <a:srgbClr val="0070C0"/>
              </a:solidFill>
            </a:rPr>
            <a:t>(4% от общего числа статей)</a:t>
          </a:r>
        </a:p>
      </dgm:t>
    </dgm:pt>
    <dgm:pt modelId="{19F13844-72F8-42B4-A6BF-1FF887529ECC}" type="parTrans" cxnId="{9D9B7453-CE3F-4C50-A92B-DC11C4CB2A5E}">
      <dgm:prSet/>
      <dgm:spPr/>
      <dgm:t>
        <a:bodyPr/>
        <a:lstStyle/>
        <a:p>
          <a:endParaRPr lang="ru-RU"/>
        </a:p>
      </dgm:t>
    </dgm:pt>
    <dgm:pt modelId="{AEA854FD-5E0F-4A3D-BE97-488241F32885}" type="sibTrans" cxnId="{9D9B7453-CE3F-4C50-A92B-DC11C4CB2A5E}">
      <dgm:prSet/>
      <dgm:spPr/>
      <dgm:t>
        <a:bodyPr/>
        <a:lstStyle/>
        <a:p>
          <a:endParaRPr lang="ru-RU"/>
        </a:p>
      </dgm:t>
    </dgm:pt>
    <dgm:pt modelId="{45F0D7CA-7832-45C5-BB52-614B9128BB5D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70C0"/>
              </a:solidFill>
            </a:rPr>
            <a:t>СУМ</a:t>
          </a:r>
          <a:r>
            <a:rPr lang="en-US" sz="2400" b="0" dirty="0">
              <a:solidFill>
                <a:srgbClr val="0070C0"/>
              </a:solidFill>
            </a:rPr>
            <a:t> </a:t>
          </a:r>
          <a:r>
            <a:rPr lang="ru-RU" sz="2400" b="0" dirty="0">
              <a:solidFill>
                <a:srgbClr val="0070C0"/>
              </a:solidFill>
            </a:rPr>
            <a:t>ИФ</a:t>
          </a:r>
          <a:r>
            <a:rPr lang="en-US" sz="2400" b="0" dirty="0">
              <a:solidFill>
                <a:srgbClr val="0070C0"/>
              </a:solidFill>
            </a:rPr>
            <a:t> </a:t>
          </a:r>
          <a:r>
            <a:rPr lang="ru-RU" sz="2400" b="1" dirty="0">
              <a:solidFill>
                <a:srgbClr val="0070C0"/>
              </a:solidFill>
            </a:rPr>
            <a:t>345</a:t>
          </a:r>
        </a:p>
      </dgm:t>
    </dgm:pt>
    <dgm:pt modelId="{DCD0CCF1-25C8-4572-AC56-10CEEA191CBD}" type="parTrans" cxnId="{90F8E5FA-0304-496B-B7A3-498113856249}">
      <dgm:prSet/>
      <dgm:spPr/>
      <dgm:t>
        <a:bodyPr/>
        <a:lstStyle/>
        <a:p>
          <a:endParaRPr lang="ru-RU"/>
        </a:p>
      </dgm:t>
    </dgm:pt>
    <dgm:pt modelId="{FBD68B8A-EFBB-4836-8EB3-25E05AB992E0}" type="sibTrans" cxnId="{90F8E5FA-0304-496B-B7A3-498113856249}">
      <dgm:prSet/>
      <dgm:spPr/>
      <dgm:t>
        <a:bodyPr/>
        <a:lstStyle/>
        <a:p>
          <a:endParaRPr lang="ru-RU"/>
        </a:p>
      </dgm:t>
    </dgm:pt>
    <dgm:pt modelId="{CA5353E2-0F22-4180-9D4B-7169DABDEC5B}">
      <dgm:prSet phldrT="[Текст]"/>
      <dgm:spPr/>
      <dgm:t>
        <a:bodyPr/>
        <a:lstStyle/>
        <a:p>
          <a:r>
            <a:rPr lang="ru-RU" dirty="0">
              <a:solidFill>
                <a:srgbClr val="00B050"/>
              </a:solidFill>
            </a:rPr>
            <a:t>2017</a:t>
          </a:r>
        </a:p>
      </dgm:t>
    </dgm:pt>
    <dgm:pt modelId="{831D9535-7308-4C21-AD34-DADE515BD739}" type="parTrans" cxnId="{E8271AC5-F610-48F8-A840-E7E0C064B284}">
      <dgm:prSet/>
      <dgm:spPr/>
      <dgm:t>
        <a:bodyPr/>
        <a:lstStyle/>
        <a:p>
          <a:endParaRPr lang="ru-RU"/>
        </a:p>
      </dgm:t>
    </dgm:pt>
    <dgm:pt modelId="{8918458B-D5AF-4B48-AAFC-87548A56953C}" type="sibTrans" cxnId="{E8271AC5-F610-48F8-A840-E7E0C064B284}">
      <dgm:prSet/>
      <dgm:spPr/>
      <dgm:t>
        <a:bodyPr/>
        <a:lstStyle/>
        <a:p>
          <a:endParaRPr lang="ru-RU"/>
        </a:p>
      </dgm:t>
    </dgm:pt>
    <dgm:pt modelId="{A8B567C8-D388-4B1F-9659-8CDAFBD24958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B050"/>
              </a:solidFill>
            </a:rPr>
            <a:t>13 </a:t>
          </a:r>
          <a:r>
            <a:rPr lang="ru-RU" sz="2400" b="0" dirty="0">
              <a:solidFill>
                <a:srgbClr val="00B050"/>
              </a:solidFill>
            </a:rPr>
            <a:t>статей</a:t>
          </a:r>
          <a:r>
            <a:rPr lang="ru-RU" sz="2400" b="1" dirty="0">
              <a:solidFill>
                <a:srgbClr val="00B050"/>
              </a:solidFill>
            </a:rPr>
            <a:t> </a:t>
          </a:r>
          <a:r>
            <a:rPr lang="ru-RU" sz="2400" b="0" dirty="0">
              <a:solidFill>
                <a:srgbClr val="00B050"/>
              </a:solidFill>
            </a:rPr>
            <a:t>(3% от общего числа статей)</a:t>
          </a:r>
        </a:p>
      </dgm:t>
    </dgm:pt>
    <dgm:pt modelId="{DFAEB13F-6D00-425C-ABE4-54522E972D99}" type="parTrans" cxnId="{8828A2F2-3835-43D0-BB30-B97E093651CE}">
      <dgm:prSet/>
      <dgm:spPr/>
      <dgm:t>
        <a:bodyPr/>
        <a:lstStyle/>
        <a:p>
          <a:endParaRPr lang="ru-RU"/>
        </a:p>
      </dgm:t>
    </dgm:pt>
    <dgm:pt modelId="{C3880E0A-760C-4409-A047-8BCFFD4B0EEE}" type="sibTrans" cxnId="{8828A2F2-3835-43D0-BB30-B97E093651CE}">
      <dgm:prSet/>
      <dgm:spPr/>
      <dgm:t>
        <a:bodyPr/>
        <a:lstStyle/>
        <a:p>
          <a:endParaRPr lang="ru-RU"/>
        </a:p>
      </dgm:t>
    </dgm:pt>
    <dgm:pt modelId="{E01E5F63-5609-4E90-BEDF-ED77C90334DF}">
      <dgm:prSet phldrT="[Текст]" custT="1"/>
      <dgm:spPr/>
      <dgm:t>
        <a:bodyPr/>
        <a:lstStyle/>
        <a:p>
          <a:r>
            <a:rPr lang="ru-RU" sz="2400" dirty="0">
              <a:solidFill>
                <a:srgbClr val="00B050"/>
              </a:solidFill>
            </a:rPr>
            <a:t>СУМ ИФ </a:t>
          </a:r>
          <a:r>
            <a:rPr lang="ru-RU" sz="2400" b="1" dirty="0">
              <a:solidFill>
                <a:srgbClr val="00B050"/>
              </a:solidFill>
            </a:rPr>
            <a:t>322</a:t>
          </a:r>
        </a:p>
      </dgm:t>
    </dgm:pt>
    <dgm:pt modelId="{F322BDEA-FA6C-48A5-A682-D61865BADFEA}" type="parTrans" cxnId="{38DDA116-B741-46E4-AC97-9DC892D2AF46}">
      <dgm:prSet/>
      <dgm:spPr/>
      <dgm:t>
        <a:bodyPr/>
        <a:lstStyle/>
        <a:p>
          <a:endParaRPr lang="ru-RU"/>
        </a:p>
      </dgm:t>
    </dgm:pt>
    <dgm:pt modelId="{BAE548E9-9747-4A96-A207-185CA6ED5C62}" type="sibTrans" cxnId="{38DDA116-B741-46E4-AC97-9DC892D2AF46}">
      <dgm:prSet/>
      <dgm:spPr/>
      <dgm:t>
        <a:bodyPr/>
        <a:lstStyle/>
        <a:p>
          <a:endParaRPr lang="ru-RU"/>
        </a:p>
      </dgm:t>
    </dgm:pt>
    <dgm:pt modelId="{A7672402-90CB-46A7-92F8-D6D19B84404F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</a:rPr>
            <a:t>2018</a:t>
          </a:r>
        </a:p>
      </dgm:t>
    </dgm:pt>
    <dgm:pt modelId="{834B6D67-5C56-4033-A1AD-2FA5C1A67012}" type="parTrans" cxnId="{9D41143B-9998-4666-971A-CDBE20AB5852}">
      <dgm:prSet/>
      <dgm:spPr/>
      <dgm:t>
        <a:bodyPr/>
        <a:lstStyle/>
        <a:p>
          <a:endParaRPr lang="ru-RU"/>
        </a:p>
      </dgm:t>
    </dgm:pt>
    <dgm:pt modelId="{D056BDB5-00FB-48FB-88AA-8F7E28BFDF29}" type="sibTrans" cxnId="{9D41143B-9998-4666-971A-CDBE20AB5852}">
      <dgm:prSet/>
      <dgm:spPr/>
      <dgm:t>
        <a:bodyPr/>
        <a:lstStyle/>
        <a:p>
          <a:endParaRPr lang="ru-RU"/>
        </a:p>
      </dgm:t>
    </dgm:pt>
    <dgm:pt modelId="{F93347F1-3C72-4ED1-AB0A-C004073B1B4B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</a:rPr>
            <a:t>24 </a:t>
          </a:r>
          <a:r>
            <a:rPr lang="ru-RU" sz="2400" b="0" dirty="0">
              <a:solidFill>
                <a:srgbClr val="C00000"/>
              </a:solidFill>
            </a:rPr>
            <a:t>статьи</a:t>
          </a:r>
          <a:r>
            <a:rPr lang="ru-RU" sz="2400" b="1" dirty="0">
              <a:solidFill>
                <a:srgbClr val="C00000"/>
              </a:solidFill>
            </a:rPr>
            <a:t> </a:t>
          </a:r>
          <a:r>
            <a:rPr lang="ru-RU" sz="2400" b="0" dirty="0">
              <a:solidFill>
                <a:srgbClr val="C00000"/>
              </a:solidFill>
            </a:rPr>
            <a:t>(6% от общего числа статей)</a:t>
          </a:r>
        </a:p>
      </dgm:t>
    </dgm:pt>
    <dgm:pt modelId="{C2D04CF9-83B9-4E3F-A6F9-A66C73F98107}" type="parTrans" cxnId="{A4F2382A-C0A0-474C-AB21-CF075FE692B9}">
      <dgm:prSet/>
      <dgm:spPr/>
      <dgm:t>
        <a:bodyPr/>
        <a:lstStyle/>
        <a:p>
          <a:endParaRPr lang="ru-RU"/>
        </a:p>
      </dgm:t>
    </dgm:pt>
    <dgm:pt modelId="{A6B0BC11-D75A-4320-9BB6-AAEF9AB5B61B}" type="sibTrans" cxnId="{A4F2382A-C0A0-474C-AB21-CF075FE692B9}">
      <dgm:prSet/>
      <dgm:spPr/>
      <dgm:t>
        <a:bodyPr/>
        <a:lstStyle/>
        <a:p>
          <a:endParaRPr lang="ru-RU"/>
        </a:p>
      </dgm:t>
    </dgm:pt>
    <dgm:pt modelId="{313FA834-4CED-4595-B051-3391F1C1DD5F}">
      <dgm:prSet phldrT="[Текст]" custT="1"/>
      <dgm:spPr/>
      <dgm:t>
        <a:bodyPr/>
        <a:lstStyle/>
        <a:p>
          <a:r>
            <a:rPr lang="ru-RU" sz="2400" dirty="0">
              <a:solidFill>
                <a:srgbClr val="C00000"/>
              </a:solidFill>
            </a:rPr>
            <a:t>СУМ ИФ</a:t>
          </a:r>
          <a:r>
            <a:rPr lang="en-US" sz="2400" dirty="0">
              <a:solidFill>
                <a:srgbClr val="C00000"/>
              </a:solidFill>
            </a:rPr>
            <a:t> </a:t>
          </a:r>
          <a:r>
            <a:rPr lang="ru-RU" sz="2400" b="1" dirty="0">
              <a:solidFill>
                <a:srgbClr val="C00000"/>
              </a:solidFill>
            </a:rPr>
            <a:t>384</a:t>
          </a:r>
        </a:p>
      </dgm:t>
    </dgm:pt>
    <dgm:pt modelId="{BACB3C80-E588-413A-8894-64D7D5C6249F}" type="parTrans" cxnId="{8DBA6C0B-A277-4B45-9FC1-876FA6F4F05F}">
      <dgm:prSet/>
      <dgm:spPr/>
      <dgm:t>
        <a:bodyPr/>
        <a:lstStyle/>
        <a:p>
          <a:endParaRPr lang="ru-RU"/>
        </a:p>
      </dgm:t>
    </dgm:pt>
    <dgm:pt modelId="{48DA48E1-D6E0-4D8E-A5E4-4262B12BFE9F}" type="sibTrans" cxnId="{8DBA6C0B-A277-4B45-9FC1-876FA6F4F05F}">
      <dgm:prSet/>
      <dgm:spPr/>
      <dgm:t>
        <a:bodyPr/>
        <a:lstStyle/>
        <a:p>
          <a:endParaRPr lang="ru-RU"/>
        </a:p>
      </dgm:t>
    </dgm:pt>
    <dgm:pt modelId="{AB78D48A-DAF5-4E2F-914F-63DB0BDAE6E3}">
      <dgm:prSet phldrT="[Текст]" custT="1"/>
      <dgm:spPr/>
      <dgm:t>
        <a:bodyPr/>
        <a:lstStyle/>
        <a:p>
          <a:r>
            <a:rPr lang="ru-RU" sz="4200" b="0" dirty="0">
              <a:solidFill>
                <a:srgbClr val="002060"/>
              </a:solidFill>
            </a:rPr>
            <a:t>2019</a:t>
          </a:r>
        </a:p>
      </dgm:t>
    </dgm:pt>
    <dgm:pt modelId="{C06DA004-7CBF-4816-AA12-B5D0996116FE}" type="parTrans" cxnId="{5B487A37-2EC3-4153-8267-C3C039A785A1}">
      <dgm:prSet/>
      <dgm:spPr/>
      <dgm:t>
        <a:bodyPr/>
        <a:lstStyle/>
        <a:p>
          <a:endParaRPr lang="ru-RU"/>
        </a:p>
      </dgm:t>
    </dgm:pt>
    <dgm:pt modelId="{58C6C683-24BC-4885-A3F4-C8558437AA87}" type="sibTrans" cxnId="{5B487A37-2EC3-4153-8267-C3C039A785A1}">
      <dgm:prSet/>
      <dgm:spPr/>
      <dgm:t>
        <a:bodyPr/>
        <a:lstStyle/>
        <a:p>
          <a:endParaRPr lang="ru-RU"/>
        </a:p>
      </dgm:t>
    </dgm:pt>
    <dgm:pt modelId="{EE6BDEF0-C693-4162-A91E-E4DC50D470B4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</a:rPr>
            <a:t>15 </a:t>
          </a:r>
          <a:r>
            <a:rPr lang="ru-RU" sz="2400" b="0" dirty="0">
              <a:solidFill>
                <a:srgbClr val="002060"/>
              </a:solidFill>
            </a:rPr>
            <a:t>статей</a:t>
          </a:r>
          <a:r>
            <a:rPr lang="ru-RU" sz="2400" b="1" dirty="0">
              <a:solidFill>
                <a:srgbClr val="002060"/>
              </a:solidFill>
            </a:rPr>
            <a:t> </a:t>
          </a:r>
          <a:r>
            <a:rPr lang="ru-RU" sz="2400" b="0" dirty="0">
              <a:solidFill>
                <a:srgbClr val="002060"/>
              </a:solidFill>
            </a:rPr>
            <a:t>(4% от общего числа статей)</a:t>
          </a:r>
        </a:p>
      </dgm:t>
    </dgm:pt>
    <dgm:pt modelId="{F9091E64-8C87-40F3-8A85-D8AC2908F062}" type="parTrans" cxnId="{D32640A8-26B2-44DC-A18E-2F7B6B81D0A3}">
      <dgm:prSet/>
      <dgm:spPr/>
      <dgm:t>
        <a:bodyPr/>
        <a:lstStyle/>
        <a:p>
          <a:endParaRPr lang="ru-RU"/>
        </a:p>
      </dgm:t>
    </dgm:pt>
    <dgm:pt modelId="{0DF708E8-2AFE-4A98-8B73-8FEE0B799051}" type="sibTrans" cxnId="{D32640A8-26B2-44DC-A18E-2F7B6B81D0A3}">
      <dgm:prSet/>
      <dgm:spPr/>
      <dgm:t>
        <a:bodyPr/>
        <a:lstStyle/>
        <a:p>
          <a:endParaRPr lang="ru-RU"/>
        </a:p>
      </dgm:t>
    </dgm:pt>
    <dgm:pt modelId="{D74A9C57-5D55-4521-AFD6-D0378F4A324D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</a:rPr>
            <a:t>СУМ ИФ </a:t>
          </a:r>
          <a:r>
            <a:rPr lang="ru-RU" sz="2400" b="1" dirty="0">
              <a:solidFill>
                <a:srgbClr val="002060"/>
              </a:solidFill>
            </a:rPr>
            <a:t>227</a:t>
          </a:r>
        </a:p>
      </dgm:t>
    </dgm:pt>
    <dgm:pt modelId="{B245EF62-54F4-426D-9D9D-83E960E8B1E7}" type="parTrans" cxnId="{4214C485-4345-4646-987A-843BF26C5A07}">
      <dgm:prSet/>
      <dgm:spPr/>
      <dgm:t>
        <a:bodyPr/>
        <a:lstStyle/>
        <a:p>
          <a:endParaRPr lang="ru-RU"/>
        </a:p>
      </dgm:t>
    </dgm:pt>
    <dgm:pt modelId="{67DFD73C-4249-4900-8C94-E0154C46D2D6}" type="sibTrans" cxnId="{4214C485-4345-4646-987A-843BF26C5A07}">
      <dgm:prSet/>
      <dgm:spPr/>
      <dgm:t>
        <a:bodyPr/>
        <a:lstStyle/>
        <a:p>
          <a:endParaRPr lang="ru-RU"/>
        </a:p>
      </dgm:t>
    </dgm:pt>
    <dgm:pt modelId="{F3234296-0463-4517-9F61-DEAA13CF8CB9}" type="pres">
      <dgm:prSet presAssocID="{D77558F2-C959-485C-84CA-DAB8170A4C2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9DECB96-23C6-49F3-97D2-2BE81074BD3A}" type="pres">
      <dgm:prSet presAssocID="{3B8309C1-6B15-48A8-BA3C-AFCAADEBD62E}" presName="circle1" presStyleLbl="node1" presStyleIdx="0" presStyleCnt="4"/>
      <dgm:spPr>
        <a:solidFill>
          <a:srgbClr val="800000"/>
        </a:solidFill>
      </dgm:spPr>
    </dgm:pt>
    <dgm:pt modelId="{AD34790A-C0E4-4FEB-9F68-CD961D5988ED}" type="pres">
      <dgm:prSet presAssocID="{3B8309C1-6B15-48A8-BA3C-AFCAADEBD62E}" presName="space" presStyleCnt="0"/>
      <dgm:spPr/>
    </dgm:pt>
    <dgm:pt modelId="{F0050421-0F73-4B96-BE7A-F5E0ED9213B2}" type="pres">
      <dgm:prSet presAssocID="{3B8309C1-6B15-48A8-BA3C-AFCAADEBD62E}" presName="rect1" presStyleLbl="alignAcc1" presStyleIdx="0" presStyleCnt="4"/>
      <dgm:spPr/>
    </dgm:pt>
    <dgm:pt modelId="{E494D25D-59A6-423C-AA2C-660CD0BEC638}" type="pres">
      <dgm:prSet presAssocID="{CA5353E2-0F22-4180-9D4B-7169DABDEC5B}" presName="vertSpace2" presStyleLbl="node1" presStyleIdx="0" presStyleCnt="4"/>
      <dgm:spPr/>
    </dgm:pt>
    <dgm:pt modelId="{0774C534-BD82-4696-A024-0ABC71BA279B}" type="pres">
      <dgm:prSet presAssocID="{CA5353E2-0F22-4180-9D4B-7169DABDEC5B}" presName="circle2" presStyleLbl="node1" presStyleIdx="1" presStyleCnt="4"/>
      <dgm:spPr>
        <a:solidFill>
          <a:srgbClr val="CC0000"/>
        </a:solidFill>
      </dgm:spPr>
    </dgm:pt>
    <dgm:pt modelId="{8E3C60A7-3A21-4B58-8BCD-EC5BEDF723A1}" type="pres">
      <dgm:prSet presAssocID="{CA5353E2-0F22-4180-9D4B-7169DABDEC5B}" presName="rect2" presStyleLbl="alignAcc1" presStyleIdx="1" presStyleCnt="4" custScaleX="100745"/>
      <dgm:spPr/>
    </dgm:pt>
    <dgm:pt modelId="{737A172F-E3C0-4785-AD14-CAEEA493BE47}" type="pres">
      <dgm:prSet presAssocID="{A7672402-90CB-46A7-92F8-D6D19B84404F}" presName="vertSpace3" presStyleLbl="node1" presStyleIdx="1" presStyleCnt="4"/>
      <dgm:spPr/>
    </dgm:pt>
    <dgm:pt modelId="{F8D42F3C-6CBB-472E-A37F-68F39A88A82F}" type="pres">
      <dgm:prSet presAssocID="{A7672402-90CB-46A7-92F8-D6D19B84404F}" presName="circle3" presStyleLbl="node1" presStyleIdx="2" presStyleCnt="4"/>
      <dgm:spPr>
        <a:solidFill>
          <a:srgbClr val="FF5353"/>
        </a:solidFill>
      </dgm:spPr>
    </dgm:pt>
    <dgm:pt modelId="{D81BBED2-7211-4134-BD9F-0DC90B7DB5CD}" type="pres">
      <dgm:prSet presAssocID="{A7672402-90CB-46A7-92F8-D6D19B84404F}" presName="rect3" presStyleLbl="alignAcc1" presStyleIdx="2" presStyleCnt="4"/>
      <dgm:spPr/>
    </dgm:pt>
    <dgm:pt modelId="{6A1A74E5-D0C2-4177-B2BA-A3F6E0FEAB20}" type="pres">
      <dgm:prSet presAssocID="{AB78D48A-DAF5-4E2F-914F-63DB0BDAE6E3}" presName="vertSpace4" presStyleLbl="node1" presStyleIdx="2" presStyleCnt="4"/>
      <dgm:spPr/>
    </dgm:pt>
    <dgm:pt modelId="{ABC44538-7767-42CA-BBD6-5A3326BCE574}" type="pres">
      <dgm:prSet presAssocID="{AB78D48A-DAF5-4E2F-914F-63DB0BDAE6E3}" presName="circle4" presStyleLbl="node1" presStyleIdx="3" presStyleCnt="4"/>
      <dgm:spPr>
        <a:solidFill>
          <a:srgbClr val="FFC1C1"/>
        </a:solidFill>
      </dgm:spPr>
    </dgm:pt>
    <dgm:pt modelId="{3456A52A-AF5F-44F8-BF7A-952954B37465}" type="pres">
      <dgm:prSet presAssocID="{AB78D48A-DAF5-4E2F-914F-63DB0BDAE6E3}" presName="rect4" presStyleLbl="alignAcc1" presStyleIdx="3" presStyleCnt="4"/>
      <dgm:spPr/>
    </dgm:pt>
    <dgm:pt modelId="{A93EF8A7-4C2B-4C29-9ECA-9D7F63F32C5B}" type="pres">
      <dgm:prSet presAssocID="{3B8309C1-6B15-48A8-BA3C-AFCAADEBD62E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EB5A8FDC-7DC0-4D0E-BC4C-993D54B663C6}" type="pres">
      <dgm:prSet presAssocID="{3B8309C1-6B15-48A8-BA3C-AFCAADEBD62E}" presName="rect1ChTx" presStyleLbl="alignAcc1" presStyleIdx="3" presStyleCnt="4" custScaleX="156040">
        <dgm:presLayoutVars>
          <dgm:bulletEnabled val="1"/>
        </dgm:presLayoutVars>
      </dgm:prSet>
      <dgm:spPr/>
    </dgm:pt>
    <dgm:pt modelId="{FD4ED163-B388-4277-880D-93C7799D703B}" type="pres">
      <dgm:prSet presAssocID="{CA5353E2-0F22-4180-9D4B-7169DABDEC5B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6B669E75-3C65-46A0-8B1F-34256B2336F4}" type="pres">
      <dgm:prSet presAssocID="{CA5353E2-0F22-4180-9D4B-7169DABDEC5B}" presName="rect2ChTx" presStyleLbl="alignAcc1" presStyleIdx="3" presStyleCnt="4" custScaleX="156647">
        <dgm:presLayoutVars>
          <dgm:bulletEnabled val="1"/>
        </dgm:presLayoutVars>
      </dgm:prSet>
      <dgm:spPr/>
    </dgm:pt>
    <dgm:pt modelId="{B08DCC56-D7B7-4406-A772-4A84F559E187}" type="pres">
      <dgm:prSet presAssocID="{A7672402-90CB-46A7-92F8-D6D19B84404F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F0FDFE68-82B3-45A2-89E5-AB397D899FDE}" type="pres">
      <dgm:prSet presAssocID="{A7672402-90CB-46A7-92F8-D6D19B84404F}" presName="rect3ChTx" presStyleLbl="alignAcc1" presStyleIdx="3" presStyleCnt="4" custScaleX="155858">
        <dgm:presLayoutVars>
          <dgm:bulletEnabled val="1"/>
        </dgm:presLayoutVars>
      </dgm:prSet>
      <dgm:spPr/>
    </dgm:pt>
    <dgm:pt modelId="{3BAB8F0C-CA4C-4B96-B43D-338E37D5D1CA}" type="pres">
      <dgm:prSet presAssocID="{AB78D48A-DAF5-4E2F-914F-63DB0BDAE6E3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32B4C494-71D3-4019-95B3-2B7217DBD8CF}" type="pres">
      <dgm:prSet presAssocID="{AB78D48A-DAF5-4E2F-914F-63DB0BDAE6E3}" presName="rect4ChTx" presStyleLbl="alignAcc1" presStyleIdx="3" presStyleCnt="4" custScaleX="136044" custLinFactNeighborX="-10000" custLinFactNeighborY="-4016">
        <dgm:presLayoutVars>
          <dgm:bulletEnabled val="1"/>
        </dgm:presLayoutVars>
      </dgm:prSet>
      <dgm:spPr/>
    </dgm:pt>
  </dgm:ptLst>
  <dgm:cxnLst>
    <dgm:cxn modelId="{8DBA6C0B-A277-4B45-9FC1-876FA6F4F05F}" srcId="{A7672402-90CB-46A7-92F8-D6D19B84404F}" destId="{313FA834-4CED-4595-B051-3391F1C1DD5F}" srcOrd="1" destOrd="0" parTransId="{BACB3C80-E588-413A-8894-64D7D5C6249F}" sibTransId="{48DA48E1-D6E0-4D8E-A5E4-4262B12BFE9F}"/>
    <dgm:cxn modelId="{29139B11-8F3E-482C-9DFD-A7A9AE2714C4}" type="presOf" srcId="{CA5353E2-0F22-4180-9D4B-7169DABDEC5B}" destId="{FD4ED163-B388-4277-880D-93C7799D703B}" srcOrd="1" destOrd="0" presId="urn:microsoft.com/office/officeart/2005/8/layout/target3"/>
    <dgm:cxn modelId="{38DDA116-B741-46E4-AC97-9DC892D2AF46}" srcId="{CA5353E2-0F22-4180-9D4B-7169DABDEC5B}" destId="{E01E5F63-5609-4E90-BEDF-ED77C90334DF}" srcOrd="1" destOrd="0" parTransId="{F322BDEA-FA6C-48A5-A682-D61865BADFEA}" sibTransId="{BAE548E9-9747-4A96-A207-185CA6ED5C62}"/>
    <dgm:cxn modelId="{93C7FA21-CCAB-479C-924A-B0E348BDDF7C}" type="presOf" srcId="{3B8309C1-6B15-48A8-BA3C-AFCAADEBD62E}" destId="{F0050421-0F73-4B96-BE7A-F5E0ED9213B2}" srcOrd="0" destOrd="0" presId="urn:microsoft.com/office/officeart/2005/8/layout/target3"/>
    <dgm:cxn modelId="{A4F2382A-C0A0-474C-AB21-CF075FE692B9}" srcId="{A7672402-90CB-46A7-92F8-D6D19B84404F}" destId="{F93347F1-3C72-4ED1-AB0A-C004073B1B4B}" srcOrd="0" destOrd="0" parTransId="{C2D04CF9-83B9-4E3F-A6F9-A66C73F98107}" sibTransId="{A6B0BC11-D75A-4320-9BB6-AAEF9AB5B61B}"/>
    <dgm:cxn modelId="{32FFCC35-C19D-4ACB-AE8F-7312722E876C}" type="presOf" srcId="{A7672402-90CB-46A7-92F8-D6D19B84404F}" destId="{B08DCC56-D7B7-4406-A772-4A84F559E187}" srcOrd="1" destOrd="0" presId="urn:microsoft.com/office/officeart/2005/8/layout/target3"/>
    <dgm:cxn modelId="{5B487A37-2EC3-4153-8267-C3C039A785A1}" srcId="{D77558F2-C959-485C-84CA-DAB8170A4C2B}" destId="{AB78D48A-DAF5-4E2F-914F-63DB0BDAE6E3}" srcOrd="3" destOrd="0" parTransId="{C06DA004-7CBF-4816-AA12-B5D0996116FE}" sibTransId="{58C6C683-24BC-4885-A3F4-C8558437AA87}"/>
    <dgm:cxn modelId="{9D41143B-9998-4666-971A-CDBE20AB5852}" srcId="{D77558F2-C959-485C-84CA-DAB8170A4C2B}" destId="{A7672402-90CB-46A7-92F8-D6D19B84404F}" srcOrd="2" destOrd="0" parTransId="{834B6D67-5C56-4033-A1AD-2FA5C1A67012}" sibTransId="{D056BDB5-00FB-48FB-88AA-8F7E28BFDF29}"/>
    <dgm:cxn modelId="{BD037C60-AAD1-497C-8891-7B0342D96296}" type="presOf" srcId="{F93347F1-3C72-4ED1-AB0A-C004073B1B4B}" destId="{F0FDFE68-82B3-45A2-89E5-AB397D899FDE}" srcOrd="0" destOrd="0" presId="urn:microsoft.com/office/officeart/2005/8/layout/target3"/>
    <dgm:cxn modelId="{EC0B6A43-4166-49AF-B789-FDD171EB1F52}" type="presOf" srcId="{D74A9C57-5D55-4521-AFD6-D0378F4A324D}" destId="{32B4C494-71D3-4019-95B3-2B7217DBD8CF}" srcOrd="0" destOrd="1" presId="urn:microsoft.com/office/officeart/2005/8/layout/target3"/>
    <dgm:cxn modelId="{C1870849-0A75-41E7-9A61-178EAA63CC4A}" srcId="{D77558F2-C959-485C-84CA-DAB8170A4C2B}" destId="{3B8309C1-6B15-48A8-BA3C-AFCAADEBD62E}" srcOrd="0" destOrd="0" parTransId="{A4E8C7FB-2A82-47B7-BF9A-0B05AC679C73}" sibTransId="{475BE626-6436-47E9-B4BE-61FBBB47EA04}"/>
    <dgm:cxn modelId="{25036371-996D-42C3-B26E-280E41BE6D0F}" type="presOf" srcId="{E01E5F63-5609-4E90-BEDF-ED77C90334DF}" destId="{6B669E75-3C65-46A0-8B1F-34256B2336F4}" srcOrd="0" destOrd="1" presId="urn:microsoft.com/office/officeart/2005/8/layout/target3"/>
    <dgm:cxn modelId="{9D9B7453-CE3F-4C50-A92B-DC11C4CB2A5E}" srcId="{3B8309C1-6B15-48A8-BA3C-AFCAADEBD62E}" destId="{9F3912AD-EFCA-49BE-AB2A-3CAC0ABC63D6}" srcOrd="0" destOrd="0" parTransId="{19F13844-72F8-42B4-A6BF-1FF887529ECC}" sibTransId="{AEA854FD-5E0F-4A3D-BE97-488241F32885}"/>
    <dgm:cxn modelId="{B60AB054-1519-4FC6-B5B0-F59FE9984B7D}" type="presOf" srcId="{EE6BDEF0-C693-4162-A91E-E4DC50D470B4}" destId="{32B4C494-71D3-4019-95B3-2B7217DBD8CF}" srcOrd="0" destOrd="0" presId="urn:microsoft.com/office/officeart/2005/8/layout/target3"/>
    <dgm:cxn modelId="{700F2258-CA83-4B01-A6DC-0F703B5C60F9}" type="presOf" srcId="{AB78D48A-DAF5-4E2F-914F-63DB0BDAE6E3}" destId="{3BAB8F0C-CA4C-4B96-B43D-338E37D5D1CA}" srcOrd="1" destOrd="0" presId="urn:microsoft.com/office/officeart/2005/8/layout/target3"/>
    <dgm:cxn modelId="{B6D11283-03E8-4E5C-B360-D7DA04520D35}" type="presOf" srcId="{CA5353E2-0F22-4180-9D4B-7169DABDEC5B}" destId="{8E3C60A7-3A21-4B58-8BCD-EC5BEDF723A1}" srcOrd="0" destOrd="0" presId="urn:microsoft.com/office/officeart/2005/8/layout/target3"/>
    <dgm:cxn modelId="{4214C485-4345-4646-987A-843BF26C5A07}" srcId="{AB78D48A-DAF5-4E2F-914F-63DB0BDAE6E3}" destId="{D74A9C57-5D55-4521-AFD6-D0378F4A324D}" srcOrd="1" destOrd="0" parTransId="{B245EF62-54F4-426D-9D9D-83E960E8B1E7}" sibTransId="{67DFD73C-4249-4900-8C94-E0154C46D2D6}"/>
    <dgm:cxn modelId="{AC849996-3B22-4710-B1F1-A9E345AC446D}" type="presOf" srcId="{A7672402-90CB-46A7-92F8-D6D19B84404F}" destId="{D81BBED2-7211-4134-BD9F-0DC90B7DB5CD}" srcOrd="0" destOrd="0" presId="urn:microsoft.com/office/officeart/2005/8/layout/target3"/>
    <dgm:cxn modelId="{D32640A8-26B2-44DC-A18E-2F7B6B81D0A3}" srcId="{AB78D48A-DAF5-4E2F-914F-63DB0BDAE6E3}" destId="{EE6BDEF0-C693-4162-A91E-E4DC50D470B4}" srcOrd="0" destOrd="0" parTransId="{F9091E64-8C87-40F3-8A85-D8AC2908F062}" sibTransId="{0DF708E8-2AFE-4A98-8B73-8FEE0B799051}"/>
    <dgm:cxn modelId="{E8271AC5-F610-48F8-A840-E7E0C064B284}" srcId="{D77558F2-C959-485C-84CA-DAB8170A4C2B}" destId="{CA5353E2-0F22-4180-9D4B-7169DABDEC5B}" srcOrd="1" destOrd="0" parTransId="{831D9535-7308-4C21-AD34-DADE515BD739}" sibTransId="{8918458B-D5AF-4B48-AAFC-87548A56953C}"/>
    <dgm:cxn modelId="{F5EB18D0-9EA4-4643-B16D-732C89C45D90}" type="presOf" srcId="{9F3912AD-EFCA-49BE-AB2A-3CAC0ABC63D6}" destId="{EB5A8FDC-7DC0-4D0E-BC4C-993D54B663C6}" srcOrd="0" destOrd="0" presId="urn:microsoft.com/office/officeart/2005/8/layout/target3"/>
    <dgm:cxn modelId="{FE9A50E2-D877-499A-A0A4-645AA250F811}" type="presOf" srcId="{45F0D7CA-7832-45C5-BB52-614B9128BB5D}" destId="{EB5A8FDC-7DC0-4D0E-BC4C-993D54B663C6}" srcOrd="0" destOrd="1" presId="urn:microsoft.com/office/officeart/2005/8/layout/target3"/>
    <dgm:cxn modelId="{CEFE3AEB-E88B-47CC-954B-6F0C04F5D933}" type="presOf" srcId="{313FA834-4CED-4595-B051-3391F1C1DD5F}" destId="{F0FDFE68-82B3-45A2-89E5-AB397D899FDE}" srcOrd="0" destOrd="1" presId="urn:microsoft.com/office/officeart/2005/8/layout/target3"/>
    <dgm:cxn modelId="{8828A2F2-3835-43D0-BB30-B97E093651CE}" srcId="{CA5353E2-0F22-4180-9D4B-7169DABDEC5B}" destId="{A8B567C8-D388-4B1F-9659-8CDAFBD24958}" srcOrd="0" destOrd="0" parTransId="{DFAEB13F-6D00-425C-ABE4-54522E972D99}" sibTransId="{C3880E0A-760C-4409-A047-8BCFFD4B0EEE}"/>
    <dgm:cxn modelId="{D6A467F4-910A-473D-A53E-4F3AEF903FB4}" type="presOf" srcId="{AB78D48A-DAF5-4E2F-914F-63DB0BDAE6E3}" destId="{3456A52A-AF5F-44F8-BF7A-952954B37465}" srcOrd="0" destOrd="0" presId="urn:microsoft.com/office/officeart/2005/8/layout/target3"/>
    <dgm:cxn modelId="{CC6A8DF4-2167-474A-9ACD-523B8A98CBF0}" type="presOf" srcId="{3B8309C1-6B15-48A8-BA3C-AFCAADEBD62E}" destId="{A93EF8A7-4C2B-4C29-9ECA-9D7F63F32C5B}" srcOrd="1" destOrd="0" presId="urn:microsoft.com/office/officeart/2005/8/layout/target3"/>
    <dgm:cxn modelId="{83FCA4F7-39B4-4513-9A06-9EDFFEBA3C8E}" type="presOf" srcId="{A8B567C8-D388-4B1F-9659-8CDAFBD24958}" destId="{6B669E75-3C65-46A0-8B1F-34256B2336F4}" srcOrd="0" destOrd="0" presId="urn:microsoft.com/office/officeart/2005/8/layout/target3"/>
    <dgm:cxn modelId="{90F8E5FA-0304-496B-B7A3-498113856249}" srcId="{3B8309C1-6B15-48A8-BA3C-AFCAADEBD62E}" destId="{45F0D7CA-7832-45C5-BB52-614B9128BB5D}" srcOrd="1" destOrd="0" parTransId="{DCD0CCF1-25C8-4572-AC56-10CEEA191CBD}" sibTransId="{FBD68B8A-EFBB-4836-8EB3-25E05AB992E0}"/>
    <dgm:cxn modelId="{201C41FC-AECF-4FAC-812A-F9E2B6B92443}" type="presOf" srcId="{D77558F2-C959-485C-84CA-DAB8170A4C2B}" destId="{F3234296-0463-4517-9F61-DEAA13CF8CB9}" srcOrd="0" destOrd="0" presId="urn:microsoft.com/office/officeart/2005/8/layout/target3"/>
    <dgm:cxn modelId="{71B5FC84-666A-4296-8B31-D5949FFD492A}" type="presParOf" srcId="{F3234296-0463-4517-9F61-DEAA13CF8CB9}" destId="{89DECB96-23C6-49F3-97D2-2BE81074BD3A}" srcOrd="0" destOrd="0" presId="urn:microsoft.com/office/officeart/2005/8/layout/target3"/>
    <dgm:cxn modelId="{D0C00A29-82A5-4556-96C5-632DF741C224}" type="presParOf" srcId="{F3234296-0463-4517-9F61-DEAA13CF8CB9}" destId="{AD34790A-C0E4-4FEB-9F68-CD961D5988ED}" srcOrd="1" destOrd="0" presId="urn:microsoft.com/office/officeart/2005/8/layout/target3"/>
    <dgm:cxn modelId="{3157B22F-2910-4EBA-BEFF-49021A4F773C}" type="presParOf" srcId="{F3234296-0463-4517-9F61-DEAA13CF8CB9}" destId="{F0050421-0F73-4B96-BE7A-F5E0ED9213B2}" srcOrd="2" destOrd="0" presId="urn:microsoft.com/office/officeart/2005/8/layout/target3"/>
    <dgm:cxn modelId="{A26AE3B1-F6B8-4975-A288-7172A090F03B}" type="presParOf" srcId="{F3234296-0463-4517-9F61-DEAA13CF8CB9}" destId="{E494D25D-59A6-423C-AA2C-660CD0BEC638}" srcOrd="3" destOrd="0" presId="urn:microsoft.com/office/officeart/2005/8/layout/target3"/>
    <dgm:cxn modelId="{40847084-AE04-4B39-BB1D-20290DE68DB0}" type="presParOf" srcId="{F3234296-0463-4517-9F61-DEAA13CF8CB9}" destId="{0774C534-BD82-4696-A024-0ABC71BA279B}" srcOrd="4" destOrd="0" presId="urn:microsoft.com/office/officeart/2005/8/layout/target3"/>
    <dgm:cxn modelId="{1A552EFB-F342-4A0C-9A9D-4DA8CE5D8A07}" type="presParOf" srcId="{F3234296-0463-4517-9F61-DEAA13CF8CB9}" destId="{8E3C60A7-3A21-4B58-8BCD-EC5BEDF723A1}" srcOrd="5" destOrd="0" presId="urn:microsoft.com/office/officeart/2005/8/layout/target3"/>
    <dgm:cxn modelId="{F10E7417-77EC-456D-86AA-416E6F2005FF}" type="presParOf" srcId="{F3234296-0463-4517-9F61-DEAA13CF8CB9}" destId="{737A172F-E3C0-4785-AD14-CAEEA493BE47}" srcOrd="6" destOrd="0" presId="urn:microsoft.com/office/officeart/2005/8/layout/target3"/>
    <dgm:cxn modelId="{A59D2316-B9E1-4529-B922-973C81D27848}" type="presParOf" srcId="{F3234296-0463-4517-9F61-DEAA13CF8CB9}" destId="{F8D42F3C-6CBB-472E-A37F-68F39A88A82F}" srcOrd="7" destOrd="0" presId="urn:microsoft.com/office/officeart/2005/8/layout/target3"/>
    <dgm:cxn modelId="{176BBA5D-0B03-4841-B288-BE77D63E102B}" type="presParOf" srcId="{F3234296-0463-4517-9F61-DEAA13CF8CB9}" destId="{D81BBED2-7211-4134-BD9F-0DC90B7DB5CD}" srcOrd="8" destOrd="0" presId="urn:microsoft.com/office/officeart/2005/8/layout/target3"/>
    <dgm:cxn modelId="{9F80D9ED-BF0E-4168-988B-224837739E8F}" type="presParOf" srcId="{F3234296-0463-4517-9F61-DEAA13CF8CB9}" destId="{6A1A74E5-D0C2-4177-B2BA-A3F6E0FEAB20}" srcOrd="9" destOrd="0" presId="urn:microsoft.com/office/officeart/2005/8/layout/target3"/>
    <dgm:cxn modelId="{7D9EE264-9884-466F-87C9-7CAD07CC4FC3}" type="presParOf" srcId="{F3234296-0463-4517-9F61-DEAA13CF8CB9}" destId="{ABC44538-7767-42CA-BBD6-5A3326BCE574}" srcOrd="10" destOrd="0" presId="urn:microsoft.com/office/officeart/2005/8/layout/target3"/>
    <dgm:cxn modelId="{FF95D827-9D53-450A-B3B4-2316A412FDDB}" type="presParOf" srcId="{F3234296-0463-4517-9F61-DEAA13CF8CB9}" destId="{3456A52A-AF5F-44F8-BF7A-952954B37465}" srcOrd="11" destOrd="0" presId="urn:microsoft.com/office/officeart/2005/8/layout/target3"/>
    <dgm:cxn modelId="{4C60C6D4-BBA2-409D-968A-486CEBADDBA8}" type="presParOf" srcId="{F3234296-0463-4517-9F61-DEAA13CF8CB9}" destId="{A93EF8A7-4C2B-4C29-9ECA-9D7F63F32C5B}" srcOrd="12" destOrd="0" presId="urn:microsoft.com/office/officeart/2005/8/layout/target3"/>
    <dgm:cxn modelId="{A116BE74-5317-41DE-955C-CA24A7AA92B2}" type="presParOf" srcId="{F3234296-0463-4517-9F61-DEAA13CF8CB9}" destId="{EB5A8FDC-7DC0-4D0E-BC4C-993D54B663C6}" srcOrd="13" destOrd="0" presId="urn:microsoft.com/office/officeart/2005/8/layout/target3"/>
    <dgm:cxn modelId="{515A79D3-1362-4128-A76F-E320A8588503}" type="presParOf" srcId="{F3234296-0463-4517-9F61-DEAA13CF8CB9}" destId="{FD4ED163-B388-4277-880D-93C7799D703B}" srcOrd="14" destOrd="0" presId="urn:microsoft.com/office/officeart/2005/8/layout/target3"/>
    <dgm:cxn modelId="{26DE5142-7951-4875-BEB9-40BF48F345C4}" type="presParOf" srcId="{F3234296-0463-4517-9F61-DEAA13CF8CB9}" destId="{6B669E75-3C65-46A0-8B1F-34256B2336F4}" srcOrd="15" destOrd="0" presId="urn:microsoft.com/office/officeart/2005/8/layout/target3"/>
    <dgm:cxn modelId="{63AB87CC-6A26-4906-87B2-2C4F5A31558E}" type="presParOf" srcId="{F3234296-0463-4517-9F61-DEAA13CF8CB9}" destId="{B08DCC56-D7B7-4406-A772-4A84F559E187}" srcOrd="16" destOrd="0" presId="urn:microsoft.com/office/officeart/2005/8/layout/target3"/>
    <dgm:cxn modelId="{F5BFAD80-5B90-41D5-8DA8-A384C608BB6A}" type="presParOf" srcId="{F3234296-0463-4517-9F61-DEAA13CF8CB9}" destId="{F0FDFE68-82B3-45A2-89E5-AB397D899FDE}" srcOrd="17" destOrd="0" presId="urn:microsoft.com/office/officeart/2005/8/layout/target3"/>
    <dgm:cxn modelId="{22380EFC-4443-4098-A8CE-07B8E3FB4335}" type="presParOf" srcId="{F3234296-0463-4517-9F61-DEAA13CF8CB9}" destId="{3BAB8F0C-CA4C-4B96-B43D-338E37D5D1CA}" srcOrd="18" destOrd="0" presId="urn:microsoft.com/office/officeart/2005/8/layout/target3"/>
    <dgm:cxn modelId="{D185D322-EF59-4B3C-B24B-8004C45049AE}" type="presParOf" srcId="{F3234296-0463-4517-9F61-DEAA13CF8CB9}" destId="{32B4C494-71D3-4019-95B3-2B7217DBD8CF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77558F2-C959-485C-84CA-DAB8170A4C2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309C1-6B15-48A8-BA3C-AFCAADEBD62E}">
      <dgm:prSet phldrT="[Текст]"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2016</a:t>
          </a:r>
        </a:p>
      </dgm:t>
    </dgm:pt>
    <dgm:pt modelId="{A4E8C7FB-2A82-47B7-BF9A-0B05AC679C73}" type="parTrans" cxnId="{C1870849-0A75-41E7-9A61-178EAA63CC4A}">
      <dgm:prSet/>
      <dgm:spPr/>
      <dgm:t>
        <a:bodyPr/>
        <a:lstStyle/>
        <a:p>
          <a:endParaRPr lang="ru-RU"/>
        </a:p>
      </dgm:t>
    </dgm:pt>
    <dgm:pt modelId="{475BE626-6436-47E9-B4BE-61FBBB47EA04}" type="sibTrans" cxnId="{C1870849-0A75-41E7-9A61-178EAA63CC4A}">
      <dgm:prSet/>
      <dgm:spPr/>
      <dgm:t>
        <a:bodyPr/>
        <a:lstStyle/>
        <a:p>
          <a:endParaRPr lang="ru-RU"/>
        </a:p>
      </dgm:t>
    </dgm:pt>
    <dgm:pt modelId="{9F3912AD-EFCA-49BE-AB2A-3CAC0ABC63D6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70C0"/>
              </a:solidFill>
            </a:rPr>
            <a:t>358 </a:t>
          </a:r>
          <a:r>
            <a:rPr lang="ru-RU" sz="2400" b="0" dirty="0">
              <a:solidFill>
                <a:srgbClr val="0070C0"/>
              </a:solidFill>
            </a:rPr>
            <a:t>статей</a:t>
          </a:r>
        </a:p>
      </dgm:t>
    </dgm:pt>
    <dgm:pt modelId="{19F13844-72F8-42B4-A6BF-1FF887529ECC}" type="parTrans" cxnId="{9D9B7453-CE3F-4C50-A92B-DC11C4CB2A5E}">
      <dgm:prSet/>
      <dgm:spPr/>
      <dgm:t>
        <a:bodyPr/>
        <a:lstStyle/>
        <a:p>
          <a:endParaRPr lang="ru-RU"/>
        </a:p>
      </dgm:t>
    </dgm:pt>
    <dgm:pt modelId="{AEA854FD-5E0F-4A3D-BE97-488241F32885}" type="sibTrans" cxnId="{9D9B7453-CE3F-4C50-A92B-DC11C4CB2A5E}">
      <dgm:prSet/>
      <dgm:spPr/>
      <dgm:t>
        <a:bodyPr/>
        <a:lstStyle/>
        <a:p>
          <a:endParaRPr lang="ru-RU"/>
        </a:p>
      </dgm:t>
    </dgm:pt>
    <dgm:pt modelId="{CA5353E2-0F22-4180-9D4B-7169DABDEC5B}">
      <dgm:prSet phldrT="[Текст]"/>
      <dgm:spPr/>
      <dgm:t>
        <a:bodyPr/>
        <a:lstStyle/>
        <a:p>
          <a:r>
            <a:rPr lang="ru-RU" dirty="0">
              <a:solidFill>
                <a:srgbClr val="00B050"/>
              </a:solidFill>
            </a:rPr>
            <a:t>2017</a:t>
          </a:r>
        </a:p>
      </dgm:t>
    </dgm:pt>
    <dgm:pt modelId="{831D9535-7308-4C21-AD34-DADE515BD739}" type="parTrans" cxnId="{E8271AC5-F610-48F8-A840-E7E0C064B284}">
      <dgm:prSet/>
      <dgm:spPr/>
      <dgm:t>
        <a:bodyPr/>
        <a:lstStyle/>
        <a:p>
          <a:endParaRPr lang="ru-RU"/>
        </a:p>
      </dgm:t>
    </dgm:pt>
    <dgm:pt modelId="{8918458B-D5AF-4B48-AAFC-87548A56953C}" type="sibTrans" cxnId="{E8271AC5-F610-48F8-A840-E7E0C064B284}">
      <dgm:prSet/>
      <dgm:spPr/>
      <dgm:t>
        <a:bodyPr/>
        <a:lstStyle/>
        <a:p>
          <a:endParaRPr lang="ru-RU"/>
        </a:p>
      </dgm:t>
    </dgm:pt>
    <dgm:pt modelId="{A8B567C8-D388-4B1F-9659-8CDAFBD24958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B050"/>
              </a:solidFill>
            </a:rPr>
            <a:t>397 </a:t>
          </a:r>
          <a:r>
            <a:rPr lang="ru-RU" sz="2400" b="0" dirty="0">
              <a:solidFill>
                <a:srgbClr val="00B050"/>
              </a:solidFill>
            </a:rPr>
            <a:t>статей</a:t>
          </a:r>
        </a:p>
      </dgm:t>
    </dgm:pt>
    <dgm:pt modelId="{DFAEB13F-6D00-425C-ABE4-54522E972D99}" type="parTrans" cxnId="{8828A2F2-3835-43D0-BB30-B97E093651CE}">
      <dgm:prSet/>
      <dgm:spPr/>
      <dgm:t>
        <a:bodyPr/>
        <a:lstStyle/>
        <a:p>
          <a:endParaRPr lang="ru-RU"/>
        </a:p>
      </dgm:t>
    </dgm:pt>
    <dgm:pt modelId="{C3880E0A-760C-4409-A047-8BCFFD4B0EEE}" type="sibTrans" cxnId="{8828A2F2-3835-43D0-BB30-B97E093651CE}">
      <dgm:prSet/>
      <dgm:spPr/>
      <dgm:t>
        <a:bodyPr/>
        <a:lstStyle/>
        <a:p>
          <a:endParaRPr lang="ru-RU"/>
        </a:p>
      </dgm:t>
    </dgm:pt>
    <dgm:pt modelId="{A7672402-90CB-46A7-92F8-D6D19B84404F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</a:rPr>
            <a:t>2018</a:t>
          </a:r>
        </a:p>
      </dgm:t>
    </dgm:pt>
    <dgm:pt modelId="{834B6D67-5C56-4033-A1AD-2FA5C1A67012}" type="parTrans" cxnId="{9D41143B-9998-4666-971A-CDBE20AB5852}">
      <dgm:prSet/>
      <dgm:spPr/>
      <dgm:t>
        <a:bodyPr/>
        <a:lstStyle/>
        <a:p>
          <a:endParaRPr lang="ru-RU"/>
        </a:p>
      </dgm:t>
    </dgm:pt>
    <dgm:pt modelId="{D056BDB5-00FB-48FB-88AA-8F7E28BFDF29}" type="sibTrans" cxnId="{9D41143B-9998-4666-971A-CDBE20AB5852}">
      <dgm:prSet/>
      <dgm:spPr/>
      <dgm:t>
        <a:bodyPr/>
        <a:lstStyle/>
        <a:p>
          <a:endParaRPr lang="ru-RU"/>
        </a:p>
      </dgm:t>
    </dgm:pt>
    <dgm:pt modelId="{F93347F1-3C72-4ED1-AB0A-C004073B1B4B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</a:rPr>
            <a:t>421 </a:t>
          </a:r>
          <a:r>
            <a:rPr lang="ru-RU" sz="2400" b="0" dirty="0">
              <a:solidFill>
                <a:srgbClr val="C00000"/>
              </a:solidFill>
            </a:rPr>
            <a:t>статья</a:t>
          </a:r>
        </a:p>
      </dgm:t>
    </dgm:pt>
    <dgm:pt modelId="{C2D04CF9-83B9-4E3F-A6F9-A66C73F98107}" type="parTrans" cxnId="{A4F2382A-C0A0-474C-AB21-CF075FE692B9}">
      <dgm:prSet/>
      <dgm:spPr/>
      <dgm:t>
        <a:bodyPr/>
        <a:lstStyle/>
        <a:p>
          <a:endParaRPr lang="ru-RU"/>
        </a:p>
      </dgm:t>
    </dgm:pt>
    <dgm:pt modelId="{A6B0BC11-D75A-4320-9BB6-AAEF9AB5B61B}" type="sibTrans" cxnId="{A4F2382A-C0A0-474C-AB21-CF075FE692B9}">
      <dgm:prSet/>
      <dgm:spPr/>
      <dgm:t>
        <a:bodyPr/>
        <a:lstStyle/>
        <a:p>
          <a:endParaRPr lang="ru-RU"/>
        </a:p>
      </dgm:t>
    </dgm:pt>
    <dgm:pt modelId="{313FA834-4CED-4595-B051-3391F1C1DD5F}">
      <dgm:prSet phldrT="[Текст]" custT="1"/>
      <dgm:spPr/>
      <dgm:t>
        <a:bodyPr/>
        <a:lstStyle/>
        <a:p>
          <a:r>
            <a:rPr lang="ru-RU" sz="2400" dirty="0">
              <a:solidFill>
                <a:srgbClr val="C00000"/>
              </a:solidFill>
            </a:rPr>
            <a:t>СУМ ИФ</a:t>
          </a:r>
          <a:r>
            <a:rPr lang="en-US" sz="2400" dirty="0">
              <a:solidFill>
                <a:srgbClr val="C00000"/>
              </a:solidFill>
            </a:rPr>
            <a:t> </a:t>
          </a:r>
          <a:r>
            <a:rPr lang="ru-RU" sz="3600" b="1" dirty="0">
              <a:solidFill>
                <a:srgbClr val="C00000"/>
              </a:solidFill>
            </a:rPr>
            <a:t>1317</a:t>
          </a:r>
        </a:p>
      </dgm:t>
    </dgm:pt>
    <dgm:pt modelId="{BACB3C80-E588-413A-8894-64D7D5C6249F}" type="parTrans" cxnId="{8DBA6C0B-A277-4B45-9FC1-876FA6F4F05F}">
      <dgm:prSet/>
      <dgm:spPr/>
      <dgm:t>
        <a:bodyPr/>
        <a:lstStyle/>
        <a:p>
          <a:endParaRPr lang="ru-RU"/>
        </a:p>
      </dgm:t>
    </dgm:pt>
    <dgm:pt modelId="{48DA48E1-D6E0-4D8E-A5E4-4262B12BFE9F}" type="sibTrans" cxnId="{8DBA6C0B-A277-4B45-9FC1-876FA6F4F05F}">
      <dgm:prSet/>
      <dgm:spPr/>
      <dgm:t>
        <a:bodyPr/>
        <a:lstStyle/>
        <a:p>
          <a:endParaRPr lang="ru-RU"/>
        </a:p>
      </dgm:t>
    </dgm:pt>
    <dgm:pt modelId="{AB78D48A-DAF5-4E2F-914F-63DB0BDAE6E3}">
      <dgm:prSet phldrT="[Текст]" custT="1"/>
      <dgm:spPr/>
      <dgm:t>
        <a:bodyPr/>
        <a:lstStyle/>
        <a:p>
          <a:r>
            <a:rPr lang="ru-RU" sz="4200" b="0" dirty="0">
              <a:solidFill>
                <a:srgbClr val="002060"/>
              </a:solidFill>
            </a:rPr>
            <a:t>2019</a:t>
          </a:r>
        </a:p>
      </dgm:t>
    </dgm:pt>
    <dgm:pt modelId="{C06DA004-7CBF-4816-AA12-B5D0996116FE}" type="parTrans" cxnId="{5B487A37-2EC3-4153-8267-C3C039A785A1}">
      <dgm:prSet/>
      <dgm:spPr/>
      <dgm:t>
        <a:bodyPr/>
        <a:lstStyle/>
        <a:p>
          <a:endParaRPr lang="ru-RU"/>
        </a:p>
      </dgm:t>
    </dgm:pt>
    <dgm:pt modelId="{58C6C683-24BC-4885-A3F4-C8558437AA87}" type="sibTrans" cxnId="{5B487A37-2EC3-4153-8267-C3C039A785A1}">
      <dgm:prSet/>
      <dgm:spPr/>
      <dgm:t>
        <a:bodyPr/>
        <a:lstStyle/>
        <a:p>
          <a:endParaRPr lang="ru-RU"/>
        </a:p>
      </dgm:t>
    </dgm:pt>
    <dgm:pt modelId="{EE6BDEF0-C693-4162-A91E-E4DC50D470B4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</a:rPr>
            <a:t>394 </a:t>
          </a:r>
          <a:r>
            <a:rPr lang="ru-RU" sz="2400" b="0" dirty="0">
              <a:solidFill>
                <a:srgbClr val="002060"/>
              </a:solidFill>
            </a:rPr>
            <a:t>статьи</a:t>
          </a:r>
        </a:p>
      </dgm:t>
    </dgm:pt>
    <dgm:pt modelId="{F9091E64-8C87-40F3-8A85-D8AC2908F062}" type="parTrans" cxnId="{D32640A8-26B2-44DC-A18E-2F7B6B81D0A3}">
      <dgm:prSet/>
      <dgm:spPr/>
      <dgm:t>
        <a:bodyPr/>
        <a:lstStyle/>
        <a:p>
          <a:endParaRPr lang="ru-RU"/>
        </a:p>
      </dgm:t>
    </dgm:pt>
    <dgm:pt modelId="{0DF708E8-2AFE-4A98-8B73-8FEE0B799051}" type="sibTrans" cxnId="{D32640A8-26B2-44DC-A18E-2F7B6B81D0A3}">
      <dgm:prSet/>
      <dgm:spPr/>
      <dgm:t>
        <a:bodyPr/>
        <a:lstStyle/>
        <a:p>
          <a:endParaRPr lang="ru-RU"/>
        </a:p>
      </dgm:t>
    </dgm:pt>
    <dgm:pt modelId="{D74A9C57-5D55-4521-AFD6-D0378F4A324D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</a:rPr>
            <a:t>СУМ ИФ </a:t>
          </a:r>
          <a:r>
            <a:rPr lang="ru-RU" sz="3600" b="1" dirty="0">
              <a:solidFill>
                <a:srgbClr val="002060"/>
              </a:solidFill>
            </a:rPr>
            <a:t>1322</a:t>
          </a:r>
        </a:p>
      </dgm:t>
    </dgm:pt>
    <dgm:pt modelId="{B245EF62-54F4-426D-9D9D-83E960E8B1E7}" type="parTrans" cxnId="{4214C485-4345-4646-987A-843BF26C5A07}">
      <dgm:prSet/>
      <dgm:spPr/>
      <dgm:t>
        <a:bodyPr/>
        <a:lstStyle/>
        <a:p>
          <a:endParaRPr lang="ru-RU"/>
        </a:p>
      </dgm:t>
    </dgm:pt>
    <dgm:pt modelId="{67DFD73C-4249-4900-8C94-E0154C46D2D6}" type="sibTrans" cxnId="{4214C485-4345-4646-987A-843BF26C5A07}">
      <dgm:prSet/>
      <dgm:spPr/>
      <dgm:t>
        <a:bodyPr/>
        <a:lstStyle/>
        <a:p>
          <a:endParaRPr lang="ru-RU"/>
        </a:p>
      </dgm:t>
    </dgm:pt>
    <dgm:pt modelId="{9BB605F2-62AD-4F12-ADA4-49203FB17947}">
      <dgm:prSet phldrT="[Текст]" custT="1"/>
      <dgm:spPr/>
      <dgm:t>
        <a:bodyPr/>
        <a:lstStyle/>
        <a:p>
          <a:r>
            <a:rPr lang="ru-RU" sz="2400" dirty="0">
              <a:solidFill>
                <a:srgbClr val="00B050"/>
              </a:solidFill>
            </a:rPr>
            <a:t>СУМ ИФ </a:t>
          </a:r>
          <a:r>
            <a:rPr lang="ru-RU" sz="3600" b="1" dirty="0">
              <a:solidFill>
                <a:srgbClr val="00B050"/>
              </a:solidFill>
            </a:rPr>
            <a:t>1141</a:t>
          </a:r>
          <a:endParaRPr lang="ru-RU" sz="3600" b="0" dirty="0">
            <a:solidFill>
              <a:srgbClr val="00B050"/>
            </a:solidFill>
          </a:endParaRPr>
        </a:p>
      </dgm:t>
    </dgm:pt>
    <dgm:pt modelId="{7E0E7E7C-D2C0-4513-A4CA-6C74B17265CB}" type="parTrans" cxnId="{220E1357-B052-47E9-83B9-6CBD4EB13C4A}">
      <dgm:prSet/>
      <dgm:spPr/>
      <dgm:t>
        <a:bodyPr/>
        <a:lstStyle/>
        <a:p>
          <a:endParaRPr lang="ru-RU"/>
        </a:p>
      </dgm:t>
    </dgm:pt>
    <dgm:pt modelId="{DECCB9BB-B0E7-41B5-9ECF-DB42E93B116B}" type="sibTrans" cxnId="{220E1357-B052-47E9-83B9-6CBD4EB13C4A}">
      <dgm:prSet/>
      <dgm:spPr/>
      <dgm:t>
        <a:bodyPr/>
        <a:lstStyle/>
        <a:p>
          <a:endParaRPr lang="ru-RU"/>
        </a:p>
      </dgm:t>
    </dgm:pt>
    <dgm:pt modelId="{45F0D7CA-7832-45C5-BB52-614B9128BB5D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70C0"/>
              </a:solidFill>
            </a:rPr>
            <a:t>СУМ</a:t>
          </a:r>
          <a:r>
            <a:rPr lang="en-US" sz="2400" b="0" dirty="0">
              <a:solidFill>
                <a:srgbClr val="0070C0"/>
              </a:solidFill>
            </a:rPr>
            <a:t> </a:t>
          </a:r>
          <a:r>
            <a:rPr lang="ru-RU" sz="2400" b="0" dirty="0">
              <a:solidFill>
                <a:srgbClr val="0070C0"/>
              </a:solidFill>
            </a:rPr>
            <a:t>ИФ</a:t>
          </a:r>
          <a:r>
            <a:rPr lang="en-US" sz="2400" b="0" dirty="0">
              <a:solidFill>
                <a:srgbClr val="0070C0"/>
              </a:solidFill>
            </a:rPr>
            <a:t> </a:t>
          </a:r>
          <a:r>
            <a:rPr lang="ru-RU" sz="3600" b="1" dirty="0">
              <a:solidFill>
                <a:srgbClr val="0070C0"/>
              </a:solidFill>
            </a:rPr>
            <a:t>1043</a:t>
          </a:r>
        </a:p>
      </dgm:t>
    </dgm:pt>
    <dgm:pt modelId="{FBD68B8A-EFBB-4836-8EB3-25E05AB992E0}" type="sibTrans" cxnId="{90F8E5FA-0304-496B-B7A3-498113856249}">
      <dgm:prSet/>
      <dgm:spPr/>
      <dgm:t>
        <a:bodyPr/>
        <a:lstStyle/>
        <a:p>
          <a:endParaRPr lang="ru-RU"/>
        </a:p>
      </dgm:t>
    </dgm:pt>
    <dgm:pt modelId="{DCD0CCF1-25C8-4572-AC56-10CEEA191CBD}" type="parTrans" cxnId="{90F8E5FA-0304-496B-B7A3-498113856249}">
      <dgm:prSet/>
      <dgm:spPr/>
      <dgm:t>
        <a:bodyPr/>
        <a:lstStyle/>
        <a:p>
          <a:endParaRPr lang="ru-RU"/>
        </a:p>
      </dgm:t>
    </dgm:pt>
    <dgm:pt modelId="{F3234296-0463-4517-9F61-DEAA13CF8CB9}" type="pres">
      <dgm:prSet presAssocID="{D77558F2-C959-485C-84CA-DAB8170A4C2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9DECB96-23C6-49F3-97D2-2BE81074BD3A}" type="pres">
      <dgm:prSet presAssocID="{3B8309C1-6B15-48A8-BA3C-AFCAADEBD62E}" presName="circle1" presStyleLbl="node1" presStyleIdx="0" presStyleCnt="4"/>
      <dgm:spPr>
        <a:solidFill>
          <a:schemeClr val="accent5">
            <a:lumMod val="75000"/>
          </a:schemeClr>
        </a:solidFill>
      </dgm:spPr>
    </dgm:pt>
    <dgm:pt modelId="{AD34790A-C0E4-4FEB-9F68-CD961D5988ED}" type="pres">
      <dgm:prSet presAssocID="{3B8309C1-6B15-48A8-BA3C-AFCAADEBD62E}" presName="space" presStyleCnt="0"/>
      <dgm:spPr/>
    </dgm:pt>
    <dgm:pt modelId="{F0050421-0F73-4B96-BE7A-F5E0ED9213B2}" type="pres">
      <dgm:prSet presAssocID="{3B8309C1-6B15-48A8-BA3C-AFCAADEBD62E}" presName="rect1" presStyleLbl="alignAcc1" presStyleIdx="0" presStyleCnt="4"/>
      <dgm:spPr/>
    </dgm:pt>
    <dgm:pt modelId="{E494D25D-59A6-423C-AA2C-660CD0BEC638}" type="pres">
      <dgm:prSet presAssocID="{CA5353E2-0F22-4180-9D4B-7169DABDEC5B}" presName="vertSpace2" presStyleLbl="node1" presStyleIdx="0" presStyleCnt="4"/>
      <dgm:spPr/>
    </dgm:pt>
    <dgm:pt modelId="{0774C534-BD82-4696-A024-0ABC71BA279B}" type="pres">
      <dgm:prSet presAssocID="{CA5353E2-0F22-4180-9D4B-7169DABDEC5B}" presName="circle2" presStyleLbl="node1" presStyleIdx="1" presStyleCnt="4"/>
      <dgm:spPr>
        <a:solidFill>
          <a:schemeClr val="accent5">
            <a:lumMod val="60000"/>
            <a:lumOff val="40000"/>
          </a:schemeClr>
        </a:solidFill>
      </dgm:spPr>
    </dgm:pt>
    <dgm:pt modelId="{8E3C60A7-3A21-4B58-8BCD-EC5BEDF723A1}" type="pres">
      <dgm:prSet presAssocID="{CA5353E2-0F22-4180-9D4B-7169DABDEC5B}" presName="rect2" presStyleLbl="alignAcc1" presStyleIdx="1" presStyleCnt="4"/>
      <dgm:spPr/>
    </dgm:pt>
    <dgm:pt modelId="{737A172F-E3C0-4785-AD14-CAEEA493BE47}" type="pres">
      <dgm:prSet presAssocID="{A7672402-90CB-46A7-92F8-D6D19B84404F}" presName="vertSpace3" presStyleLbl="node1" presStyleIdx="1" presStyleCnt="4"/>
      <dgm:spPr/>
    </dgm:pt>
    <dgm:pt modelId="{F8D42F3C-6CBB-472E-A37F-68F39A88A82F}" type="pres">
      <dgm:prSet presAssocID="{A7672402-90CB-46A7-92F8-D6D19B84404F}" presName="circle3" presStyleLbl="node1" presStyleIdx="2" presStyleCnt="4"/>
      <dgm:spPr>
        <a:solidFill>
          <a:schemeClr val="accent5">
            <a:lumMod val="40000"/>
            <a:lumOff val="60000"/>
          </a:schemeClr>
        </a:solidFill>
      </dgm:spPr>
    </dgm:pt>
    <dgm:pt modelId="{D81BBED2-7211-4134-BD9F-0DC90B7DB5CD}" type="pres">
      <dgm:prSet presAssocID="{A7672402-90CB-46A7-92F8-D6D19B84404F}" presName="rect3" presStyleLbl="alignAcc1" presStyleIdx="2" presStyleCnt="4"/>
      <dgm:spPr/>
    </dgm:pt>
    <dgm:pt modelId="{6A1A74E5-D0C2-4177-B2BA-A3F6E0FEAB20}" type="pres">
      <dgm:prSet presAssocID="{AB78D48A-DAF5-4E2F-914F-63DB0BDAE6E3}" presName="vertSpace4" presStyleLbl="node1" presStyleIdx="2" presStyleCnt="4"/>
      <dgm:spPr/>
    </dgm:pt>
    <dgm:pt modelId="{ABC44538-7767-42CA-BBD6-5A3326BCE574}" type="pres">
      <dgm:prSet presAssocID="{AB78D48A-DAF5-4E2F-914F-63DB0BDAE6E3}" presName="circle4" presStyleLbl="node1" presStyleIdx="3" presStyleCnt="4"/>
      <dgm:spPr>
        <a:solidFill>
          <a:schemeClr val="accent5">
            <a:lumMod val="20000"/>
            <a:lumOff val="80000"/>
          </a:schemeClr>
        </a:solidFill>
      </dgm:spPr>
    </dgm:pt>
    <dgm:pt modelId="{3456A52A-AF5F-44F8-BF7A-952954B37465}" type="pres">
      <dgm:prSet presAssocID="{AB78D48A-DAF5-4E2F-914F-63DB0BDAE6E3}" presName="rect4" presStyleLbl="alignAcc1" presStyleIdx="3" presStyleCnt="4"/>
      <dgm:spPr/>
    </dgm:pt>
    <dgm:pt modelId="{A93EF8A7-4C2B-4C29-9ECA-9D7F63F32C5B}" type="pres">
      <dgm:prSet presAssocID="{3B8309C1-6B15-48A8-BA3C-AFCAADEBD62E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EB5A8FDC-7DC0-4D0E-BC4C-993D54B663C6}" type="pres">
      <dgm:prSet presAssocID="{3B8309C1-6B15-48A8-BA3C-AFCAADEBD62E}" presName="rect1ChTx" presStyleLbl="alignAcc1" presStyleIdx="3" presStyleCnt="4" custScaleX="156040">
        <dgm:presLayoutVars>
          <dgm:bulletEnabled val="1"/>
        </dgm:presLayoutVars>
      </dgm:prSet>
      <dgm:spPr/>
    </dgm:pt>
    <dgm:pt modelId="{FD4ED163-B388-4277-880D-93C7799D703B}" type="pres">
      <dgm:prSet presAssocID="{CA5353E2-0F22-4180-9D4B-7169DABDEC5B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6B669E75-3C65-46A0-8B1F-34256B2336F4}" type="pres">
      <dgm:prSet presAssocID="{CA5353E2-0F22-4180-9D4B-7169DABDEC5B}" presName="rect2ChTx" presStyleLbl="alignAcc1" presStyleIdx="3" presStyleCnt="4" custScaleX="156647">
        <dgm:presLayoutVars>
          <dgm:bulletEnabled val="1"/>
        </dgm:presLayoutVars>
      </dgm:prSet>
      <dgm:spPr/>
    </dgm:pt>
    <dgm:pt modelId="{B08DCC56-D7B7-4406-A772-4A84F559E187}" type="pres">
      <dgm:prSet presAssocID="{A7672402-90CB-46A7-92F8-D6D19B84404F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F0FDFE68-82B3-45A2-89E5-AB397D899FDE}" type="pres">
      <dgm:prSet presAssocID="{A7672402-90CB-46A7-92F8-D6D19B84404F}" presName="rect3ChTx" presStyleLbl="alignAcc1" presStyleIdx="3" presStyleCnt="4" custScaleX="155858">
        <dgm:presLayoutVars>
          <dgm:bulletEnabled val="1"/>
        </dgm:presLayoutVars>
      </dgm:prSet>
      <dgm:spPr/>
    </dgm:pt>
    <dgm:pt modelId="{3BAB8F0C-CA4C-4B96-B43D-338E37D5D1CA}" type="pres">
      <dgm:prSet presAssocID="{AB78D48A-DAF5-4E2F-914F-63DB0BDAE6E3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32B4C494-71D3-4019-95B3-2B7217DBD8CF}" type="pres">
      <dgm:prSet presAssocID="{AB78D48A-DAF5-4E2F-914F-63DB0BDAE6E3}" presName="rect4ChTx" presStyleLbl="alignAcc1" presStyleIdx="3" presStyleCnt="4" custScaleX="136044" custLinFactNeighborX="-10000" custLinFactNeighborY="-4016">
        <dgm:presLayoutVars>
          <dgm:bulletEnabled val="1"/>
        </dgm:presLayoutVars>
      </dgm:prSet>
      <dgm:spPr/>
    </dgm:pt>
  </dgm:ptLst>
  <dgm:cxnLst>
    <dgm:cxn modelId="{8DBA6C0B-A277-4B45-9FC1-876FA6F4F05F}" srcId="{A7672402-90CB-46A7-92F8-D6D19B84404F}" destId="{313FA834-4CED-4595-B051-3391F1C1DD5F}" srcOrd="1" destOrd="0" parTransId="{BACB3C80-E588-413A-8894-64D7D5C6249F}" sibTransId="{48DA48E1-D6E0-4D8E-A5E4-4262B12BFE9F}"/>
    <dgm:cxn modelId="{29139B11-8F3E-482C-9DFD-A7A9AE2714C4}" type="presOf" srcId="{CA5353E2-0F22-4180-9D4B-7169DABDEC5B}" destId="{FD4ED163-B388-4277-880D-93C7799D703B}" srcOrd="1" destOrd="0" presId="urn:microsoft.com/office/officeart/2005/8/layout/target3"/>
    <dgm:cxn modelId="{93C7FA21-CCAB-479C-924A-B0E348BDDF7C}" type="presOf" srcId="{3B8309C1-6B15-48A8-BA3C-AFCAADEBD62E}" destId="{F0050421-0F73-4B96-BE7A-F5E0ED9213B2}" srcOrd="0" destOrd="0" presId="urn:microsoft.com/office/officeart/2005/8/layout/target3"/>
    <dgm:cxn modelId="{A4F2382A-C0A0-474C-AB21-CF075FE692B9}" srcId="{A7672402-90CB-46A7-92F8-D6D19B84404F}" destId="{F93347F1-3C72-4ED1-AB0A-C004073B1B4B}" srcOrd="0" destOrd="0" parTransId="{C2D04CF9-83B9-4E3F-A6F9-A66C73F98107}" sibTransId="{A6B0BC11-D75A-4320-9BB6-AAEF9AB5B61B}"/>
    <dgm:cxn modelId="{32FFCC35-C19D-4ACB-AE8F-7312722E876C}" type="presOf" srcId="{A7672402-90CB-46A7-92F8-D6D19B84404F}" destId="{B08DCC56-D7B7-4406-A772-4A84F559E187}" srcOrd="1" destOrd="0" presId="urn:microsoft.com/office/officeart/2005/8/layout/target3"/>
    <dgm:cxn modelId="{5B487A37-2EC3-4153-8267-C3C039A785A1}" srcId="{D77558F2-C959-485C-84CA-DAB8170A4C2B}" destId="{AB78D48A-DAF5-4E2F-914F-63DB0BDAE6E3}" srcOrd="3" destOrd="0" parTransId="{C06DA004-7CBF-4816-AA12-B5D0996116FE}" sibTransId="{58C6C683-24BC-4885-A3F4-C8558437AA87}"/>
    <dgm:cxn modelId="{9D41143B-9998-4666-971A-CDBE20AB5852}" srcId="{D77558F2-C959-485C-84CA-DAB8170A4C2B}" destId="{A7672402-90CB-46A7-92F8-D6D19B84404F}" srcOrd="2" destOrd="0" parTransId="{834B6D67-5C56-4033-A1AD-2FA5C1A67012}" sibTransId="{D056BDB5-00FB-48FB-88AA-8F7E28BFDF29}"/>
    <dgm:cxn modelId="{BD037C60-AAD1-497C-8891-7B0342D96296}" type="presOf" srcId="{F93347F1-3C72-4ED1-AB0A-C004073B1B4B}" destId="{F0FDFE68-82B3-45A2-89E5-AB397D899FDE}" srcOrd="0" destOrd="0" presId="urn:microsoft.com/office/officeart/2005/8/layout/target3"/>
    <dgm:cxn modelId="{EC0B6A43-4166-49AF-B789-FDD171EB1F52}" type="presOf" srcId="{D74A9C57-5D55-4521-AFD6-D0378F4A324D}" destId="{32B4C494-71D3-4019-95B3-2B7217DBD8CF}" srcOrd="0" destOrd="1" presId="urn:microsoft.com/office/officeart/2005/8/layout/target3"/>
    <dgm:cxn modelId="{C1870849-0A75-41E7-9A61-178EAA63CC4A}" srcId="{D77558F2-C959-485C-84CA-DAB8170A4C2B}" destId="{3B8309C1-6B15-48A8-BA3C-AFCAADEBD62E}" srcOrd="0" destOrd="0" parTransId="{A4E8C7FB-2A82-47B7-BF9A-0B05AC679C73}" sibTransId="{475BE626-6436-47E9-B4BE-61FBBB47EA04}"/>
    <dgm:cxn modelId="{9D9B7453-CE3F-4C50-A92B-DC11C4CB2A5E}" srcId="{3B8309C1-6B15-48A8-BA3C-AFCAADEBD62E}" destId="{9F3912AD-EFCA-49BE-AB2A-3CAC0ABC63D6}" srcOrd="0" destOrd="0" parTransId="{19F13844-72F8-42B4-A6BF-1FF887529ECC}" sibTransId="{AEA854FD-5E0F-4A3D-BE97-488241F32885}"/>
    <dgm:cxn modelId="{B60AB054-1519-4FC6-B5B0-F59FE9984B7D}" type="presOf" srcId="{EE6BDEF0-C693-4162-A91E-E4DC50D470B4}" destId="{32B4C494-71D3-4019-95B3-2B7217DBD8CF}" srcOrd="0" destOrd="0" presId="urn:microsoft.com/office/officeart/2005/8/layout/target3"/>
    <dgm:cxn modelId="{220E1357-B052-47E9-83B9-6CBD4EB13C4A}" srcId="{CA5353E2-0F22-4180-9D4B-7169DABDEC5B}" destId="{9BB605F2-62AD-4F12-ADA4-49203FB17947}" srcOrd="1" destOrd="0" parTransId="{7E0E7E7C-D2C0-4513-A4CA-6C74B17265CB}" sibTransId="{DECCB9BB-B0E7-41B5-9ECF-DB42E93B116B}"/>
    <dgm:cxn modelId="{700F2258-CA83-4B01-A6DC-0F703B5C60F9}" type="presOf" srcId="{AB78D48A-DAF5-4E2F-914F-63DB0BDAE6E3}" destId="{3BAB8F0C-CA4C-4B96-B43D-338E37D5D1CA}" srcOrd="1" destOrd="0" presId="urn:microsoft.com/office/officeart/2005/8/layout/target3"/>
    <dgm:cxn modelId="{B6D11283-03E8-4E5C-B360-D7DA04520D35}" type="presOf" srcId="{CA5353E2-0F22-4180-9D4B-7169DABDEC5B}" destId="{8E3C60A7-3A21-4B58-8BCD-EC5BEDF723A1}" srcOrd="0" destOrd="0" presId="urn:microsoft.com/office/officeart/2005/8/layout/target3"/>
    <dgm:cxn modelId="{4214C485-4345-4646-987A-843BF26C5A07}" srcId="{AB78D48A-DAF5-4E2F-914F-63DB0BDAE6E3}" destId="{D74A9C57-5D55-4521-AFD6-D0378F4A324D}" srcOrd="1" destOrd="0" parTransId="{B245EF62-54F4-426D-9D9D-83E960E8B1E7}" sibTransId="{67DFD73C-4249-4900-8C94-E0154C46D2D6}"/>
    <dgm:cxn modelId="{AC849996-3B22-4710-B1F1-A9E345AC446D}" type="presOf" srcId="{A7672402-90CB-46A7-92F8-D6D19B84404F}" destId="{D81BBED2-7211-4134-BD9F-0DC90B7DB5CD}" srcOrd="0" destOrd="0" presId="urn:microsoft.com/office/officeart/2005/8/layout/target3"/>
    <dgm:cxn modelId="{D32640A8-26B2-44DC-A18E-2F7B6B81D0A3}" srcId="{AB78D48A-DAF5-4E2F-914F-63DB0BDAE6E3}" destId="{EE6BDEF0-C693-4162-A91E-E4DC50D470B4}" srcOrd="0" destOrd="0" parTransId="{F9091E64-8C87-40F3-8A85-D8AC2908F062}" sibTransId="{0DF708E8-2AFE-4A98-8B73-8FEE0B799051}"/>
    <dgm:cxn modelId="{CEF361AD-DB7F-474A-AD89-DAC1D395350C}" type="presOf" srcId="{9BB605F2-62AD-4F12-ADA4-49203FB17947}" destId="{6B669E75-3C65-46A0-8B1F-34256B2336F4}" srcOrd="0" destOrd="1" presId="urn:microsoft.com/office/officeart/2005/8/layout/target3"/>
    <dgm:cxn modelId="{E8271AC5-F610-48F8-A840-E7E0C064B284}" srcId="{D77558F2-C959-485C-84CA-DAB8170A4C2B}" destId="{CA5353E2-0F22-4180-9D4B-7169DABDEC5B}" srcOrd="1" destOrd="0" parTransId="{831D9535-7308-4C21-AD34-DADE515BD739}" sibTransId="{8918458B-D5AF-4B48-AAFC-87548A56953C}"/>
    <dgm:cxn modelId="{F5EB18D0-9EA4-4643-B16D-732C89C45D90}" type="presOf" srcId="{9F3912AD-EFCA-49BE-AB2A-3CAC0ABC63D6}" destId="{EB5A8FDC-7DC0-4D0E-BC4C-993D54B663C6}" srcOrd="0" destOrd="0" presId="urn:microsoft.com/office/officeart/2005/8/layout/target3"/>
    <dgm:cxn modelId="{FE9A50E2-D877-499A-A0A4-645AA250F811}" type="presOf" srcId="{45F0D7CA-7832-45C5-BB52-614B9128BB5D}" destId="{EB5A8FDC-7DC0-4D0E-BC4C-993D54B663C6}" srcOrd="0" destOrd="1" presId="urn:microsoft.com/office/officeart/2005/8/layout/target3"/>
    <dgm:cxn modelId="{CEFE3AEB-E88B-47CC-954B-6F0C04F5D933}" type="presOf" srcId="{313FA834-4CED-4595-B051-3391F1C1DD5F}" destId="{F0FDFE68-82B3-45A2-89E5-AB397D899FDE}" srcOrd="0" destOrd="1" presId="urn:microsoft.com/office/officeart/2005/8/layout/target3"/>
    <dgm:cxn modelId="{8828A2F2-3835-43D0-BB30-B97E093651CE}" srcId="{CA5353E2-0F22-4180-9D4B-7169DABDEC5B}" destId="{A8B567C8-D388-4B1F-9659-8CDAFBD24958}" srcOrd="0" destOrd="0" parTransId="{DFAEB13F-6D00-425C-ABE4-54522E972D99}" sibTransId="{C3880E0A-760C-4409-A047-8BCFFD4B0EEE}"/>
    <dgm:cxn modelId="{D6A467F4-910A-473D-A53E-4F3AEF903FB4}" type="presOf" srcId="{AB78D48A-DAF5-4E2F-914F-63DB0BDAE6E3}" destId="{3456A52A-AF5F-44F8-BF7A-952954B37465}" srcOrd="0" destOrd="0" presId="urn:microsoft.com/office/officeart/2005/8/layout/target3"/>
    <dgm:cxn modelId="{CC6A8DF4-2167-474A-9ACD-523B8A98CBF0}" type="presOf" srcId="{3B8309C1-6B15-48A8-BA3C-AFCAADEBD62E}" destId="{A93EF8A7-4C2B-4C29-9ECA-9D7F63F32C5B}" srcOrd="1" destOrd="0" presId="urn:microsoft.com/office/officeart/2005/8/layout/target3"/>
    <dgm:cxn modelId="{83FCA4F7-39B4-4513-9A06-9EDFFEBA3C8E}" type="presOf" srcId="{A8B567C8-D388-4B1F-9659-8CDAFBD24958}" destId="{6B669E75-3C65-46A0-8B1F-34256B2336F4}" srcOrd="0" destOrd="0" presId="urn:microsoft.com/office/officeart/2005/8/layout/target3"/>
    <dgm:cxn modelId="{90F8E5FA-0304-496B-B7A3-498113856249}" srcId="{3B8309C1-6B15-48A8-BA3C-AFCAADEBD62E}" destId="{45F0D7CA-7832-45C5-BB52-614B9128BB5D}" srcOrd="1" destOrd="0" parTransId="{DCD0CCF1-25C8-4572-AC56-10CEEA191CBD}" sibTransId="{FBD68B8A-EFBB-4836-8EB3-25E05AB992E0}"/>
    <dgm:cxn modelId="{201C41FC-AECF-4FAC-812A-F9E2B6B92443}" type="presOf" srcId="{D77558F2-C959-485C-84CA-DAB8170A4C2B}" destId="{F3234296-0463-4517-9F61-DEAA13CF8CB9}" srcOrd="0" destOrd="0" presId="urn:microsoft.com/office/officeart/2005/8/layout/target3"/>
    <dgm:cxn modelId="{71B5FC84-666A-4296-8B31-D5949FFD492A}" type="presParOf" srcId="{F3234296-0463-4517-9F61-DEAA13CF8CB9}" destId="{89DECB96-23C6-49F3-97D2-2BE81074BD3A}" srcOrd="0" destOrd="0" presId="urn:microsoft.com/office/officeart/2005/8/layout/target3"/>
    <dgm:cxn modelId="{D0C00A29-82A5-4556-96C5-632DF741C224}" type="presParOf" srcId="{F3234296-0463-4517-9F61-DEAA13CF8CB9}" destId="{AD34790A-C0E4-4FEB-9F68-CD961D5988ED}" srcOrd="1" destOrd="0" presId="urn:microsoft.com/office/officeart/2005/8/layout/target3"/>
    <dgm:cxn modelId="{3157B22F-2910-4EBA-BEFF-49021A4F773C}" type="presParOf" srcId="{F3234296-0463-4517-9F61-DEAA13CF8CB9}" destId="{F0050421-0F73-4B96-BE7A-F5E0ED9213B2}" srcOrd="2" destOrd="0" presId="urn:microsoft.com/office/officeart/2005/8/layout/target3"/>
    <dgm:cxn modelId="{A26AE3B1-F6B8-4975-A288-7172A090F03B}" type="presParOf" srcId="{F3234296-0463-4517-9F61-DEAA13CF8CB9}" destId="{E494D25D-59A6-423C-AA2C-660CD0BEC638}" srcOrd="3" destOrd="0" presId="urn:microsoft.com/office/officeart/2005/8/layout/target3"/>
    <dgm:cxn modelId="{40847084-AE04-4B39-BB1D-20290DE68DB0}" type="presParOf" srcId="{F3234296-0463-4517-9F61-DEAA13CF8CB9}" destId="{0774C534-BD82-4696-A024-0ABC71BA279B}" srcOrd="4" destOrd="0" presId="urn:microsoft.com/office/officeart/2005/8/layout/target3"/>
    <dgm:cxn modelId="{1A552EFB-F342-4A0C-9A9D-4DA8CE5D8A07}" type="presParOf" srcId="{F3234296-0463-4517-9F61-DEAA13CF8CB9}" destId="{8E3C60A7-3A21-4B58-8BCD-EC5BEDF723A1}" srcOrd="5" destOrd="0" presId="urn:microsoft.com/office/officeart/2005/8/layout/target3"/>
    <dgm:cxn modelId="{F10E7417-77EC-456D-86AA-416E6F2005FF}" type="presParOf" srcId="{F3234296-0463-4517-9F61-DEAA13CF8CB9}" destId="{737A172F-E3C0-4785-AD14-CAEEA493BE47}" srcOrd="6" destOrd="0" presId="urn:microsoft.com/office/officeart/2005/8/layout/target3"/>
    <dgm:cxn modelId="{A59D2316-B9E1-4529-B922-973C81D27848}" type="presParOf" srcId="{F3234296-0463-4517-9F61-DEAA13CF8CB9}" destId="{F8D42F3C-6CBB-472E-A37F-68F39A88A82F}" srcOrd="7" destOrd="0" presId="urn:microsoft.com/office/officeart/2005/8/layout/target3"/>
    <dgm:cxn modelId="{176BBA5D-0B03-4841-B288-BE77D63E102B}" type="presParOf" srcId="{F3234296-0463-4517-9F61-DEAA13CF8CB9}" destId="{D81BBED2-7211-4134-BD9F-0DC90B7DB5CD}" srcOrd="8" destOrd="0" presId="urn:microsoft.com/office/officeart/2005/8/layout/target3"/>
    <dgm:cxn modelId="{9F80D9ED-BF0E-4168-988B-224837739E8F}" type="presParOf" srcId="{F3234296-0463-4517-9F61-DEAA13CF8CB9}" destId="{6A1A74E5-D0C2-4177-B2BA-A3F6E0FEAB20}" srcOrd="9" destOrd="0" presId="urn:microsoft.com/office/officeart/2005/8/layout/target3"/>
    <dgm:cxn modelId="{7D9EE264-9884-466F-87C9-7CAD07CC4FC3}" type="presParOf" srcId="{F3234296-0463-4517-9F61-DEAA13CF8CB9}" destId="{ABC44538-7767-42CA-BBD6-5A3326BCE574}" srcOrd="10" destOrd="0" presId="urn:microsoft.com/office/officeart/2005/8/layout/target3"/>
    <dgm:cxn modelId="{FF95D827-9D53-450A-B3B4-2316A412FDDB}" type="presParOf" srcId="{F3234296-0463-4517-9F61-DEAA13CF8CB9}" destId="{3456A52A-AF5F-44F8-BF7A-952954B37465}" srcOrd="11" destOrd="0" presId="urn:microsoft.com/office/officeart/2005/8/layout/target3"/>
    <dgm:cxn modelId="{4C60C6D4-BBA2-409D-968A-486CEBADDBA8}" type="presParOf" srcId="{F3234296-0463-4517-9F61-DEAA13CF8CB9}" destId="{A93EF8A7-4C2B-4C29-9ECA-9D7F63F32C5B}" srcOrd="12" destOrd="0" presId="urn:microsoft.com/office/officeart/2005/8/layout/target3"/>
    <dgm:cxn modelId="{A116BE74-5317-41DE-955C-CA24A7AA92B2}" type="presParOf" srcId="{F3234296-0463-4517-9F61-DEAA13CF8CB9}" destId="{EB5A8FDC-7DC0-4D0E-BC4C-993D54B663C6}" srcOrd="13" destOrd="0" presId="urn:microsoft.com/office/officeart/2005/8/layout/target3"/>
    <dgm:cxn modelId="{515A79D3-1362-4128-A76F-E320A8588503}" type="presParOf" srcId="{F3234296-0463-4517-9F61-DEAA13CF8CB9}" destId="{FD4ED163-B388-4277-880D-93C7799D703B}" srcOrd="14" destOrd="0" presId="urn:microsoft.com/office/officeart/2005/8/layout/target3"/>
    <dgm:cxn modelId="{26DE5142-7951-4875-BEB9-40BF48F345C4}" type="presParOf" srcId="{F3234296-0463-4517-9F61-DEAA13CF8CB9}" destId="{6B669E75-3C65-46A0-8B1F-34256B2336F4}" srcOrd="15" destOrd="0" presId="urn:microsoft.com/office/officeart/2005/8/layout/target3"/>
    <dgm:cxn modelId="{63AB87CC-6A26-4906-87B2-2C4F5A31558E}" type="presParOf" srcId="{F3234296-0463-4517-9F61-DEAA13CF8CB9}" destId="{B08DCC56-D7B7-4406-A772-4A84F559E187}" srcOrd="16" destOrd="0" presId="urn:microsoft.com/office/officeart/2005/8/layout/target3"/>
    <dgm:cxn modelId="{F5BFAD80-5B90-41D5-8DA8-A384C608BB6A}" type="presParOf" srcId="{F3234296-0463-4517-9F61-DEAA13CF8CB9}" destId="{F0FDFE68-82B3-45A2-89E5-AB397D899FDE}" srcOrd="17" destOrd="0" presId="urn:microsoft.com/office/officeart/2005/8/layout/target3"/>
    <dgm:cxn modelId="{22380EFC-4443-4098-A8CE-07B8E3FB4335}" type="presParOf" srcId="{F3234296-0463-4517-9F61-DEAA13CF8CB9}" destId="{3BAB8F0C-CA4C-4B96-B43D-338E37D5D1CA}" srcOrd="18" destOrd="0" presId="urn:microsoft.com/office/officeart/2005/8/layout/target3"/>
    <dgm:cxn modelId="{D185D322-EF59-4B3C-B24B-8004C45049AE}" type="presParOf" srcId="{F3234296-0463-4517-9F61-DEAA13CF8CB9}" destId="{32B4C494-71D3-4019-95B3-2B7217DBD8CF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54201" y="-3477627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 err="1">
              <a:latin typeface="+mn-lt"/>
            </a:rPr>
            <a:t>биокатализа</a:t>
          </a:r>
          <a:r>
            <a:rPr lang="ru-RU" sz="1800" b="1" kern="1200" dirty="0">
              <a:latin typeface="+mn-lt"/>
            </a:rPr>
            <a:t> </a:t>
          </a:r>
          <a:br>
            <a:rPr lang="ru-RU" sz="1800" b="1" kern="1200" dirty="0">
              <a:latin typeface="+mn-lt"/>
            </a:rPr>
          </a:br>
          <a:r>
            <a:rPr lang="ru-RU" sz="1800" kern="1200" dirty="0">
              <a:latin typeface="+mn-lt"/>
            </a:rPr>
            <a:t>(А.Г. Габибов)</a:t>
          </a:r>
        </a:p>
      </dsp:txBody>
      <dsp:txXfrm rot="-5400000">
        <a:off x="3308915" y="93918"/>
        <a:ext cx="7602227" cy="485395"/>
      </dsp:txXfrm>
    </dsp:sp>
    <dsp:sp modelId="{98AF2794-B5AB-49D6-B1A2-9CCE17984DB7}">
      <dsp:nvSpPr>
        <dsp:cNvPr id="0" name=""/>
        <dsp:cNvSpPr/>
      </dsp:nvSpPr>
      <dsp:spPr>
        <a:xfrm>
          <a:off x="982108" y="41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</a:t>
          </a:r>
          <a:r>
            <a:rPr lang="en-US" sz="1800" kern="1200" dirty="0">
              <a:latin typeface="+mn-lt"/>
            </a:rPr>
            <a:t>55</a:t>
          </a:r>
          <a:r>
            <a:rPr lang="ru-RU" sz="1800" kern="1200" dirty="0">
              <a:latin typeface="+mn-lt"/>
            </a:rPr>
            <a:t>,</a:t>
          </a:r>
          <a:r>
            <a:rPr lang="en-US" sz="1800" kern="1200" dirty="0">
              <a:latin typeface="+mn-lt"/>
            </a:rPr>
            <a:t>5</a:t>
          </a:r>
          <a:endParaRPr lang="ru-RU" sz="1800" kern="1200" dirty="0">
            <a:latin typeface="+mn-lt"/>
          </a:endParaRPr>
        </a:p>
      </dsp:txBody>
      <dsp:txXfrm>
        <a:off x="1014931" y="33242"/>
        <a:ext cx="2261161" cy="606746"/>
      </dsp:txXfrm>
    </dsp:sp>
    <dsp:sp modelId="{9E24DB09-6549-47BA-AB90-7D4724AB48C2}">
      <dsp:nvSpPr>
        <dsp:cNvPr id="0" name=""/>
        <dsp:cNvSpPr/>
      </dsp:nvSpPr>
      <dsp:spPr>
        <a:xfrm rot="5400000">
          <a:off x="6854201" y="-2771616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белков гормональной регуляции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(А.А.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Белогуров</a:t>
          </a: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)</a:t>
          </a:r>
        </a:p>
      </dsp:txBody>
      <dsp:txXfrm rot="-5400000">
        <a:off x="3308915" y="799929"/>
        <a:ext cx="7602227" cy="485395"/>
      </dsp:txXfrm>
    </dsp:sp>
    <dsp:sp modelId="{B1510D9E-F96F-4E7F-A1D9-477629236B4D}">
      <dsp:nvSpPr>
        <dsp:cNvPr id="0" name=""/>
        <dsp:cNvSpPr/>
      </dsp:nvSpPr>
      <dsp:spPr>
        <a:xfrm>
          <a:off x="982108" y="706431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</a:t>
          </a:r>
          <a:r>
            <a:rPr lang="en-US" sz="1800" kern="1200" dirty="0">
              <a:latin typeface="+mn-lt"/>
            </a:rPr>
            <a:t>31</a:t>
          </a:r>
          <a:r>
            <a:rPr lang="ru-RU" sz="1800" kern="1200" dirty="0">
              <a:latin typeface="+mn-lt"/>
            </a:rPr>
            <a:t>,3</a:t>
          </a:r>
        </a:p>
      </dsp:txBody>
      <dsp:txXfrm>
        <a:off x="1014931" y="739254"/>
        <a:ext cx="2261161" cy="606746"/>
      </dsp:txXfrm>
    </dsp:sp>
    <dsp:sp modelId="{06CEACFF-9C78-4207-8496-5EDF1FBEAF16}">
      <dsp:nvSpPr>
        <dsp:cNvPr id="0" name=""/>
        <dsp:cNvSpPr/>
      </dsp:nvSpPr>
      <dsp:spPr>
        <a:xfrm rot="5400000">
          <a:off x="6854201" y="-2065604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химии протеолитических ферментов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(И.В. Смирнов)</a:t>
          </a:r>
        </a:p>
      </dsp:txBody>
      <dsp:txXfrm rot="-5400000">
        <a:off x="3308915" y="1505941"/>
        <a:ext cx="7602227" cy="485395"/>
      </dsp:txXfrm>
    </dsp:sp>
    <dsp:sp modelId="{7E002352-0530-491C-ADBF-8D7FE86A9D58}">
      <dsp:nvSpPr>
        <dsp:cNvPr id="0" name=""/>
        <dsp:cNvSpPr/>
      </dsp:nvSpPr>
      <dsp:spPr>
        <a:xfrm>
          <a:off x="982108" y="1412442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26,6</a:t>
          </a:r>
        </a:p>
      </dsp:txBody>
      <dsp:txXfrm>
        <a:off x="1014931" y="1445265"/>
        <a:ext cx="2261161" cy="606746"/>
      </dsp:txXfrm>
    </dsp:sp>
    <dsp:sp modelId="{2AAD5717-EFD0-44A2-BB38-C145A2F2D61A}">
      <dsp:nvSpPr>
        <dsp:cNvPr id="0" name=""/>
        <dsp:cNvSpPr/>
      </dsp:nvSpPr>
      <dsp:spPr>
        <a:xfrm rot="5400000">
          <a:off x="6854201" y="-135959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рентгеноструктурных исследований биополимеров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(В.З. Плетнев)</a:t>
          </a:r>
        </a:p>
      </dsp:txBody>
      <dsp:txXfrm rot="-5400000">
        <a:off x="3308915" y="2211953"/>
        <a:ext cx="7602227" cy="485395"/>
      </dsp:txXfrm>
    </dsp:sp>
    <dsp:sp modelId="{CF8208D7-E4C6-48A1-8A5C-ED8A48B9DC79}">
      <dsp:nvSpPr>
        <dsp:cNvPr id="0" name=""/>
        <dsp:cNvSpPr/>
      </dsp:nvSpPr>
      <dsp:spPr>
        <a:xfrm>
          <a:off x="982108" y="2118454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5,9</a:t>
          </a:r>
        </a:p>
      </dsp:txBody>
      <dsp:txXfrm>
        <a:off x="1014931" y="2151277"/>
        <a:ext cx="2261161" cy="606746"/>
      </dsp:txXfrm>
    </dsp:sp>
    <dsp:sp modelId="{12D9459B-4A0C-4CB5-B6A7-394069B6DFE9}">
      <dsp:nvSpPr>
        <dsp:cNvPr id="0" name=""/>
        <dsp:cNvSpPr/>
      </dsp:nvSpPr>
      <dsp:spPr>
        <a:xfrm rot="5400000">
          <a:off x="6854201" y="-653581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клеточной биологии рецепторов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(А.Г. Петренко)</a:t>
          </a:r>
        </a:p>
      </dsp:txBody>
      <dsp:txXfrm rot="-5400000">
        <a:off x="3308915" y="2917964"/>
        <a:ext cx="7602227" cy="485395"/>
      </dsp:txXfrm>
    </dsp:sp>
    <dsp:sp modelId="{E991182E-5013-433B-B486-5B1EBF22B89C}">
      <dsp:nvSpPr>
        <dsp:cNvPr id="0" name=""/>
        <dsp:cNvSpPr/>
      </dsp:nvSpPr>
      <dsp:spPr>
        <a:xfrm>
          <a:off x="982108" y="2824466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14</a:t>
          </a:r>
        </a:p>
      </dsp:txBody>
      <dsp:txXfrm>
        <a:off x="1014931" y="2857289"/>
        <a:ext cx="2261161" cy="606746"/>
      </dsp:txXfrm>
    </dsp:sp>
    <dsp:sp modelId="{018244AE-E42C-403E-8282-C297059129B9}">
      <dsp:nvSpPr>
        <dsp:cNvPr id="0" name=""/>
        <dsp:cNvSpPr/>
      </dsp:nvSpPr>
      <dsp:spPr>
        <a:xfrm rot="5400000">
          <a:off x="6854201" y="52430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физиологии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(И.Е. Деев)</a:t>
          </a:r>
        </a:p>
      </dsp:txBody>
      <dsp:txXfrm rot="-5400000">
        <a:off x="3308915" y="3623976"/>
        <a:ext cx="7602227" cy="485395"/>
      </dsp:txXfrm>
    </dsp:sp>
    <dsp:sp modelId="{B130DE97-83AD-44A9-A3E3-0EB4C7719F39}">
      <dsp:nvSpPr>
        <dsp:cNvPr id="0" name=""/>
        <dsp:cNvSpPr/>
      </dsp:nvSpPr>
      <dsp:spPr>
        <a:xfrm>
          <a:off x="982108" y="3530477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11,3</a:t>
          </a:r>
        </a:p>
      </dsp:txBody>
      <dsp:txXfrm>
        <a:off x="1014931" y="3563300"/>
        <a:ext cx="2261161" cy="606746"/>
      </dsp:txXfrm>
    </dsp:sp>
    <dsp:sp modelId="{691CAA6C-AA68-4D31-B0EC-FBC691ED9460}">
      <dsp:nvSpPr>
        <dsp:cNvPr id="0" name=""/>
        <dsp:cNvSpPr/>
      </dsp:nvSpPr>
      <dsp:spPr>
        <a:xfrm rot="5400000">
          <a:off x="6854201" y="75844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экспрессии белковых факторов роста и дифференцировки 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(Е.И. Фролова)</a:t>
          </a:r>
        </a:p>
      </dsp:txBody>
      <dsp:txXfrm rot="-5400000">
        <a:off x="3308915" y="4329988"/>
        <a:ext cx="7602227" cy="485395"/>
      </dsp:txXfrm>
    </dsp:sp>
    <dsp:sp modelId="{CCADE399-602C-49A3-8C36-91F5E66A6EC0}">
      <dsp:nvSpPr>
        <dsp:cNvPr id="0" name=""/>
        <dsp:cNvSpPr/>
      </dsp:nvSpPr>
      <dsp:spPr>
        <a:xfrm>
          <a:off x="982108" y="423648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+mn-lt"/>
            </a:rPr>
            <a:t>ИФ 0</a:t>
          </a:r>
        </a:p>
      </dsp:txBody>
      <dsp:txXfrm>
        <a:off x="1014931" y="4269312"/>
        <a:ext cx="2261161" cy="6067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91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66,2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45,475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36,75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40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11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81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0,9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2,2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96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1,1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2,6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68057" y="-3368520"/>
          <a:ext cx="71020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/>
            <a:t>клеточных взаимодействий </a:t>
          </a:r>
          <a:br>
            <a:rPr lang="ru-RU" sz="1800" kern="1200" spc="-5" dirty="0"/>
          </a:br>
          <a:r>
            <a:rPr lang="ru-RU" sz="1800" kern="1200" spc="-5" dirty="0"/>
            <a:t>А.М. Сапожников</a:t>
          </a:r>
          <a:endParaRPr lang="ru-RU" sz="1800" kern="1200" dirty="0">
            <a:latin typeface="+mn-lt"/>
          </a:endParaRPr>
        </a:p>
      </dsp:txBody>
      <dsp:txXfrm rot="-5400000">
        <a:off x="3308916" y="125290"/>
        <a:ext cx="7593817" cy="640864"/>
      </dsp:txXfrm>
    </dsp:sp>
    <dsp:sp modelId="{98AF2794-B5AB-49D6-B1A2-9CCE17984DB7}">
      <dsp:nvSpPr>
        <dsp:cNvPr id="0" name=""/>
        <dsp:cNvSpPr/>
      </dsp:nvSpPr>
      <dsp:spPr>
        <a:xfrm>
          <a:off x="982108" y="1845"/>
          <a:ext cx="2326807" cy="88775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39,1</a:t>
          </a:r>
        </a:p>
      </dsp:txBody>
      <dsp:txXfrm>
        <a:off x="1025445" y="45182"/>
        <a:ext cx="2240133" cy="801079"/>
      </dsp:txXfrm>
    </dsp:sp>
    <dsp:sp modelId="{9E24DB09-6549-47BA-AB90-7D4724AB48C2}">
      <dsp:nvSpPr>
        <dsp:cNvPr id="0" name=""/>
        <dsp:cNvSpPr/>
      </dsp:nvSpPr>
      <dsp:spPr>
        <a:xfrm rot="5400000">
          <a:off x="6768057" y="-2436379"/>
          <a:ext cx="71020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молекулярной иммунологии</a:t>
          </a:r>
          <a:b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С.М. Деев 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1057431"/>
        <a:ext cx="7593817" cy="640864"/>
      </dsp:txXfrm>
    </dsp:sp>
    <dsp:sp modelId="{B1510D9E-F96F-4E7F-A1D9-477629236B4D}">
      <dsp:nvSpPr>
        <dsp:cNvPr id="0" name=""/>
        <dsp:cNvSpPr/>
      </dsp:nvSpPr>
      <dsp:spPr>
        <a:xfrm>
          <a:off x="982108" y="933987"/>
          <a:ext cx="2326807" cy="88775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103</a:t>
          </a:r>
        </a:p>
      </dsp:txBody>
      <dsp:txXfrm>
        <a:off x="1025445" y="977324"/>
        <a:ext cx="2240133" cy="801079"/>
      </dsp:txXfrm>
    </dsp:sp>
    <dsp:sp modelId="{06CEACFF-9C78-4207-8496-5EDF1FBEAF16}">
      <dsp:nvSpPr>
        <dsp:cNvPr id="0" name=""/>
        <dsp:cNvSpPr/>
      </dsp:nvSpPr>
      <dsp:spPr>
        <a:xfrm rot="5400000">
          <a:off x="6768057" y="-1504238"/>
          <a:ext cx="71020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молекулярной </a:t>
          </a:r>
          <a:r>
            <a:rPr lang="ru-RU" sz="1800" b="1" kern="1200" spc="-5" dirty="0" err="1">
              <a:solidFill>
                <a:srgbClr val="282A2B"/>
              </a:solidFill>
              <a:latin typeface="+mn-lt"/>
              <a:cs typeface="Arial"/>
            </a:rPr>
            <a:t>тераностики</a:t>
          </a:r>
          <a:b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В.И. Мартынов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1989572"/>
        <a:ext cx="7593817" cy="640864"/>
      </dsp:txXfrm>
    </dsp:sp>
    <dsp:sp modelId="{7E002352-0530-491C-ADBF-8D7FE86A9D58}">
      <dsp:nvSpPr>
        <dsp:cNvPr id="0" name=""/>
        <dsp:cNvSpPr/>
      </dsp:nvSpPr>
      <dsp:spPr>
        <a:xfrm>
          <a:off x="982108" y="1866128"/>
          <a:ext cx="2326807" cy="88775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0</a:t>
          </a:r>
        </a:p>
      </dsp:txBody>
      <dsp:txXfrm>
        <a:off x="1025445" y="1909465"/>
        <a:ext cx="2240133" cy="801079"/>
      </dsp:txXfrm>
    </dsp:sp>
    <dsp:sp modelId="{2AAD5717-EFD0-44A2-BB38-C145A2F2D61A}">
      <dsp:nvSpPr>
        <dsp:cNvPr id="0" name=""/>
        <dsp:cNvSpPr/>
      </dsp:nvSpPr>
      <dsp:spPr>
        <a:xfrm rot="5400000">
          <a:off x="6768057" y="-572096"/>
          <a:ext cx="71020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  <a:t>Группа </a:t>
          </a:r>
          <a:r>
            <a:rPr lang="ru-RU" sz="1800" b="1" kern="1200" spc="-5" dirty="0" err="1">
              <a:solidFill>
                <a:srgbClr val="282A2B"/>
              </a:solidFill>
              <a:latin typeface="+mn-lt"/>
              <a:cs typeface="Arial"/>
            </a:rPr>
            <a:t>онконанотехнологий</a:t>
          </a:r>
          <a:br>
            <a:rPr lang="ru-RU" sz="1800" b="1" kern="1200" spc="-5" dirty="0">
              <a:solidFill>
                <a:srgbClr val="282A2B"/>
              </a:solidFill>
              <a:latin typeface="+mn-lt"/>
              <a:cs typeface="Arial"/>
            </a:rPr>
          </a:br>
          <a:r>
            <a:rPr lang="ru-RU" sz="1800" b="0" kern="1200" spc="-5" dirty="0">
              <a:solidFill>
                <a:srgbClr val="282A2B"/>
              </a:solidFill>
              <a:latin typeface="+mn-lt"/>
              <a:cs typeface="Arial"/>
            </a:rPr>
            <a:t>А.В. Звягин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2921714"/>
        <a:ext cx="7593817" cy="640864"/>
      </dsp:txXfrm>
    </dsp:sp>
    <dsp:sp modelId="{CF8208D7-E4C6-48A1-8A5C-ED8A48B9DC79}">
      <dsp:nvSpPr>
        <dsp:cNvPr id="0" name=""/>
        <dsp:cNvSpPr/>
      </dsp:nvSpPr>
      <dsp:spPr>
        <a:xfrm>
          <a:off x="982108" y="2798269"/>
          <a:ext cx="2326807" cy="88775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4,2</a:t>
          </a:r>
        </a:p>
      </dsp:txBody>
      <dsp:txXfrm>
        <a:off x="1025445" y="2841606"/>
        <a:ext cx="2240133" cy="8010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66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41,95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40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29,1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39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15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107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1,6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2,7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143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2,2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3,6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4,9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06362" y="-3416436"/>
          <a:ext cx="63359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 err="1"/>
            <a:t>биомолекулярной</a:t>
          </a:r>
          <a:r>
            <a:rPr lang="ru-RU" sz="1800" b="1" kern="1200" spc="-5" dirty="0"/>
            <a:t> ЯМР-спектроскопии</a:t>
          </a:r>
          <a:br>
            <a:rPr lang="ru-RU" sz="1800" b="1" kern="1200" spc="-5" dirty="0"/>
          </a:br>
          <a:r>
            <a:rPr lang="ru-RU" sz="1800" b="0" kern="1200" spc="-5" dirty="0"/>
            <a:t>А.С. Арсеньев  </a:t>
          </a:r>
          <a:endParaRPr lang="ru-RU" sz="1800" b="0" kern="1200" dirty="0">
            <a:latin typeface="+mn-lt"/>
          </a:endParaRPr>
        </a:p>
      </dsp:txBody>
      <dsp:txXfrm rot="-5400000">
        <a:off x="3308916" y="111939"/>
        <a:ext cx="7597557" cy="571734"/>
      </dsp:txXfrm>
    </dsp:sp>
    <dsp:sp modelId="{98AF2794-B5AB-49D6-B1A2-9CCE17984DB7}">
      <dsp:nvSpPr>
        <dsp:cNvPr id="0" name=""/>
        <dsp:cNvSpPr/>
      </dsp:nvSpPr>
      <dsp:spPr>
        <a:xfrm>
          <a:off x="982108" y="1811"/>
          <a:ext cx="2326807" cy="7919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63,4</a:t>
          </a:r>
        </a:p>
      </dsp:txBody>
      <dsp:txXfrm>
        <a:off x="1020770" y="40473"/>
        <a:ext cx="2249483" cy="714667"/>
      </dsp:txXfrm>
    </dsp:sp>
    <dsp:sp modelId="{9E24DB09-6549-47BA-AB90-7D4724AB48C2}">
      <dsp:nvSpPr>
        <dsp:cNvPr id="0" name=""/>
        <dsp:cNvSpPr/>
      </dsp:nvSpPr>
      <dsp:spPr>
        <a:xfrm rot="5400000">
          <a:off x="6806362" y="-2584845"/>
          <a:ext cx="63359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моделирования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биомолекулярных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систем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Р.Г. Ефремов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943530"/>
        <a:ext cx="7597557" cy="571734"/>
      </dsp:txXfrm>
    </dsp:sp>
    <dsp:sp modelId="{B1510D9E-F96F-4E7F-A1D9-477629236B4D}">
      <dsp:nvSpPr>
        <dsp:cNvPr id="0" name=""/>
        <dsp:cNvSpPr/>
      </dsp:nvSpPr>
      <dsp:spPr>
        <a:xfrm>
          <a:off x="982108" y="833402"/>
          <a:ext cx="2326807" cy="7919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 44,4</a:t>
          </a:r>
        </a:p>
      </dsp:txBody>
      <dsp:txXfrm>
        <a:off x="1020770" y="872064"/>
        <a:ext cx="2249483" cy="714667"/>
      </dsp:txXfrm>
    </dsp:sp>
    <dsp:sp modelId="{06CEACFF-9C78-4207-8496-5EDF1FBEAF16}">
      <dsp:nvSpPr>
        <dsp:cNvPr id="0" name=""/>
        <dsp:cNvSpPr/>
      </dsp:nvSpPr>
      <dsp:spPr>
        <a:xfrm rot="5400000">
          <a:off x="6806362" y="-1753254"/>
          <a:ext cx="63359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/>
            <a:t>оптической микроскопии и спектроскопии </a:t>
          </a:r>
          <a:r>
            <a:rPr lang="ru-RU" sz="1800" b="1" kern="1200" dirty="0" err="1"/>
            <a:t>биомолекул</a:t>
          </a:r>
          <a:br>
            <a:rPr lang="ru-RU" sz="1800" b="1" kern="1200" dirty="0"/>
          </a:br>
          <a:r>
            <a:rPr lang="ru-RU" sz="1800" b="0" kern="1200" dirty="0"/>
            <a:t>А.В. Феофанов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1775121"/>
        <a:ext cx="7597557" cy="571734"/>
      </dsp:txXfrm>
    </dsp:sp>
    <dsp:sp modelId="{7E002352-0530-491C-ADBF-8D7FE86A9D58}">
      <dsp:nvSpPr>
        <dsp:cNvPr id="0" name=""/>
        <dsp:cNvSpPr/>
      </dsp:nvSpPr>
      <dsp:spPr>
        <a:xfrm>
          <a:off x="982108" y="1664992"/>
          <a:ext cx="2326807" cy="7919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32,3</a:t>
          </a:r>
        </a:p>
      </dsp:txBody>
      <dsp:txXfrm>
        <a:off x="1020770" y="1703654"/>
        <a:ext cx="2249483" cy="714667"/>
      </dsp:txXfrm>
    </dsp:sp>
    <dsp:sp modelId="{2AAD5717-EFD0-44A2-BB38-C145A2F2D61A}">
      <dsp:nvSpPr>
        <dsp:cNvPr id="0" name=""/>
        <dsp:cNvSpPr/>
      </dsp:nvSpPr>
      <dsp:spPr>
        <a:xfrm rot="5400000">
          <a:off x="6806362" y="-921663"/>
          <a:ext cx="63359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/>
            <a:t>структурной биологии ионных каналов</a:t>
          </a:r>
          <a:br>
            <a:rPr lang="ru-RU" sz="1800" b="1" kern="1200" dirty="0"/>
          </a:br>
          <a:r>
            <a:rPr lang="ru-RU" sz="1800" b="0" kern="1200" dirty="0"/>
            <a:t>З.О. </a:t>
          </a:r>
          <a:r>
            <a:rPr lang="ru-RU" sz="1800" b="0" kern="1200" dirty="0" err="1"/>
            <a:t>Шенкарев</a:t>
          </a:r>
          <a:r>
            <a:rPr lang="ru-RU" sz="1800" b="1" kern="1200" dirty="0"/>
            <a:t> 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2606712"/>
        <a:ext cx="7597557" cy="571734"/>
      </dsp:txXfrm>
    </dsp:sp>
    <dsp:sp modelId="{CF8208D7-E4C6-48A1-8A5C-ED8A48B9DC79}">
      <dsp:nvSpPr>
        <dsp:cNvPr id="0" name=""/>
        <dsp:cNvSpPr/>
      </dsp:nvSpPr>
      <dsp:spPr>
        <a:xfrm>
          <a:off x="982108" y="2496583"/>
          <a:ext cx="2326807" cy="7919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9,6</a:t>
          </a:r>
        </a:p>
      </dsp:txBody>
      <dsp:txXfrm>
        <a:off x="1020770" y="2535245"/>
        <a:ext cx="2249483" cy="714667"/>
      </dsp:txXfrm>
    </dsp:sp>
    <dsp:sp modelId="{12D9459B-4A0C-4CB5-B6A7-394069B6DFE9}">
      <dsp:nvSpPr>
        <dsp:cNvPr id="0" name=""/>
        <dsp:cNvSpPr/>
      </dsp:nvSpPr>
      <dsp:spPr>
        <a:xfrm rot="5400000">
          <a:off x="6806362" y="-90073"/>
          <a:ext cx="63359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/>
            <a:t>анализа структуры мембранных белков </a:t>
          </a:r>
          <a:r>
            <a:rPr lang="ru-RU" sz="1800" b="1" i="1" kern="1200" dirty="0" err="1"/>
            <a:t>in</a:t>
          </a:r>
          <a:r>
            <a:rPr lang="ru-RU" sz="1800" b="1" i="1" kern="1200" dirty="0"/>
            <a:t> </a:t>
          </a:r>
          <a:r>
            <a:rPr lang="ru-RU" sz="1800" b="1" i="1" kern="1200" dirty="0" err="1"/>
            <a:t>silico</a:t>
          </a:r>
          <a:r>
            <a:rPr lang="ru-RU" sz="1800" b="1" i="1" kern="1200" dirty="0"/>
            <a:t> </a:t>
          </a:r>
          <a:br>
            <a:rPr lang="ru-RU" sz="1800" b="1" i="1" kern="1200" dirty="0"/>
          </a:br>
          <a:r>
            <a:rPr lang="ru-RU" sz="1800" b="0" i="0" kern="1200" dirty="0"/>
            <a:t>А.О. Чугунов</a:t>
          </a:r>
          <a:endParaRPr lang="ru-RU" sz="1800" b="1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6" y="3438302"/>
        <a:ext cx="7597557" cy="571734"/>
      </dsp:txXfrm>
    </dsp:sp>
    <dsp:sp modelId="{E991182E-5013-433B-B486-5B1EBF22B89C}">
      <dsp:nvSpPr>
        <dsp:cNvPr id="0" name=""/>
        <dsp:cNvSpPr/>
      </dsp:nvSpPr>
      <dsp:spPr>
        <a:xfrm>
          <a:off x="982108" y="3328174"/>
          <a:ext cx="2326807" cy="7919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8</a:t>
          </a:r>
        </a:p>
      </dsp:txBody>
      <dsp:txXfrm>
        <a:off x="1020770" y="3366836"/>
        <a:ext cx="2249483" cy="7146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44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31,8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24,9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23,9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34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12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99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2,3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4,2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4,1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129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2,9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5,2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5,4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54201" y="-3477627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/>
            <a:t>структуры и функций генов человека</a:t>
          </a:r>
          <a:br>
            <a:rPr lang="ru-RU" sz="1800" b="1" kern="1200" dirty="0"/>
          </a:br>
          <a:r>
            <a:rPr lang="ru-RU" sz="1800" b="0" kern="1200" dirty="0"/>
            <a:t>И.П. Чернов</a:t>
          </a:r>
          <a:r>
            <a:rPr lang="ru-RU" sz="1800" b="1" kern="1200" dirty="0"/>
            <a:t> </a:t>
          </a:r>
          <a:endParaRPr lang="ru-RU" sz="1800" b="1" kern="1200" dirty="0">
            <a:latin typeface="+mn-lt"/>
          </a:endParaRPr>
        </a:p>
      </dsp:txBody>
      <dsp:txXfrm rot="-5400000">
        <a:off x="3308915" y="93918"/>
        <a:ext cx="7602227" cy="485395"/>
      </dsp:txXfrm>
    </dsp:sp>
    <dsp:sp modelId="{98AF2794-B5AB-49D6-B1A2-9CCE17984DB7}">
      <dsp:nvSpPr>
        <dsp:cNvPr id="0" name=""/>
        <dsp:cNvSpPr/>
      </dsp:nvSpPr>
      <dsp:spPr>
        <a:xfrm>
          <a:off x="982108" y="41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11,3</a:t>
          </a:r>
        </a:p>
      </dsp:txBody>
      <dsp:txXfrm>
        <a:off x="1014931" y="33242"/>
        <a:ext cx="2261161" cy="606746"/>
      </dsp:txXfrm>
    </dsp:sp>
    <dsp:sp modelId="{9E24DB09-6549-47BA-AB90-7D4724AB48C2}">
      <dsp:nvSpPr>
        <dsp:cNvPr id="0" name=""/>
        <dsp:cNvSpPr/>
      </dsp:nvSpPr>
      <dsp:spPr>
        <a:xfrm rot="5400000">
          <a:off x="6854201" y="-2771616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биофотоники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К.А. Лукьянов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5" y="799929"/>
        <a:ext cx="7602227" cy="485395"/>
      </dsp:txXfrm>
    </dsp:sp>
    <dsp:sp modelId="{B1510D9E-F96F-4E7F-A1D9-477629236B4D}">
      <dsp:nvSpPr>
        <dsp:cNvPr id="0" name=""/>
        <dsp:cNvSpPr/>
      </dsp:nvSpPr>
      <dsp:spPr>
        <a:xfrm>
          <a:off x="982108" y="706431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20,9</a:t>
          </a:r>
        </a:p>
      </dsp:txBody>
      <dsp:txXfrm>
        <a:off x="1014931" y="739254"/>
        <a:ext cx="2261161" cy="606746"/>
      </dsp:txXfrm>
    </dsp:sp>
    <dsp:sp modelId="{06CEACFF-9C78-4207-8496-5EDF1FBEAF16}">
      <dsp:nvSpPr>
        <dsp:cNvPr id="0" name=""/>
        <dsp:cNvSpPr/>
      </dsp:nvSpPr>
      <dsp:spPr>
        <a:xfrm rot="5400000">
          <a:off x="6854201" y="-2065604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регуляторной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транскриптомики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Т.Л.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Ажикина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5" y="1505941"/>
        <a:ext cx="7602227" cy="485395"/>
      </dsp:txXfrm>
    </dsp:sp>
    <dsp:sp modelId="{7E002352-0530-491C-ADBF-8D7FE86A9D58}">
      <dsp:nvSpPr>
        <dsp:cNvPr id="0" name=""/>
        <dsp:cNvSpPr/>
      </dsp:nvSpPr>
      <dsp:spPr>
        <a:xfrm>
          <a:off x="982108" y="1412442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19,8</a:t>
          </a:r>
        </a:p>
      </dsp:txBody>
      <dsp:txXfrm>
        <a:off x="1014931" y="1445265"/>
        <a:ext cx="2261161" cy="606746"/>
      </dsp:txXfrm>
    </dsp:sp>
    <dsp:sp modelId="{2AAD5717-EFD0-44A2-BB38-C145A2F2D61A}">
      <dsp:nvSpPr>
        <dsp:cNvPr id="0" name=""/>
        <dsp:cNvSpPr/>
      </dsp:nvSpPr>
      <dsp:spPr>
        <a:xfrm rot="5400000">
          <a:off x="6854201" y="-135959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основ эмбриогенеза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А.Г. Зарайский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2211953"/>
        <a:ext cx="7602227" cy="485395"/>
      </dsp:txXfrm>
    </dsp:sp>
    <dsp:sp modelId="{CF8208D7-E4C6-48A1-8A5C-ED8A48B9DC79}">
      <dsp:nvSpPr>
        <dsp:cNvPr id="0" name=""/>
        <dsp:cNvSpPr/>
      </dsp:nvSpPr>
      <dsp:spPr>
        <a:xfrm>
          <a:off x="982108" y="2118454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25,2</a:t>
          </a:r>
        </a:p>
      </dsp:txBody>
      <dsp:txXfrm>
        <a:off x="1014931" y="2151277"/>
        <a:ext cx="2261161" cy="606746"/>
      </dsp:txXfrm>
    </dsp:sp>
    <dsp:sp modelId="{12D9459B-4A0C-4CB5-B6A7-394069B6DFE9}">
      <dsp:nvSpPr>
        <dsp:cNvPr id="0" name=""/>
        <dsp:cNvSpPr/>
      </dsp:nvSpPr>
      <dsp:spPr>
        <a:xfrm rot="5400000">
          <a:off x="6854201" y="-653581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Группа геномного анализа сигнальных систем клетки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Буздин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2917964"/>
        <a:ext cx="7602227" cy="485395"/>
      </dsp:txXfrm>
    </dsp:sp>
    <dsp:sp modelId="{E991182E-5013-433B-B486-5B1EBF22B89C}">
      <dsp:nvSpPr>
        <dsp:cNvPr id="0" name=""/>
        <dsp:cNvSpPr/>
      </dsp:nvSpPr>
      <dsp:spPr>
        <a:xfrm>
          <a:off x="982108" y="2824466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61,8</a:t>
          </a:r>
        </a:p>
      </dsp:txBody>
      <dsp:txXfrm>
        <a:off x="1014931" y="2857289"/>
        <a:ext cx="2261161" cy="606746"/>
      </dsp:txXfrm>
    </dsp:sp>
    <dsp:sp modelId="{018244AE-E42C-403E-8282-C297059129B9}">
      <dsp:nvSpPr>
        <dsp:cNvPr id="0" name=""/>
        <dsp:cNvSpPr/>
      </dsp:nvSpPr>
      <dsp:spPr>
        <a:xfrm rot="5400000">
          <a:off x="6854201" y="52430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генной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иммуноонкотерапии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И.В. Алексеенко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3623976"/>
        <a:ext cx="7602227" cy="485395"/>
      </dsp:txXfrm>
    </dsp:sp>
    <dsp:sp modelId="{B130DE97-83AD-44A9-A3E3-0EB4C7719F39}">
      <dsp:nvSpPr>
        <dsp:cNvPr id="0" name=""/>
        <dsp:cNvSpPr/>
      </dsp:nvSpPr>
      <dsp:spPr>
        <a:xfrm>
          <a:off x="982108" y="3530477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0</a:t>
          </a:r>
        </a:p>
      </dsp:txBody>
      <dsp:txXfrm>
        <a:off x="1014931" y="3563300"/>
        <a:ext cx="2261161" cy="606746"/>
      </dsp:txXfrm>
    </dsp:sp>
    <dsp:sp modelId="{691CAA6C-AA68-4D31-B0EC-FBC691ED9460}">
      <dsp:nvSpPr>
        <dsp:cNvPr id="0" name=""/>
        <dsp:cNvSpPr/>
      </dsp:nvSpPr>
      <dsp:spPr>
        <a:xfrm rot="5400000">
          <a:off x="6854201" y="75844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меток для оптической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наноскопии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А.С. Мишин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4329988"/>
        <a:ext cx="7602227" cy="485395"/>
      </dsp:txXfrm>
    </dsp:sp>
    <dsp:sp modelId="{CCADE399-602C-49A3-8C36-91F5E66A6EC0}">
      <dsp:nvSpPr>
        <dsp:cNvPr id="0" name=""/>
        <dsp:cNvSpPr/>
      </dsp:nvSpPr>
      <dsp:spPr>
        <a:xfrm>
          <a:off x="982108" y="423648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+mn-lt"/>
            </a:rPr>
            <a:t>ИФ 15,8</a:t>
          </a:r>
        </a:p>
      </dsp:txBody>
      <dsp:txXfrm>
        <a:off x="1014931" y="4269312"/>
        <a:ext cx="2261161" cy="6067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72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46,8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39,6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35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44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17</a:t>
          </a:r>
          <a:endParaRPr lang="ru-RU" sz="1800" b="1" kern="1200" dirty="0">
            <a:solidFill>
              <a:srgbClr val="8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1</a:t>
          </a:r>
          <a:r>
            <a:rPr lang="ru-RU" sz="1800" b="1" kern="1200" dirty="0">
              <a:solidFill>
                <a:srgbClr val="800000"/>
              </a:solidFill>
            </a:rPr>
            <a:t>20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en-US" sz="1800" b="1" kern="1200" dirty="0">
              <a:solidFill>
                <a:srgbClr val="800000"/>
              </a:solidFill>
            </a:rPr>
            <a:t>1</a:t>
          </a:r>
          <a:r>
            <a:rPr lang="ru-RU" sz="1800" b="1" kern="1200" dirty="0">
              <a:solidFill>
                <a:srgbClr val="800000"/>
              </a:solidFill>
            </a:rPr>
            <a:t>,7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3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3,4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147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  <a:latin typeface="Calibri" panose="020F0502020204030204"/>
              <a:ea typeface="+mn-ea"/>
              <a:cs typeface="+mn-cs"/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4,2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33102" y="-3325195"/>
          <a:ext cx="78011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молекулярной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токсинологии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Ю.Н. Уткин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 </a:t>
          </a:r>
        </a:p>
      </dsp:txBody>
      <dsp:txXfrm rot="-5400000">
        <a:off x="3308915" y="137074"/>
        <a:ext cx="7590404" cy="703948"/>
      </dsp:txXfrm>
    </dsp:sp>
    <dsp:sp modelId="{98AF2794-B5AB-49D6-B1A2-9CCE17984DB7}">
      <dsp:nvSpPr>
        <dsp:cNvPr id="0" name=""/>
        <dsp:cNvSpPr/>
      </dsp:nvSpPr>
      <dsp:spPr>
        <a:xfrm>
          <a:off x="982108" y="1477"/>
          <a:ext cx="2326807" cy="97514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52</a:t>
          </a:r>
        </a:p>
      </dsp:txBody>
      <dsp:txXfrm>
        <a:off x="1029710" y="49079"/>
        <a:ext cx="2231603" cy="879936"/>
      </dsp:txXfrm>
    </dsp:sp>
    <dsp:sp modelId="{9E24DB09-6549-47BA-AB90-7D4724AB48C2}">
      <dsp:nvSpPr>
        <dsp:cNvPr id="0" name=""/>
        <dsp:cNvSpPr/>
      </dsp:nvSpPr>
      <dsp:spPr>
        <a:xfrm rot="5400000">
          <a:off x="6733102" y="-2301297"/>
          <a:ext cx="78011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лиганд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-рецепторных взаимодействий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И.Е.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Кашеверов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1160972"/>
        <a:ext cx="7590404" cy="703948"/>
      </dsp:txXfrm>
    </dsp:sp>
    <dsp:sp modelId="{B1510D9E-F96F-4E7F-A1D9-477629236B4D}">
      <dsp:nvSpPr>
        <dsp:cNvPr id="0" name=""/>
        <dsp:cNvSpPr/>
      </dsp:nvSpPr>
      <dsp:spPr>
        <a:xfrm>
          <a:off x="982108" y="1025375"/>
          <a:ext cx="2326807" cy="97514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58</a:t>
          </a:r>
        </a:p>
      </dsp:txBody>
      <dsp:txXfrm>
        <a:off x="1029710" y="1072977"/>
        <a:ext cx="2231603" cy="879936"/>
      </dsp:txXfrm>
    </dsp:sp>
    <dsp:sp modelId="{06CEACFF-9C78-4207-8496-5EDF1FBEAF16}">
      <dsp:nvSpPr>
        <dsp:cNvPr id="0" name=""/>
        <dsp:cNvSpPr/>
      </dsp:nvSpPr>
      <dsp:spPr>
        <a:xfrm rot="5400000">
          <a:off x="6733102" y="-1277400"/>
          <a:ext cx="78011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оксилипинов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В.В. Безуглов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308915" y="2184869"/>
        <a:ext cx="7590404" cy="703948"/>
      </dsp:txXfrm>
    </dsp:sp>
    <dsp:sp modelId="{7E002352-0530-491C-ADBF-8D7FE86A9D58}">
      <dsp:nvSpPr>
        <dsp:cNvPr id="0" name=""/>
        <dsp:cNvSpPr/>
      </dsp:nvSpPr>
      <dsp:spPr>
        <a:xfrm>
          <a:off x="982108" y="2049272"/>
          <a:ext cx="2326807" cy="97514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15,6</a:t>
          </a:r>
        </a:p>
      </dsp:txBody>
      <dsp:txXfrm>
        <a:off x="1029710" y="2096874"/>
        <a:ext cx="2231603" cy="8799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32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20,65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18,3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16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32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78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2,4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4,3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4,9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86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2,7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4,7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5,4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677041" y="-3254906"/>
          <a:ext cx="89223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инженерии белка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Д.А. Долгих </a:t>
          </a:r>
        </a:p>
      </dsp:txBody>
      <dsp:txXfrm rot="-5400000">
        <a:off x="3308916" y="156774"/>
        <a:ext cx="7584931" cy="805124"/>
      </dsp:txXfrm>
    </dsp:sp>
    <dsp:sp modelId="{98AF2794-B5AB-49D6-B1A2-9CCE17984DB7}">
      <dsp:nvSpPr>
        <dsp:cNvPr id="0" name=""/>
        <dsp:cNvSpPr/>
      </dsp:nvSpPr>
      <dsp:spPr>
        <a:xfrm>
          <a:off x="982108" y="1689"/>
          <a:ext cx="2326807" cy="11152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31,4</a:t>
          </a:r>
        </a:p>
      </dsp:txBody>
      <dsp:txXfrm>
        <a:off x="1036552" y="56133"/>
        <a:ext cx="2217919" cy="1006405"/>
      </dsp:txXfrm>
    </dsp:sp>
    <dsp:sp modelId="{9E24DB09-6549-47BA-AB90-7D4724AB48C2}">
      <dsp:nvSpPr>
        <dsp:cNvPr id="0" name=""/>
        <dsp:cNvSpPr/>
      </dsp:nvSpPr>
      <dsp:spPr>
        <a:xfrm rot="5400000">
          <a:off x="6677041" y="-2083848"/>
          <a:ext cx="89223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биоинженерии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нейромодуляторов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нейрорецепторов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Е.Н.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Люкманова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327832"/>
        <a:ext cx="7584931" cy="805124"/>
      </dsp:txXfrm>
    </dsp:sp>
    <dsp:sp modelId="{B1510D9E-F96F-4E7F-A1D9-477629236B4D}">
      <dsp:nvSpPr>
        <dsp:cNvPr id="0" name=""/>
        <dsp:cNvSpPr/>
      </dsp:nvSpPr>
      <dsp:spPr>
        <a:xfrm>
          <a:off x="982108" y="1172747"/>
          <a:ext cx="2326807" cy="11152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15</a:t>
          </a:r>
        </a:p>
      </dsp:txBody>
      <dsp:txXfrm>
        <a:off x="1036552" y="1227191"/>
        <a:ext cx="2217919" cy="1006405"/>
      </dsp:txXfrm>
    </dsp:sp>
    <dsp:sp modelId="{06CEACFF-9C78-4207-8496-5EDF1FBEAF16}">
      <dsp:nvSpPr>
        <dsp:cNvPr id="0" name=""/>
        <dsp:cNvSpPr/>
      </dsp:nvSpPr>
      <dsp:spPr>
        <a:xfrm rot="5400000">
          <a:off x="6677041" y="-912790"/>
          <a:ext cx="89223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нанобиоинженерии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О.В. Некрасова</a:t>
          </a:r>
        </a:p>
      </dsp:txBody>
      <dsp:txXfrm rot="-5400000">
        <a:off x="3308916" y="2498890"/>
        <a:ext cx="7584931" cy="805124"/>
      </dsp:txXfrm>
    </dsp:sp>
    <dsp:sp modelId="{7E002352-0530-491C-ADBF-8D7FE86A9D58}">
      <dsp:nvSpPr>
        <dsp:cNvPr id="0" name=""/>
        <dsp:cNvSpPr/>
      </dsp:nvSpPr>
      <dsp:spPr>
        <a:xfrm>
          <a:off x="982108" y="2343805"/>
          <a:ext cx="2326807" cy="11152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13</a:t>
          </a:r>
        </a:p>
      </dsp:txBody>
      <dsp:txXfrm>
        <a:off x="1036552" y="2398249"/>
        <a:ext cx="2217919" cy="100640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30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22,5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20,9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16,9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19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43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1,4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2,5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53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2,5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3,2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77037" y="-3379792"/>
          <a:ext cx="69224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 err="1"/>
            <a:t>нейрорецепторов</a:t>
          </a:r>
          <a:r>
            <a:rPr lang="ru-RU" sz="1800" b="1" kern="1200" spc="-5" dirty="0"/>
            <a:t> и </a:t>
          </a:r>
          <a:r>
            <a:rPr lang="ru-RU" sz="1800" b="1" kern="1200" spc="-5" dirty="0" err="1"/>
            <a:t>нейрорегуляторов</a:t>
          </a:r>
          <a:r>
            <a:rPr lang="ru-RU" sz="1800" b="1" kern="1200" spc="-5" dirty="0"/>
            <a:t> </a:t>
          </a:r>
          <a:br>
            <a:rPr lang="ru-RU" sz="1800" kern="1200" spc="-5" dirty="0"/>
          </a:br>
          <a:r>
            <a:rPr lang="ru-RU" sz="1800" kern="1200" spc="-5" dirty="0"/>
            <a:t>С.А. Козлов</a:t>
          </a:r>
          <a:endParaRPr lang="ru-RU" sz="1800" kern="1200" dirty="0">
            <a:latin typeface="+mn-lt"/>
          </a:endParaRPr>
        </a:p>
      </dsp:txBody>
      <dsp:txXfrm rot="-5400000">
        <a:off x="3308915" y="122122"/>
        <a:ext cx="7594694" cy="624658"/>
      </dsp:txXfrm>
    </dsp:sp>
    <dsp:sp modelId="{98AF2794-B5AB-49D6-B1A2-9CCE17984DB7}">
      <dsp:nvSpPr>
        <dsp:cNvPr id="0" name=""/>
        <dsp:cNvSpPr/>
      </dsp:nvSpPr>
      <dsp:spPr>
        <a:xfrm>
          <a:off x="982108" y="1799"/>
          <a:ext cx="2326807" cy="86530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41,9</a:t>
          </a:r>
        </a:p>
      </dsp:txBody>
      <dsp:txXfrm>
        <a:off x="1024349" y="44040"/>
        <a:ext cx="2242325" cy="780820"/>
      </dsp:txXfrm>
    </dsp:sp>
    <dsp:sp modelId="{9E24DB09-6549-47BA-AB90-7D4724AB48C2}">
      <dsp:nvSpPr>
        <dsp:cNvPr id="0" name=""/>
        <dsp:cNvSpPr/>
      </dsp:nvSpPr>
      <dsp:spPr>
        <a:xfrm rot="5400000">
          <a:off x="6777037" y="-2471225"/>
          <a:ext cx="69224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внесинаптической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передачи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Семьянов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1030689"/>
        <a:ext cx="7594694" cy="624658"/>
      </dsp:txXfrm>
    </dsp:sp>
    <dsp:sp modelId="{B1510D9E-F96F-4E7F-A1D9-477629236B4D}">
      <dsp:nvSpPr>
        <dsp:cNvPr id="0" name=""/>
        <dsp:cNvSpPr/>
      </dsp:nvSpPr>
      <dsp:spPr>
        <a:xfrm>
          <a:off x="982108" y="910366"/>
          <a:ext cx="2326807" cy="86530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13,1</a:t>
          </a:r>
        </a:p>
      </dsp:txBody>
      <dsp:txXfrm>
        <a:off x="1024349" y="952607"/>
        <a:ext cx="2242325" cy="780820"/>
      </dsp:txXfrm>
    </dsp:sp>
    <dsp:sp modelId="{06CEACFF-9C78-4207-8496-5EDF1FBEAF16}">
      <dsp:nvSpPr>
        <dsp:cNvPr id="0" name=""/>
        <dsp:cNvSpPr/>
      </dsp:nvSpPr>
      <dsp:spPr>
        <a:xfrm rot="5400000">
          <a:off x="6777037" y="-1562657"/>
          <a:ext cx="69224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синтетических вакцин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О.М.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Вольпина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1939257"/>
        <a:ext cx="7594694" cy="624658"/>
      </dsp:txXfrm>
    </dsp:sp>
    <dsp:sp modelId="{7E002352-0530-491C-ADBF-8D7FE86A9D58}">
      <dsp:nvSpPr>
        <dsp:cNvPr id="0" name=""/>
        <dsp:cNvSpPr/>
      </dsp:nvSpPr>
      <dsp:spPr>
        <a:xfrm>
          <a:off x="982108" y="1818934"/>
          <a:ext cx="2326807" cy="86530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3,9</a:t>
          </a:r>
        </a:p>
      </dsp:txBody>
      <dsp:txXfrm>
        <a:off x="1024349" y="1861175"/>
        <a:ext cx="2242325" cy="780820"/>
      </dsp:txXfrm>
    </dsp:sp>
    <dsp:sp modelId="{2AAD5717-EFD0-44A2-BB38-C145A2F2D61A}">
      <dsp:nvSpPr>
        <dsp:cNvPr id="0" name=""/>
        <dsp:cNvSpPr/>
      </dsp:nvSpPr>
      <dsp:spPr>
        <a:xfrm rot="5400000">
          <a:off x="6777037" y="-654089"/>
          <a:ext cx="69224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инструментов для нейробиологии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А.А. Василевский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2847825"/>
        <a:ext cx="7594694" cy="624658"/>
      </dsp:txXfrm>
    </dsp:sp>
    <dsp:sp modelId="{CF8208D7-E4C6-48A1-8A5C-ED8A48B9DC79}">
      <dsp:nvSpPr>
        <dsp:cNvPr id="0" name=""/>
        <dsp:cNvSpPr/>
      </dsp:nvSpPr>
      <dsp:spPr>
        <a:xfrm>
          <a:off x="982108" y="2727502"/>
          <a:ext cx="2326807" cy="86530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21</a:t>
          </a:r>
        </a:p>
      </dsp:txBody>
      <dsp:txXfrm>
        <a:off x="1024349" y="2769743"/>
        <a:ext cx="2242325" cy="7808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40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27,1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21,5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20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30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10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73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3,4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80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990000"/>
              </a:solidFill>
            </a:rPr>
            <a:t>4</a:t>
          </a:r>
          <a:r>
            <a:rPr lang="ru-RU" sz="1800" b="1" kern="1200" dirty="0">
              <a:solidFill>
                <a:srgbClr val="800000"/>
              </a:solidFill>
            </a:rPr>
            <a:t>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54201" y="-3477627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молекулярной диагностики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С.К.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Завриев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93918"/>
        <a:ext cx="7602227" cy="485395"/>
      </dsp:txXfrm>
    </dsp:sp>
    <dsp:sp modelId="{98AF2794-B5AB-49D6-B1A2-9CCE17984DB7}">
      <dsp:nvSpPr>
        <dsp:cNvPr id="0" name=""/>
        <dsp:cNvSpPr/>
      </dsp:nvSpPr>
      <dsp:spPr>
        <a:xfrm>
          <a:off x="982108" y="41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7,6</a:t>
          </a:r>
        </a:p>
      </dsp:txBody>
      <dsp:txXfrm>
        <a:off x="1014931" y="33242"/>
        <a:ext cx="2261161" cy="606746"/>
      </dsp:txXfrm>
    </dsp:sp>
    <dsp:sp modelId="{9E24DB09-6549-47BA-AB90-7D4724AB48C2}">
      <dsp:nvSpPr>
        <dsp:cNvPr id="0" name=""/>
        <dsp:cNvSpPr/>
      </dsp:nvSpPr>
      <dsp:spPr>
        <a:xfrm rot="5400000">
          <a:off x="6854201" y="-2771616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молекулярной биоинженерии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К.А. Мирошников</a:t>
          </a:r>
        </a:p>
      </dsp:txBody>
      <dsp:txXfrm rot="-5400000">
        <a:off x="3308915" y="799929"/>
        <a:ext cx="7602227" cy="485395"/>
      </dsp:txXfrm>
    </dsp:sp>
    <dsp:sp modelId="{B1510D9E-F96F-4E7F-A1D9-477629236B4D}">
      <dsp:nvSpPr>
        <dsp:cNvPr id="0" name=""/>
        <dsp:cNvSpPr/>
      </dsp:nvSpPr>
      <dsp:spPr>
        <a:xfrm>
          <a:off x="982108" y="706431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57,4</a:t>
          </a:r>
        </a:p>
      </dsp:txBody>
      <dsp:txXfrm>
        <a:off x="1014931" y="739254"/>
        <a:ext cx="2261161" cy="606746"/>
      </dsp:txXfrm>
    </dsp:sp>
    <dsp:sp modelId="{06CEACFF-9C78-4207-8496-5EDF1FBEAF16}">
      <dsp:nvSpPr>
        <dsp:cNvPr id="0" name=""/>
        <dsp:cNvSpPr/>
      </dsp:nvSpPr>
      <dsp:spPr>
        <a:xfrm rot="5400000">
          <a:off x="6854201" y="-2065604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функциональной геномики и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протеомики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М.Э.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Тальянский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505941"/>
        <a:ext cx="7602227" cy="485395"/>
      </dsp:txXfrm>
    </dsp:sp>
    <dsp:sp modelId="{7E002352-0530-491C-ADBF-8D7FE86A9D58}">
      <dsp:nvSpPr>
        <dsp:cNvPr id="0" name=""/>
        <dsp:cNvSpPr/>
      </dsp:nvSpPr>
      <dsp:spPr>
        <a:xfrm>
          <a:off x="982108" y="1412442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45,1</a:t>
          </a:r>
        </a:p>
      </dsp:txBody>
      <dsp:txXfrm>
        <a:off x="1014931" y="1445265"/>
        <a:ext cx="2261161" cy="606746"/>
      </dsp:txXfrm>
    </dsp:sp>
    <dsp:sp modelId="{2AAD5717-EFD0-44A2-BB38-C145A2F2D61A}">
      <dsp:nvSpPr>
        <dsp:cNvPr id="0" name=""/>
        <dsp:cNvSpPr/>
      </dsp:nvSpPr>
      <dsp:spPr>
        <a:xfrm rot="5400000">
          <a:off x="6854201" y="-135959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экспрессионных систем и модификации генома растений                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С.В. Долгов</a:t>
          </a:r>
        </a:p>
      </dsp:txBody>
      <dsp:txXfrm rot="-5400000">
        <a:off x="3308915" y="2211953"/>
        <a:ext cx="7602227" cy="485395"/>
      </dsp:txXfrm>
    </dsp:sp>
    <dsp:sp modelId="{CF8208D7-E4C6-48A1-8A5C-ED8A48B9DC79}">
      <dsp:nvSpPr>
        <dsp:cNvPr id="0" name=""/>
        <dsp:cNvSpPr/>
      </dsp:nvSpPr>
      <dsp:spPr>
        <a:xfrm>
          <a:off x="982108" y="2118454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18,9</a:t>
          </a:r>
        </a:p>
      </dsp:txBody>
      <dsp:txXfrm>
        <a:off x="1014931" y="2151277"/>
        <a:ext cx="2261161" cy="606746"/>
      </dsp:txXfrm>
    </dsp:sp>
    <dsp:sp modelId="{12D9459B-4A0C-4CB5-B6A7-394069B6DFE9}">
      <dsp:nvSpPr>
        <dsp:cNvPr id="0" name=""/>
        <dsp:cNvSpPr/>
      </dsp:nvSpPr>
      <dsp:spPr>
        <a:xfrm rot="5400000">
          <a:off x="6854201" y="-653581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биотехнологии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Т.В. Шевчук</a:t>
          </a:r>
        </a:p>
      </dsp:txBody>
      <dsp:txXfrm rot="-5400000">
        <a:off x="3308915" y="2917964"/>
        <a:ext cx="7602227" cy="485395"/>
      </dsp:txXfrm>
    </dsp:sp>
    <dsp:sp modelId="{E991182E-5013-433B-B486-5B1EBF22B89C}">
      <dsp:nvSpPr>
        <dsp:cNvPr id="0" name=""/>
        <dsp:cNvSpPr/>
      </dsp:nvSpPr>
      <dsp:spPr>
        <a:xfrm>
          <a:off x="982108" y="2824466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8,6</a:t>
          </a:r>
        </a:p>
      </dsp:txBody>
      <dsp:txXfrm>
        <a:off x="1014931" y="2857289"/>
        <a:ext cx="2261161" cy="606746"/>
      </dsp:txXfrm>
    </dsp:sp>
    <dsp:sp modelId="{018244AE-E42C-403E-8282-C297059129B9}">
      <dsp:nvSpPr>
        <dsp:cNvPr id="0" name=""/>
        <dsp:cNvSpPr/>
      </dsp:nvSpPr>
      <dsp:spPr>
        <a:xfrm rot="5400000">
          <a:off x="6854201" y="52430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лесной биотехнологии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Шестибратов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3623976"/>
        <a:ext cx="7602227" cy="485395"/>
      </dsp:txXfrm>
    </dsp:sp>
    <dsp:sp modelId="{B130DE97-83AD-44A9-A3E3-0EB4C7719F39}">
      <dsp:nvSpPr>
        <dsp:cNvPr id="0" name=""/>
        <dsp:cNvSpPr/>
      </dsp:nvSpPr>
      <dsp:spPr>
        <a:xfrm>
          <a:off x="982108" y="3530477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12,5</a:t>
          </a:r>
        </a:p>
      </dsp:txBody>
      <dsp:txXfrm>
        <a:off x="1014931" y="3563300"/>
        <a:ext cx="2261161" cy="606746"/>
      </dsp:txXfrm>
    </dsp:sp>
    <dsp:sp modelId="{691CAA6C-AA68-4D31-B0EC-FBC691ED9460}">
      <dsp:nvSpPr>
        <dsp:cNvPr id="0" name=""/>
        <dsp:cNvSpPr/>
      </dsp:nvSpPr>
      <dsp:spPr>
        <a:xfrm rot="5400000">
          <a:off x="6854201" y="758442"/>
          <a:ext cx="53791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основ стрессоустойчивости растений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М.Э.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Тальянский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4329988"/>
        <a:ext cx="7602227" cy="485395"/>
      </dsp:txXfrm>
    </dsp:sp>
    <dsp:sp modelId="{CCADE399-602C-49A3-8C36-91F5E66A6EC0}">
      <dsp:nvSpPr>
        <dsp:cNvPr id="0" name=""/>
        <dsp:cNvSpPr/>
      </dsp:nvSpPr>
      <dsp:spPr>
        <a:xfrm>
          <a:off x="982108" y="4236489"/>
          <a:ext cx="2326807" cy="67239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+mn-lt"/>
            </a:rPr>
            <a:t>ИФ 24,3</a:t>
          </a:r>
        </a:p>
      </dsp:txBody>
      <dsp:txXfrm>
        <a:off x="1014931" y="4269312"/>
        <a:ext cx="2261161" cy="60674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99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67,4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63,25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41,45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51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18</a:t>
          </a:r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18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139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1,4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2,2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3,4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150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1,5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2,4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3,6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60422" y="-3360800"/>
          <a:ext cx="72547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углеводов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Н.В. Бовин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26121"/>
        <a:ext cx="7593071" cy="654642"/>
      </dsp:txXfrm>
    </dsp:sp>
    <dsp:sp modelId="{98AF2794-B5AB-49D6-B1A2-9CCE17984DB7}">
      <dsp:nvSpPr>
        <dsp:cNvPr id="0" name=""/>
        <dsp:cNvSpPr/>
      </dsp:nvSpPr>
      <dsp:spPr>
        <a:xfrm>
          <a:off x="982108" y="22"/>
          <a:ext cx="2326807" cy="90684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41,8</a:t>
          </a:r>
        </a:p>
      </dsp:txBody>
      <dsp:txXfrm>
        <a:off x="1026376" y="44290"/>
        <a:ext cx="2238271" cy="818304"/>
      </dsp:txXfrm>
    </dsp:sp>
    <dsp:sp modelId="{9E24DB09-6549-47BA-AB90-7D4724AB48C2}">
      <dsp:nvSpPr>
        <dsp:cNvPr id="0" name=""/>
        <dsp:cNvSpPr/>
      </dsp:nvSpPr>
      <dsp:spPr>
        <a:xfrm rot="5400000">
          <a:off x="6760422" y="-2408618"/>
          <a:ext cx="72547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химии липидов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Е.Л. Водовозова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078303"/>
        <a:ext cx="7593071" cy="654642"/>
      </dsp:txXfrm>
    </dsp:sp>
    <dsp:sp modelId="{B1510D9E-F96F-4E7F-A1D9-477629236B4D}">
      <dsp:nvSpPr>
        <dsp:cNvPr id="0" name=""/>
        <dsp:cNvSpPr/>
      </dsp:nvSpPr>
      <dsp:spPr>
        <a:xfrm>
          <a:off x="982108" y="952205"/>
          <a:ext cx="2326807" cy="90684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11,7</a:t>
          </a:r>
        </a:p>
      </dsp:txBody>
      <dsp:txXfrm>
        <a:off x="1026376" y="996473"/>
        <a:ext cx="2238271" cy="8183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29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25,5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25,5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21,5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20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45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1,6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54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2,5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63260" y="-3363006"/>
          <a:ext cx="719797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химии метаболических путей 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И.В. Ямпольский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26476"/>
        <a:ext cx="7593348" cy="649521"/>
      </dsp:txXfrm>
    </dsp:sp>
    <dsp:sp modelId="{98AF2794-B5AB-49D6-B1A2-9CCE17984DB7}">
      <dsp:nvSpPr>
        <dsp:cNvPr id="0" name=""/>
        <dsp:cNvSpPr/>
      </dsp:nvSpPr>
      <dsp:spPr>
        <a:xfrm>
          <a:off x="982108" y="1363"/>
          <a:ext cx="2326807" cy="899746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34,5</a:t>
          </a:r>
        </a:p>
      </dsp:txBody>
      <dsp:txXfrm>
        <a:off x="1026030" y="45285"/>
        <a:ext cx="2238963" cy="811902"/>
      </dsp:txXfrm>
    </dsp:sp>
    <dsp:sp modelId="{9E24DB09-6549-47BA-AB90-7D4724AB48C2}">
      <dsp:nvSpPr>
        <dsp:cNvPr id="0" name=""/>
        <dsp:cNvSpPr/>
      </dsp:nvSpPr>
      <dsp:spPr>
        <a:xfrm rot="5400000">
          <a:off x="6763260" y="-2418272"/>
          <a:ext cx="719797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химии гетероциклических соединений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М.С. Баранов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6" y="1071210"/>
        <a:ext cx="7593348" cy="649521"/>
      </dsp:txXfrm>
    </dsp:sp>
    <dsp:sp modelId="{B1510D9E-F96F-4E7F-A1D9-477629236B4D}">
      <dsp:nvSpPr>
        <dsp:cNvPr id="0" name=""/>
        <dsp:cNvSpPr/>
      </dsp:nvSpPr>
      <dsp:spPr>
        <a:xfrm>
          <a:off x="982108" y="946097"/>
          <a:ext cx="2326807" cy="899746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35,6</a:t>
          </a:r>
        </a:p>
      </dsp:txBody>
      <dsp:txXfrm>
        <a:off x="1026030" y="990019"/>
        <a:ext cx="2238963" cy="811902"/>
      </dsp:txXfrm>
    </dsp:sp>
    <dsp:sp modelId="{06CEACFF-9C78-4207-8496-5EDF1FBEAF16}">
      <dsp:nvSpPr>
        <dsp:cNvPr id="0" name=""/>
        <dsp:cNvSpPr/>
      </dsp:nvSpPr>
      <dsp:spPr>
        <a:xfrm rot="5400000">
          <a:off x="6763260" y="-1473538"/>
          <a:ext cx="719797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синтетической биологии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2015944"/>
        <a:ext cx="7593348" cy="649521"/>
      </dsp:txXfrm>
    </dsp:sp>
    <dsp:sp modelId="{7E002352-0530-491C-ADBF-8D7FE86A9D58}">
      <dsp:nvSpPr>
        <dsp:cNvPr id="0" name=""/>
        <dsp:cNvSpPr/>
      </dsp:nvSpPr>
      <dsp:spPr>
        <a:xfrm>
          <a:off x="982108" y="1890831"/>
          <a:ext cx="2326807" cy="899746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23,9</a:t>
          </a:r>
        </a:p>
      </dsp:txBody>
      <dsp:txXfrm>
        <a:off x="1026030" y="1934753"/>
        <a:ext cx="2238963" cy="81190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32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22,95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22,65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14,15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18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</a:t>
          </a:r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55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1,7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2,4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3,9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70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2,2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3,1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31917" y="-3448526"/>
          <a:ext cx="58248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молекулярной биофизики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В.А. Олейников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02910"/>
        <a:ext cx="7600052" cy="525614"/>
      </dsp:txXfrm>
    </dsp:sp>
    <dsp:sp modelId="{98AF2794-B5AB-49D6-B1A2-9CCE17984DB7}">
      <dsp:nvSpPr>
        <dsp:cNvPr id="0" name=""/>
        <dsp:cNvSpPr/>
      </dsp:nvSpPr>
      <dsp:spPr>
        <a:xfrm>
          <a:off x="982108" y="1665"/>
          <a:ext cx="2326807" cy="72810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22,8</a:t>
          </a:r>
        </a:p>
      </dsp:txBody>
      <dsp:txXfrm>
        <a:off x="1017651" y="37208"/>
        <a:ext cx="2255721" cy="657017"/>
      </dsp:txXfrm>
    </dsp:sp>
    <dsp:sp modelId="{9E24DB09-6549-47BA-AB90-7D4724AB48C2}">
      <dsp:nvSpPr>
        <dsp:cNvPr id="0" name=""/>
        <dsp:cNvSpPr/>
      </dsp:nvSpPr>
      <dsp:spPr>
        <a:xfrm rot="5400000">
          <a:off x="6831917" y="-2684017"/>
          <a:ext cx="58248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полимеров для 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В.П. Зубов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867419"/>
        <a:ext cx="7600052" cy="525614"/>
      </dsp:txXfrm>
    </dsp:sp>
    <dsp:sp modelId="{B1510D9E-F96F-4E7F-A1D9-477629236B4D}">
      <dsp:nvSpPr>
        <dsp:cNvPr id="0" name=""/>
        <dsp:cNvSpPr/>
      </dsp:nvSpPr>
      <dsp:spPr>
        <a:xfrm>
          <a:off x="982108" y="766173"/>
          <a:ext cx="2326807" cy="72810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21,8</a:t>
          </a:r>
        </a:p>
      </dsp:txBody>
      <dsp:txXfrm>
        <a:off x="1017651" y="801716"/>
        <a:ext cx="2255721" cy="657017"/>
      </dsp:txXfrm>
    </dsp:sp>
    <dsp:sp modelId="{06CEACFF-9C78-4207-8496-5EDF1FBEAF16}">
      <dsp:nvSpPr>
        <dsp:cNvPr id="0" name=""/>
        <dsp:cNvSpPr/>
      </dsp:nvSpPr>
      <dsp:spPr>
        <a:xfrm rot="5400000">
          <a:off x="6831917" y="-1919509"/>
          <a:ext cx="58248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биомедицинских материалов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Е.А.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Марквичева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631927"/>
        <a:ext cx="7600052" cy="525614"/>
      </dsp:txXfrm>
    </dsp:sp>
    <dsp:sp modelId="{7E002352-0530-491C-ADBF-8D7FE86A9D58}">
      <dsp:nvSpPr>
        <dsp:cNvPr id="0" name=""/>
        <dsp:cNvSpPr/>
      </dsp:nvSpPr>
      <dsp:spPr>
        <a:xfrm>
          <a:off x="982108" y="1530682"/>
          <a:ext cx="2326807" cy="72810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17,3</a:t>
          </a:r>
        </a:p>
      </dsp:txBody>
      <dsp:txXfrm>
        <a:off x="1017651" y="1566225"/>
        <a:ext cx="2255721" cy="657017"/>
      </dsp:txXfrm>
    </dsp:sp>
    <dsp:sp modelId="{2AAD5717-EFD0-44A2-BB38-C145A2F2D61A}">
      <dsp:nvSpPr>
        <dsp:cNvPr id="0" name=""/>
        <dsp:cNvSpPr/>
      </dsp:nvSpPr>
      <dsp:spPr>
        <a:xfrm rot="5400000">
          <a:off x="6831917" y="-1155000"/>
          <a:ext cx="58248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иммунохимии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А.Ф. Бровко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2396436"/>
        <a:ext cx="7600052" cy="525614"/>
      </dsp:txXfrm>
    </dsp:sp>
    <dsp:sp modelId="{CF8208D7-E4C6-48A1-8A5C-ED8A48B9DC79}">
      <dsp:nvSpPr>
        <dsp:cNvPr id="0" name=""/>
        <dsp:cNvSpPr/>
      </dsp:nvSpPr>
      <dsp:spPr>
        <a:xfrm>
          <a:off x="982108" y="2295190"/>
          <a:ext cx="2326807" cy="72810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3,3</a:t>
          </a:r>
        </a:p>
      </dsp:txBody>
      <dsp:txXfrm>
        <a:off x="1017651" y="2330733"/>
        <a:ext cx="2255721" cy="657017"/>
      </dsp:txXfrm>
    </dsp:sp>
    <dsp:sp modelId="{12D9459B-4A0C-4CB5-B6A7-394069B6DFE9}">
      <dsp:nvSpPr>
        <dsp:cNvPr id="0" name=""/>
        <dsp:cNvSpPr/>
      </dsp:nvSpPr>
      <dsp:spPr>
        <a:xfrm rot="5400000">
          <a:off x="6831917" y="-390492"/>
          <a:ext cx="582482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экологии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О.Е. Трубецкая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3160944"/>
        <a:ext cx="7600052" cy="525614"/>
      </dsp:txXfrm>
    </dsp:sp>
    <dsp:sp modelId="{E991182E-5013-433B-B486-5B1EBF22B89C}">
      <dsp:nvSpPr>
        <dsp:cNvPr id="0" name=""/>
        <dsp:cNvSpPr/>
      </dsp:nvSpPr>
      <dsp:spPr>
        <a:xfrm>
          <a:off x="982108" y="3059699"/>
          <a:ext cx="2326807" cy="72810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1,5</a:t>
          </a:r>
        </a:p>
      </dsp:txBody>
      <dsp:txXfrm>
        <a:off x="1017651" y="3095242"/>
        <a:ext cx="2255721" cy="65701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44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32,4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30,75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24,25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23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52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1,2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1,7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51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1,2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1,7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2,1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73393" y="-3375218"/>
          <a:ext cx="69953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/>
            <a:t>методов </a:t>
          </a:r>
          <a:r>
            <a:rPr lang="ru-RU" sz="1800" b="1" kern="1200" spc="-5" dirty="0" err="1"/>
            <a:t>иммуносеквенирования</a:t>
          </a:r>
          <a:r>
            <a:rPr lang="ru-RU" sz="1800" b="1" kern="1200" spc="-5" dirty="0"/>
            <a:t> </a:t>
          </a:r>
          <a:br>
            <a:rPr lang="ru-RU" sz="1800" b="1" kern="1200" spc="-5" dirty="0"/>
          </a:br>
          <a:r>
            <a:rPr lang="ru-RU" sz="1800" kern="1200" spc="-5" dirty="0"/>
            <a:t>Д.М. Чудаков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23408"/>
        <a:ext cx="7594338" cy="631234"/>
      </dsp:txXfrm>
    </dsp:sp>
    <dsp:sp modelId="{98AF2794-B5AB-49D6-B1A2-9CCE17984DB7}">
      <dsp:nvSpPr>
        <dsp:cNvPr id="0" name=""/>
        <dsp:cNvSpPr/>
      </dsp:nvSpPr>
      <dsp:spPr>
        <a:xfrm>
          <a:off x="982108" y="1817"/>
          <a:ext cx="2326807" cy="8744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76</a:t>
          </a:r>
        </a:p>
      </dsp:txBody>
      <dsp:txXfrm>
        <a:off x="1024793" y="44502"/>
        <a:ext cx="2241437" cy="789043"/>
      </dsp:txXfrm>
    </dsp:sp>
    <dsp:sp modelId="{9E24DB09-6549-47BA-AB90-7D4724AB48C2}">
      <dsp:nvSpPr>
        <dsp:cNvPr id="0" name=""/>
        <dsp:cNvSpPr/>
      </dsp:nvSpPr>
      <dsp:spPr>
        <a:xfrm rot="5400000">
          <a:off x="6773393" y="-2457085"/>
          <a:ext cx="69953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сравнительной и функциональной геномики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Ю.Б. Лебедев</a:t>
          </a:r>
        </a:p>
      </dsp:txBody>
      <dsp:txXfrm rot="-5400000">
        <a:off x="3308915" y="1041541"/>
        <a:ext cx="7594338" cy="631234"/>
      </dsp:txXfrm>
    </dsp:sp>
    <dsp:sp modelId="{B1510D9E-F96F-4E7F-A1D9-477629236B4D}">
      <dsp:nvSpPr>
        <dsp:cNvPr id="0" name=""/>
        <dsp:cNvSpPr/>
      </dsp:nvSpPr>
      <dsp:spPr>
        <a:xfrm>
          <a:off x="982108" y="919951"/>
          <a:ext cx="2326807" cy="8744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51,5</a:t>
          </a:r>
        </a:p>
      </dsp:txBody>
      <dsp:txXfrm>
        <a:off x="1024793" y="962636"/>
        <a:ext cx="2241437" cy="789043"/>
      </dsp:txXfrm>
    </dsp:sp>
    <dsp:sp modelId="{06CEACFF-9C78-4207-8496-5EDF1FBEAF16}">
      <dsp:nvSpPr>
        <dsp:cNvPr id="0" name=""/>
        <dsp:cNvSpPr/>
      </dsp:nvSpPr>
      <dsp:spPr>
        <a:xfrm rot="5400000">
          <a:off x="6773393" y="-1538951"/>
          <a:ext cx="69953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структурной организации Т-клеточного иммунитета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О.В. Британова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959675"/>
        <a:ext cx="7594338" cy="631234"/>
      </dsp:txXfrm>
    </dsp:sp>
    <dsp:sp modelId="{7E002352-0530-491C-ADBF-8D7FE86A9D58}">
      <dsp:nvSpPr>
        <dsp:cNvPr id="0" name=""/>
        <dsp:cNvSpPr/>
      </dsp:nvSpPr>
      <dsp:spPr>
        <a:xfrm>
          <a:off x="982108" y="1838085"/>
          <a:ext cx="2326807" cy="8744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34,7</a:t>
          </a:r>
        </a:p>
      </dsp:txBody>
      <dsp:txXfrm>
        <a:off x="1024793" y="1880770"/>
        <a:ext cx="2241437" cy="789043"/>
      </dsp:txXfrm>
    </dsp:sp>
    <dsp:sp modelId="{2AAD5717-EFD0-44A2-BB38-C145A2F2D61A}">
      <dsp:nvSpPr>
        <dsp:cNvPr id="0" name=""/>
        <dsp:cNvSpPr/>
      </dsp:nvSpPr>
      <dsp:spPr>
        <a:xfrm rot="5400000">
          <a:off x="6773393" y="-620817"/>
          <a:ext cx="69953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алгоритмов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иммуносеквенирования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М.А. Шугай</a:t>
          </a:r>
        </a:p>
      </dsp:txBody>
      <dsp:txXfrm rot="-5400000">
        <a:off x="3308915" y="2877809"/>
        <a:ext cx="7594338" cy="631234"/>
      </dsp:txXfrm>
    </dsp:sp>
    <dsp:sp modelId="{CF8208D7-E4C6-48A1-8A5C-ED8A48B9DC79}">
      <dsp:nvSpPr>
        <dsp:cNvPr id="0" name=""/>
        <dsp:cNvSpPr/>
      </dsp:nvSpPr>
      <dsp:spPr>
        <a:xfrm>
          <a:off x="982108" y="2756218"/>
          <a:ext cx="2326807" cy="8744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40,1</a:t>
          </a:r>
        </a:p>
      </dsp:txBody>
      <dsp:txXfrm>
        <a:off x="1024793" y="2798903"/>
        <a:ext cx="2241437" cy="78904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37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13,45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11,65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11,35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17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51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1,4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4,4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4,5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105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2,8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9,3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78367" y="-3520101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молекулярной онкологии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О.А. Донцова</a:t>
          </a:r>
          <a:endParaRPr lang="ru-RU" sz="1800" kern="1200" dirty="0">
            <a:latin typeface="+mn-lt"/>
          </a:endParaRPr>
        </a:p>
      </dsp:txBody>
      <dsp:txXfrm rot="-5400000">
        <a:off x="3299282" y="81943"/>
        <a:ext cx="7605527" cy="424396"/>
      </dsp:txXfrm>
    </dsp:sp>
    <dsp:sp modelId="{98AF2794-B5AB-49D6-B1A2-9CCE17984DB7}">
      <dsp:nvSpPr>
        <dsp:cNvPr id="0" name=""/>
        <dsp:cNvSpPr/>
      </dsp:nvSpPr>
      <dsp:spPr>
        <a:xfrm>
          <a:off x="972474" y="194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67,4</a:t>
          </a:r>
        </a:p>
      </dsp:txBody>
      <dsp:txXfrm>
        <a:off x="1001173" y="28893"/>
        <a:ext cx="2269409" cy="530495"/>
      </dsp:txXfrm>
    </dsp:sp>
    <dsp:sp modelId="{9E24DB09-6549-47BA-AB90-7D4724AB48C2}">
      <dsp:nvSpPr>
        <dsp:cNvPr id="0" name=""/>
        <dsp:cNvSpPr/>
      </dsp:nvSpPr>
      <dsp:spPr>
        <a:xfrm rot="5400000">
          <a:off x="6878367" y="-2902813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молекулярного дизайна и синтеза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В.А. Коршун</a:t>
          </a:r>
        </a:p>
      </dsp:txBody>
      <dsp:txXfrm rot="-5400000">
        <a:off x="3299282" y="699231"/>
        <a:ext cx="7605527" cy="424396"/>
      </dsp:txXfrm>
    </dsp:sp>
    <dsp:sp modelId="{B1510D9E-F96F-4E7F-A1D9-477629236B4D}">
      <dsp:nvSpPr>
        <dsp:cNvPr id="0" name=""/>
        <dsp:cNvSpPr/>
      </dsp:nvSpPr>
      <dsp:spPr>
        <a:xfrm>
          <a:off x="972474" y="617483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32,8</a:t>
          </a:r>
        </a:p>
      </dsp:txBody>
      <dsp:txXfrm>
        <a:off x="1001173" y="646182"/>
        <a:ext cx="2269409" cy="530495"/>
      </dsp:txXfrm>
    </dsp:sp>
    <dsp:sp modelId="{06CEACFF-9C78-4207-8496-5EDF1FBEAF16}">
      <dsp:nvSpPr>
        <dsp:cNvPr id="0" name=""/>
        <dsp:cNvSpPr/>
      </dsp:nvSpPr>
      <dsp:spPr>
        <a:xfrm rot="5400000">
          <a:off x="6878367" y="-2285525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механизмов генной экспрессии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Шпаковский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299282" y="1316519"/>
        <a:ext cx="7605527" cy="424396"/>
      </dsp:txXfrm>
    </dsp:sp>
    <dsp:sp modelId="{7E002352-0530-491C-ADBF-8D7FE86A9D58}">
      <dsp:nvSpPr>
        <dsp:cNvPr id="0" name=""/>
        <dsp:cNvSpPr/>
      </dsp:nvSpPr>
      <dsp:spPr>
        <a:xfrm>
          <a:off x="972474" y="1234771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4,2</a:t>
          </a:r>
        </a:p>
      </dsp:txBody>
      <dsp:txXfrm>
        <a:off x="1001173" y="1263470"/>
        <a:ext cx="2269409" cy="530495"/>
      </dsp:txXfrm>
    </dsp:sp>
    <dsp:sp modelId="{2AAD5717-EFD0-44A2-BB38-C145A2F2D61A}">
      <dsp:nvSpPr>
        <dsp:cNvPr id="0" name=""/>
        <dsp:cNvSpPr/>
      </dsp:nvSpPr>
      <dsp:spPr>
        <a:xfrm rot="5400000">
          <a:off x="6878367" y="-1668236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функциональной организации клеточного ядра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О.В. Зацепина</a:t>
          </a:r>
        </a:p>
      </dsp:txBody>
      <dsp:txXfrm rot="-5400000">
        <a:off x="3299282" y="1933808"/>
        <a:ext cx="7605527" cy="424396"/>
      </dsp:txXfrm>
    </dsp:sp>
    <dsp:sp modelId="{CF8208D7-E4C6-48A1-8A5C-ED8A48B9DC79}">
      <dsp:nvSpPr>
        <dsp:cNvPr id="0" name=""/>
        <dsp:cNvSpPr/>
      </dsp:nvSpPr>
      <dsp:spPr>
        <a:xfrm>
          <a:off x="972474" y="1852059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3,1</a:t>
          </a:r>
        </a:p>
      </dsp:txBody>
      <dsp:txXfrm>
        <a:off x="1001173" y="1880758"/>
        <a:ext cx="2269409" cy="530495"/>
      </dsp:txXfrm>
    </dsp:sp>
    <dsp:sp modelId="{12D9459B-4A0C-4CB5-B6A7-394069B6DFE9}">
      <dsp:nvSpPr>
        <dsp:cNvPr id="0" name=""/>
        <dsp:cNvSpPr/>
      </dsp:nvSpPr>
      <dsp:spPr>
        <a:xfrm rot="5400000">
          <a:off x="6878367" y="-1050948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мембранных и биоэнергетических систем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М.И.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Шахпаронов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299282" y="2551096"/>
        <a:ext cx="7605527" cy="424396"/>
      </dsp:txXfrm>
    </dsp:sp>
    <dsp:sp modelId="{E991182E-5013-433B-B486-5B1EBF22B89C}">
      <dsp:nvSpPr>
        <dsp:cNvPr id="0" name=""/>
        <dsp:cNvSpPr/>
      </dsp:nvSpPr>
      <dsp:spPr>
        <a:xfrm>
          <a:off x="972474" y="2469347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18</a:t>
          </a:r>
        </a:p>
      </dsp:txBody>
      <dsp:txXfrm>
        <a:off x="1001173" y="2498046"/>
        <a:ext cx="2269409" cy="530495"/>
      </dsp:txXfrm>
    </dsp:sp>
    <dsp:sp modelId="{018244AE-E42C-403E-8282-C297059129B9}">
      <dsp:nvSpPr>
        <dsp:cNvPr id="0" name=""/>
        <dsp:cNvSpPr/>
      </dsp:nvSpPr>
      <dsp:spPr>
        <a:xfrm rot="5400000">
          <a:off x="6878367" y="-433660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</a:t>
          </a:r>
          <a:r>
            <a:rPr lang="ru-RU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микрофлюидных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технологий для биомедицины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А.Г.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Тоневицкий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299282" y="3168384"/>
        <a:ext cx="7605527" cy="424396"/>
      </dsp:txXfrm>
    </dsp:sp>
    <dsp:sp modelId="{B130DE97-83AD-44A9-A3E3-0EB4C7719F39}">
      <dsp:nvSpPr>
        <dsp:cNvPr id="0" name=""/>
        <dsp:cNvSpPr/>
      </dsp:nvSpPr>
      <dsp:spPr>
        <a:xfrm>
          <a:off x="972474" y="3086636"/>
          <a:ext cx="2326807" cy="587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8,3</a:t>
          </a:r>
        </a:p>
      </dsp:txBody>
      <dsp:txXfrm>
        <a:off x="1001173" y="3115335"/>
        <a:ext cx="2269409" cy="530495"/>
      </dsp:txXfrm>
    </dsp:sp>
    <dsp:sp modelId="{691CAA6C-AA68-4D31-B0EC-FBC691ED9460}">
      <dsp:nvSpPr>
        <dsp:cNvPr id="0" name=""/>
        <dsp:cNvSpPr/>
      </dsp:nvSpPr>
      <dsp:spPr>
        <a:xfrm rot="5400000">
          <a:off x="6878367" y="183627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молекулярных инструментов для исследования живых систем </a:t>
          </a:r>
          <a:b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А.В. </a:t>
          </a:r>
          <a:r>
            <a:rPr lang="ru-RU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Аралов</a:t>
          </a:r>
          <a:endParaRPr lang="ru-RU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 rot="-5400000">
        <a:off x="3299282" y="3785672"/>
        <a:ext cx="7605527" cy="424396"/>
      </dsp:txXfrm>
    </dsp:sp>
    <dsp:sp modelId="{CCADE399-602C-49A3-8C36-91F5E66A6EC0}">
      <dsp:nvSpPr>
        <dsp:cNvPr id="0" name=""/>
        <dsp:cNvSpPr/>
      </dsp:nvSpPr>
      <dsp:spPr>
        <a:xfrm>
          <a:off x="972474" y="3703924"/>
          <a:ext cx="2326807" cy="587893"/>
        </a:xfrm>
        <a:prstGeom prst="roundRect">
          <a:avLst/>
        </a:prstGeom>
        <a:solidFill>
          <a:srgbClr val="417B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+mn-lt"/>
            </a:rPr>
            <a:t>ИФ 15,8</a:t>
          </a:r>
        </a:p>
      </dsp:txBody>
      <dsp:txXfrm>
        <a:off x="1001173" y="3732623"/>
        <a:ext cx="2269409" cy="530495"/>
      </dsp:txXfrm>
    </dsp:sp>
    <dsp:sp modelId="{CFBEF110-5121-4D8E-BC4F-97E3DE63347F}">
      <dsp:nvSpPr>
        <dsp:cNvPr id="0" name=""/>
        <dsp:cNvSpPr/>
      </dsp:nvSpPr>
      <dsp:spPr>
        <a:xfrm rot="5400000">
          <a:off x="6897634" y="800916"/>
          <a:ext cx="470314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электронной микроскопии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Е.А. Образцова</a:t>
          </a:r>
        </a:p>
      </dsp:txBody>
      <dsp:txXfrm rot="-5400000">
        <a:off x="3318549" y="4402961"/>
        <a:ext cx="7605527" cy="424396"/>
      </dsp:txXfrm>
    </dsp:sp>
    <dsp:sp modelId="{4EFE734D-1B8B-41C4-B9F1-542DF730D965}">
      <dsp:nvSpPr>
        <dsp:cNvPr id="0" name=""/>
        <dsp:cNvSpPr/>
      </dsp:nvSpPr>
      <dsp:spPr>
        <a:xfrm>
          <a:off x="972474" y="4321212"/>
          <a:ext cx="2346074" cy="587893"/>
        </a:xfrm>
        <a:prstGeom prst="roundRect">
          <a:avLst/>
        </a:prstGeom>
        <a:solidFill>
          <a:srgbClr val="417B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14300" marR="0" lvl="1" indent="-11430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ИФ 16,4</a:t>
          </a:r>
        </a:p>
      </dsp:txBody>
      <dsp:txXfrm>
        <a:off x="1001173" y="4349911"/>
        <a:ext cx="2288676" cy="53049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44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25,9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22,7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18,7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42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17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14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122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2,8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5,4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6,5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162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3,7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7,1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8,7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740638" y="-3334643"/>
          <a:ext cx="76504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молекулярных технологий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В.В. Белоусов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34426"/>
        <a:ext cx="7591140" cy="690348"/>
      </dsp:txXfrm>
    </dsp:sp>
    <dsp:sp modelId="{98AF2794-B5AB-49D6-B1A2-9CCE17984DB7}">
      <dsp:nvSpPr>
        <dsp:cNvPr id="0" name=""/>
        <dsp:cNvSpPr/>
      </dsp:nvSpPr>
      <dsp:spPr>
        <a:xfrm>
          <a:off x="982108" y="1448"/>
          <a:ext cx="2326807" cy="95630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49,8 </a:t>
          </a:r>
        </a:p>
      </dsp:txBody>
      <dsp:txXfrm>
        <a:off x="1028791" y="48131"/>
        <a:ext cx="2233441" cy="862935"/>
      </dsp:txXfrm>
    </dsp:sp>
    <dsp:sp modelId="{9E24DB09-6549-47BA-AB90-7D4724AB48C2}">
      <dsp:nvSpPr>
        <dsp:cNvPr id="0" name=""/>
        <dsp:cNvSpPr/>
      </dsp:nvSpPr>
      <dsp:spPr>
        <a:xfrm rot="5400000">
          <a:off x="6740638" y="-2330527"/>
          <a:ext cx="76504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редокс-биологии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Ю.Г. Ермакова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138542"/>
        <a:ext cx="7591140" cy="690348"/>
      </dsp:txXfrm>
    </dsp:sp>
    <dsp:sp modelId="{B1510D9E-F96F-4E7F-A1D9-477629236B4D}">
      <dsp:nvSpPr>
        <dsp:cNvPr id="0" name=""/>
        <dsp:cNvSpPr/>
      </dsp:nvSpPr>
      <dsp:spPr>
        <a:xfrm>
          <a:off x="982108" y="1005564"/>
          <a:ext cx="2326807" cy="95630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17,8 </a:t>
          </a:r>
        </a:p>
      </dsp:txBody>
      <dsp:txXfrm>
        <a:off x="1028791" y="1052247"/>
        <a:ext cx="2233441" cy="862935"/>
      </dsp:txXfrm>
    </dsp:sp>
    <dsp:sp modelId="{06CEACFF-9C78-4207-8496-5EDF1FBEAF16}">
      <dsp:nvSpPr>
        <dsp:cNvPr id="0" name=""/>
        <dsp:cNvSpPr/>
      </dsp:nvSpPr>
      <dsp:spPr>
        <a:xfrm rot="5400000">
          <a:off x="6740638" y="-1326411"/>
          <a:ext cx="765040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метаболических основ патологии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Д.С. Билан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 rot="-5400000">
        <a:off x="3308915" y="2142658"/>
        <a:ext cx="7591140" cy="690348"/>
      </dsp:txXfrm>
    </dsp:sp>
    <dsp:sp modelId="{7E002352-0530-491C-ADBF-8D7FE86A9D58}">
      <dsp:nvSpPr>
        <dsp:cNvPr id="0" name=""/>
        <dsp:cNvSpPr/>
      </dsp:nvSpPr>
      <dsp:spPr>
        <a:xfrm>
          <a:off x="982108" y="2009681"/>
          <a:ext cx="2326807" cy="95630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31,4</a:t>
          </a:r>
        </a:p>
      </dsp:txBody>
      <dsp:txXfrm>
        <a:off x="1028791" y="2056364"/>
        <a:ext cx="2233441" cy="8629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21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7,25</a:t>
          </a:r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6,25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6,25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12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7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37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1,8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5,9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5,9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50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2,4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627061" y="-3194090"/>
          <a:ext cx="99219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Группа химии пептидов</a:t>
          </a:r>
          <a:br>
            <a:rPr lang="ru-RU" sz="1800" b="1" kern="1200" dirty="0">
              <a:latin typeface="+mn-lt"/>
            </a:rPr>
          </a:br>
          <a:r>
            <a:rPr lang="ru-RU" sz="1800" b="0" kern="1200" dirty="0">
              <a:latin typeface="+mn-lt"/>
            </a:rPr>
            <a:t>В.Н. </a:t>
          </a:r>
          <a:r>
            <a:rPr lang="ru-RU" sz="1800" b="0" kern="1200" dirty="0" err="1">
              <a:latin typeface="+mn-lt"/>
            </a:rPr>
            <a:t>Азев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72491"/>
        <a:ext cx="7580051" cy="895323"/>
      </dsp:txXfrm>
    </dsp:sp>
    <dsp:sp modelId="{98AF2794-B5AB-49D6-B1A2-9CCE17984DB7}">
      <dsp:nvSpPr>
        <dsp:cNvPr id="0" name=""/>
        <dsp:cNvSpPr/>
      </dsp:nvSpPr>
      <dsp:spPr>
        <a:xfrm>
          <a:off x="982108" y="31"/>
          <a:ext cx="2326807" cy="124024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0,8 </a:t>
          </a:r>
        </a:p>
      </dsp:txBody>
      <dsp:txXfrm>
        <a:off x="1042652" y="60575"/>
        <a:ext cx="2205719" cy="1119154"/>
      </dsp:txXfrm>
    </dsp:sp>
    <dsp:sp modelId="{9E24DB09-6549-47BA-AB90-7D4724AB48C2}">
      <dsp:nvSpPr>
        <dsp:cNvPr id="0" name=""/>
        <dsp:cNvSpPr/>
      </dsp:nvSpPr>
      <dsp:spPr>
        <a:xfrm rot="5400000">
          <a:off x="6627061" y="-1891836"/>
          <a:ext cx="992193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молекулярной биотехнологии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Г.В. </a:t>
          </a:r>
          <a:r>
            <a:rPr lang="ru-RU" sz="18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Микулинская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5" y="1474745"/>
        <a:ext cx="7580051" cy="895323"/>
      </dsp:txXfrm>
    </dsp:sp>
    <dsp:sp modelId="{B1510D9E-F96F-4E7F-A1D9-477629236B4D}">
      <dsp:nvSpPr>
        <dsp:cNvPr id="0" name=""/>
        <dsp:cNvSpPr/>
      </dsp:nvSpPr>
      <dsp:spPr>
        <a:xfrm>
          <a:off x="982108" y="1302285"/>
          <a:ext cx="2326807" cy="124024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9,4 </a:t>
          </a:r>
        </a:p>
      </dsp:txBody>
      <dsp:txXfrm>
        <a:off x="1042652" y="1362829"/>
        <a:ext cx="2205719" cy="111915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12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11,5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11,5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8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9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0,8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0,8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1,1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10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0,8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0,9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1,3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654913" y="-3227162"/>
          <a:ext cx="936491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+mn-lt"/>
            </a:rPr>
            <a:t>Лаборатория </a:t>
          </a:r>
          <a:r>
            <a:rPr lang="ru-RU" sz="1800" b="1" kern="1200" spc="-5" dirty="0"/>
            <a:t>биологических испытаний </a:t>
          </a:r>
          <a:br>
            <a:rPr lang="ru-RU" sz="1800" kern="1200" spc="-5" dirty="0"/>
          </a:br>
          <a:r>
            <a:rPr lang="ru-RU" sz="1800" kern="1200" spc="-5" dirty="0"/>
            <a:t>И.А. Дьяченко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64551"/>
        <a:ext cx="7582770" cy="845059"/>
      </dsp:txXfrm>
    </dsp:sp>
    <dsp:sp modelId="{98AF2794-B5AB-49D6-B1A2-9CCE17984DB7}">
      <dsp:nvSpPr>
        <dsp:cNvPr id="0" name=""/>
        <dsp:cNvSpPr/>
      </dsp:nvSpPr>
      <dsp:spPr>
        <a:xfrm>
          <a:off x="982108" y="1773"/>
          <a:ext cx="2326807" cy="11706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22,3 </a:t>
          </a:r>
        </a:p>
      </dsp:txBody>
      <dsp:txXfrm>
        <a:off x="1039253" y="58918"/>
        <a:ext cx="2212517" cy="1056323"/>
      </dsp:txXfrm>
    </dsp:sp>
    <dsp:sp modelId="{9E24DB09-6549-47BA-AB90-7D4724AB48C2}">
      <dsp:nvSpPr>
        <dsp:cNvPr id="0" name=""/>
        <dsp:cNvSpPr/>
      </dsp:nvSpPr>
      <dsp:spPr>
        <a:xfrm rot="5400000">
          <a:off x="6654913" y="-1998018"/>
          <a:ext cx="936491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токсикологии </a:t>
          </a:r>
          <a:r>
            <a:rPr lang="en-US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in vitro</a:t>
          </a:r>
          <a:br>
            <a:rPr lang="en-US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i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Е.В. </a:t>
          </a:r>
          <a:r>
            <a:rPr lang="ru-RU" sz="1800" b="0" i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Наволоцкая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393695"/>
        <a:ext cx="7582770" cy="845059"/>
      </dsp:txXfrm>
    </dsp:sp>
    <dsp:sp modelId="{B1510D9E-F96F-4E7F-A1D9-477629236B4D}">
      <dsp:nvSpPr>
        <dsp:cNvPr id="0" name=""/>
        <dsp:cNvSpPr/>
      </dsp:nvSpPr>
      <dsp:spPr>
        <a:xfrm>
          <a:off x="982108" y="1230918"/>
          <a:ext cx="2326807" cy="11706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0,8 </a:t>
          </a:r>
        </a:p>
      </dsp:txBody>
      <dsp:txXfrm>
        <a:off x="1039253" y="1288063"/>
        <a:ext cx="2212517" cy="1056323"/>
      </dsp:txXfrm>
    </dsp:sp>
    <dsp:sp modelId="{06CEACFF-9C78-4207-8496-5EDF1FBEAF16}">
      <dsp:nvSpPr>
        <dsp:cNvPr id="0" name=""/>
        <dsp:cNvSpPr/>
      </dsp:nvSpPr>
      <dsp:spPr>
        <a:xfrm rot="5400000">
          <a:off x="6654913" y="-768873"/>
          <a:ext cx="936491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фармакокинетики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Д.В. Зинченко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2622840"/>
        <a:ext cx="7582770" cy="845059"/>
      </dsp:txXfrm>
    </dsp:sp>
    <dsp:sp modelId="{7E002352-0530-491C-ADBF-8D7FE86A9D58}">
      <dsp:nvSpPr>
        <dsp:cNvPr id="0" name=""/>
        <dsp:cNvSpPr/>
      </dsp:nvSpPr>
      <dsp:spPr>
        <a:xfrm>
          <a:off x="982108" y="2460062"/>
          <a:ext cx="2326807" cy="117061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4,5</a:t>
          </a:r>
        </a:p>
      </dsp:txBody>
      <dsp:txXfrm>
        <a:off x="1039253" y="2517207"/>
        <a:ext cx="2212517" cy="105632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A73EC-8FA9-40D7-BC5A-2FE482F3785A}">
      <dsp:nvSpPr>
        <dsp:cNvPr id="0" name=""/>
        <dsp:cNvSpPr/>
      </dsp:nvSpPr>
      <dsp:spPr>
        <a:xfrm>
          <a:off x="453161" y="2222"/>
          <a:ext cx="2167122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СОСТАВ</a:t>
          </a:r>
        </a:p>
      </dsp:txBody>
      <dsp:txXfrm>
        <a:off x="477977" y="27038"/>
        <a:ext cx="2117490" cy="797648"/>
      </dsp:txXfrm>
    </dsp:sp>
    <dsp:sp modelId="{0C23D579-428B-4A3C-8497-6E64E5CB34A4}">
      <dsp:nvSpPr>
        <dsp:cNvPr id="0" name=""/>
        <dsp:cNvSpPr/>
      </dsp:nvSpPr>
      <dsp:spPr>
        <a:xfrm>
          <a:off x="669874" y="849502"/>
          <a:ext cx="21671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1671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A474E-D709-4318-8635-750038D7E803}">
      <dsp:nvSpPr>
        <dsp:cNvPr id="0" name=""/>
        <dsp:cNvSpPr/>
      </dsp:nvSpPr>
      <dsp:spPr>
        <a:xfrm>
          <a:off x="886586" y="10613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Человек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64</a:t>
          </a:r>
          <a:endParaRPr lang="ru-RU" sz="1800" kern="1200" dirty="0">
            <a:solidFill>
              <a:srgbClr val="800000"/>
            </a:solidFill>
          </a:endParaRPr>
        </a:p>
      </dsp:txBody>
      <dsp:txXfrm>
        <a:off x="911402" y="1086138"/>
        <a:ext cx="1684066" cy="797648"/>
      </dsp:txXfrm>
    </dsp:sp>
    <dsp:sp modelId="{9A8734CE-6872-4615-8A1B-2FA47867ABE9}">
      <dsp:nvSpPr>
        <dsp:cNvPr id="0" name=""/>
        <dsp:cNvSpPr/>
      </dsp:nvSpPr>
      <dsp:spPr>
        <a:xfrm>
          <a:off x="669874" y="849502"/>
          <a:ext cx="21671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1671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8479-DB02-4081-B2DD-654D0D6C57C4}">
      <dsp:nvSpPr>
        <dsp:cNvPr id="0" name=""/>
        <dsp:cNvSpPr/>
      </dsp:nvSpPr>
      <dsp:spPr>
        <a:xfrm>
          <a:off x="886586" y="2120422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48</a:t>
          </a:r>
          <a:endParaRPr lang="ru-RU" sz="1800" kern="1200" dirty="0"/>
        </a:p>
      </dsp:txBody>
      <dsp:txXfrm>
        <a:off x="911402" y="2145238"/>
        <a:ext cx="1684066" cy="797648"/>
      </dsp:txXfrm>
    </dsp:sp>
    <dsp:sp modelId="{962672B8-F9F9-4D56-833B-6D42891C8EA9}">
      <dsp:nvSpPr>
        <dsp:cNvPr id="0" name=""/>
        <dsp:cNvSpPr/>
      </dsp:nvSpPr>
      <dsp:spPr>
        <a:xfrm>
          <a:off x="669874" y="849502"/>
          <a:ext cx="21671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1671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4997F-4B83-408A-8D78-8CEC51C6BAD0}">
      <dsp:nvSpPr>
        <dsp:cNvPr id="0" name=""/>
        <dsp:cNvSpPr/>
      </dsp:nvSpPr>
      <dsp:spPr>
        <a:xfrm>
          <a:off x="886586" y="31795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ставок 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47,5</a:t>
          </a:r>
          <a:endParaRPr lang="ru-RU" sz="1800" kern="1200" dirty="0"/>
        </a:p>
      </dsp:txBody>
      <dsp:txXfrm>
        <a:off x="911402" y="3204339"/>
        <a:ext cx="1684066" cy="797648"/>
      </dsp:txXfrm>
    </dsp:sp>
    <dsp:sp modelId="{38A4AEEE-D8DD-4DB1-8E73-E8C02F81F345}">
      <dsp:nvSpPr>
        <dsp:cNvPr id="0" name=""/>
        <dsp:cNvSpPr/>
      </dsp:nvSpPr>
      <dsp:spPr>
        <a:xfrm>
          <a:off x="669874" y="849502"/>
          <a:ext cx="21671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1671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03650-CE3F-4169-A28A-B9A6A6660BC8}">
      <dsp:nvSpPr>
        <dsp:cNvPr id="0" name=""/>
        <dsp:cNvSpPr/>
      </dsp:nvSpPr>
      <dsp:spPr>
        <a:xfrm>
          <a:off x="886586" y="4238623"/>
          <a:ext cx="1733698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Бюджетных научных ставок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31,5</a:t>
          </a:r>
          <a:endParaRPr lang="ru-RU" sz="1800" kern="1200" dirty="0"/>
        </a:p>
      </dsp:txBody>
      <dsp:txXfrm>
        <a:off x="911402" y="4263439"/>
        <a:ext cx="1684066" cy="797648"/>
      </dsp:txXfrm>
    </dsp:sp>
    <dsp:sp modelId="{1BFD1A37-38CD-4869-8037-CB36CA91F519}">
      <dsp:nvSpPr>
        <dsp:cNvPr id="0" name=""/>
        <dsp:cNvSpPr/>
      </dsp:nvSpPr>
      <dsp:spPr>
        <a:xfrm>
          <a:off x="3043924" y="2222"/>
          <a:ext cx="240293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ПУБЛИКАЦИИ</a:t>
          </a:r>
        </a:p>
      </dsp:txBody>
      <dsp:txXfrm>
        <a:off x="3068740" y="27038"/>
        <a:ext cx="2353305" cy="797648"/>
      </dsp:txXfrm>
    </dsp:sp>
    <dsp:sp modelId="{3830CF06-B9D4-47E4-97CD-D57A230EB554}">
      <dsp:nvSpPr>
        <dsp:cNvPr id="0" name=""/>
        <dsp:cNvSpPr/>
      </dsp:nvSpPr>
      <dsp:spPr>
        <a:xfrm>
          <a:off x="3284218" y="849502"/>
          <a:ext cx="240293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0293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3FC6A-4FB1-4600-88C3-4A77A164FB80}">
      <dsp:nvSpPr>
        <dsp:cNvPr id="0" name=""/>
        <dsp:cNvSpPr/>
      </dsp:nvSpPr>
      <dsp:spPr>
        <a:xfrm>
          <a:off x="3524512" y="10613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15</a:t>
          </a:r>
          <a:endParaRPr lang="ru-RU" sz="1800" kern="1200" dirty="0"/>
        </a:p>
      </dsp:txBody>
      <dsp:txXfrm>
        <a:off x="3549328" y="1086138"/>
        <a:ext cx="1872718" cy="797648"/>
      </dsp:txXfrm>
    </dsp:sp>
    <dsp:sp modelId="{64B043F5-48A2-46F9-8617-A605416CF629}">
      <dsp:nvSpPr>
        <dsp:cNvPr id="0" name=""/>
        <dsp:cNvSpPr/>
      </dsp:nvSpPr>
      <dsp:spPr>
        <a:xfrm>
          <a:off x="3284218" y="849502"/>
          <a:ext cx="240293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0293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47E0A-EA88-4858-B2FD-75D2E5517DFE}">
      <dsp:nvSpPr>
        <dsp:cNvPr id="0" name=""/>
        <dsp:cNvSpPr/>
      </dsp:nvSpPr>
      <dsp:spPr>
        <a:xfrm>
          <a:off x="3524512" y="2120422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Q1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3</a:t>
          </a:r>
          <a:endParaRPr lang="ru-RU" sz="1800" kern="1200" dirty="0"/>
        </a:p>
      </dsp:txBody>
      <dsp:txXfrm>
        <a:off x="3549328" y="2145238"/>
        <a:ext cx="1872718" cy="797648"/>
      </dsp:txXfrm>
    </dsp:sp>
    <dsp:sp modelId="{FE039C6F-99FB-466E-B0A9-A6AD4D49C4D8}">
      <dsp:nvSpPr>
        <dsp:cNvPr id="0" name=""/>
        <dsp:cNvSpPr/>
      </dsp:nvSpPr>
      <dsp:spPr>
        <a:xfrm>
          <a:off x="3284218" y="849502"/>
          <a:ext cx="240293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0293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46FA-02F0-4A4E-95FE-22EF95BE2387}">
      <dsp:nvSpPr>
        <dsp:cNvPr id="0" name=""/>
        <dsp:cNvSpPr/>
      </dsp:nvSpPr>
      <dsp:spPr>
        <a:xfrm>
          <a:off x="3524512" y="3179523"/>
          <a:ext cx="1922350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Q2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</a:t>
          </a:r>
          <a:endParaRPr lang="ru-RU" sz="1800" kern="1200" dirty="0"/>
        </a:p>
      </dsp:txBody>
      <dsp:txXfrm>
        <a:off x="3549328" y="3204339"/>
        <a:ext cx="1872718" cy="797648"/>
      </dsp:txXfrm>
    </dsp:sp>
    <dsp:sp modelId="{EC95AD07-9648-4F88-BC99-D99A45C4A427}">
      <dsp:nvSpPr>
        <dsp:cNvPr id="0" name=""/>
        <dsp:cNvSpPr/>
      </dsp:nvSpPr>
      <dsp:spPr>
        <a:xfrm>
          <a:off x="5870502" y="2222"/>
          <a:ext cx="2429728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БАЛЛЫ</a:t>
          </a:r>
          <a:r>
            <a:rPr lang="ru-RU" sz="18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ИБХ</a:t>
          </a:r>
        </a:p>
      </dsp:txBody>
      <dsp:txXfrm>
        <a:off x="5895318" y="27038"/>
        <a:ext cx="2380096" cy="797648"/>
      </dsp:txXfrm>
    </dsp:sp>
    <dsp:sp modelId="{705F5CCE-CB99-4F22-BEDA-34AC83F4FC1F}">
      <dsp:nvSpPr>
        <dsp:cNvPr id="0" name=""/>
        <dsp:cNvSpPr/>
      </dsp:nvSpPr>
      <dsp:spPr>
        <a:xfrm>
          <a:off x="6113475" y="849502"/>
          <a:ext cx="242972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42972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D5B8B-F8E8-443C-9084-B92972FBACB1}">
      <dsp:nvSpPr>
        <dsp:cNvPr id="0" name=""/>
        <dsp:cNvSpPr/>
      </dsp:nvSpPr>
      <dsp:spPr>
        <a:xfrm>
          <a:off x="6356448" y="10613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19 </a:t>
          </a:r>
          <a:r>
            <a:rPr lang="ru-RU" sz="1800" b="0" kern="1200" dirty="0">
              <a:solidFill>
                <a:srgbClr val="800000"/>
              </a:solidFill>
            </a:rPr>
            <a:t>(61,5)</a:t>
          </a:r>
          <a:endParaRPr lang="ru-RU" sz="1800" b="0" kern="1200" dirty="0"/>
        </a:p>
      </dsp:txBody>
      <dsp:txXfrm>
        <a:off x="6381264" y="1086138"/>
        <a:ext cx="1894151" cy="797648"/>
      </dsp:txXfrm>
    </dsp:sp>
    <dsp:sp modelId="{FB6B5194-67E0-4002-B05B-CA6A99EA1F18}">
      <dsp:nvSpPr>
        <dsp:cNvPr id="0" name=""/>
        <dsp:cNvSpPr/>
      </dsp:nvSpPr>
      <dsp:spPr>
        <a:xfrm>
          <a:off x="6113475" y="849502"/>
          <a:ext cx="242972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42972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D213-78DD-4D62-979A-3209B5E5AA94}">
      <dsp:nvSpPr>
        <dsp:cNvPr id="0" name=""/>
        <dsp:cNvSpPr/>
      </dsp:nvSpPr>
      <dsp:spPr>
        <a:xfrm>
          <a:off x="6356448" y="2120422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0,3 </a:t>
          </a:r>
          <a:r>
            <a:rPr lang="ru-RU" sz="1800" b="0" kern="1200" dirty="0">
              <a:solidFill>
                <a:srgbClr val="800000"/>
              </a:solidFill>
            </a:rPr>
            <a:t>(1,6)</a:t>
          </a:r>
          <a:endParaRPr lang="ru-RU" sz="1800" b="0" kern="1200" dirty="0"/>
        </a:p>
      </dsp:txBody>
      <dsp:txXfrm>
        <a:off x="6381264" y="2145238"/>
        <a:ext cx="1894151" cy="797648"/>
      </dsp:txXfrm>
    </dsp:sp>
    <dsp:sp modelId="{C22EA7A4-5830-46D7-ADAF-0586A22AF32D}">
      <dsp:nvSpPr>
        <dsp:cNvPr id="0" name=""/>
        <dsp:cNvSpPr/>
      </dsp:nvSpPr>
      <dsp:spPr>
        <a:xfrm>
          <a:off x="6113475" y="849502"/>
          <a:ext cx="242972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42972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51D6-4A84-4B54-9E5B-F41A16425C87}">
      <dsp:nvSpPr>
        <dsp:cNvPr id="0" name=""/>
        <dsp:cNvSpPr/>
      </dsp:nvSpPr>
      <dsp:spPr>
        <a:xfrm>
          <a:off x="6356448" y="31795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0,4 </a:t>
          </a:r>
          <a:r>
            <a:rPr lang="ru-RU" sz="1800" b="0" kern="1200" dirty="0">
              <a:solidFill>
                <a:srgbClr val="800000"/>
              </a:solidFill>
            </a:rPr>
            <a:t>(2,6)</a:t>
          </a:r>
          <a:endParaRPr lang="ru-RU" sz="1800" b="0" kern="1200" dirty="0"/>
        </a:p>
      </dsp:txBody>
      <dsp:txXfrm>
        <a:off x="6381264" y="3204339"/>
        <a:ext cx="1894151" cy="797648"/>
      </dsp:txXfrm>
    </dsp:sp>
    <dsp:sp modelId="{24F40AA2-E11A-4259-90CB-4DACD9D0B6CD}">
      <dsp:nvSpPr>
        <dsp:cNvPr id="0" name=""/>
        <dsp:cNvSpPr/>
      </dsp:nvSpPr>
      <dsp:spPr>
        <a:xfrm>
          <a:off x="6113475" y="849502"/>
          <a:ext cx="242972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42972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F76D-71BF-4612-B577-1FC2DD1BDBE9}">
      <dsp:nvSpPr>
        <dsp:cNvPr id="0" name=""/>
        <dsp:cNvSpPr/>
      </dsp:nvSpPr>
      <dsp:spPr>
        <a:xfrm>
          <a:off x="6356448" y="4238623"/>
          <a:ext cx="194378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0,6 </a:t>
          </a:r>
          <a:r>
            <a:rPr lang="ru-RU" sz="1800" b="0" kern="1200" dirty="0">
              <a:solidFill>
                <a:srgbClr val="800000"/>
              </a:solidFill>
            </a:rPr>
            <a:t>(3,4)</a:t>
          </a:r>
          <a:endParaRPr lang="ru-RU" sz="1800" b="0" kern="1200" dirty="0"/>
        </a:p>
      </dsp:txBody>
      <dsp:txXfrm>
        <a:off x="6381264" y="4263439"/>
        <a:ext cx="1894151" cy="797648"/>
      </dsp:txXfrm>
    </dsp:sp>
    <dsp:sp modelId="{13E1A6BC-CB95-43F3-BB15-C7E2DF651045}">
      <dsp:nvSpPr>
        <dsp:cNvPr id="0" name=""/>
        <dsp:cNvSpPr/>
      </dsp:nvSpPr>
      <dsp:spPr>
        <a:xfrm>
          <a:off x="8723871" y="2222"/>
          <a:ext cx="2508017" cy="8472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ИФ</a:t>
          </a:r>
        </a:p>
      </dsp:txBody>
      <dsp:txXfrm>
        <a:off x="8748687" y="27038"/>
        <a:ext cx="2458385" cy="797648"/>
      </dsp:txXfrm>
    </dsp:sp>
    <dsp:sp modelId="{4C1F809B-2CD4-4D69-863C-197AB4728702}">
      <dsp:nvSpPr>
        <dsp:cNvPr id="0" name=""/>
        <dsp:cNvSpPr/>
      </dsp:nvSpPr>
      <dsp:spPr>
        <a:xfrm>
          <a:off x="8974673" y="849502"/>
          <a:ext cx="250801" cy="635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460"/>
              </a:lnTo>
              <a:lnTo>
                <a:pt x="250801" y="6354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91853-AA1A-41C6-9B1E-9A3DC859D004}">
      <dsp:nvSpPr>
        <dsp:cNvPr id="0" name=""/>
        <dsp:cNvSpPr/>
      </dsp:nvSpPr>
      <dsp:spPr>
        <a:xfrm>
          <a:off x="9225475" y="10613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Всего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22 </a:t>
          </a:r>
          <a:r>
            <a:rPr lang="ru-RU" sz="1800" b="0" kern="1200" dirty="0">
              <a:solidFill>
                <a:srgbClr val="800000"/>
              </a:solidFill>
            </a:rPr>
            <a:t>(78,1)</a:t>
          </a:r>
          <a:endParaRPr lang="ru-RU" sz="1800" b="0" kern="1200" dirty="0"/>
        </a:p>
      </dsp:txBody>
      <dsp:txXfrm>
        <a:off x="9250291" y="1086138"/>
        <a:ext cx="1956781" cy="797648"/>
      </dsp:txXfrm>
    </dsp:sp>
    <dsp:sp modelId="{CBDD7502-B63C-436B-8AE7-351BD0FBCA94}">
      <dsp:nvSpPr>
        <dsp:cNvPr id="0" name=""/>
        <dsp:cNvSpPr/>
      </dsp:nvSpPr>
      <dsp:spPr>
        <a:xfrm>
          <a:off x="8974673" y="849502"/>
          <a:ext cx="250801" cy="1694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560"/>
              </a:lnTo>
              <a:lnTo>
                <a:pt x="250801" y="169456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993A-8E83-4546-8265-48744B95370E}">
      <dsp:nvSpPr>
        <dsp:cNvPr id="0" name=""/>
        <dsp:cNvSpPr/>
      </dsp:nvSpPr>
      <dsp:spPr>
        <a:xfrm>
          <a:off x="9225475" y="2120422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человека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0,3 </a:t>
          </a:r>
          <a:r>
            <a:rPr lang="ru-RU" sz="1800" b="0" kern="1200" dirty="0">
              <a:solidFill>
                <a:srgbClr val="800000"/>
              </a:solidFill>
            </a:rPr>
            <a:t>(2)</a:t>
          </a:r>
          <a:endParaRPr lang="ru-RU" sz="1800" b="0" kern="1200" dirty="0"/>
        </a:p>
      </dsp:txBody>
      <dsp:txXfrm>
        <a:off x="9250291" y="2145238"/>
        <a:ext cx="1956781" cy="797648"/>
      </dsp:txXfrm>
    </dsp:sp>
    <dsp:sp modelId="{80983D4C-FDBD-4928-BC47-A81B70BBAA1D}">
      <dsp:nvSpPr>
        <dsp:cNvPr id="0" name=""/>
        <dsp:cNvSpPr/>
      </dsp:nvSpPr>
      <dsp:spPr>
        <a:xfrm>
          <a:off x="8974673" y="849502"/>
          <a:ext cx="250801" cy="2753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3661"/>
              </a:lnTo>
              <a:lnTo>
                <a:pt x="250801" y="27536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5ADF1-18BF-498D-AD77-6C0B7C71141A}">
      <dsp:nvSpPr>
        <dsp:cNvPr id="0" name=""/>
        <dsp:cNvSpPr/>
      </dsp:nvSpPr>
      <dsp:spPr>
        <a:xfrm>
          <a:off x="9225475" y="31795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0,5 </a:t>
          </a:r>
          <a:r>
            <a:rPr lang="ru-RU" sz="1800" b="0" kern="1200" dirty="0">
              <a:solidFill>
                <a:srgbClr val="800000"/>
              </a:solidFill>
            </a:rPr>
            <a:t>(3,3)</a:t>
          </a:r>
          <a:endParaRPr lang="ru-RU" sz="1800" b="0" kern="1200" dirty="0"/>
        </a:p>
      </dsp:txBody>
      <dsp:txXfrm>
        <a:off x="9250291" y="3204339"/>
        <a:ext cx="1956781" cy="797648"/>
      </dsp:txXfrm>
    </dsp:sp>
    <dsp:sp modelId="{1DE4995F-528A-48A0-AEE6-3F0B6E074AA0}">
      <dsp:nvSpPr>
        <dsp:cNvPr id="0" name=""/>
        <dsp:cNvSpPr/>
      </dsp:nvSpPr>
      <dsp:spPr>
        <a:xfrm>
          <a:off x="8974673" y="849502"/>
          <a:ext cx="250801" cy="3812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2761"/>
              </a:lnTo>
              <a:lnTo>
                <a:pt x="250801" y="3812761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529AE-B6D9-40EB-964E-F34C53A7FF38}">
      <dsp:nvSpPr>
        <dsp:cNvPr id="0" name=""/>
        <dsp:cNvSpPr/>
      </dsp:nvSpPr>
      <dsp:spPr>
        <a:xfrm>
          <a:off x="9225475" y="4238623"/>
          <a:ext cx="2006413" cy="84728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бюджетную научную ставку</a:t>
          </a:r>
          <a:br>
            <a:rPr lang="ru-RU" sz="1800" kern="1200" dirty="0"/>
          </a:br>
          <a:r>
            <a:rPr lang="ru-RU" sz="1800" b="1" kern="1200" dirty="0">
              <a:solidFill>
                <a:srgbClr val="800000"/>
              </a:solidFill>
            </a:rPr>
            <a:t>0,7 </a:t>
          </a:r>
          <a:r>
            <a:rPr lang="ru-RU" sz="1800" b="0" kern="1200" dirty="0">
              <a:solidFill>
                <a:srgbClr val="800000"/>
              </a:solidFill>
            </a:rPr>
            <a:t>(3,9)</a:t>
          </a:r>
          <a:endParaRPr lang="ru-RU" sz="1800" b="0" kern="1200" dirty="0"/>
        </a:p>
      </dsp:txBody>
      <dsp:txXfrm>
        <a:off x="9250291" y="4263439"/>
        <a:ext cx="1956781" cy="797648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57696-1E5D-4CC0-9B96-6B6EB1E5C4D7}">
      <dsp:nvSpPr>
        <dsp:cNvPr id="0" name=""/>
        <dsp:cNvSpPr/>
      </dsp:nvSpPr>
      <dsp:spPr>
        <a:xfrm rot="5400000">
          <a:off x="6890809" y="-3522809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Отдел «Учебно-научный центр»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Т.В. Овчинникова</a:t>
          </a:r>
        </a:p>
      </dsp:txBody>
      <dsp:txXfrm rot="-5400000">
        <a:off x="3308916" y="81769"/>
        <a:ext cx="7605801" cy="419328"/>
      </dsp:txXfrm>
    </dsp:sp>
    <dsp:sp modelId="{98AF2794-B5AB-49D6-B1A2-9CCE17984DB7}">
      <dsp:nvSpPr>
        <dsp:cNvPr id="0" name=""/>
        <dsp:cNvSpPr/>
      </dsp:nvSpPr>
      <dsp:spPr>
        <a:xfrm>
          <a:off x="982108" y="997"/>
          <a:ext cx="2326807" cy="58087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30,7</a:t>
          </a:r>
        </a:p>
      </dsp:txBody>
      <dsp:txXfrm>
        <a:off x="1010464" y="29353"/>
        <a:ext cx="2270095" cy="524160"/>
      </dsp:txXfrm>
    </dsp:sp>
    <dsp:sp modelId="{9E24DB09-6549-47BA-AB90-7D4724AB48C2}">
      <dsp:nvSpPr>
        <dsp:cNvPr id="0" name=""/>
        <dsp:cNvSpPr/>
      </dsp:nvSpPr>
      <dsp:spPr>
        <a:xfrm rot="5400000">
          <a:off x="6890809" y="-2912892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Лаборатория биотехнологии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А.И. Мирошников</a:t>
          </a:r>
          <a:endParaRPr lang="ru-RU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691686"/>
        <a:ext cx="7605801" cy="419328"/>
      </dsp:txXfrm>
    </dsp:sp>
    <dsp:sp modelId="{B1510D9E-F96F-4E7F-A1D9-477629236B4D}">
      <dsp:nvSpPr>
        <dsp:cNvPr id="0" name=""/>
        <dsp:cNvSpPr/>
      </dsp:nvSpPr>
      <dsp:spPr>
        <a:xfrm>
          <a:off x="982108" y="610914"/>
          <a:ext cx="2326807" cy="58087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21,1</a:t>
          </a:r>
        </a:p>
      </dsp:txBody>
      <dsp:txXfrm>
        <a:off x="1010464" y="639270"/>
        <a:ext cx="2270095" cy="524160"/>
      </dsp:txXfrm>
    </dsp:sp>
    <dsp:sp modelId="{06CEACFF-9C78-4207-8496-5EDF1FBEAF16}">
      <dsp:nvSpPr>
        <dsp:cNvPr id="0" name=""/>
        <dsp:cNvSpPr/>
      </dsp:nvSpPr>
      <dsp:spPr>
        <a:xfrm rot="5400000">
          <a:off x="6890809" y="-2302976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Лаборатория биоинформационных методов комбинаторной химии и биологии         </a:t>
          </a: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П.В. Баранов</a:t>
          </a:r>
          <a:endParaRPr lang="ru-RU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308916" y="1301602"/>
        <a:ext cx="7605801" cy="419328"/>
      </dsp:txXfrm>
    </dsp:sp>
    <dsp:sp modelId="{7E002352-0530-491C-ADBF-8D7FE86A9D58}">
      <dsp:nvSpPr>
        <dsp:cNvPr id="0" name=""/>
        <dsp:cNvSpPr/>
      </dsp:nvSpPr>
      <dsp:spPr>
        <a:xfrm>
          <a:off x="982108" y="1220830"/>
          <a:ext cx="2326807" cy="58087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latin typeface="+mn-lt"/>
            </a:rPr>
            <a:t>ИФ 25,3</a:t>
          </a:r>
        </a:p>
      </dsp:txBody>
      <dsp:txXfrm>
        <a:off x="1010464" y="1249186"/>
        <a:ext cx="2270095" cy="524160"/>
      </dsp:txXfrm>
    </dsp:sp>
    <dsp:sp modelId="{2AAD5717-EFD0-44A2-BB38-C145A2F2D61A}">
      <dsp:nvSpPr>
        <dsp:cNvPr id="0" name=""/>
        <dsp:cNvSpPr/>
      </dsp:nvSpPr>
      <dsp:spPr>
        <a:xfrm rot="5400000">
          <a:off x="6890809" y="-1693060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Группа </a:t>
          </a: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кросс-сшивающих ферментов</a:t>
          </a:r>
        </a:p>
      </dsp:txBody>
      <dsp:txXfrm rot="-5400000">
        <a:off x="3308916" y="1911518"/>
        <a:ext cx="7605801" cy="419328"/>
      </dsp:txXfrm>
    </dsp:sp>
    <dsp:sp modelId="{CF8208D7-E4C6-48A1-8A5C-ED8A48B9DC79}">
      <dsp:nvSpPr>
        <dsp:cNvPr id="0" name=""/>
        <dsp:cNvSpPr/>
      </dsp:nvSpPr>
      <dsp:spPr>
        <a:xfrm>
          <a:off x="982108" y="1830746"/>
          <a:ext cx="2326807" cy="58087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n-lt"/>
            </a:rPr>
            <a:t>ИФ 7,2</a:t>
          </a:r>
        </a:p>
      </dsp:txBody>
      <dsp:txXfrm>
        <a:off x="1010464" y="1859102"/>
        <a:ext cx="2270095" cy="524160"/>
      </dsp:txXfrm>
    </dsp:sp>
    <dsp:sp modelId="{AB38C5C3-2608-489E-863C-746689228F81}">
      <dsp:nvSpPr>
        <dsp:cNvPr id="0" name=""/>
        <dsp:cNvSpPr/>
      </dsp:nvSpPr>
      <dsp:spPr>
        <a:xfrm rot="5400000">
          <a:off x="6853863" y="-1083143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НПП технологии синтеза нуклеиновых кислот и их компонентов 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С.А. Феофанов</a:t>
          </a:r>
        </a:p>
      </dsp:txBody>
      <dsp:txXfrm rot="-5400000">
        <a:off x="3271970" y="2521435"/>
        <a:ext cx="7605801" cy="419328"/>
      </dsp:txXfrm>
    </dsp:sp>
    <dsp:sp modelId="{887C6F53-640E-4A89-9ECA-AC5985D82C96}">
      <dsp:nvSpPr>
        <dsp:cNvPr id="0" name=""/>
        <dsp:cNvSpPr/>
      </dsp:nvSpPr>
      <dsp:spPr>
        <a:xfrm>
          <a:off x="982108" y="2440663"/>
          <a:ext cx="2289861" cy="580872"/>
        </a:xfrm>
        <a:prstGeom prst="roundRect">
          <a:avLst/>
        </a:prstGeom>
        <a:solidFill>
          <a:srgbClr val="417B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ИФ 0</a:t>
          </a:r>
        </a:p>
      </dsp:txBody>
      <dsp:txXfrm>
        <a:off x="1010464" y="2469019"/>
        <a:ext cx="2233149" cy="524160"/>
      </dsp:txXfrm>
    </dsp:sp>
    <dsp:sp modelId="{27AA2162-C90A-4CBC-8D18-F9678E18FC33}">
      <dsp:nvSpPr>
        <dsp:cNvPr id="0" name=""/>
        <dsp:cNvSpPr/>
      </dsp:nvSpPr>
      <dsp:spPr>
        <a:xfrm rot="5400000">
          <a:off x="6872358" y="-473227"/>
          <a:ext cx="464698" cy="762848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marR="0" lvl="1" indent="-11430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НПП «Питомник лабораторных животных»</a:t>
          </a:r>
          <a:br>
            <a:rPr lang="ru-RU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ru-RU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Г.Б. Телегин</a:t>
          </a:r>
        </a:p>
      </dsp:txBody>
      <dsp:txXfrm rot="-5400000">
        <a:off x="3290465" y="3131351"/>
        <a:ext cx="7605801" cy="419328"/>
      </dsp:txXfrm>
    </dsp:sp>
    <dsp:sp modelId="{F166311F-E758-42D6-92C4-DF92B2E4071A}">
      <dsp:nvSpPr>
        <dsp:cNvPr id="0" name=""/>
        <dsp:cNvSpPr/>
      </dsp:nvSpPr>
      <dsp:spPr>
        <a:xfrm>
          <a:off x="982108" y="3050579"/>
          <a:ext cx="2308356" cy="580872"/>
        </a:xfrm>
        <a:prstGeom prst="roundRect">
          <a:avLst/>
        </a:prstGeom>
        <a:solidFill>
          <a:srgbClr val="417B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ИФ 6,4</a:t>
          </a:r>
        </a:p>
      </dsp:txBody>
      <dsp:txXfrm>
        <a:off x="1010464" y="3078935"/>
        <a:ext cx="2251644" cy="52416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ECB96-23C6-49F3-97D2-2BE81074BD3A}">
      <dsp:nvSpPr>
        <dsp:cNvPr id="0" name=""/>
        <dsp:cNvSpPr/>
      </dsp:nvSpPr>
      <dsp:spPr>
        <a:xfrm>
          <a:off x="-628011" y="0"/>
          <a:ext cx="4814830" cy="4814830"/>
        </a:xfrm>
        <a:prstGeom prst="pie">
          <a:avLst>
            <a:gd name="adj1" fmla="val 5400000"/>
            <a:gd name="adj2" fmla="val 16200000"/>
          </a:avLst>
        </a:prstGeom>
        <a:solidFill>
          <a:srgbClr val="8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50421-0F73-4B96-BE7A-F5E0ED9213B2}">
      <dsp:nvSpPr>
        <dsp:cNvPr id="0" name=""/>
        <dsp:cNvSpPr/>
      </dsp:nvSpPr>
      <dsp:spPr>
        <a:xfrm>
          <a:off x="1779403" y="0"/>
          <a:ext cx="8869118" cy="48148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>
              <a:solidFill>
                <a:srgbClr val="0070C0"/>
              </a:solidFill>
            </a:rPr>
            <a:t>2016</a:t>
          </a:r>
        </a:p>
      </dsp:txBody>
      <dsp:txXfrm>
        <a:off x="1779403" y="0"/>
        <a:ext cx="4434559" cy="1023151"/>
      </dsp:txXfrm>
    </dsp:sp>
    <dsp:sp modelId="{0774C534-BD82-4696-A024-0ABC71BA279B}">
      <dsp:nvSpPr>
        <dsp:cNvPr id="0" name=""/>
        <dsp:cNvSpPr/>
      </dsp:nvSpPr>
      <dsp:spPr>
        <a:xfrm>
          <a:off x="3935" y="1023151"/>
          <a:ext cx="3550937" cy="3550937"/>
        </a:xfrm>
        <a:prstGeom prst="pie">
          <a:avLst>
            <a:gd name="adj1" fmla="val 5400000"/>
            <a:gd name="adj2" fmla="val 16200000"/>
          </a:avLst>
        </a:prstGeom>
        <a:solidFill>
          <a:srgbClr val="CC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C60A7-3A21-4B58-8BCD-EC5BEDF723A1}">
      <dsp:nvSpPr>
        <dsp:cNvPr id="0" name=""/>
        <dsp:cNvSpPr/>
      </dsp:nvSpPr>
      <dsp:spPr>
        <a:xfrm>
          <a:off x="1746366" y="1023151"/>
          <a:ext cx="8935192" cy="35509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>
              <a:solidFill>
                <a:srgbClr val="00B050"/>
              </a:solidFill>
            </a:rPr>
            <a:t>2017</a:t>
          </a:r>
        </a:p>
      </dsp:txBody>
      <dsp:txXfrm>
        <a:off x="1746366" y="1023151"/>
        <a:ext cx="4467596" cy="1023151"/>
      </dsp:txXfrm>
    </dsp:sp>
    <dsp:sp modelId="{F8D42F3C-6CBB-472E-A37F-68F39A88A82F}">
      <dsp:nvSpPr>
        <dsp:cNvPr id="0" name=""/>
        <dsp:cNvSpPr/>
      </dsp:nvSpPr>
      <dsp:spPr>
        <a:xfrm>
          <a:off x="635881" y="2046302"/>
          <a:ext cx="2287044" cy="2287044"/>
        </a:xfrm>
        <a:prstGeom prst="pie">
          <a:avLst>
            <a:gd name="adj1" fmla="val 5400000"/>
            <a:gd name="adj2" fmla="val 16200000"/>
          </a:avLst>
        </a:prstGeom>
        <a:solidFill>
          <a:srgbClr val="FF53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BBED2-7211-4134-BD9F-0DC90B7DB5CD}">
      <dsp:nvSpPr>
        <dsp:cNvPr id="0" name=""/>
        <dsp:cNvSpPr/>
      </dsp:nvSpPr>
      <dsp:spPr>
        <a:xfrm>
          <a:off x="1779403" y="2046302"/>
          <a:ext cx="8869118" cy="2287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>
              <a:solidFill>
                <a:srgbClr val="C00000"/>
              </a:solidFill>
            </a:rPr>
            <a:t>2018</a:t>
          </a:r>
        </a:p>
      </dsp:txBody>
      <dsp:txXfrm>
        <a:off x="1779403" y="2046302"/>
        <a:ext cx="4434559" cy="1023151"/>
      </dsp:txXfrm>
    </dsp:sp>
    <dsp:sp modelId="{ABC44538-7767-42CA-BBD6-5A3326BCE574}">
      <dsp:nvSpPr>
        <dsp:cNvPr id="0" name=""/>
        <dsp:cNvSpPr/>
      </dsp:nvSpPr>
      <dsp:spPr>
        <a:xfrm>
          <a:off x="1267828" y="3069454"/>
          <a:ext cx="1023151" cy="1023151"/>
        </a:xfrm>
        <a:prstGeom prst="pie">
          <a:avLst>
            <a:gd name="adj1" fmla="val 5400000"/>
            <a:gd name="adj2" fmla="val 16200000"/>
          </a:avLst>
        </a:prstGeom>
        <a:solidFill>
          <a:srgbClr val="FFC1C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6A52A-AF5F-44F8-BF7A-952954B37465}">
      <dsp:nvSpPr>
        <dsp:cNvPr id="0" name=""/>
        <dsp:cNvSpPr/>
      </dsp:nvSpPr>
      <dsp:spPr>
        <a:xfrm>
          <a:off x="1779403" y="3069454"/>
          <a:ext cx="8869118" cy="10231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b="0" kern="1200" dirty="0">
              <a:solidFill>
                <a:srgbClr val="002060"/>
              </a:solidFill>
            </a:rPr>
            <a:t>2019</a:t>
          </a:r>
        </a:p>
      </dsp:txBody>
      <dsp:txXfrm>
        <a:off x="1779403" y="3069454"/>
        <a:ext cx="4434559" cy="1023151"/>
      </dsp:txXfrm>
    </dsp:sp>
    <dsp:sp modelId="{EB5A8FDC-7DC0-4D0E-BC4C-993D54B663C6}">
      <dsp:nvSpPr>
        <dsp:cNvPr id="0" name=""/>
        <dsp:cNvSpPr/>
      </dsp:nvSpPr>
      <dsp:spPr>
        <a:xfrm>
          <a:off x="4971399" y="0"/>
          <a:ext cx="6919685" cy="10231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70C0"/>
              </a:solidFill>
            </a:rPr>
            <a:t>13 </a:t>
          </a:r>
          <a:r>
            <a:rPr lang="ru-RU" sz="2400" b="0" kern="1200" dirty="0">
              <a:solidFill>
                <a:srgbClr val="0070C0"/>
              </a:solidFill>
            </a:rPr>
            <a:t>статей</a:t>
          </a:r>
          <a:r>
            <a:rPr lang="ru-RU" sz="2400" b="1" kern="1200" dirty="0">
              <a:solidFill>
                <a:srgbClr val="0070C0"/>
              </a:solidFill>
            </a:rPr>
            <a:t> </a:t>
          </a:r>
          <a:r>
            <a:rPr lang="ru-RU" sz="2400" b="0" kern="1200" dirty="0">
              <a:solidFill>
                <a:srgbClr val="0070C0"/>
              </a:solidFill>
            </a:rPr>
            <a:t>(4% от общего числа статей)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70C0"/>
              </a:solidFill>
            </a:rPr>
            <a:t>СУМ</a:t>
          </a:r>
          <a:r>
            <a:rPr lang="en-US" sz="2400" b="0" kern="1200" dirty="0">
              <a:solidFill>
                <a:srgbClr val="0070C0"/>
              </a:solidFill>
            </a:rPr>
            <a:t> </a:t>
          </a:r>
          <a:r>
            <a:rPr lang="ru-RU" sz="2400" b="0" kern="1200" dirty="0">
              <a:solidFill>
                <a:srgbClr val="0070C0"/>
              </a:solidFill>
            </a:rPr>
            <a:t>ИФ</a:t>
          </a:r>
          <a:r>
            <a:rPr lang="en-US" sz="2400" b="0" kern="1200" dirty="0">
              <a:solidFill>
                <a:srgbClr val="0070C0"/>
              </a:solidFill>
            </a:rPr>
            <a:t> </a:t>
          </a:r>
          <a:r>
            <a:rPr lang="ru-RU" sz="2400" b="1" kern="1200" dirty="0">
              <a:solidFill>
                <a:srgbClr val="0070C0"/>
              </a:solidFill>
            </a:rPr>
            <a:t>345</a:t>
          </a:r>
        </a:p>
      </dsp:txBody>
      <dsp:txXfrm>
        <a:off x="4971399" y="0"/>
        <a:ext cx="6919685" cy="1023151"/>
      </dsp:txXfrm>
    </dsp:sp>
    <dsp:sp modelId="{6B669E75-3C65-46A0-8B1F-34256B2336F4}">
      <dsp:nvSpPr>
        <dsp:cNvPr id="0" name=""/>
        <dsp:cNvSpPr/>
      </dsp:nvSpPr>
      <dsp:spPr>
        <a:xfrm>
          <a:off x="4957940" y="1023151"/>
          <a:ext cx="6946603" cy="10231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B050"/>
              </a:solidFill>
            </a:rPr>
            <a:t>13 </a:t>
          </a:r>
          <a:r>
            <a:rPr lang="ru-RU" sz="2400" b="0" kern="1200" dirty="0">
              <a:solidFill>
                <a:srgbClr val="00B050"/>
              </a:solidFill>
            </a:rPr>
            <a:t>статей</a:t>
          </a:r>
          <a:r>
            <a:rPr lang="ru-RU" sz="2400" b="1" kern="1200" dirty="0">
              <a:solidFill>
                <a:srgbClr val="00B050"/>
              </a:solidFill>
            </a:rPr>
            <a:t> </a:t>
          </a:r>
          <a:r>
            <a:rPr lang="ru-RU" sz="2400" b="0" kern="1200" dirty="0">
              <a:solidFill>
                <a:srgbClr val="00B050"/>
              </a:solidFill>
            </a:rPr>
            <a:t>(3% от общего числа статей)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B050"/>
              </a:solidFill>
            </a:rPr>
            <a:t>СУМ ИФ </a:t>
          </a:r>
          <a:r>
            <a:rPr lang="ru-RU" sz="2400" b="1" kern="1200" dirty="0">
              <a:solidFill>
                <a:srgbClr val="00B050"/>
              </a:solidFill>
            </a:rPr>
            <a:t>322</a:t>
          </a:r>
        </a:p>
      </dsp:txBody>
      <dsp:txXfrm>
        <a:off x="4957940" y="1023151"/>
        <a:ext cx="6946603" cy="1023151"/>
      </dsp:txXfrm>
    </dsp:sp>
    <dsp:sp modelId="{F0FDFE68-82B3-45A2-89E5-AB397D899FDE}">
      <dsp:nvSpPr>
        <dsp:cNvPr id="0" name=""/>
        <dsp:cNvSpPr/>
      </dsp:nvSpPr>
      <dsp:spPr>
        <a:xfrm>
          <a:off x="4975434" y="2046302"/>
          <a:ext cx="6911614" cy="10231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C00000"/>
              </a:solidFill>
            </a:rPr>
            <a:t>24 </a:t>
          </a:r>
          <a:r>
            <a:rPr lang="ru-RU" sz="2400" b="0" kern="1200" dirty="0">
              <a:solidFill>
                <a:srgbClr val="C00000"/>
              </a:solidFill>
            </a:rPr>
            <a:t>статьи</a:t>
          </a:r>
          <a:r>
            <a:rPr lang="ru-RU" sz="2400" b="1" kern="1200" dirty="0">
              <a:solidFill>
                <a:srgbClr val="C00000"/>
              </a:solidFill>
            </a:rPr>
            <a:t> </a:t>
          </a:r>
          <a:r>
            <a:rPr lang="ru-RU" sz="2400" b="0" kern="1200" dirty="0">
              <a:solidFill>
                <a:srgbClr val="C00000"/>
              </a:solidFill>
            </a:rPr>
            <a:t>(6% от общего числа статей)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C00000"/>
              </a:solidFill>
            </a:rPr>
            <a:t>СУМ ИФ</a:t>
          </a:r>
          <a:r>
            <a:rPr lang="en-US" sz="2400" kern="1200" dirty="0">
              <a:solidFill>
                <a:srgbClr val="C00000"/>
              </a:solidFill>
            </a:rPr>
            <a:t> </a:t>
          </a:r>
          <a:r>
            <a:rPr lang="ru-RU" sz="2400" b="1" kern="1200" dirty="0">
              <a:solidFill>
                <a:srgbClr val="C00000"/>
              </a:solidFill>
            </a:rPr>
            <a:t>384</a:t>
          </a:r>
        </a:p>
      </dsp:txBody>
      <dsp:txXfrm>
        <a:off x="4975434" y="2046302"/>
        <a:ext cx="6911614" cy="1023151"/>
      </dsp:txXfrm>
    </dsp:sp>
    <dsp:sp modelId="{32B4C494-71D3-4019-95B3-2B7217DBD8CF}">
      <dsp:nvSpPr>
        <dsp:cNvPr id="0" name=""/>
        <dsp:cNvSpPr/>
      </dsp:nvSpPr>
      <dsp:spPr>
        <a:xfrm>
          <a:off x="4971310" y="3028364"/>
          <a:ext cx="6032951" cy="10231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2060"/>
              </a:solidFill>
            </a:rPr>
            <a:t>15 </a:t>
          </a:r>
          <a:r>
            <a:rPr lang="ru-RU" sz="2400" b="0" kern="1200" dirty="0">
              <a:solidFill>
                <a:srgbClr val="002060"/>
              </a:solidFill>
            </a:rPr>
            <a:t>статей</a:t>
          </a:r>
          <a:r>
            <a:rPr lang="ru-RU" sz="2400" b="1" kern="1200" dirty="0">
              <a:solidFill>
                <a:srgbClr val="002060"/>
              </a:solidFill>
            </a:rPr>
            <a:t> </a:t>
          </a:r>
          <a:r>
            <a:rPr lang="ru-RU" sz="2400" b="0" kern="1200" dirty="0">
              <a:solidFill>
                <a:srgbClr val="002060"/>
              </a:solidFill>
            </a:rPr>
            <a:t>(4% от общего числа статей)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2060"/>
              </a:solidFill>
            </a:rPr>
            <a:t>СУМ ИФ </a:t>
          </a:r>
          <a:r>
            <a:rPr lang="ru-RU" sz="2400" b="1" kern="1200" dirty="0">
              <a:solidFill>
                <a:srgbClr val="002060"/>
              </a:solidFill>
            </a:rPr>
            <a:t>227</a:t>
          </a:r>
        </a:p>
      </dsp:txBody>
      <dsp:txXfrm>
        <a:off x="4971310" y="3028364"/>
        <a:ext cx="6032951" cy="1023151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ECB96-23C6-49F3-97D2-2BE81074BD3A}">
      <dsp:nvSpPr>
        <dsp:cNvPr id="0" name=""/>
        <dsp:cNvSpPr/>
      </dsp:nvSpPr>
      <dsp:spPr>
        <a:xfrm>
          <a:off x="-579873" y="0"/>
          <a:ext cx="4873100" cy="48731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50421-0F73-4B96-BE7A-F5E0ED9213B2}">
      <dsp:nvSpPr>
        <dsp:cNvPr id="0" name=""/>
        <dsp:cNvSpPr/>
      </dsp:nvSpPr>
      <dsp:spPr>
        <a:xfrm>
          <a:off x="1856676" y="0"/>
          <a:ext cx="8189294" cy="4873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70C0"/>
              </a:solidFill>
            </a:rPr>
            <a:t>2016</a:t>
          </a:r>
        </a:p>
      </dsp:txBody>
      <dsp:txXfrm>
        <a:off x="1856676" y="0"/>
        <a:ext cx="4094647" cy="1035533"/>
      </dsp:txXfrm>
    </dsp:sp>
    <dsp:sp modelId="{0774C534-BD82-4696-A024-0ABC71BA279B}">
      <dsp:nvSpPr>
        <dsp:cNvPr id="0" name=""/>
        <dsp:cNvSpPr/>
      </dsp:nvSpPr>
      <dsp:spPr>
        <a:xfrm>
          <a:off x="59720" y="1035533"/>
          <a:ext cx="3593911" cy="3593911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C60A7-3A21-4B58-8BCD-EC5BEDF723A1}">
      <dsp:nvSpPr>
        <dsp:cNvPr id="0" name=""/>
        <dsp:cNvSpPr/>
      </dsp:nvSpPr>
      <dsp:spPr>
        <a:xfrm>
          <a:off x="1856676" y="1035533"/>
          <a:ext cx="8189294" cy="35939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B050"/>
              </a:solidFill>
            </a:rPr>
            <a:t>2017</a:t>
          </a:r>
        </a:p>
      </dsp:txBody>
      <dsp:txXfrm>
        <a:off x="1856676" y="1035533"/>
        <a:ext cx="4094647" cy="1035533"/>
      </dsp:txXfrm>
    </dsp:sp>
    <dsp:sp modelId="{F8D42F3C-6CBB-472E-A37F-68F39A88A82F}">
      <dsp:nvSpPr>
        <dsp:cNvPr id="0" name=""/>
        <dsp:cNvSpPr/>
      </dsp:nvSpPr>
      <dsp:spPr>
        <a:xfrm>
          <a:off x="699315" y="2071067"/>
          <a:ext cx="2314722" cy="231472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BBED2-7211-4134-BD9F-0DC90B7DB5CD}">
      <dsp:nvSpPr>
        <dsp:cNvPr id="0" name=""/>
        <dsp:cNvSpPr/>
      </dsp:nvSpPr>
      <dsp:spPr>
        <a:xfrm>
          <a:off x="1856676" y="2071067"/>
          <a:ext cx="8189294" cy="2314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C00000"/>
              </a:solidFill>
            </a:rPr>
            <a:t>2018</a:t>
          </a:r>
        </a:p>
      </dsp:txBody>
      <dsp:txXfrm>
        <a:off x="1856676" y="2071067"/>
        <a:ext cx="4094647" cy="1035533"/>
      </dsp:txXfrm>
    </dsp:sp>
    <dsp:sp modelId="{ABC44538-7767-42CA-BBD6-5A3326BCE574}">
      <dsp:nvSpPr>
        <dsp:cNvPr id="0" name=""/>
        <dsp:cNvSpPr/>
      </dsp:nvSpPr>
      <dsp:spPr>
        <a:xfrm>
          <a:off x="1338909" y="3106601"/>
          <a:ext cx="1035533" cy="1035533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6A52A-AF5F-44F8-BF7A-952954B37465}">
      <dsp:nvSpPr>
        <dsp:cNvPr id="0" name=""/>
        <dsp:cNvSpPr/>
      </dsp:nvSpPr>
      <dsp:spPr>
        <a:xfrm>
          <a:off x="1856676" y="3106601"/>
          <a:ext cx="8189294" cy="10355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b="0" kern="1200" dirty="0">
              <a:solidFill>
                <a:srgbClr val="002060"/>
              </a:solidFill>
            </a:rPr>
            <a:t>2019</a:t>
          </a:r>
        </a:p>
      </dsp:txBody>
      <dsp:txXfrm>
        <a:off x="1856676" y="3106601"/>
        <a:ext cx="4094647" cy="1035533"/>
      </dsp:txXfrm>
    </dsp:sp>
    <dsp:sp modelId="{EB5A8FDC-7DC0-4D0E-BC4C-993D54B663C6}">
      <dsp:nvSpPr>
        <dsp:cNvPr id="0" name=""/>
        <dsp:cNvSpPr/>
      </dsp:nvSpPr>
      <dsp:spPr>
        <a:xfrm>
          <a:off x="4804003" y="0"/>
          <a:ext cx="6389287" cy="103553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70C0"/>
              </a:solidFill>
            </a:rPr>
            <a:t>358 </a:t>
          </a:r>
          <a:r>
            <a:rPr lang="ru-RU" sz="2400" b="0" kern="1200" dirty="0">
              <a:solidFill>
                <a:srgbClr val="0070C0"/>
              </a:solidFill>
            </a:rPr>
            <a:t>статей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70C0"/>
              </a:solidFill>
            </a:rPr>
            <a:t>СУМ</a:t>
          </a:r>
          <a:r>
            <a:rPr lang="en-US" sz="2400" b="0" kern="1200" dirty="0">
              <a:solidFill>
                <a:srgbClr val="0070C0"/>
              </a:solidFill>
            </a:rPr>
            <a:t> </a:t>
          </a:r>
          <a:r>
            <a:rPr lang="ru-RU" sz="2400" b="0" kern="1200" dirty="0">
              <a:solidFill>
                <a:srgbClr val="0070C0"/>
              </a:solidFill>
            </a:rPr>
            <a:t>ИФ</a:t>
          </a:r>
          <a:r>
            <a:rPr lang="en-US" sz="2400" b="0" kern="1200" dirty="0">
              <a:solidFill>
                <a:srgbClr val="0070C0"/>
              </a:solidFill>
            </a:rPr>
            <a:t> </a:t>
          </a:r>
          <a:r>
            <a:rPr lang="ru-RU" sz="3600" b="1" kern="1200" dirty="0">
              <a:solidFill>
                <a:srgbClr val="0070C0"/>
              </a:solidFill>
            </a:rPr>
            <a:t>1043</a:t>
          </a:r>
        </a:p>
      </dsp:txBody>
      <dsp:txXfrm>
        <a:off x="4804003" y="0"/>
        <a:ext cx="6389287" cy="1035533"/>
      </dsp:txXfrm>
    </dsp:sp>
    <dsp:sp modelId="{6B669E75-3C65-46A0-8B1F-34256B2336F4}">
      <dsp:nvSpPr>
        <dsp:cNvPr id="0" name=""/>
        <dsp:cNvSpPr/>
      </dsp:nvSpPr>
      <dsp:spPr>
        <a:xfrm>
          <a:off x="4791576" y="1035533"/>
          <a:ext cx="6414142" cy="103553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B050"/>
              </a:solidFill>
            </a:rPr>
            <a:t>397 </a:t>
          </a:r>
          <a:r>
            <a:rPr lang="ru-RU" sz="2400" b="0" kern="1200" dirty="0">
              <a:solidFill>
                <a:srgbClr val="00B050"/>
              </a:solidFill>
            </a:rPr>
            <a:t>статей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B050"/>
              </a:solidFill>
            </a:rPr>
            <a:t>СУМ ИФ </a:t>
          </a:r>
          <a:r>
            <a:rPr lang="ru-RU" sz="3600" b="1" kern="1200" dirty="0">
              <a:solidFill>
                <a:srgbClr val="00B050"/>
              </a:solidFill>
            </a:rPr>
            <a:t>1141</a:t>
          </a:r>
          <a:endParaRPr lang="ru-RU" sz="3600" b="0" kern="1200" dirty="0">
            <a:solidFill>
              <a:srgbClr val="00B050"/>
            </a:solidFill>
          </a:endParaRPr>
        </a:p>
      </dsp:txBody>
      <dsp:txXfrm>
        <a:off x="4791576" y="1035533"/>
        <a:ext cx="6414142" cy="1035533"/>
      </dsp:txXfrm>
    </dsp:sp>
    <dsp:sp modelId="{F0FDFE68-82B3-45A2-89E5-AB397D899FDE}">
      <dsp:nvSpPr>
        <dsp:cNvPr id="0" name=""/>
        <dsp:cNvSpPr/>
      </dsp:nvSpPr>
      <dsp:spPr>
        <a:xfrm>
          <a:off x="4807730" y="2071067"/>
          <a:ext cx="6381835" cy="103553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C00000"/>
              </a:solidFill>
            </a:rPr>
            <a:t>421 </a:t>
          </a:r>
          <a:r>
            <a:rPr lang="ru-RU" sz="2400" b="0" kern="1200" dirty="0">
              <a:solidFill>
                <a:srgbClr val="C00000"/>
              </a:solidFill>
            </a:rPr>
            <a:t>статья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C00000"/>
              </a:solidFill>
            </a:rPr>
            <a:t>СУМ ИФ</a:t>
          </a:r>
          <a:r>
            <a:rPr lang="en-US" sz="2400" kern="1200" dirty="0">
              <a:solidFill>
                <a:srgbClr val="C00000"/>
              </a:solidFill>
            </a:rPr>
            <a:t> </a:t>
          </a:r>
          <a:r>
            <a:rPr lang="ru-RU" sz="3600" b="1" kern="1200" dirty="0">
              <a:solidFill>
                <a:srgbClr val="C00000"/>
              </a:solidFill>
            </a:rPr>
            <a:t>1317</a:t>
          </a:r>
        </a:p>
      </dsp:txBody>
      <dsp:txXfrm>
        <a:off x="4807730" y="2071067"/>
        <a:ext cx="6381835" cy="1035533"/>
      </dsp:txXfrm>
    </dsp:sp>
    <dsp:sp modelId="{32B4C494-71D3-4019-95B3-2B7217DBD8CF}">
      <dsp:nvSpPr>
        <dsp:cNvPr id="0" name=""/>
        <dsp:cNvSpPr/>
      </dsp:nvSpPr>
      <dsp:spPr>
        <a:xfrm>
          <a:off x="4803921" y="3065014"/>
          <a:ext cx="5570521" cy="103553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2060"/>
              </a:solidFill>
            </a:rPr>
            <a:t>394 </a:t>
          </a:r>
          <a:r>
            <a:rPr lang="ru-RU" sz="2400" b="0" kern="1200" dirty="0">
              <a:solidFill>
                <a:srgbClr val="002060"/>
              </a:solidFill>
            </a:rPr>
            <a:t>статьи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2060"/>
              </a:solidFill>
            </a:rPr>
            <a:t>СУМ ИФ </a:t>
          </a:r>
          <a:r>
            <a:rPr lang="ru-RU" sz="3600" b="1" kern="1200" dirty="0">
              <a:solidFill>
                <a:srgbClr val="002060"/>
              </a:solidFill>
            </a:rPr>
            <a:t>1322</a:t>
          </a:r>
        </a:p>
      </dsp:txBody>
      <dsp:txXfrm>
        <a:off x="4803921" y="3065014"/>
        <a:ext cx="5570521" cy="1035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9C9765F-1486-4E10-8502-9DEDD0F6FA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421E65-8D2A-451F-A45B-4475A0F3A4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6675E-CBBC-4DA1-961E-30B6A07D88B5}" type="datetimeFigureOut">
              <a:rPr lang="ru-RU" smtClean="0"/>
              <a:t>30.12.2019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4C4026-D46D-48C9-AE26-0A6808CEB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3DA575-9460-4E98-8989-798D783E8E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E37F2-237D-4017-A393-C8E880C1FA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92632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9AC5C-7138-480F-9A4F-DE0014EC2A0E}" type="datetimeFigureOut">
              <a:rPr lang="ru-RU" smtClean="0"/>
              <a:t>30.12.2019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169A6-3871-4CD8-9EDD-5309A4297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825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E3131-6893-4F07-9CD8-852DB0649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B2F8D8-21D8-457E-AA51-4764C01D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345800-5B01-4F7B-AD1C-191D27CE5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60B8-313C-407E-A088-4B8F0149A6D3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018A5C-36CB-4ABC-83F2-83C29425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1CB371-F556-4285-9C2B-1EEFF7D0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840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4362D-CE3C-4FCA-A600-680233BE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B0886-D67F-4BE4-9675-C9DAD178A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7249ED-9CC7-4930-9302-632622B02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8922-9DBE-470E-AF28-7043919DAEC5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D7FB5C-66A3-40BE-A101-9C46DCD24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FDE234-A049-4587-9AFD-29572BE16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345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E78097-FFD0-472F-B438-7D9C33EE1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5EDDD0-A643-4FC9-8FEA-FBFF57A40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F48C7-CB58-4274-8A4D-FF7954CE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F4A2-76DC-4BED-857E-140047CB4E3C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8C5F3-BFA6-4AEB-92B8-30F5B736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961B62-F681-4B73-9742-446A3D41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4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0481E-2777-4C9D-ADD6-C8FA487C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52323E-AFA3-464D-97DA-33AA8B8D6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DEF997-1456-4F38-A0AE-FEBC09B24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C38F90-FEBD-4A86-B1E2-02FCE54B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0A31A-91FA-4A3C-931B-FAF2E9EC0C63}" type="datetime1">
              <a:rPr lang="ru-RU" smtClean="0"/>
              <a:t>30.12.2019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6DC9E4-9B7F-4BB5-8273-D96950CE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0F0411-E5D6-4A4F-B520-869007F2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805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B413C-F238-4541-886B-6B82A5B8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B1CC4D-FA48-4E18-AA64-3F508497B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15F09A-1441-4150-AFEC-B491F27A8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57D7E6-8B50-4A1B-8100-4D1C9F672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6D8741-0CB0-46E1-8ACE-BD60E3C3D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C103EF-AF02-4D92-B49C-8361C8A9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E6CB-128A-4416-B313-B508BD58E415}" type="datetime1">
              <a:rPr lang="ru-RU" smtClean="0"/>
              <a:t>30.12.2019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3EBD65-E251-4D58-8874-173393824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95515C-0769-4EB5-BEB2-0A581413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88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90FEF-EB75-4225-BB21-C245CE4B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047DB0-0D2D-48D6-B3A5-37955432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6FAF-DA67-4B41-BB7B-2CB0DD72A9F2}" type="datetime1">
              <a:rPr lang="ru-RU" smtClean="0"/>
              <a:t>30.12.2019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D14987-3268-4543-BFA2-537ACFB4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B4ADB0-DE06-41B8-BA8A-A64F970A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6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34B16C-B7ED-483E-9E89-F79B30DE0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D4A2F-B6D0-42AD-B5A3-BABD93CF57B8}" type="datetime1">
              <a:rPr lang="ru-RU" smtClean="0"/>
              <a:t>30.12.2019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D8DB3B-EBA3-4B4F-9E12-0C0FEF3E5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BC1AA4-1E6D-4261-8520-0C0E02B8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18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61237-41F5-4C84-90C1-CFD035D1A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040B28-1EB5-46C8-9376-FA3656408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1BC8C6-0EB2-4913-9CDD-803C14851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108350-06D9-461A-813F-9DDA0BA56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775-217E-4C9A-B819-651E185540C3}" type="datetime1">
              <a:rPr lang="ru-RU" smtClean="0"/>
              <a:t>30.12.2019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24C5FC-F4B6-4F38-AF38-DF8CD0F15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D86736-9B06-4D64-BE82-1EC67C61A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926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6CCE9-9153-4C01-A7DA-3597223A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41ABD0-2C2C-4551-BA83-C6FA5DEC2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39EE79-E73E-4FBD-A6CA-AC8124324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0CCF7F-ED42-4E29-BB96-F673741F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038B-FC52-4AE0-8A97-10BBDE820414}" type="datetime1">
              <a:rPr lang="ru-RU" smtClean="0"/>
              <a:t>30.12.2019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B32BF9-6E55-4D15-A970-FB426704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3BF2D0-4509-4328-ABEE-A2584D89B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20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444CF-5FE6-433A-8FE8-7CD8B4DD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6AA978-1395-49FC-A459-507F4DB4C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F105ED-D2FF-49E2-82CA-BA22C16A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BCB92-34EF-4688-B336-0C2D316DF800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C16010-2F28-4E9F-A6DE-83D4674CD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515C4E-0B03-42AC-B772-071E57FC5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06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FDE068-78F1-4B6F-9D3D-733B5A3B1F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F32181-28B9-49FF-BAA8-F76EE56F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AF66FE-BD40-4817-A5C3-4C684183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3603-A159-4FD0-9391-7CB5754B462A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B1E76D-8B45-47A6-B011-00D29A88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E55FF3-D9F0-4FD8-8D07-EBF52530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049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2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2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6"/>
            <a:ext cx="5734051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6"/>
            <a:ext cx="573405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1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5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825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9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9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3571349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277E5-2A15-4DFB-9683-CE837EDF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BBB07-9682-4646-A5CF-CCA16CAEE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92A0B1-CCF4-460D-8ECC-10B91631C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33E5D-8914-4A8B-9A10-E6045E891D42}" type="datetime1">
              <a:rPr lang="ru-RU" smtClean="0"/>
              <a:t>30.12.2019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790C9C-8493-4FA1-A632-AA51DF75B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FFFE0A-9A37-43CC-9FA8-AE74DB645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3794C-EF48-4F0E-A57F-B3A8E07CA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56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hyperlink" Target="http://kaliumdb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rscf.ru/ru/node/baza-dannykh-peptidov?fbclid=IwAR1pn2ZHQCjbH-KY8ajNYbl-yPXt49Ngajrf50qtNJPpgEj7jpm_4Xys_Lo" TargetMode="External"/><Relationship Id="rId5" Type="http://schemas.openxmlformats.org/officeDocument/2006/relationships/hyperlink" Target="http://www.guidetopharmacology.org/" TargetMode="External"/><Relationship Id="rId4" Type="http://schemas.openxmlformats.org/officeDocument/2006/relationships/hyperlink" Target="http://www.ibch.ru/press/news/science/1707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bch.ru/press/news/science/803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gif"/><Relationship Id="rId13" Type="http://schemas.openxmlformats.org/officeDocument/2006/relationships/image" Target="../media/image93.jpeg"/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pn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gif"/><Relationship Id="rId4" Type="http://schemas.openxmlformats.org/officeDocument/2006/relationships/image" Target="../media/image84.jpeg"/><Relationship Id="rId9" Type="http://schemas.openxmlformats.org/officeDocument/2006/relationships/image" Target="../media/image89.png"/><Relationship Id="rId14" Type="http://schemas.openxmlformats.org/officeDocument/2006/relationships/image" Target="../media/image94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bch.ru/ru/users/45" TargetMode="External"/><Relationship Id="rId13" Type="http://schemas.openxmlformats.org/officeDocument/2006/relationships/hyperlink" Target="http://www.ibch.ru/ru/users/796" TargetMode="External"/><Relationship Id="rId3" Type="http://schemas.openxmlformats.org/officeDocument/2006/relationships/hyperlink" Target="http://www.ibch.ru/ru/users/1398" TargetMode="External"/><Relationship Id="rId7" Type="http://schemas.openxmlformats.org/officeDocument/2006/relationships/hyperlink" Target="http://www.ibch.ru/ru/users/444" TargetMode="External"/><Relationship Id="rId12" Type="http://schemas.openxmlformats.org/officeDocument/2006/relationships/hyperlink" Target="http://www.ibch.ru/ru/users/22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bch.ru/ru/users/946" TargetMode="External"/><Relationship Id="rId11" Type="http://schemas.openxmlformats.org/officeDocument/2006/relationships/hyperlink" Target="http://www.ibch.ru/ru/users/14" TargetMode="External"/><Relationship Id="rId5" Type="http://schemas.openxmlformats.org/officeDocument/2006/relationships/hyperlink" Target="http://www.ibch.ru/ru/users/947" TargetMode="External"/><Relationship Id="rId10" Type="http://schemas.openxmlformats.org/officeDocument/2006/relationships/hyperlink" Target="http://www.ibch.ru/ru/users/42" TargetMode="External"/><Relationship Id="rId4" Type="http://schemas.openxmlformats.org/officeDocument/2006/relationships/hyperlink" Target="http://www.ibch.ru/ru/users/1070" TargetMode="External"/><Relationship Id="rId9" Type="http://schemas.openxmlformats.org/officeDocument/2006/relationships/hyperlink" Target="http://www.ibch.ru/ru/users/1031" TargetMode="External"/><Relationship Id="rId14" Type="http://schemas.openxmlformats.org/officeDocument/2006/relationships/hyperlink" Target="http://www.ibch.ru/ru/users/44" TargetMode="Externa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bch.ru/ru/users/822" TargetMode="External"/><Relationship Id="rId3" Type="http://schemas.openxmlformats.org/officeDocument/2006/relationships/hyperlink" Target="http://www.ibch.ru/ru/users/784" TargetMode="External"/><Relationship Id="rId7" Type="http://schemas.openxmlformats.org/officeDocument/2006/relationships/hyperlink" Target="http://www.ibch.ru/ru/users/94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bch.ru/ru/users/1450" TargetMode="External"/><Relationship Id="rId11" Type="http://schemas.openxmlformats.org/officeDocument/2006/relationships/hyperlink" Target="http://www.ibch.ru/ru/users/18" TargetMode="External"/><Relationship Id="rId5" Type="http://schemas.openxmlformats.org/officeDocument/2006/relationships/hyperlink" Target="http://www.ibch.ru/ru/users/258" TargetMode="External"/><Relationship Id="rId10" Type="http://schemas.openxmlformats.org/officeDocument/2006/relationships/hyperlink" Target="http://www.ibch.ru/ru/users/1002" TargetMode="External"/><Relationship Id="rId4" Type="http://schemas.openxmlformats.org/officeDocument/2006/relationships/hyperlink" Target="http://www.ibch.ru/ru/users/45" TargetMode="External"/><Relationship Id="rId9" Type="http://schemas.openxmlformats.org/officeDocument/2006/relationships/hyperlink" Target="http://www.ibch.ru/ru/users/873" TargetMode="Externa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bch.ru/ru/users/28" TargetMode="External"/><Relationship Id="rId13" Type="http://schemas.openxmlformats.org/officeDocument/2006/relationships/hyperlink" Target="http://www.ibch.ru/ru/users/283" TargetMode="External"/><Relationship Id="rId18" Type="http://schemas.openxmlformats.org/officeDocument/2006/relationships/hyperlink" Target="http://www.ibch.ru/ru/users/1446" TargetMode="External"/><Relationship Id="rId26" Type="http://schemas.openxmlformats.org/officeDocument/2006/relationships/hyperlink" Target="http://www.ibch.ru/ru/users/756" TargetMode="External"/><Relationship Id="rId3" Type="http://schemas.openxmlformats.org/officeDocument/2006/relationships/hyperlink" Target="http://www.ibch.ru/ru/users/932" TargetMode="External"/><Relationship Id="rId21" Type="http://schemas.openxmlformats.org/officeDocument/2006/relationships/hyperlink" Target="http://www.ibch.ru/ru/users/981" TargetMode="External"/><Relationship Id="rId7" Type="http://schemas.openxmlformats.org/officeDocument/2006/relationships/hyperlink" Target="http://www.ibch.ru/ru/users/1" TargetMode="External"/><Relationship Id="rId12" Type="http://schemas.openxmlformats.org/officeDocument/2006/relationships/hyperlink" Target="http://www.ibch.ru/ru/users/939" TargetMode="External"/><Relationship Id="rId17" Type="http://schemas.openxmlformats.org/officeDocument/2006/relationships/hyperlink" Target="http://www.ibch.ru/ru/users/1447" TargetMode="External"/><Relationship Id="rId25" Type="http://schemas.openxmlformats.org/officeDocument/2006/relationships/hyperlink" Target="http://www.ibch.ru/ru/users/957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://www.ibch.ru/ru/users/426" TargetMode="External"/><Relationship Id="rId20" Type="http://schemas.openxmlformats.org/officeDocument/2006/relationships/hyperlink" Target="http://www.ibch.ru/ru/users/131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bch.ru/ru/users/1421" TargetMode="External"/><Relationship Id="rId11" Type="http://schemas.openxmlformats.org/officeDocument/2006/relationships/hyperlink" Target="http://www.ibch.ru/ru/users/824" TargetMode="External"/><Relationship Id="rId24" Type="http://schemas.openxmlformats.org/officeDocument/2006/relationships/hyperlink" Target="http://www.ibch.ru/ru/users/276" TargetMode="External"/><Relationship Id="rId5" Type="http://schemas.openxmlformats.org/officeDocument/2006/relationships/hyperlink" Target="http://www.ibch.ru/ru/users/935" TargetMode="External"/><Relationship Id="rId15" Type="http://schemas.openxmlformats.org/officeDocument/2006/relationships/hyperlink" Target="http://www.ibch.ru/ru/users/787" TargetMode="External"/><Relationship Id="rId23" Type="http://schemas.openxmlformats.org/officeDocument/2006/relationships/hyperlink" Target="http://www.ibch.ru/ru/users/1049" TargetMode="External"/><Relationship Id="rId10" Type="http://schemas.openxmlformats.org/officeDocument/2006/relationships/hyperlink" Target="http://www.ibch.ru/ru/users/1152" TargetMode="External"/><Relationship Id="rId19" Type="http://schemas.openxmlformats.org/officeDocument/2006/relationships/hyperlink" Target="http://www.ibch.ru/ru/users/1159" TargetMode="External"/><Relationship Id="rId4" Type="http://schemas.openxmlformats.org/officeDocument/2006/relationships/hyperlink" Target="http://www.ibch.ru/ru/users/1082" TargetMode="External"/><Relationship Id="rId9" Type="http://schemas.openxmlformats.org/officeDocument/2006/relationships/hyperlink" Target="http://www.ibch.ru/ru/users/9" TargetMode="External"/><Relationship Id="rId14" Type="http://schemas.openxmlformats.org/officeDocument/2006/relationships/hyperlink" Target="http://www.ibch.ru/ru/users/1160" TargetMode="External"/><Relationship Id="rId22" Type="http://schemas.openxmlformats.org/officeDocument/2006/relationships/hyperlink" Target="http://www.ibch.ru/ru/users/332" TargetMode="Externa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71233" y="2989068"/>
            <a:ext cx="5358091" cy="1664768"/>
          </a:xfrm>
        </p:spPr>
        <p:txBody>
          <a:bodyPr rtlCol="0" anchor="ctr">
            <a:normAutofit/>
          </a:bodyPr>
          <a:lstStyle/>
          <a:p>
            <a:pPr rtl="0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Итоги выполнения НИР в 201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9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году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71233" y="5800418"/>
            <a:ext cx="4654060" cy="955565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АНАЛИЗ ОСНОВНЫХ </a:t>
            </a:r>
            <a:br>
              <a:rPr lang="ru-RU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РЕЗУЛЬТАТОВ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034401B-0741-448F-A5A3-5D2B44340296}"/>
              </a:ext>
            </a:extLst>
          </p:cNvPr>
          <p:cNvSpPr/>
          <p:nvPr/>
        </p:nvSpPr>
        <p:spPr>
          <a:xfrm>
            <a:off x="3048000" y="67760"/>
            <a:ext cx="8862646" cy="10568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МИНИСТЕРСТВО НАУКИ И ВЫСШЕГО ОБРАЗОВАНИЯ РОССИЙСКОЙ ФЕДЕРАЦИИ</a:t>
            </a:r>
            <a:br>
              <a:rPr lang="ru-RU" sz="14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sz="1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  <a:t>Шемякина и Ю.А. Овчинникова</a:t>
            </a:r>
            <a:br>
              <a:rPr lang="ru-RU" sz="1200" b="1" dirty="0">
                <a:solidFill>
                  <a:srgbClr val="FFFF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id="{6D27A06E-C345-4194-BC8D-4B8EEBB4D492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15883" y="349278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ibch.ru/images/60ibch_rus.png">
            <a:extLst>
              <a:ext uri="{FF2B5EF4-FFF2-40B4-BE49-F238E27FC236}">
                <a16:creationId xmlns:a16="http://schemas.microsoft.com/office/drawing/2014/main" id="{2152AEDD-BAEE-44CD-8934-0F4B9B2E7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8" y="1347575"/>
            <a:ext cx="1450732" cy="98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90B22C-D417-413E-BDDE-2FE4F564A0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2050" name="Picture 2" descr="Картинки по запросу валиномицин">
            <a:extLst>
              <a:ext uri="{FF2B5EF4-FFF2-40B4-BE49-F238E27FC236}">
                <a16:creationId xmlns:a16="http://schemas.microsoft.com/office/drawing/2014/main" id="{E40B0200-DBAC-4E7E-83A7-1C271E872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21" y="1238418"/>
            <a:ext cx="6607180" cy="440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683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ПЕПТИДНО-БЕЛКОВЫХ ТЕХНОЛОГИЙ (рук. академик В.Т. Иванов)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1969486"/>
              </p:ext>
            </p:extLst>
          </p:nvPr>
        </p:nvGraphicFramePr>
        <p:xfrm>
          <a:off x="136245" y="1133513"/>
          <a:ext cx="11919510" cy="490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2995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1400" i="1" dirty="0">
                <a:solidFill>
                  <a:schemeClr val="bg1"/>
                </a:solidFill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</a:rPr>
              <a:t>биокатализа</a:t>
            </a:r>
            <a:r>
              <a:rPr lang="ru-RU" sz="1400" i="1" dirty="0">
                <a:solidFill>
                  <a:schemeClr val="bg1"/>
                </a:solidFill>
              </a:rPr>
              <a:t> (Габибов А.Г.)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ПЕРСОНИФИЦИРОВАННАЯ ТЕРАПИЯ Т-КЛЕТОЧНЫХ ЛИМФОМ И ЛЕЙКОЗОВ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Выявление уникального </a:t>
            </a:r>
            <a:r>
              <a:rPr lang="ru-RU" sz="1600" i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лиганда</a:t>
            </a:r>
            <a:r>
              <a:rPr lang="ru-RU" sz="1600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лейкозных клеток позволяет уничтожать только опухолевые клетки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3B5C9ED-EE48-4080-8F9E-47BAC6F05DA0}"/>
              </a:ext>
            </a:extLst>
          </p:cNvPr>
          <p:cNvSpPr/>
          <p:nvPr/>
        </p:nvSpPr>
        <p:spPr>
          <a:xfrm>
            <a:off x="363090" y="993057"/>
            <a:ext cx="7460110" cy="4918216"/>
          </a:xfrm>
          <a:prstGeom prst="rect">
            <a:avLst/>
          </a:prstGeom>
          <a:blipFill>
            <a:blip r:embed="rId3" cstate="print"/>
            <a:stretch>
              <a:fillRect l="2" t="-15795" r="-1" b="-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BF9B7CC-7ED3-4D5A-A857-A0403603471F}"/>
              </a:ext>
            </a:extLst>
          </p:cNvPr>
          <p:cNvSpPr txBox="1"/>
          <p:nvPr/>
        </p:nvSpPr>
        <p:spPr>
          <a:xfrm>
            <a:off x="8266545" y="993057"/>
            <a:ext cx="3789210" cy="45364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/>
            <a:r>
              <a:rPr sz="1400" spc="5" dirty="0">
                <a:solidFill>
                  <a:srgbClr val="282A2B"/>
                </a:solidFill>
                <a:cs typeface="Arial"/>
              </a:rPr>
              <a:t>Для создания персонифицированной адоптивной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иммунотерапии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пациентов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диагнозами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лейкемия и лимфома 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изолированы опухолевые Т-клетки.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После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определения  нуклеотидных последовательностей,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кодирующих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CDR3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вариабельных доменов TCR, методом фагового дисплея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идентифицированы одноцепочечные антитела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специфичные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CDR3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участкам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TCR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злокачественных Т-клеток. </a:t>
            </a:r>
            <a:endParaRPr lang="en-US" sz="1400" spc="5" dirty="0">
              <a:solidFill>
                <a:srgbClr val="282A2B"/>
              </a:solidFill>
              <a:cs typeface="Arial"/>
            </a:endParaRPr>
          </a:p>
          <a:p>
            <a:pPr marL="12700" marR="5080"/>
            <a:r>
              <a:rPr sz="1400" spc="10" dirty="0" err="1">
                <a:solidFill>
                  <a:srgbClr val="282A2B"/>
                </a:solidFill>
                <a:cs typeface="Arial"/>
              </a:rPr>
              <a:t>На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основе идентифицированных опухоль-специфических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scFv-CDR3 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химерные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антигенные 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рецепторы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en-US" sz="1400" spc="5" dirty="0">
              <a:solidFill>
                <a:srgbClr val="282A2B"/>
              </a:solidFill>
              <a:cs typeface="Arial"/>
            </a:endParaRPr>
          </a:p>
          <a:p>
            <a:pPr marL="12700" marR="5080"/>
            <a:r>
              <a:rPr sz="1400" spc="10" dirty="0">
                <a:solidFill>
                  <a:srgbClr val="282A2B"/>
                </a:solidFill>
                <a:cs typeface="Arial"/>
              </a:rPr>
              <a:t>Т</a:t>
            </a:r>
            <a:r>
              <a:rPr lang="en-US" sz="1400" spc="10" dirty="0">
                <a:solidFill>
                  <a:srgbClr val="282A2B"/>
                </a:solidFill>
                <a:cs typeface="Arial"/>
              </a:rPr>
              <a:t>-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клетки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модифицированные данными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персонифицированными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CAR, эффективно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элиминировали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раковые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Т-клетки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in vitro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ex vivo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in</a:t>
            </a:r>
            <a:r>
              <a:rPr sz="1400" i="1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vivo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en-US" sz="1400" spc="5" dirty="0">
              <a:solidFill>
                <a:srgbClr val="282A2B"/>
              </a:solidFill>
              <a:cs typeface="Arial"/>
            </a:endParaRPr>
          </a:p>
          <a:p>
            <a:pPr marL="12700" marR="5080"/>
            <a:endParaRPr lang="en-US" sz="1400" spc="5" dirty="0">
              <a:solidFill>
                <a:srgbClr val="282A2B"/>
              </a:solidFill>
              <a:cs typeface="Arial"/>
            </a:endParaRPr>
          </a:p>
          <a:p>
            <a:pPr marL="12700" marR="5080"/>
            <a:r>
              <a:rPr lang="en-US" sz="1400" spc="5" dirty="0">
                <a:solidFill>
                  <a:srgbClr val="800000"/>
                </a:solidFill>
                <a:cs typeface="Arial"/>
              </a:rPr>
              <a:t>Huang J и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(2019) Unique CDR3 epitope targeting by CAR-T cells is a viable approach for treating T-cell malignancies.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Leukemia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(</a:t>
            </a:r>
            <a:r>
              <a:rPr lang="en-US" sz="1400" b="1" spc="5" dirty="0">
                <a:solidFill>
                  <a:srgbClr val="800000"/>
                </a:solidFill>
                <a:cs typeface="Arial"/>
              </a:rPr>
              <a:t>IF 9.944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237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ru-RU" sz="1400" i="1" dirty="0">
                <a:solidFill>
                  <a:schemeClr val="bg1"/>
                </a:solidFill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</a:rPr>
              <a:t>биокатализа</a:t>
            </a:r>
            <a:r>
              <a:rPr lang="ru-RU" sz="1400" i="1" dirty="0">
                <a:solidFill>
                  <a:schemeClr val="bg1"/>
                </a:solidFill>
              </a:rPr>
              <a:t> (Габибов А.Г.)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белков гормональной регуляции (А.А.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Белогуров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ПРОТЕКТИВНЫЙ ДЛЯ РАССЕЯННОГО СКЛЕРОЗА АЛЛЕЛЬ HLA-</a:t>
            </a:r>
            <a:r>
              <a:rPr lang="ru-RU" sz="1600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DRB1*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01:01 РАЗЛИЧАЕТ КИНЕТИЧЕСКИ МИЕЛИНОВЫЕ И ЧУЖЕРОДНЫЕ АНТИГЕННЫЕ ПЕПТИДЫ</a:t>
            </a:r>
          </a:p>
        </p:txBody>
      </p:sp>
      <p:pic>
        <p:nvPicPr>
          <p:cNvPr id="13" name="Рисунок 12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7DA5D6C0-13FE-428E-9F7B-24542A4A9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90" y="1298054"/>
            <a:ext cx="7648558" cy="3484343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23A79B6-8BC6-4C73-80A7-B7B54FCC0180}"/>
              </a:ext>
            </a:extLst>
          </p:cNvPr>
          <p:cNvGrpSpPr/>
          <p:nvPr/>
        </p:nvGrpSpPr>
        <p:grpSpPr>
          <a:xfrm>
            <a:off x="7060111" y="1290025"/>
            <a:ext cx="671979" cy="3654946"/>
            <a:chOff x="7466511" y="1298053"/>
            <a:chExt cx="671979" cy="365494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996520-CBFD-4C50-9F18-A1B487F5D048}"/>
                </a:ext>
              </a:extLst>
            </p:cNvPr>
            <p:cNvSpPr txBox="1"/>
            <p:nvPr/>
          </p:nvSpPr>
          <p:spPr>
            <a:xfrm>
              <a:off x="7466511" y="1298053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7C48AD-0FBE-4DE7-B496-89203E457718}"/>
                </a:ext>
              </a:extLst>
            </p:cNvPr>
            <p:cNvSpPr txBox="1"/>
            <p:nvPr/>
          </p:nvSpPr>
          <p:spPr>
            <a:xfrm>
              <a:off x="7466511" y="4583667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MBP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97A806A-F883-4821-A211-0A18AE727595}"/>
              </a:ext>
            </a:extLst>
          </p:cNvPr>
          <p:cNvSpPr txBox="1"/>
          <p:nvPr/>
        </p:nvSpPr>
        <p:spPr>
          <a:xfrm>
            <a:off x="363090" y="5456726"/>
            <a:ext cx="7536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rgbClr val="990000"/>
                </a:solidFill>
                <a:cs typeface="Times New Roman" panose="02020603050405020304" pitchFamily="18" charset="0"/>
              </a:rPr>
              <a:t>A. Mamedov et al.</a:t>
            </a:r>
            <a:r>
              <a:rPr lang="ru-RU" sz="1400" dirty="0">
                <a:solidFill>
                  <a:srgbClr val="990000"/>
                </a:solidFill>
                <a:cs typeface="Times New Roman" panose="02020603050405020304" pitchFamily="18" charset="0"/>
              </a:rPr>
              <a:t>(2019) </a:t>
            </a:r>
            <a:r>
              <a:rPr lang="en" sz="1400" dirty="0">
                <a:solidFill>
                  <a:srgbClr val="990000"/>
                </a:solidFill>
                <a:cs typeface="Times New Roman" panose="02020603050405020304" pitchFamily="18" charset="0"/>
              </a:rPr>
              <a:t>Protective allele for multiple sclerosis HLA-DRB1*0101 provides kinetic discrimination of myelin and exogenous antigenic peptides. </a:t>
            </a:r>
            <a:r>
              <a:rPr lang="en-US" sz="1400" b="1" i="1" dirty="0">
                <a:solidFill>
                  <a:srgbClr val="990000"/>
                </a:solidFill>
                <a:cs typeface="Times New Roman" panose="02020603050405020304" pitchFamily="18" charset="0"/>
              </a:rPr>
              <a:t>Frontiers in Immunology. Multiple Sclerosis</a:t>
            </a:r>
            <a:r>
              <a:rPr lang="ru-RU" sz="1400" b="1" i="1" dirty="0">
                <a:solidFill>
                  <a:srgbClr val="990000"/>
                </a:solidFill>
                <a:cs typeface="Times New Roman" panose="02020603050405020304" pitchFamily="18" charset="0"/>
              </a:rPr>
              <a:t>  (ИФ 4.7)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116A89-7255-4B84-AF9F-E344A4720921}"/>
              </a:ext>
            </a:extLst>
          </p:cNvPr>
          <p:cNvSpPr txBox="1"/>
          <p:nvPr/>
        </p:nvSpPr>
        <p:spPr>
          <a:xfrm>
            <a:off x="8216900" y="1201462"/>
            <a:ext cx="368707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cs typeface="Times New Roman" panose="02020603050405020304" pitchFamily="18" charset="0"/>
              </a:rPr>
              <a:t>В результате генетического анализа тысячи больных рассеянным склерозом (РС) и здоровых доноров </a:t>
            </a:r>
            <a:r>
              <a:rPr lang="ru-RU" sz="1400" dirty="0" err="1">
                <a:cs typeface="Times New Roman" panose="02020603050405020304" pitchFamily="18" charset="0"/>
              </a:rPr>
              <a:t>русскои</a:t>
            </a:r>
            <a:r>
              <a:rPr lang="ru-RU" sz="1400" dirty="0">
                <a:cs typeface="Times New Roman" panose="02020603050405020304" pitchFamily="18" charset="0"/>
              </a:rPr>
              <a:t>̆ принадлежности было выявлено, что носительство групп </a:t>
            </a:r>
            <a:r>
              <a:rPr lang="ru-RU" sz="1400" dirty="0" err="1">
                <a:cs typeface="Times New Roman" panose="02020603050405020304" pitchFamily="18" charset="0"/>
              </a:rPr>
              <a:t>аллелеи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en" sz="1400" dirty="0">
                <a:cs typeface="Times New Roman" panose="02020603050405020304" pitchFamily="18" charset="0"/>
              </a:rPr>
              <a:t>HLA-</a:t>
            </a:r>
            <a:r>
              <a:rPr lang="en" sz="1400" i="1" dirty="0">
                <a:cs typeface="Times New Roman" panose="02020603050405020304" pitchFamily="18" charset="0"/>
              </a:rPr>
              <a:t>DRB1</a:t>
            </a:r>
            <a:r>
              <a:rPr lang="en" sz="1400" dirty="0">
                <a:cs typeface="Times New Roman" panose="02020603050405020304" pitchFamily="18" charset="0"/>
              </a:rPr>
              <a:t>*15 </a:t>
            </a:r>
            <a:r>
              <a:rPr lang="ru-RU" sz="1400" dirty="0">
                <a:cs typeface="Times New Roman" panose="02020603050405020304" pitchFamily="18" charset="0"/>
              </a:rPr>
              <a:t>и </a:t>
            </a:r>
            <a:r>
              <a:rPr lang="en" sz="1400" dirty="0">
                <a:cs typeface="Times New Roman" panose="02020603050405020304" pitchFamily="18" charset="0"/>
              </a:rPr>
              <a:t>HLA-</a:t>
            </a:r>
            <a:r>
              <a:rPr lang="en" sz="1400" i="1" dirty="0">
                <a:cs typeface="Times New Roman" panose="02020603050405020304" pitchFamily="18" charset="0"/>
              </a:rPr>
              <a:t>DRB1</a:t>
            </a:r>
            <a:r>
              <a:rPr lang="en" sz="1400" dirty="0">
                <a:cs typeface="Times New Roman" panose="02020603050405020304" pitchFamily="18" charset="0"/>
              </a:rPr>
              <a:t>*03 </a:t>
            </a:r>
            <a:r>
              <a:rPr lang="ru-RU" sz="1400" dirty="0">
                <a:cs typeface="Times New Roman" panose="02020603050405020304" pitchFamily="18" charset="0"/>
              </a:rPr>
              <a:t>связано с риском РС, в то время как носительство групп </a:t>
            </a:r>
            <a:r>
              <a:rPr lang="ru-RU" sz="1400" dirty="0" err="1">
                <a:cs typeface="Times New Roman" panose="02020603050405020304" pitchFamily="18" charset="0"/>
              </a:rPr>
              <a:t>аллелеи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en" sz="1400" dirty="0">
                <a:cs typeface="Times New Roman" panose="02020603050405020304" pitchFamily="18" charset="0"/>
              </a:rPr>
              <a:t>HLA-</a:t>
            </a:r>
            <a:r>
              <a:rPr lang="en" sz="1400" i="1" dirty="0">
                <a:cs typeface="Times New Roman" panose="02020603050405020304" pitchFamily="18" charset="0"/>
              </a:rPr>
              <a:t>DRB1</a:t>
            </a:r>
            <a:r>
              <a:rPr lang="en" sz="1400" dirty="0">
                <a:cs typeface="Times New Roman" panose="02020603050405020304" pitchFamily="18" charset="0"/>
              </a:rPr>
              <a:t>*01 </a:t>
            </a:r>
            <a:r>
              <a:rPr lang="ru-RU" sz="1400" dirty="0">
                <a:cs typeface="Times New Roman" panose="02020603050405020304" pitchFamily="18" charset="0"/>
              </a:rPr>
              <a:t>и </a:t>
            </a:r>
            <a:r>
              <a:rPr lang="en" sz="1400" dirty="0">
                <a:cs typeface="Times New Roman" panose="02020603050405020304" pitchFamily="18" charset="0"/>
              </a:rPr>
              <a:t>HLA-</a:t>
            </a:r>
            <a:r>
              <a:rPr lang="en" sz="1400" i="1" dirty="0">
                <a:cs typeface="Times New Roman" panose="02020603050405020304" pitchFamily="18" charset="0"/>
              </a:rPr>
              <a:t>DRB1</a:t>
            </a:r>
            <a:r>
              <a:rPr lang="en" sz="1400" dirty="0">
                <a:cs typeface="Times New Roman" panose="02020603050405020304" pitchFamily="18" charset="0"/>
              </a:rPr>
              <a:t>*11 </a:t>
            </a:r>
            <a:r>
              <a:rPr lang="ru-RU" sz="1400" dirty="0">
                <a:cs typeface="Times New Roman" panose="02020603050405020304" pitchFamily="18" charset="0"/>
              </a:rPr>
              <a:t>является </a:t>
            </a:r>
            <a:r>
              <a:rPr lang="ru-RU" sz="1400" dirty="0" err="1">
                <a:cs typeface="Times New Roman" panose="02020603050405020304" pitchFamily="18" charset="0"/>
              </a:rPr>
              <a:t>протективным</a:t>
            </a:r>
            <a:r>
              <a:rPr lang="ru-RU" sz="1400" dirty="0"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cs typeface="Times New Roman" panose="02020603050405020304" pitchFamily="18" charset="0"/>
              </a:rPr>
              <a:t>Рекомбинантныи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en" sz="1400" dirty="0">
                <a:cs typeface="Times New Roman" panose="02020603050405020304" pitchFamily="18" charset="0"/>
              </a:rPr>
              <a:t>HLA-DRB1*01:01 </a:t>
            </a:r>
            <a:r>
              <a:rPr lang="ru-RU" sz="1400" dirty="0">
                <a:cs typeface="Times New Roman" panose="02020603050405020304" pitchFamily="18" charset="0"/>
              </a:rPr>
              <a:t>способен с довольно </a:t>
            </a:r>
            <a:r>
              <a:rPr lang="ru-RU" sz="1400" dirty="0" err="1">
                <a:cs typeface="Times New Roman" panose="02020603050405020304" pitchFamily="18" charset="0"/>
              </a:rPr>
              <a:t>высокои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ru-RU" sz="1400" dirty="0" err="1">
                <a:cs typeface="Times New Roman" panose="02020603050405020304" pitchFamily="18" charset="0"/>
              </a:rPr>
              <a:t>аффинностью</a:t>
            </a:r>
            <a:r>
              <a:rPr lang="ru-RU" sz="1400" dirty="0">
                <a:cs typeface="Times New Roman" panose="02020603050405020304" pitchFamily="18" charset="0"/>
              </a:rPr>
              <a:t> распознавать фрагменты основного белка миелина (</a:t>
            </a:r>
            <a:r>
              <a:rPr lang="en" sz="1400" dirty="0">
                <a:cs typeface="Times New Roman" panose="02020603050405020304" pitchFamily="18" charset="0"/>
              </a:rPr>
              <a:t>MBP), </a:t>
            </a:r>
            <a:r>
              <a:rPr lang="ru-RU" sz="1400" dirty="0">
                <a:cs typeface="Times New Roman" panose="02020603050405020304" pitchFamily="18" charset="0"/>
              </a:rPr>
              <a:t>одного из </a:t>
            </a:r>
            <a:r>
              <a:rPr lang="ru-RU" sz="1400" dirty="0" err="1">
                <a:cs typeface="Times New Roman" panose="02020603050405020304" pitchFamily="18" charset="0"/>
              </a:rPr>
              <a:t>аутоантигенов</a:t>
            </a:r>
            <a:r>
              <a:rPr lang="ru-RU" sz="1400" dirty="0">
                <a:cs typeface="Times New Roman" panose="02020603050405020304" pitchFamily="18" charset="0"/>
              </a:rPr>
              <a:t> при РС, однако при сравнении кинетических параметров загрузки пептидов </a:t>
            </a:r>
            <a:r>
              <a:rPr lang="en" sz="1400" dirty="0">
                <a:cs typeface="Times New Roman" panose="02020603050405020304" pitchFamily="18" charset="0"/>
              </a:rPr>
              <a:t>MBP </a:t>
            </a:r>
            <a:r>
              <a:rPr lang="ru-RU" sz="1400" dirty="0">
                <a:cs typeface="Times New Roman" panose="02020603050405020304" pitchFamily="18" charset="0"/>
              </a:rPr>
              <a:t>и вирусного </a:t>
            </a:r>
            <a:r>
              <a:rPr lang="en" sz="1400" dirty="0">
                <a:cs typeface="Times New Roman" panose="02020603050405020304" pitchFamily="18" charset="0"/>
              </a:rPr>
              <a:t>HA </a:t>
            </a:r>
            <a:r>
              <a:rPr lang="ru-RU" sz="1400" dirty="0">
                <a:cs typeface="Times New Roman" panose="02020603050405020304" pitchFamily="18" charset="0"/>
              </a:rPr>
              <a:t>на </a:t>
            </a:r>
            <a:r>
              <a:rPr lang="en" sz="1400" dirty="0">
                <a:cs typeface="Times New Roman" panose="02020603050405020304" pitchFamily="18" charset="0"/>
              </a:rPr>
              <a:t>HLA-DRB1*01:01, </a:t>
            </a:r>
            <a:r>
              <a:rPr lang="ru-RU" sz="1400" dirty="0" err="1">
                <a:cs typeface="Times New Roman" panose="02020603050405020304" pitchFamily="18" charset="0"/>
              </a:rPr>
              <a:t>катализируемои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en" sz="1400" dirty="0">
                <a:cs typeface="Times New Roman" panose="02020603050405020304" pitchFamily="18" charset="0"/>
              </a:rPr>
              <a:t>HLA-DM, </a:t>
            </a:r>
            <a:r>
              <a:rPr lang="ru-RU" sz="1400" dirty="0">
                <a:cs typeface="Times New Roman" panose="02020603050405020304" pitchFamily="18" charset="0"/>
              </a:rPr>
              <a:t>была показана значительно более низкая скорость обмена </a:t>
            </a:r>
            <a:r>
              <a:rPr lang="en" sz="1400" dirty="0">
                <a:cs typeface="Times New Roman" panose="02020603050405020304" pitchFamily="18" charset="0"/>
              </a:rPr>
              <a:t>CLIP </a:t>
            </a:r>
            <a:r>
              <a:rPr lang="ru-RU" sz="1400" dirty="0">
                <a:cs typeface="Times New Roman" panose="02020603050405020304" pitchFamily="18" charset="0"/>
              </a:rPr>
              <a:t>на пептиды </a:t>
            </a:r>
            <a:r>
              <a:rPr lang="en" sz="1400" dirty="0">
                <a:cs typeface="Times New Roman" panose="02020603050405020304" pitchFamily="18" charset="0"/>
              </a:rPr>
              <a:t>MBP. </a:t>
            </a:r>
            <a:r>
              <a:rPr lang="ru-RU" sz="1400" dirty="0">
                <a:cs typeface="Times New Roman" panose="02020603050405020304" pitchFamily="18" charset="0"/>
              </a:rPr>
              <a:t>Мы предполагаем, что наблюдаемые </a:t>
            </a:r>
            <a:r>
              <a:rPr lang="ru-RU" sz="1400" dirty="0" err="1">
                <a:cs typeface="Times New Roman" panose="02020603050405020304" pitchFamily="18" charset="0"/>
              </a:rPr>
              <a:t>протективные</a:t>
            </a:r>
            <a:r>
              <a:rPr lang="ru-RU" sz="1400" dirty="0"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cs typeface="Times New Roman" panose="02020603050405020304" pitchFamily="18" charset="0"/>
              </a:rPr>
              <a:t>свойства</a:t>
            </a:r>
            <a:r>
              <a:rPr lang="ru-RU" sz="1400" dirty="0">
                <a:cs typeface="Times New Roman" panose="02020603050405020304" pitchFamily="18" charset="0"/>
              </a:rPr>
              <a:t> группы </a:t>
            </a:r>
            <a:r>
              <a:rPr lang="ru-RU" sz="1400" dirty="0" err="1">
                <a:cs typeface="Times New Roman" panose="02020603050405020304" pitchFamily="18" charset="0"/>
              </a:rPr>
              <a:t>аллелеи</a:t>
            </a:r>
            <a:r>
              <a:rPr lang="ru-RU" sz="1400" dirty="0">
                <a:cs typeface="Times New Roman" panose="02020603050405020304" pitchFamily="18" charset="0"/>
              </a:rPr>
              <a:t>̆ </a:t>
            </a:r>
            <a:r>
              <a:rPr lang="en" sz="1400" dirty="0">
                <a:cs typeface="Times New Roman" panose="02020603050405020304" pitchFamily="18" charset="0"/>
              </a:rPr>
              <a:t>HLA-DRB1*01 </a:t>
            </a:r>
            <a:r>
              <a:rPr lang="ru-RU" sz="1400" dirty="0">
                <a:cs typeface="Times New Roman" panose="02020603050405020304" pitchFamily="18" charset="0"/>
              </a:rPr>
              <a:t>могут быть непосредственно связаны со способностью </a:t>
            </a:r>
            <a:r>
              <a:rPr lang="en" sz="1400" dirty="0">
                <a:cs typeface="Times New Roman" panose="02020603050405020304" pitchFamily="18" charset="0"/>
              </a:rPr>
              <a:t>HLA-DRB1*01:01 </a:t>
            </a:r>
            <a:r>
              <a:rPr lang="ru-RU" sz="1400" dirty="0">
                <a:cs typeface="Times New Roman" panose="02020603050405020304" pitchFamily="18" charset="0"/>
              </a:rPr>
              <a:t>кинетически различать пептиды </a:t>
            </a:r>
            <a:r>
              <a:rPr lang="ru-RU" sz="1400" dirty="0" err="1">
                <a:cs typeface="Times New Roman" panose="02020603050405020304" pitchFamily="18" charset="0"/>
              </a:rPr>
              <a:t>экзогеннои</a:t>
            </a:r>
            <a:r>
              <a:rPr lang="ru-RU" sz="1400" dirty="0">
                <a:cs typeface="Times New Roman" panose="02020603050405020304" pitchFamily="18" charset="0"/>
              </a:rPr>
              <a:t>̆ и </a:t>
            </a:r>
            <a:r>
              <a:rPr lang="ru-RU" sz="1400" dirty="0" err="1">
                <a:cs typeface="Times New Roman" panose="02020603050405020304" pitchFamily="18" charset="0"/>
              </a:rPr>
              <a:t>эндогеннои</a:t>
            </a:r>
            <a:r>
              <a:rPr lang="ru-RU" sz="1400" dirty="0">
                <a:cs typeface="Times New Roman" panose="02020603050405020304" pitchFamily="18" charset="0"/>
              </a:rPr>
              <a:t>̆ природы.</a:t>
            </a:r>
          </a:p>
        </p:txBody>
      </p:sp>
    </p:spTree>
    <p:extLst>
      <p:ext uri="{BB962C8B-B14F-4D97-AF65-F5344CB8AC3E}">
        <p14:creationId xmlns:p14="http://schemas.microsoft.com/office/powerpoint/2010/main" val="2888785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683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белков гормональной регуляции (А.А.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Белогуров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ОТКРЫТИЕ НОВОГО КЛАССА УБИКВИТИН-НЕЗАВИСИМЫХ ПРОТЕАСОМНЫХ ДЕГРОНОВ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C87C7BF-A000-44A0-8B05-53E55BC035DA}"/>
              </a:ext>
            </a:extLst>
          </p:cNvPr>
          <p:cNvSpPr/>
          <p:nvPr/>
        </p:nvSpPr>
        <p:spPr>
          <a:xfrm>
            <a:off x="363089" y="1014139"/>
            <a:ext cx="7330801" cy="4915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387D8AD-07B5-49B4-8612-00B051AD4797}"/>
              </a:ext>
            </a:extLst>
          </p:cNvPr>
          <p:cNvSpPr txBox="1"/>
          <p:nvPr/>
        </p:nvSpPr>
        <p:spPr>
          <a:xfrm>
            <a:off x="7893600" y="965561"/>
            <a:ext cx="4177137" cy="49981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1811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Большинство из тысяч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клетках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млекопитающих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распознаются протеасомой только будучи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конъюгированными с убиквитином, представляющим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собой универсальный  сигнал деградации. Убиквитин-независимое расщепление белков объясняется наличием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природе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двух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классов протеасомных сигналов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специфической аминокислотной  последовательности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или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посттрансляцион</a:t>
            </a:r>
            <a:r>
              <a:rPr lang="en-US" sz="1200" spc="5" dirty="0" err="1">
                <a:solidFill>
                  <a:srgbClr val="282A2B"/>
                </a:solidFill>
                <a:cs typeface="Arial"/>
              </a:rPr>
              <a:t>-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ной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модификации,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которые распознаются регуляторными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субъединицами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протеасомы.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Исторически было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показано, что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первый из них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пристутствует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орнитин-декарбоксилазе, тогда как ацетилирование коровых гистонов относительно недавно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было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заявлено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качестве второго класса. </a:t>
            </a:r>
            <a:endParaRPr lang="en-US" sz="1200" spc="5" dirty="0">
              <a:solidFill>
                <a:srgbClr val="282A2B"/>
              </a:solidFill>
              <a:cs typeface="Arial"/>
            </a:endParaRPr>
          </a:p>
          <a:p>
            <a:pPr marR="11811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настоящей работе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нами  был открыт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третий класс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убиквитин-независимых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дегронов, опосредуемый зарядом. Обнаруженные дегроны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классифицировать как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моносоставные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последовательности  длиной примерно 70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Å,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обогащенные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основными аминокислотными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остатками.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Этот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класс сигналов деградации наиболее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эффективно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узнается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REGa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или</a:t>
            </a:r>
            <a:r>
              <a:rPr sz="1200" spc="5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REGg</a:t>
            </a:r>
            <a:r>
              <a:rPr lang="en-US"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кепированными</a:t>
            </a:r>
            <a:r>
              <a:rPr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протеасомами.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endParaRPr lang="en-US" sz="1200" spc="30" dirty="0">
              <a:solidFill>
                <a:srgbClr val="282A2B"/>
              </a:solidFill>
              <a:cs typeface="Arial"/>
            </a:endParaRPr>
          </a:p>
          <a:p>
            <a:pPr marR="11811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В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совокупности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наши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результаты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свидетельствуют</a:t>
            </a:r>
            <a:r>
              <a:rPr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о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новой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модальности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взаимосвязи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протеасомы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субстрата</a:t>
            </a:r>
            <a:r>
              <a:rPr sz="12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обход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системы</a:t>
            </a:r>
            <a:r>
              <a:rPr sz="12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убиквитинирования.</a:t>
            </a:r>
            <a:endParaRPr sz="1200" dirty="0">
              <a:cs typeface="Arial"/>
            </a:endParaRPr>
          </a:p>
          <a:p>
            <a:endParaRPr sz="1200" dirty="0">
              <a:cs typeface="Arial"/>
            </a:endParaRPr>
          </a:p>
          <a:p>
            <a:r>
              <a:rPr sz="1200" spc="5" dirty="0" err="1">
                <a:solidFill>
                  <a:srgbClr val="800000"/>
                </a:solidFill>
                <a:cs typeface="Arial"/>
              </a:rPr>
              <a:t>Kudriaeva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200" spc="10" dirty="0">
                <a:solidFill>
                  <a:srgbClr val="800000"/>
                </a:solidFill>
                <a:cs typeface="Arial"/>
              </a:rPr>
              <a:t>A и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др. (2019) Charge-mediated proteasome targeting. </a:t>
            </a:r>
            <a:r>
              <a:rPr sz="1200" b="1" i="1" spc="10" dirty="0">
                <a:solidFill>
                  <a:srgbClr val="800000"/>
                </a:solidFill>
                <a:cs typeface="Arial"/>
              </a:rPr>
              <a:t>FASEB J</a:t>
            </a:r>
            <a:r>
              <a:rPr sz="1200" b="1" i="1" spc="35" dirty="0">
                <a:solidFill>
                  <a:srgbClr val="800000"/>
                </a:solidFill>
                <a:cs typeface="Arial"/>
              </a:rPr>
              <a:t> </a:t>
            </a:r>
            <a:r>
              <a:rPr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IF </a:t>
            </a:r>
            <a:r>
              <a:rPr sz="1200" b="1" i="1" spc="5" dirty="0">
                <a:solidFill>
                  <a:srgbClr val="800000"/>
                </a:solidFill>
                <a:cs typeface="Arial"/>
              </a:rPr>
              <a:t>5.391)</a:t>
            </a:r>
            <a:endParaRPr sz="12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22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683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29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химии протеолитических ферментов (И.В. Смирнов)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6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ОПРЕДЕЛЕНИЕ  СТРУКТУРЫ  АТР-ЗАВИСИМОЙ  </a:t>
            </a:r>
            <a:r>
              <a:rPr lang="en-US" alt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LonA</a:t>
            </a:r>
            <a:r>
              <a:rPr lang="en-US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ПРОТЕАЗЫ  </a:t>
            </a:r>
            <a:r>
              <a:rPr lang="en-US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E. COLI </a:t>
            </a:r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–  КЛЮЧЕВОГО  ФЕРМЕНТА  СИСТЕМЫ  КОНТРОЛЯ  КАЧЕСТВА  КЛЕТОЧНЫХ  БЕЛКОВ </a:t>
            </a:r>
            <a:endParaRPr lang="ru-RU" sz="1600" b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08DCB6-ED8E-4A84-BA3B-3C0B4C23AF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2" r="444" b="8149"/>
          <a:stretch/>
        </p:blipFill>
        <p:spPr>
          <a:xfrm>
            <a:off x="363091" y="1144138"/>
            <a:ext cx="8435470" cy="510099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B3E037-5E3D-409C-87E1-B923F6324C16}"/>
              </a:ext>
            </a:extLst>
          </p:cNvPr>
          <p:cNvSpPr/>
          <p:nvPr/>
        </p:nvSpPr>
        <p:spPr>
          <a:xfrm>
            <a:off x="8900159" y="1352957"/>
            <a:ext cx="3155595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400" dirty="0" err="1">
                <a:solidFill>
                  <a:srgbClr val="800000"/>
                </a:solidFill>
              </a:rPr>
              <a:t>Rotanova</a:t>
            </a:r>
            <a:r>
              <a:rPr lang="en-US" sz="1400" dirty="0">
                <a:solidFill>
                  <a:srgbClr val="800000"/>
                </a:solidFill>
              </a:rPr>
              <a:t> T.V., </a:t>
            </a:r>
            <a:r>
              <a:rPr lang="en-US" sz="1400" dirty="0" err="1">
                <a:solidFill>
                  <a:srgbClr val="800000"/>
                </a:solidFill>
              </a:rPr>
              <a:t>Andrianova</a:t>
            </a:r>
            <a:r>
              <a:rPr lang="en-US" sz="1400" dirty="0">
                <a:solidFill>
                  <a:srgbClr val="800000"/>
                </a:solidFill>
              </a:rPr>
              <a:t> A.G., </a:t>
            </a:r>
            <a:r>
              <a:rPr lang="en-US" sz="1400" dirty="0" err="1">
                <a:solidFill>
                  <a:srgbClr val="800000"/>
                </a:solidFill>
              </a:rPr>
              <a:t>Kudzhaev</a:t>
            </a:r>
            <a:r>
              <a:rPr lang="en-US" sz="1400" dirty="0">
                <a:solidFill>
                  <a:srgbClr val="800000"/>
                </a:solidFill>
              </a:rPr>
              <a:t> A.M., Li M., </a:t>
            </a:r>
            <a:r>
              <a:rPr lang="en-US" sz="1400" dirty="0" err="1">
                <a:solidFill>
                  <a:srgbClr val="800000"/>
                </a:solidFill>
              </a:rPr>
              <a:t>Botos</a:t>
            </a:r>
            <a:r>
              <a:rPr lang="en-US" sz="1400" dirty="0">
                <a:solidFill>
                  <a:srgbClr val="800000"/>
                </a:solidFill>
              </a:rPr>
              <a:t> I., </a:t>
            </a:r>
            <a:r>
              <a:rPr lang="en-US" sz="1400" dirty="0" err="1">
                <a:solidFill>
                  <a:srgbClr val="800000"/>
                </a:solidFill>
              </a:rPr>
              <a:t>Wlodawer</a:t>
            </a:r>
            <a:r>
              <a:rPr lang="en-US" sz="1400" dirty="0">
                <a:solidFill>
                  <a:srgbClr val="800000"/>
                </a:solidFill>
              </a:rPr>
              <a:t> A., </a:t>
            </a:r>
            <a:r>
              <a:rPr lang="en-US" sz="1400" dirty="0" err="1">
                <a:solidFill>
                  <a:srgbClr val="800000"/>
                </a:solidFill>
              </a:rPr>
              <a:t>Gustchina</a:t>
            </a:r>
            <a:r>
              <a:rPr lang="en-US" sz="1400" dirty="0">
                <a:solidFill>
                  <a:srgbClr val="800000"/>
                </a:solidFill>
              </a:rPr>
              <a:t> A. (2019) </a:t>
            </a:r>
            <a:r>
              <a:rPr lang="en-US" sz="1400" b="1" i="1" dirty="0">
                <a:solidFill>
                  <a:srgbClr val="800000"/>
                </a:solidFill>
              </a:rPr>
              <a:t>FEBS </a:t>
            </a:r>
            <a:r>
              <a:rPr lang="en-US" sz="1400" b="1" i="1" dirty="0" err="1">
                <a:solidFill>
                  <a:srgbClr val="800000"/>
                </a:solidFill>
              </a:rPr>
              <a:t>OpenBio</a:t>
            </a:r>
            <a:r>
              <a:rPr lang="ru-RU" sz="1400" b="1" i="1" dirty="0">
                <a:solidFill>
                  <a:srgbClr val="800000"/>
                </a:solidFill>
              </a:rPr>
              <a:t> (ИФ 4.739)</a:t>
            </a:r>
            <a:r>
              <a:rPr lang="en-US" sz="1400" dirty="0">
                <a:solidFill>
                  <a:srgbClr val="800000"/>
                </a:solidFill>
              </a:rPr>
              <a:t>, 9, 1</a:t>
            </a:r>
            <a:r>
              <a:rPr lang="ru-RU" sz="1400" dirty="0">
                <a:solidFill>
                  <a:srgbClr val="800000"/>
                </a:solidFill>
              </a:rPr>
              <a:t>536</a:t>
            </a:r>
            <a:r>
              <a:rPr lang="en-US" sz="1400" dirty="0">
                <a:solidFill>
                  <a:srgbClr val="800000"/>
                </a:solidFill>
              </a:rPr>
              <a:t>-1</a:t>
            </a:r>
            <a:r>
              <a:rPr lang="ru-RU" sz="1400" dirty="0">
                <a:solidFill>
                  <a:srgbClr val="800000"/>
                </a:solidFill>
              </a:rPr>
              <a:t>551</a:t>
            </a:r>
            <a:r>
              <a:rPr lang="en-US" sz="1400" dirty="0">
                <a:solidFill>
                  <a:srgbClr val="800000"/>
                </a:solidFill>
              </a:rPr>
              <a:t>. DOI</a:t>
            </a:r>
            <a:r>
              <a:rPr lang="ru-RU" sz="1400" dirty="0">
                <a:solidFill>
                  <a:srgbClr val="800000"/>
                </a:solidFill>
              </a:rPr>
              <a:t>: 10.1002/2211-5463.12691. </a:t>
            </a:r>
          </a:p>
          <a:p>
            <a:pPr>
              <a:defRPr/>
            </a:pPr>
            <a:r>
              <a:rPr lang="en-US" sz="1400" dirty="0" err="1">
                <a:solidFill>
                  <a:srgbClr val="800000"/>
                </a:solidFill>
              </a:rPr>
              <a:t>Botos</a:t>
            </a:r>
            <a:r>
              <a:rPr lang="en-US" sz="1400" dirty="0">
                <a:solidFill>
                  <a:srgbClr val="800000"/>
                </a:solidFill>
              </a:rPr>
              <a:t> I.,</a:t>
            </a:r>
            <a:r>
              <a:rPr lang="ru-RU" sz="1400" dirty="0">
                <a:solidFill>
                  <a:srgbClr val="800000"/>
                </a:solidFill>
              </a:rPr>
              <a:t>…,</a:t>
            </a:r>
            <a:r>
              <a:rPr lang="en-US" sz="1400" dirty="0">
                <a:solidFill>
                  <a:srgbClr val="800000"/>
                </a:solidFill>
              </a:rPr>
              <a:t> </a:t>
            </a:r>
            <a:r>
              <a:rPr lang="en-US" sz="1400" dirty="0" err="1">
                <a:solidFill>
                  <a:srgbClr val="800000"/>
                </a:solidFill>
              </a:rPr>
              <a:t>Kudzhaev</a:t>
            </a:r>
            <a:r>
              <a:rPr lang="en-US" sz="1400" dirty="0">
                <a:solidFill>
                  <a:srgbClr val="800000"/>
                </a:solidFill>
              </a:rPr>
              <a:t> A.M., </a:t>
            </a:r>
            <a:r>
              <a:rPr lang="en-US" sz="1400" dirty="0" err="1">
                <a:solidFill>
                  <a:srgbClr val="800000"/>
                </a:solidFill>
              </a:rPr>
              <a:t>Rotanova</a:t>
            </a:r>
            <a:r>
              <a:rPr lang="en-US" sz="1400" dirty="0">
                <a:solidFill>
                  <a:srgbClr val="800000"/>
                </a:solidFill>
              </a:rPr>
              <a:t> T.V., </a:t>
            </a:r>
            <a:r>
              <a:rPr lang="ru-RU" sz="1400" dirty="0">
                <a:solidFill>
                  <a:srgbClr val="800000"/>
                </a:solidFill>
              </a:rPr>
              <a:t>…</a:t>
            </a:r>
            <a:r>
              <a:rPr lang="en-US" sz="1400" dirty="0">
                <a:solidFill>
                  <a:srgbClr val="800000"/>
                </a:solidFill>
              </a:rPr>
              <a:t>,</a:t>
            </a:r>
            <a:r>
              <a:rPr lang="ru-RU" sz="1400" dirty="0">
                <a:solidFill>
                  <a:srgbClr val="800000"/>
                </a:solidFill>
              </a:rPr>
              <a:t> </a:t>
            </a:r>
            <a:r>
              <a:rPr lang="en-US" sz="1400" dirty="0" err="1">
                <a:solidFill>
                  <a:srgbClr val="800000"/>
                </a:solidFill>
              </a:rPr>
              <a:t>Gustchina</a:t>
            </a:r>
            <a:r>
              <a:rPr lang="en-US" sz="1400" dirty="0">
                <a:solidFill>
                  <a:srgbClr val="800000"/>
                </a:solidFill>
              </a:rPr>
              <a:t> A.</a:t>
            </a:r>
            <a:r>
              <a:rPr lang="ru-RU" sz="1400" dirty="0">
                <a:solidFill>
                  <a:srgbClr val="800000"/>
                </a:solidFill>
              </a:rPr>
              <a:t>,</a:t>
            </a:r>
            <a:r>
              <a:rPr lang="en-US" sz="1400" dirty="0">
                <a:solidFill>
                  <a:srgbClr val="800000"/>
                </a:solidFill>
              </a:rPr>
              <a:t> </a:t>
            </a:r>
            <a:r>
              <a:rPr lang="en-US" sz="1400" dirty="0" err="1">
                <a:solidFill>
                  <a:srgbClr val="800000"/>
                </a:solidFill>
              </a:rPr>
              <a:t>Wlodawer</a:t>
            </a:r>
            <a:r>
              <a:rPr lang="en-US" sz="1400" dirty="0">
                <a:solidFill>
                  <a:srgbClr val="800000"/>
                </a:solidFill>
              </a:rPr>
              <a:t> A. (2019) </a:t>
            </a:r>
            <a:r>
              <a:rPr lang="en-US" sz="1400" b="1" i="1" dirty="0" err="1">
                <a:solidFill>
                  <a:srgbClr val="800000"/>
                </a:solidFill>
              </a:rPr>
              <a:t>Curr</a:t>
            </a:r>
            <a:r>
              <a:rPr lang="en-US" sz="1400" b="1" i="1" dirty="0">
                <a:solidFill>
                  <a:srgbClr val="800000"/>
                </a:solidFill>
              </a:rPr>
              <a:t>. Res. Struct. Biol.</a:t>
            </a:r>
            <a:r>
              <a:rPr lang="ru-RU" sz="1400" b="1" i="1" dirty="0">
                <a:solidFill>
                  <a:srgbClr val="800000"/>
                </a:solidFill>
              </a:rPr>
              <a:t> (ИФ 7,052)</a:t>
            </a:r>
            <a:r>
              <a:rPr lang="en-US" sz="1400" i="1" dirty="0">
                <a:solidFill>
                  <a:srgbClr val="800000"/>
                </a:solidFill>
              </a:rPr>
              <a:t>, </a:t>
            </a:r>
            <a:r>
              <a:rPr lang="en-US" sz="1400" dirty="0">
                <a:solidFill>
                  <a:srgbClr val="800000"/>
                </a:solidFill>
              </a:rPr>
              <a:t>1, 1</a:t>
            </a:r>
            <a:r>
              <a:rPr lang="ru-RU" sz="1400" dirty="0">
                <a:solidFill>
                  <a:srgbClr val="800000"/>
                </a:solidFill>
              </a:rPr>
              <a:t>3</a:t>
            </a:r>
            <a:r>
              <a:rPr lang="en-US" sz="1400" dirty="0">
                <a:solidFill>
                  <a:srgbClr val="800000"/>
                </a:solidFill>
              </a:rPr>
              <a:t>-</a:t>
            </a:r>
            <a:r>
              <a:rPr lang="ru-RU" sz="1400" dirty="0">
                <a:solidFill>
                  <a:srgbClr val="800000"/>
                </a:solidFill>
              </a:rPr>
              <a:t>20</a:t>
            </a:r>
            <a:r>
              <a:rPr lang="en-US" sz="1400" dirty="0">
                <a:solidFill>
                  <a:srgbClr val="800000"/>
                </a:solidFill>
              </a:rPr>
              <a:t>. doi.org/10.1016/j.crstbi.2019.10.001.</a:t>
            </a:r>
            <a:endParaRPr lang="ru-RU" sz="1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07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химии протеолитических ферментов (И.В. Смирнов)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СОЗДАНИЕ ОТЕЧЕСТВЕННЫХ АНАЛОГОВ ГОРМОНАЛЬНЫХ ПРЕПАРАТОВ (</a:t>
            </a:r>
            <a:r>
              <a:rPr lang="ru-RU" alt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рч</a:t>
            </a:r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-ТТГ, </a:t>
            </a:r>
            <a:r>
              <a:rPr lang="ru-RU" alt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рч</a:t>
            </a:r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-ФСГ, </a:t>
            </a:r>
            <a:r>
              <a:rPr lang="ru-RU" alt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рч</a:t>
            </a:r>
            <a: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-ЛГ)</a:t>
            </a:r>
            <a:br>
              <a:rPr lang="ru-RU" alt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СОВМЕСТНЫЙ ПРОЕКТ ИБХ РАН И НМИЦ ЭНДОКРИНОЛОГИИ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FD5754-5FF6-4480-AA06-4AB0799D5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5" y="1070687"/>
            <a:ext cx="5067718" cy="42366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0DDAC7-A6BE-49FD-A496-19F017F3338F}"/>
              </a:ext>
            </a:extLst>
          </p:cNvPr>
          <p:cNvSpPr txBox="1"/>
          <p:nvPr/>
        </p:nvSpPr>
        <p:spPr>
          <a:xfrm>
            <a:off x="220326" y="5502274"/>
            <a:ext cx="513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Первичная и модель третичной структуры </a:t>
            </a:r>
            <a:r>
              <a:rPr lang="ru-RU" sz="1200" dirty="0" err="1"/>
              <a:t>тиротропина</a:t>
            </a:r>
            <a:r>
              <a:rPr lang="ru-RU" sz="1200" dirty="0"/>
              <a:t>-альфа с рецептором. Три сайта гликозилирования окрашены в цвета их основной цепи: </a:t>
            </a:r>
            <a:r>
              <a:rPr lang="ru-RU" sz="1200" b="1" dirty="0">
                <a:solidFill>
                  <a:srgbClr val="00B050"/>
                </a:solidFill>
              </a:rPr>
              <a:t>зеленый для α-субъединицы </a:t>
            </a:r>
            <a:r>
              <a:rPr lang="ru-RU" sz="1200" dirty="0"/>
              <a:t>и </a:t>
            </a:r>
            <a:r>
              <a:rPr lang="ru-RU" sz="1200" b="1" dirty="0">
                <a:solidFill>
                  <a:srgbClr val="FF66FF"/>
                </a:solidFill>
              </a:rPr>
              <a:t>фиолетовый для β-субъединицы</a:t>
            </a:r>
            <a:endParaRPr lang="ru-RU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CACC69-6F92-4701-B6EF-1D08F4662908}"/>
              </a:ext>
            </a:extLst>
          </p:cNvPr>
          <p:cNvSpPr txBox="1"/>
          <p:nvPr/>
        </p:nvSpPr>
        <p:spPr>
          <a:xfrm>
            <a:off x="6262255" y="1070687"/>
            <a:ext cx="57935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/>
              <a:t>Цель: </a:t>
            </a:r>
            <a:r>
              <a:rPr lang="ru-RU" altLang="ru-RU" sz="1400" dirty="0"/>
              <a:t>организация импортозамещающего производства ГЛС, доклинических и клинических исследований, получение регистрации в РФ и клиническом применении  (эндокринологии, онкологии, гинекологии).</a:t>
            </a:r>
          </a:p>
          <a:p>
            <a:pPr>
              <a:spcAft>
                <a:spcPts val="600"/>
              </a:spcAft>
            </a:pPr>
            <a:r>
              <a:rPr lang="ru-RU" sz="1400" b="1" dirty="0" err="1"/>
              <a:t>рчТТГ</a:t>
            </a:r>
            <a:r>
              <a:rPr lang="ru-RU" sz="1400" dirty="0"/>
              <a:t> необходим для послеоперационной диагностики и терапии радиоактивным йодом на фоне кратковременного высокого уровня ТТГ. Позволяет избегать гипотиреоза и его возможных осложнений и снижает лучевую нагрузку на костный мозг, слюнные железы, гонады, сетчатку глаза и др.</a:t>
            </a:r>
          </a:p>
          <a:p>
            <a:pPr>
              <a:spcAft>
                <a:spcPts val="600"/>
              </a:spcAft>
            </a:pPr>
            <a:r>
              <a:rPr lang="ru-RU" altLang="ru-RU" sz="1400" b="1" dirty="0">
                <a:solidFill>
                  <a:srgbClr val="800000"/>
                </a:solidFill>
              </a:rPr>
              <a:t>СТАДИЯ РАЗРАБОТКИ:</a:t>
            </a:r>
          </a:p>
          <a:p>
            <a:pPr marL="342900" indent="-342900">
              <a:spcAft>
                <a:spcPts val="600"/>
              </a:spcAft>
              <a:buClr>
                <a:srgbClr val="800000"/>
              </a:buClr>
              <a:buFont typeface="+mj-lt"/>
              <a:buAutoNum type="arabicPeriod"/>
            </a:pPr>
            <a:r>
              <a:rPr lang="ru-RU" altLang="ru-RU" sz="1400" b="1" dirty="0" err="1"/>
              <a:t>рч</a:t>
            </a:r>
            <a:r>
              <a:rPr lang="ru-RU" altLang="ru-RU" sz="1400" b="1" dirty="0"/>
              <a:t>-ТТГ и </a:t>
            </a:r>
            <a:r>
              <a:rPr lang="ru-RU" altLang="ru-RU" sz="1400" b="1" dirty="0" err="1"/>
              <a:t>рч</a:t>
            </a:r>
            <a:r>
              <a:rPr lang="ru-RU" altLang="ru-RU" sz="1400" b="1" dirty="0"/>
              <a:t>-ЛГ – НИОКР</a:t>
            </a:r>
            <a:br>
              <a:rPr lang="ru-RU" altLang="ru-RU" sz="1400" dirty="0"/>
            </a:br>
            <a:r>
              <a:rPr lang="ru-RU" altLang="ru-RU" sz="1400" dirty="0"/>
              <a:t>Срок реализации проекта до стадии клинических исследований – 3 года. </a:t>
            </a:r>
          </a:p>
          <a:p>
            <a:pPr marL="342900" indent="-342900">
              <a:spcAft>
                <a:spcPts val="600"/>
              </a:spcAft>
              <a:buClr>
                <a:srgbClr val="800000"/>
              </a:buClr>
              <a:buFont typeface="+mj-lt"/>
              <a:buAutoNum type="arabicPeriod"/>
            </a:pPr>
            <a:r>
              <a:rPr lang="ru-RU" altLang="ru-RU" sz="1400" b="1" dirty="0" err="1"/>
              <a:t>рч</a:t>
            </a:r>
            <a:r>
              <a:rPr lang="ru-RU" altLang="ru-RU" sz="1400" b="1" dirty="0"/>
              <a:t>-ФСГ – Препарат прошел доклинические исследования. </a:t>
            </a:r>
            <a:br>
              <a:rPr lang="ru-RU" altLang="ru-RU" sz="1400" dirty="0"/>
            </a:br>
            <a:r>
              <a:rPr lang="ru-RU" altLang="ru-RU" sz="1400" dirty="0"/>
              <a:t>Срок реализации клинических исследований 3 года.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31541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рентгеноструктурных исследований биополимеров (Плетнёв В.З.)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ФЛУОРЕСЦЕНТНЫЙ БИОМАРКЕР С ОСТАТКОМ </a:t>
            </a:r>
            <a:r>
              <a:rPr 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Ala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В ТРЕТЬЕЙ ПОЗИЦИИ ХРОМОФОРОБРАЗУЮЩЕЙ ТРИАДЫ.  РЕНТГЕНОСТРУКТУРНЫЕ ИССЛЕДОВАНИЯ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7D4D3AE-A52A-4ABE-B24D-382B09231E7F}"/>
              </a:ext>
            </a:extLst>
          </p:cNvPr>
          <p:cNvSpPr/>
          <p:nvPr/>
        </p:nvSpPr>
        <p:spPr>
          <a:xfrm>
            <a:off x="776748" y="993057"/>
            <a:ext cx="4783543" cy="52580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74B3ECA-AC49-4F8C-9AE7-F3F338C78313}"/>
              </a:ext>
            </a:extLst>
          </p:cNvPr>
          <p:cNvSpPr txBox="1"/>
          <p:nvPr/>
        </p:nvSpPr>
        <p:spPr>
          <a:xfrm>
            <a:off x="6520873" y="993057"/>
            <a:ext cx="5534882" cy="3259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Методом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рентгеноструктурного анализа установлены пространственные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структуры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структурно-функциональная взаимосвязь четырех флуоресцентных белков, LanFP6G, LanFP6A,  LanFP10G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LanFP10A,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малоизученной группы хордовых (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Branchiostoma </a:t>
            </a:r>
            <a:r>
              <a:rPr sz="1400" i="1" dirty="0">
                <a:solidFill>
                  <a:srgbClr val="282A2B"/>
                </a:solidFill>
                <a:cs typeface="Arial"/>
              </a:rPr>
              <a:t>floridae</a:t>
            </a:r>
            <a:r>
              <a:rPr sz="1400" dirty="0">
                <a:solidFill>
                  <a:srgbClr val="282A2B"/>
                </a:solidFill>
                <a:cs typeface="Arial"/>
              </a:rPr>
              <a:t>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разрешением 1.20, 1.35, 1.30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1.81Å , соответственно. </a:t>
            </a:r>
            <a:endParaRPr lang="en-US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Впервые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семействе GFP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подобных  белков установлена структура флуоресцентного LanFP10A,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третьей позиции зрелого хромофора находится остаток Ala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вместо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строго консервативного остатка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Gly.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Muslinkina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L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Structural Factors Enabling Successful GFP-Like Proteins with Alanine as the Third Chromophore-Forming Residue.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Mol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</a:t>
            </a:r>
            <a:r>
              <a:rPr sz="1400" b="1" i="1" spc="10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IF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5.067)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3680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 клеточной биологии рецепторов (А.Г. Петренко)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СТРУКТУРНЫЕ ИССЛЕДОВАННИЯ ЭКТОДОМЕНА РЕЦЕПТОРНОЙ ТИРОЗИНКИНАЗЫ IRR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2AACA5-40C3-464A-B115-DDC86D9CC7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558" b="-853"/>
          <a:stretch/>
        </p:blipFill>
        <p:spPr>
          <a:xfrm>
            <a:off x="136245" y="1011531"/>
            <a:ext cx="4528119" cy="3364747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24CF361D-027D-49FB-9385-901B2113C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312" y="4218773"/>
            <a:ext cx="2169701" cy="1639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135CC944-854E-4C0D-9405-9DEDF56DA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255" y="4248728"/>
            <a:ext cx="1729498" cy="157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C8252A-9A35-4184-8095-95315AEF2801}"/>
              </a:ext>
            </a:extLst>
          </p:cNvPr>
          <p:cNvSpPr/>
          <p:nvPr/>
        </p:nvSpPr>
        <p:spPr>
          <a:xfrm>
            <a:off x="4553527" y="1053026"/>
            <a:ext cx="7502227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200" dirty="0">
                <a:cs typeface="Arial" pitchFamily="34" charset="0"/>
              </a:rPr>
              <a:t>Используя новую методику очистки </a:t>
            </a:r>
            <a:r>
              <a:rPr lang="ru-RU" sz="1200" dirty="0" err="1">
                <a:cs typeface="Arial" pitchFamily="34" charset="0"/>
              </a:rPr>
              <a:t>эктодомена</a:t>
            </a:r>
            <a:r>
              <a:rPr lang="ru-RU" sz="1200" dirty="0">
                <a:cs typeface="Arial" pitchFamily="34" charset="0"/>
              </a:rPr>
              <a:t> рецепторной </a:t>
            </a:r>
            <a:r>
              <a:rPr lang="ru-RU" sz="1200" dirty="0" err="1">
                <a:cs typeface="Arial" pitchFamily="34" charset="0"/>
              </a:rPr>
              <a:t>тирозинкиназы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мы смогли уточнить современными рентгеноструктурными методами (</a:t>
            </a:r>
            <a:r>
              <a:rPr lang="en-US" sz="1200" dirty="0">
                <a:cs typeface="Arial" pitchFamily="34" charset="0"/>
              </a:rPr>
              <a:t>SAXS) </a:t>
            </a:r>
            <a:r>
              <a:rPr lang="ru-RU" sz="1200" dirty="0">
                <a:cs typeface="Arial" pitchFamily="34" charset="0"/>
              </a:rPr>
              <a:t>и атомно-силовой микроскопией структуру внеклеточной части этого рецептора в растворе. Мы показали, что форма </a:t>
            </a:r>
            <a:r>
              <a:rPr lang="ru-RU" sz="1200" dirty="0" err="1">
                <a:cs typeface="Arial" pitchFamily="34" charset="0"/>
              </a:rPr>
              <a:t>эктодомена</a:t>
            </a:r>
            <a:r>
              <a:rPr lang="ru-RU" sz="1200" dirty="0">
                <a:cs typeface="Arial" pitchFamily="34" charset="0"/>
              </a:rPr>
              <a:t> полностью отличается от опубликованной трехмерной структуры </a:t>
            </a:r>
            <a:r>
              <a:rPr lang="ru-RU" sz="1200" dirty="0" err="1">
                <a:cs typeface="Arial" pitchFamily="34" charset="0"/>
              </a:rPr>
              <a:t>эктодомена</a:t>
            </a:r>
            <a:r>
              <a:rPr lang="ru-RU" sz="1200" dirty="0">
                <a:cs typeface="Arial" pitchFamily="34" charset="0"/>
              </a:rPr>
              <a:t> рецептора инсулина, который представляет собой лямбда-образный симметричный комплекс. Также оказалось, форма молекулы </a:t>
            </a:r>
            <a:r>
              <a:rPr lang="ru-RU" sz="1200" dirty="0" err="1">
                <a:cs typeface="Arial" pitchFamily="34" charset="0"/>
              </a:rPr>
              <a:t>эктодомена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при рН 7,4 и рН 9,0 практически идентичны. Это можно интерпретировать, что подщелачивание среды и активация рецептора сопровождаются локальными перестройками и вращениями внутри структуры макромолекулы, которые не изменяют ее общую форму. Эти результаты также были</a:t>
            </a:r>
            <a:r>
              <a:rPr lang="en-US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потверждены</a:t>
            </a:r>
            <a:r>
              <a:rPr lang="ru-RU" sz="1200" dirty="0">
                <a:cs typeface="Arial" pitchFamily="34" charset="0"/>
              </a:rPr>
              <a:t> атомно-силовой микроскопией.</a:t>
            </a:r>
          </a:p>
          <a:p>
            <a:pPr algn="just">
              <a:spcAft>
                <a:spcPts val="600"/>
              </a:spcAft>
            </a:pPr>
            <a:r>
              <a:rPr lang="ru-RU" sz="1200" dirty="0">
                <a:cs typeface="Arial" pitchFamily="34" charset="0"/>
              </a:rPr>
              <a:t>Далее нами была получена панель из шести </a:t>
            </a:r>
            <a:r>
              <a:rPr lang="ru-RU" sz="1200" dirty="0" err="1">
                <a:cs typeface="Arial" pitchFamily="34" charset="0"/>
              </a:rPr>
              <a:t>моноклональных</a:t>
            </a:r>
            <a:r>
              <a:rPr lang="ru-RU" sz="1200" dirty="0">
                <a:cs typeface="Arial" pitchFamily="34" charset="0"/>
              </a:rPr>
              <a:t> антител против рекомбинантного внеклеточного домена человеческого </a:t>
            </a:r>
            <a:r>
              <a:rPr lang="en-US" sz="1200" dirty="0">
                <a:cs typeface="Arial" pitchFamily="34" charset="0"/>
              </a:rPr>
              <a:t>IRR</a:t>
            </a:r>
            <a:r>
              <a:rPr lang="ru-RU" sz="1200" dirty="0">
                <a:cs typeface="Arial" pitchFamily="34" charset="0"/>
              </a:rPr>
              <a:t>.</a:t>
            </a:r>
            <a:r>
              <a:rPr lang="en-US" sz="1200" dirty="0">
                <a:cs typeface="Arial" pitchFamily="34" charset="0"/>
              </a:rPr>
              <a:t> </a:t>
            </a:r>
            <a:r>
              <a:rPr lang="ru-RU" sz="1200" dirty="0">
                <a:cs typeface="Arial" pitchFamily="34" charset="0"/>
              </a:rPr>
              <a:t>В рамках этой работы мы определили сайты связывания этих антител с полноразмерным рецептором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используя набор мутантов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с заменой его внеклеточных доменов на аналогичные из </a:t>
            </a:r>
            <a:r>
              <a:rPr lang="en-US" sz="1200" dirty="0">
                <a:cs typeface="Arial" pitchFamily="34" charset="0"/>
              </a:rPr>
              <a:t>IR</a:t>
            </a:r>
            <a:r>
              <a:rPr lang="ru-RU" sz="1200" dirty="0">
                <a:cs typeface="Arial" pitchFamily="34" charset="0"/>
              </a:rPr>
              <a:t>, а также с точечными мутациями.</a:t>
            </a:r>
            <a:r>
              <a:rPr lang="en-US" sz="1200" dirty="0">
                <a:cs typeface="Arial" pitchFamily="34" charset="0"/>
              </a:rPr>
              <a:t> </a:t>
            </a:r>
            <a:r>
              <a:rPr lang="ru-RU" sz="1200" dirty="0">
                <a:cs typeface="Arial" pitchFamily="34" charset="0"/>
              </a:rPr>
              <a:t>Было показано, что антитела </a:t>
            </a:r>
            <a:r>
              <a:rPr lang="en-US" sz="1200" dirty="0">
                <a:cs typeface="Arial" pitchFamily="34" charset="0"/>
              </a:rPr>
              <a:t>3С5 </a:t>
            </a:r>
            <a:r>
              <a:rPr lang="ru-RU" sz="1200" dirty="0">
                <a:cs typeface="Arial" pitchFamily="34" charset="0"/>
              </a:rPr>
              <a:t>и</a:t>
            </a:r>
            <a:r>
              <a:rPr lang="en-US" sz="1200" dirty="0">
                <a:cs typeface="Arial" pitchFamily="34" charset="0"/>
              </a:rPr>
              <a:t> 1D2 </a:t>
            </a:r>
            <a:r>
              <a:rPr lang="ru-RU" sz="1200" dirty="0">
                <a:cs typeface="Arial" pitchFamily="34" charset="0"/>
              </a:rPr>
              <a:t>не влияют на активацию </a:t>
            </a:r>
            <a:r>
              <a:rPr lang="en-US" sz="1200" dirty="0">
                <a:cs typeface="Arial" pitchFamily="34" charset="0"/>
              </a:rPr>
              <a:t>IRR, </a:t>
            </a:r>
            <a:r>
              <a:rPr lang="ru-RU" sz="1200" dirty="0">
                <a:cs typeface="Arial" pitchFamily="34" charset="0"/>
              </a:rPr>
              <a:t>но при нейтральном рН антитело </a:t>
            </a:r>
            <a:r>
              <a:rPr lang="en-US" sz="1200" dirty="0">
                <a:cs typeface="Arial" pitchFamily="34" charset="0"/>
              </a:rPr>
              <a:t>4D5 </a:t>
            </a:r>
            <a:r>
              <a:rPr lang="ru-RU" sz="1200" dirty="0">
                <a:cs typeface="Arial" pitchFamily="34" charset="0"/>
              </a:rPr>
              <a:t>способно активировать </a:t>
            </a:r>
            <a:r>
              <a:rPr lang="en-US" sz="1200" dirty="0">
                <a:cs typeface="Arial" pitchFamily="34" charset="0"/>
              </a:rPr>
              <a:t>IRR, </a:t>
            </a:r>
            <a:r>
              <a:rPr lang="ru-RU" sz="1200" dirty="0">
                <a:cs typeface="Arial" pitchFamily="34" charset="0"/>
              </a:rPr>
              <a:t>тогда как инкубация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с антителом </a:t>
            </a:r>
            <a:r>
              <a:rPr lang="en-US" sz="1200" dirty="0">
                <a:cs typeface="Arial" pitchFamily="34" charset="0"/>
              </a:rPr>
              <a:t>4C2 </a:t>
            </a:r>
            <a:r>
              <a:rPr lang="ru-RU" sz="1200" dirty="0">
                <a:cs typeface="Arial" pitchFamily="34" charset="0"/>
              </a:rPr>
              <a:t>приводит к ингибированию активации </a:t>
            </a:r>
            <a:r>
              <a:rPr lang="en-US" sz="1200" dirty="0">
                <a:cs typeface="Arial" pitchFamily="34" charset="0"/>
              </a:rPr>
              <a:t>IRR </a:t>
            </a:r>
            <a:r>
              <a:rPr lang="ru-RU" sz="1200" dirty="0">
                <a:cs typeface="Arial" pitchFamily="34" charset="0"/>
              </a:rPr>
              <a:t>слабощелочной средой. Таким образом, антитело</a:t>
            </a:r>
            <a:r>
              <a:rPr lang="en-US" sz="1200" dirty="0">
                <a:cs typeface="Arial" pitchFamily="34" charset="0"/>
              </a:rPr>
              <a:t> 4D5 </a:t>
            </a:r>
            <a:r>
              <a:rPr lang="ru-RU" sz="1200" dirty="0">
                <a:cs typeface="Arial" pitchFamily="34" charset="0"/>
              </a:rPr>
              <a:t>представляет собой активатор </a:t>
            </a:r>
            <a:r>
              <a:rPr lang="en-US" sz="1200" dirty="0">
                <a:cs typeface="Arial" pitchFamily="34" charset="0"/>
              </a:rPr>
              <a:t>IRR, </a:t>
            </a:r>
            <a:r>
              <a:rPr lang="ru-RU" sz="1200" dirty="0">
                <a:cs typeface="Arial" pitchFamily="34" charset="0"/>
              </a:rPr>
              <a:t>а антитело</a:t>
            </a:r>
            <a:r>
              <a:rPr lang="en-US" sz="1200" dirty="0">
                <a:cs typeface="Arial" pitchFamily="34" charset="0"/>
              </a:rPr>
              <a:t> 4C2 </a:t>
            </a:r>
            <a:r>
              <a:rPr lang="ru-RU" sz="1200" dirty="0">
                <a:cs typeface="Arial" pitchFamily="34" charset="0"/>
              </a:rPr>
              <a:t>является ингибитором </a:t>
            </a:r>
            <a:r>
              <a:rPr lang="en-US" sz="1200" dirty="0">
                <a:cs typeface="Arial" pitchFamily="34" charset="0"/>
              </a:rPr>
              <a:t>IRR. </a:t>
            </a:r>
            <a:r>
              <a:rPr lang="ru-RU" sz="1200" dirty="0">
                <a:cs typeface="Arial" pitchFamily="34" charset="0"/>
              </a:rPr>
              <a:t>Эти свойства антител </a:t>
            </a:r>
            <a:r>
              <a:rPr lang="en-US" sz="1200" dirty="0">
                <a:cs typeface="Arial" pitchFamily="34" charset="0"/>
              </a:rPr>
              <a:t>4C2 </a:t>
            </a:r>
            <a:r>
              <a:rPr lang="ru-RU" sz="1200" dirty="0">
                <a:cs typeface="Arial" pitchFamily="34" charset="0"/>
              </a:rPr>
              <a:t>и </a:t>
            </a:r>
            <a:r>
              <a:rPr lang="en-US" sz="1200" dirty="0">
                <a:cs typeface="Arial" pitchFamily="34" charset="0"/>
              </a:rPr>
              <a:t>4D5 </a:t>
            </a:r>
            <a:r>
              <a:rPr lang="ru-RU" sz="1200" dirty="0">
                <a:cs typeface="Arial" pitchFamily="34" charset="0"/>
              </a:rPr>
              <a:t>можно в дальнейшем использовать для структурно-физиологической характеристики </a:t>
            </a:r>
            <a:r>
              <a:rPr lang="en-US" sz="1200" dirty="0">
                <a:cs typeface="Arial" pitchFamily="34" charset="0"/>
              </a:rPr>
              <a:t>IRR. </a:t>
            </a:r>
          </a:p>
          <a:p>
            <a:pPr algn="just">
              <a:spcAft>
                <a:spcPts val="600"/>
              </a:spcAft>
            </a:pPr>
            <a:endParaRPr lang="ru-RU" sz="1200" dirty="0">
              <a:cs typeface="Arial" pitchFamily="34" charset="0"/>
            </a:endParaRPr>
          </a:p>
          <a:p>
            <a:pPr algn="just">
              <a:spcAft>
                <a:spcPts val="600"/>
              </a:spcAft>
            </a:pPr>
            <a:endParaRPr lang="ru-RU" sz="1200" dirty="0">
              <a:cs typeface="Arial" pitchFamily="34" charset="0"/>
            </a:endParaRPr>
          </a:p>
        </p:txBody>
      </p:sp>
      <p:sp>
        <p:nvSpPr>
          <p:cNvPr id="16" name="Rectangle 29">
            <a:extLst>
              <a:ext uri="{FF2B5EF4-FFF2-40B4-BE49-F238E27FC236}">
                <a16:creationId xmlns:a16="http://schemas.microsoft.com/office/drawing/2014/main" id="{349FDD03-41DC-449D-B9E9-607CA4682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18" y="4499582"/>
            <a:ext cx="40416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Моделирование структуры </a:t>
            </a:r>
            <a:r>
              <a:rPr lang="ru-RU" sz="1200" dirty="0" err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этодомена</a:t>
            </a:r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IRR </a:t>
            </a:r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на основе данных </a:t>
            </a:r>
            <a:r>
              <a:rPr lang="en-US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SAXS </a:t>
            </a:r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при рН 7.4 и 9.0. </a:t>
            </a:r>
            <a:endParaRPr lang="en-US" sz="1200" dirty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FDEB3E4-8175-4C97-834F-0CBE2F0F69EC}"/>
              </a:ext>
            </a:extLst>
          </p:cNvPr>
          <p:cNvSpPr/>
          <p:nvPr/>
        </p:nvSpPr>
        <p:spPr>
          <a:xfrm>
            <a:off x="8075536" y="5866795"/>
            <a:ext cx="411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Активация и ингибирование </a:t>
            </a:r>
            <a:r>
              <a:rPr lang="en-US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IRR </a:t>
            </a:r>
            <a:r>
              <a:rPr lang="ru-RU" sz="1200" dirty="0" err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моноклональными</a:t>
            </a:r>
            <a:r>
              <a:rPr lang="ru-RU" sz="1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антителами</a:t>
            </a:r>
            <a:endParaRPr lang="ru-RU" sz="12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1FD62C8-5D3C-4EFB-9C87-0B47C795DB72}"/>
              </a:ext>
            </a:extLst>
          </p:cNvPr>
          <p:cNvSpPr/>
          <p:nvPr/>
        </p:nvSpPr>
        <p:spPr>
          <a:xfrm>
            <a:off x="363090" y="5034232"/>
            <a:ext cx="7481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rgbClr val="800000"/>
                </a:solidFill>
              </a:rPr>
              <a:t>The dimeric ectodomain of the alkali-sensing insulin receptor–related receptor (</a:t>
            </a:r>
            <a:r>
              <a:rPr lang="en-US" sz="1200" dirty="0" err="1">
                <a:solidFill>
                  <a:srgbClr val="800000"/>
                </a:solidFill>
              </a:rPr>
              <a:t>ectoIRR</a:t>
            </a:r>
            <a:r>
              <a:rPr lang="en-US" sz="1200" dirty="0">
                <a:solidFill>
                  <a:srgbClr val="800000"/>
                </a:solidFill>
              </a:rPr>
              <a:t>) has a drop-like shape.</a:t>
            </a:r>
          </a:p>
          <a:p>
            <a:pPr algn="just"/>
            <a:r>
              <a:rPr lang="en-US" sz="1200" dirty="0" err="1">
                <a:solidFill>
                  <a:srgbClr val="800000"/>
                </a:solidFill>
              </a:rPr>
              <a:t>Shtykova</a:t>
            </a:r>
            <a:r>
              <a:rPr lang="en-US" sz="1200" dirty="0">
                <a:solidFill>
                  <a:srgbClr val="800000"/>
                </a:solidFill>
              </a:rPr>
              <a:t> EV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en-US" sz="1200" dirty="0">
                <a:solidFill>
                  <a:srgbClr val="800000"/>
                </a:solidFill>
              </a:rPr>
              <a:t>et al  (2019) </a:t>
            </a:r>
            <a:r>
              <a:rPr lang="en-US" sz="1200" b="1" dirty="0">
                <a:solidFill>
                  <a:srgbClr val="800000"/>
                </a:solidFill>
              </a:rPr>
              <a:t>J Biol Chem. </a:t>
            </a:r>
          </a:p>
          <a:p>
            <a:pPr algn="just"/>
            <a:r>
              <a:rPr lang="en-US" sz="1200" dirty="0">
                <a:solidFill>
                  <a:srgbClr val="800000"/>
                </a:solidFill>
              </a:rPr>
              <a:t>Optimization of Heterologous Expression of Insulin Receptor-Related Receptor Ectodomain. </a:t>
            </a:r>
            <a:r>
              <a:rPr lang="en-US" sz="1200" dirty="0" err="1">
                <a:solidFill>
                  <a:srgbClr val="800000"/>
                </a:solidFill>
              </a:rPr>
              <a:t>Mozhaev</a:t>
            </a:r>
            <a:r>
              <a:rPr lang="en-US" sz="1200" dirty="0">
                <a:solidFill>
                  <a:srgbClr val="800000"/>
                </a:solidFill>
              </a:rPr>
              <a:t> AA et al. (2019) </a:t>
            </a:r>
            <a:r>
              <a:rPr lang="en-US" sz="1200" b="1" dirty="0" err="1">
                <a:solidFill>
                  <a:srgbClr val="800000"/>
                </a:solidFill>
              </a:rPr>
              <a:t>Dokl</a:t>
            </a:r>
            <a:r>
              <a:rPr lang="en-US" sz="1200" b="1" dirty="0">
                <a:solidFill>
                  <a:srgbClr val="800000"/>
                </a:solidFill>
              </a:rPr>
              <a:t> </a:t>
            </a:r>
            <a:r>
              <a:rPr lang="en-US" sz="1200" b="1" dirty="0" err="1">
                <a:solidFill>
                  <a:srgbClr val="800000"/>
                </a:solidFill>
              </a:rPr>
              <a:t>Biochem</a:t>
            </a:r>
            <a:r>
              <a:rPr lang="en-US" sz="1200" b="1" dirty="0">
                <a:solidFill>
                  <a:srgbClr val="800000"/>
                </a:solidFill>
              </a:rPr>
              <a:t> </a:t>
            </a:r>
            <a:r>
              <a:rPr lang="en-US" sz="1200" b="1" dirty="0" err="1">
                <a:solidFill>
                  <a:srgbClr val="800000"/>
                </a:solidFill>
              </a:rPr>
              <a:t>Biophys</a:t>
            </a:r>
            <a:r>
              <a:rPr lang="en-US" sz="1200" b="1" dirty="0">
                <a:solidFill>
                  <a:srgbClr val="800000"/>
                </a:solidFill>
              </a:rPr>
              <a:t>. </a:t>
            </a:r>
            <a:endParaRPr lang="ru-RU" sz="1200" b="1" dirty="0">
              <a:solidFill>
                <a:srgbClr val="800000"/>
              </a:solidFill>
            </a:endParaRPr>
          </a:p>
          <a:p>
            <a:pPr algn="just"/>
            <a:r>
              <a:rPr lang="en-US" sz="1200" dirty="0">
                <a:solidFill>
                  <a:srgbClr val="800000"/>
                </a:solidFill>
              </a:rPr>
              <a:t>The Hybrid Protein of the Alkaline Sensor IRR and the Fluorescent Protein GFP Retains the Functional Activity of the Receptor. </a:t>
            </a:r>
            <a:r>
              <a:rPr lang="en-US" sz="1200" dirty="0" err="1">
                <a:solidFill>
                  <a:srgbClr val="800000"/>
                </a:solidFill>
              </a:rPr>
              <a:t>Mozhaev</a:t>
            </a:r>
            <a:r>
              <a:rPr lang="en-US" sz="1200" dirty="0">
                <a:solidFill>
                  <a:srgbClr val="800000"/>
                </a:solidFill>
              </a:rPr>
              <a:t> AA et al. (2019) </a:t>
            </a:r>
            <a:r>
              <a:rPr lang="en-US" sz="1200" b="1" dirty="0">
                <a:solidFill>
                  <a:srgbClr val="800000"/>
                </a:solidFill>
              </a:rPr>
              <a:t>Russian Journal of Bioorganic Chemistry  </a:t>
            </a:r>
          </a:p>
        </p:txBody>
      </p:sp>
    </p:spTree>
    <p:extLst>
      <p:ext uri="{BB962C8B-B14F-4D97-AF65-F5344CB8AC3E}">
        <p14:creationId xmlns:p14="http://schemas.microsoft.com/office/powerpoint/2010/main" val="2991126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молекулярной физиологии (И.Е. Деев)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ОБНАРУЖЕНЫ НОВЫЕ РЕЦЕПТОРНЫЕ ТИРОЗИНКИНАЗЫ, АКТИВИРУЮЩИЕСЯ ЩЕЛОЧНОЙ ВНЕКЛЕТОЧНОЙ СРЕДОЙ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53788A5-7688-493E-8DAF-2106032FB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90" y="1011530"/>
            <a:ext cx="3629916" cy="2111105"/>
          </a:xfrm>
          <a:prstGeom prst="rect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9EF1D0-A764-4774-969F-C613E2603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0309" y="3286983"/>
            <a:ext cx="1078810" cy="270511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13A1BC-D736-48DA-A748-19674DC38CDF}"/>
              </a:ext>
            </a:extLst>
          </p:cNvPr>
          <p:cNvSpPr txBox="1"/>
          <p:nvPr/>
        </p:nvSpPr>
        <p:spPr>
          <a:xfrm>
            <a:off x="4259074" y="993057"/>
            <a:ext cx="779668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300" dirty="0"/>
              <a:t>Ранее мы обнаружили, что рецепторные </a:t>
            </a:r>
            <a:r>
              <a:rPr lang="ru-RU" sz="1300" dirty="0" err="1"/>
              <a:t>тирозинкиназы</a:t>
            </a:r>
            <a:r>
              <a:rPr lang="ru-RU" sz="1300" dirty="0"/>
              <a:t> могут быть активированы небелковым агонистом, а именно “сиротский” рецептор IRR (</a:t>
            </a:r>
            <a:r>
              <a:rPr lang="ru-RU" sz="1300" dirty="0" err="1"/>
              <a:t>insulin</a:t>
            </a:r>
            <a:r>
              <a:rPr lang="ru-RU" sz="1300" dirty="0"/>
              <a:t> </a:t>
            </a:r>
            <a:r>
              <a:rPr lang="ru-RU" sz="1300" dirty="0" err="1"/>
              <a:t>receptor-related</a:t>
            </a:r>
            <a:r>
              <a:rPr lang="ru-RU" sz="1300" dirty="0"/>
              <a:t> </a:t>
            </a:r>
            <a:r>
              <a:rPr lang="ru-RU" sz="1300" dirty="0" err="1"/>
              <a:t>receptor</a:t>
            </a:r>
            <a:r>
              <a:rPr lang="ru-RU" sz="1300" dirty="0"/>
              <a:t>) активируется в щелочной среде и является сенсором </a:t>
            </a:r>
            <a:r>
              <a:rPr lang="ru-RU" sz="1300" dirty="0" err="1"/>
              <a:t>pH</a:t>
            </a:r>
            <a:r>
              <a:rPr lang="ru-RU" sz="1300" dirty="0"/>
              <a:t>. </a:t>
            </a:r>
          </a:p>
          <a:p>
            <a:pPr marL="17145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300" dirty="0"/>
              <a:t>Для поиска подобных рецепторов изначально проводили обработку различных клеточных линий раствором с щелочным </a:t>
            </a:r>
            <a:r>
              <a:rPr lang="ru-RU" sz="1300" dirty="0" err="1"/>
              <a:t>pH</a:t>
            </a:r>
            <a:r>
              <a:rPr lang="ru-RU" sz="1300" dirty="0"/>
              <a:t>, и оценивали изменение </a:t>
            </a:r>
            <a:r>
              <a:rPr lang="ru-RU" sz="1300" dirty="0" err="1"/>
              <a:t>фосфорилированных</a:t>
            </a:r>
            <a:r>
              <a:rPr lang="ru-RU" sz="1300" dirty="0"/>
              <a:t> белков в сравнении с нейтральным </a:t>
            </a:r>
            <a:r>
              <a:rPr lang="ru-RU" sz="1300" dirty="0" err="1"/>
              <a:t>pH</a:t>
            </a:r>
            <a:r>
              <a:rPr lang="ru-RU" sz="1300" dirty="0"/>
              <a:t>. В линии клеток CAKI-1 обнаружили реакцию на обработку в виде </a:t>
            </a:r>
            <a:r>
              <a:rPr lang="ru-RU" sz="1300" dirty="0" err="1"/>
              <a:t>фосфолирирования</a:t>
            </a:r>
            <a:r>
              <a:rPr lang="ru-RU" sz="1300" dirty="0"/>
              <a:t> белков. Используя </a:t>
            </a:r>
            <a:r>
              <a:rPr lang="ru-RU" sz="1300" dirty="0" err="1"/>
              <a:t>имунноафинную</a:t>
            </a:r>
            <a:r>
              <a:rPr lang="ru-RU" sz="1300" dirty="0"/>
              <a:t> хроматографию с</a:t>
            </a:r>
            <a:r>
              <a:rPr lang="en-US" sz="1300" dirty="0"/>
              <a:t> </a:t>
            </a:r>
            <a:r>
              <a:rPr lang="ru-RU" sz="1300" dirty="0"/>
              <a:t>антителами на </a:t>
            </a:r>
            <a:r>
              <a:rPr lang="ru-RU" sz="1300" dirty="0" err="1"/>
              <a:t>фосфотирозин</a:t>
            </a:r>
            <a:r>
              <a:rPr lang="ru-RU" sz="1300" dirty="0"/>
              <a:t> и последующую </a:t>
            </a:r>
            <a:r>
              <a:rPr lang="ru-RU" sz="1300" dirty="0" err="1"/>
              <a:t>индентификацию</a:t>
            </a:r>
            <a:r>
              <a:rPr lang="ru-RU" sz="1300" dirty="0"/>
              <a:t> белков с помощью масс-спектрометрии, мы показали, что этот сигнал дает рецепторная </a:t>
            </a:r>
            <a:r>
              <a:rPr lang="ru-RU" sz="1300" dirty="0" err="1"/>
              <a:t>тирозинкиназа</a:t>
            </a:r>
            <a:r>
              <a:rPr lang="ru-RU" sz="1300" dirty="0"/>
              <a:t> c-</a:t>
            </a:r>
            <a:r>
              <a:rPr lang="ru-RU" sz="1300" dirty="0" err="1"/>
              <a:t>Met</a:t>
            </a:r>
            <a:r>
              <a:rPr lang="ru-RU" sz="1300" dirty="0"/>
              <a:t> (или </a:t>
            </a:r>
            <a:r>
              <a:rPr lang="ru-RU" sz="1300" dirty="0" err="1"/>
              <a:t>Ме</a:t>
            </a:r>
            <a:r>
              <a:rPr lang="en-US" sz="1300" dirty="0"/>
              <a:t>t</a:t>
            </a:r>
            <a:r>
              <a:rPr lang="ru-RU" sz="1300" dirty="0"/>
              <a:t>), также называемая рецептором фактора роста </a:t>
            </a:r>
            <a:r>
              <a:rPr lang="ru-RU" sz="1300" dirty="0" err="1"/>
              <a:t>гепатоцитов</a:t>
            </a:r>
            <a:r>
              <a:rPr lang="en-US" sz="1300" dirty="0"/>
              <a:t> (</a:t>
            </a:r>
            <a:r>
              <a:rPr lang="ru-RU" sz="1300" dirty="0"/>
              <a:t>рис. 1). Активация </a:t>
            </a:r>
            <a:r>
              <a:rPr lang="ru-RU" sz="1300" dirty="0" err="1"/>
              <a:t>Met</a:t>
            </a:r>
            <a:r>
              <a:rPr lang="ru-RU" sz="1300" dirty="0"/>
              <a:t> щелочью происходила при </a:t>
            </a:r>
            <a:r>
              <a:rPr lang="ru-RU" sz="1300" dirty="0" err="1"/>
              <a:t>pH</a:t>
            </a:r>
            <a:r>
              <a:rPr lang="ru-RU" sz="1300" dirty="0"/>
              <a:t>&gt; 8,0 и была </a:t>
            </a:r>
            <a:r>
              <a:rPr lang="ru-RU" sz="1300" dirty="0" err="1"/>
              <a:t>дозо</a:t>
            </a:r>
            <a:r>
              <a:rPr lang="ru-RU" sz="1300" dirty="0"/>
              <a:t>-зависима, а также не зависела от типа буфера.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6851E8-86A6-44D7-B37C-D3E96BEB0849}"/>
              </a:ext>
            </a:extLst>
          </p:cNvPr>
          <p:cNvSpPr txBox="1"/>
          <p:nvPr/>
        </p:nvSpPr>
        <p:spPr>
          <a:xfrm>
            <a:off x="259029" y="3510640"/>
            <a:ext cx="10510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300" dirty="0"/>
              <a:t>Далее для поиска других </a:t>
            </a:r>
            <a:r>
              <a:rPr lang="ru-RU" sz="1300" dirty="0" err="1"/>
              <a:t>тирозинкиназ</a:t>
            </a:r>
            <a:r>
              <a:rPr lang="ru-RU" sz="1300" dirty="0"/>
              <a:t>, чувствительных к изменениям </a:t>
            </a:r>
            <a:r>
              <a:rPr lang="ru-RU" sz="1300" dirty="0" err="1"/>
              <a:t>pH</a:t>
            </a:r>
            <a:r>
              <a:rPr lang="ru-RU" sz="1300" dirty="0"/>
              <a:t>, была использована программа </a:t>
            </a:r>
            <a:r>
              <a:rPr lang="ru-RU" sz="1300" dirty="0" err="1"/>
              <a:t>AlcalPred</a:t>
            </a:r>
            <a:r>
              <a:rPr lang="ru-RU" sz="1300" dirty="0"/>
              <a:t>, изначально разработанная для определения значений рН оптимальных для функционирования растворимых ферментов. Из предсказанных рН-чувствительных </a:t>
            </a:r>
            <a:r>
              <a:rPr lang="ru-RU" sz="1300" dirty="0" err="1"/>
              <a:t>тирозинкиназ</a:t>
            </a:r>
            <a:r>
              <a:rPr lang="ru-RU" sz="1300" dirty="0"/>
              <a:t> внимание привлек рецептор ErbB-2. Он относится к семейству рецептора эпидермального фактора роста (EGFR). ErbB-2 в настоящее время рассматривается как “сиротский” рецептор и нами показано, ErbB-2 может быть активирован инкубацией в слабощелочной среде (</a:t>
            </a:r>
            <a:r>
              <a:rPr lang="ru-RU" sz="1300" dirty="0" err="1"/>
              <a:t>pH</a:t>
            </a:r>
            <a:r>
              <a:rPr lang="ru-RU" sz="1300" dirty="0"/>
              <a:t> 8–9) в клетках, </a:t>
            </a:r>
            <a:r>
              <a:rPr lang="ru-RU" sz="1300" dirty="0" err="1"/>
              <a:t>трансфецированных</a:t>
            </a:r>
            <a:r>
              <a:rPr lang="ru-RU" sz="1300" dirty="0"/>
              <a:t> ErbB-2 (рис. 2). </a:t>
            </a:r>
            <a:r>
              <a:rPr lang="en-US" sz="1300" dirty="0"/>
              <a:t> </a:t>
            </a:r>
            <a:r>
              <a:rPr lang="ru-RU" sz="1300" dirty="0"/>
              <a:t>Активация рецептора ErbB-2 щелочью </a:t>
            </a:r>
            <a:r>
              <a:rPr lang="ru-RU" sz="1300" dirty="0" err="1"/>
              <a:t>дозо</a:t>
            </a:r>
            <a:r>
              <a:rPr lang="ru-RU" sz="1300" dirty="0"/>
              <a:t>-зависима и не зависит от типа буфера. Эндогенный рецептор ErbB-2 в клеточной линии A431 также активируется внеклеточной щелочной средой.</a:t>
            </a:r>
          </a:p>
          <a:p>
            <a:pPr marL="17145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300" dirty="0"/>
              <a:t>Таким образом, мы описали новые </a:t>
            </a:r>
            <a:r>
              <a:rPr lang="ru-RU" sz="1300" dirty="0" err="1"/>
              <a:t>лиганд</a:t>
            </a:r>
            <a:r>
              <a:rPr lang="ru-RU" sz="1300" dirty="0"/>
              <a:t>-независимый </a:t>
            </a:r>
            <a:r>
              <a:rPr lang="ru-RU" sz="1300" dirty="0">
                <a:cs typeface="Times New Roman" panose="02020603050405020304" pitchFamily="18" charset="0"/>
              </a:rPr>
              <a:t>механизмы активации рецепторов ErbB-2 и рецептора </a:t>
            </a:r>
            <a:r>
              <a:rPr lang="ru-RU" sz="1300" dirty="0" err="1">
                <a:cs typeface="Times New Roman" panose="02020603050405020304" pitchFamily="18" charset="0"/>
              </a:rPr>
              <a:t>Met</a:t>
            </a:r>
            <a:r>
              <a:rPr lang="ru-RU" sz="1300" dirty="0">
                <a:cs typeface="Times New Roman" panose="02020603050405020304" pitchFamily="18" charset="0"/>
              </a:rPr>
              <a:t>.</a:t>
            </a:r>
            <a:endParaRPr lang="en-US" sz="1300" dirty="0"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7BF70-1D2A-48E1-B7F2-158F45040E2B}"/>
              </a:ext>
            </a:extLst>
          </p:cNvPr>
          <p:cNvSpPr txBox="1"/>
          <p:nvPr/>
        </p:nvSpPr>
        <p:spPr>
          <a:xfrm>
            <a:off x="259030" y="3151585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Рис.</a:t>
            </a:r>
            <a:r>
              <a:rPr lang="en-US" sz="1400" dirty="0"/>
              <a:t> </a:t>
            </a:r>
            <a:r>
              <a:rPr lang="ru-RU" sz="1400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B13FE0-F981-4B45-846E-CDB00C05DF13}"/>
              </a:ext>
            </a:extLst>
          </p:cNvPr>
          <p:cNvSpPr txBox="1"/>
          <p:nvPr/>
        </p:nvSpPr>
        <p:spPr>
          <a:xfrm>
            <a:off x="10948090" y="5982186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Рис.</a:t>
            </a:r>
            <a:r>
              <a:rPr lang="en-US" sz="1400" dirty="0"/>
              <a:t> </a:t>
            </a:r>
            <a:r>
              <a:rPr lang="ru-RU" sz="1400" dirty="0"/>
              <a:t>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27DD380-3CEB-42A6-A50B-245FD3B969A3}"/>
              </a:ext>
            </a:extLst>
          </p:cNvPr>
          <p:cNvSpPr/>
          <p:nvPr/>
        </p:nvSpPr>
        <p:spPr>
          <a:xfrm>
            <a:off x="320250" y="5229895"/>
            <a:ext cx="1044934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800000"/>
                </a:solidFill>
              </a:rPr>
              <a:t>Serova OV, </a:t>
            </a:r>
            <a:r>
              <a:rPr lang="en-US" sz="1300" dirty="0" err="1">
                <a:solidFill>
                  <a:srgbClr val="800000"/>
                </a:solidFill>
              </a:rPr>
              <a:t>Orsa</a:t>
            </a:r>
            <a:r>
              <a:rPr lang="en-US" sz="1300" dirty="0">
                <a:solidFill>
                  <a:srgbClr val="800000"/>
                </a:solidFill>
              </a:rPr>
              <a:t> AN, </a:t>
            </a:r>
            <a:r>
              <a:rPr lang="en-US" sz="1300" dirty="0" err="1">
                <a:solidFill>
                  <a:srgbClr val="800000"/>
                </a:solidFill>
              </a:rPr>
              <a:t>Chachina</a:t>
            </a:r>
            <a:r>
              <a:rPr lang="en-US" sz="1300" dirty="0">
                <a:solidFill>
                  <a:srgbClr val="800000"/>
                </a:solidFill>
              </a:rPr>
              <a:t> NA, </a:t>
            </a:r>
            <a:r>
              <a:rPr lang="en-US" sz="1300" dirty="0" err="1">
                <a:solidFill>
                  <a:srgbClr val="800000"/>
                </a:solidFill>
              </a:rPr>
              <a:t>Petrenko</a:t>
            </a:r>
            <a:r>
              <a:rPr lang="en-US" sz="1300" dirty="0">
                <a:solidFill>
                  <a:srgbClr val="800000"/>
                </a:solidFill>
              </a:rPr>
              <a:t> AG, </a:t>
            </a:r>
            <a:r>
              <a:rPr lang="en-US" sz="1300" dirty="0" err="1">
                <a:solidFill>
                  <a:srgbClr val="800000"/>
                </a:solidFill>
              </a:rPr>
              <a:t>Deyev</a:t>
            </a:r>
            <a:r>
              <a:rPr lang="en-US" sz="1300" dirty="0">
                <a:solidFill>
                  <a:srgbClr val="800000"/>
                </a:solidFill>
              </a:rPr>
              <a:t> IE</a:t>
            </a:r>
            <a:r>
              <a:rPr lang="ru-RU" sz="1300" dirty="0">
                <a:solidFill>
                  <a:srgbClr val="800000"/>
                </a:solidFill>
              </a:rPr>
              <a:t> </a:t>
            </a:r>
            <a:r>
              <a:rPr lang="en-US" sz="1300" dirty="0">
                <a:solidFill>
                  <a:srgbClr val="800000"/>
                </a:solidFill>
              </a:rPr>
              <a:t> “</a:t>
            </a:r>
            <a:r>
              <a:rPr lang="ru-RU" sz="1300" dirty="0">
                <a:solidFill>
                  <a:srgbClr val="800000"/>
                </a:solidFill>
              </a:rPr>
              <a:t>с-</a:t>
            </a:r>
            <a:r>
              <a:rPr lang="en-US" sz="1300" dirty="0">
                <a:solidFill>
                  <a:srgbClr val="800000"/>
                </a:solidFill>
              </a:rPr>
              <a:t>Met receptor can be activated by extracellular alkaline medium</a:t>
            </a:r>
            <a:r>
              <a:rPr lang="ru-RU" sz="1300" dirty="0">
                <a:solidFill>
                  <a:srgbClr val="800000"/>
                </a:solidFill>
              </a:rPr>
              <a:t>.</a:t>
            </a:r>
            <a:r>
              <a:rPr lang="en-US" sz="1300" dirty="0">
                <a:solidFill>
                  <a:srgbClr val="800000"/>
                </a:solidFill>
              </a:rPr>
              <a:t>” </a:t>
            </a:r>
            <a:r>
              <a:rPr lang="en-US" sz="1300" b="1" i="1" dirty="0">
                <a:solidFill>
                  <a:srgbClr val="800000"/>
                </a:solidFill>
              </a:rPr>
              <a:t>J </a:t>
            </a:r>
            <a:r>
              <a:rPr lang="en-US" sz="1300" b="1" i="1" dirty="0" err="1">
                <a:solidFill>
                  <a:srgbClr val="800000"/>
                </a:solidFill>
              </a:rPr>
              <a:t>Recept</a:t>
            </a:r>
            <a:r>
              <a:rPr lang="en-US" sz="1300" b="1" i="1" dirty="0">
                <a:solidFill>
                  <a:srgbClr val="800000"/>
                </a:solidFill>
              </a:rPr>
              <a:t> Signal </a:t>
            </a:r>
            <a:r>
              <a:rPr lang="en-US" sz="1300" b="1" i="1" dirty="0" err="1">
                <a:solidFill>
                  <a:srgbClr val="800000"/>
                </a:solidFill>
              </a:rPr>
              <a:t>Transduct</a:t>
            </a:r>
            <a:r>
              <a:rPr lang="en-US" sz="1300" b="1" i="1" dirty="0">
                <a:solidFill>
                  <a:srgbClr val="800000"/>
                </a:solidFill>
              </a:rPr>
              <a:t> Res.  (</a:t>
            </a:r>
            <a:r>
              <a:rPr lang="ru-RU" sz="1300" b="1" i="1" dirty="0">
                <a:solidFill>
                  <a:srgbClr val="800000"/>
                </a:solidFill>
              </a:rPr>
              <a:t>ИФ</a:t>
            </a:r>
            <a:r>
              <a:rPr lang="en-US" sz="1300" b="1" i="1" dirty="0">
                <a:solidFill>
                  <a:srgbClr val="800000"/>
                </a:solidFill>
              </a:rPr>
              <a:t> 1</a:t>
            </a:r>
            <a:r>
              <a:rPr lang="ru-RU" sz="1300" b="1" i="1" dirty="0">
                <a:solidFill>
                  <a:srgbClr val="800000"/>
                </a:solidFill>
              </a:rPr>
              <a:t>.</a:t>
            </a:r>
            <a:r>
              <a:rPr lang="en-US" sz="1300" b="1" i="1" dirty="0">
                <a:solidFill>
                  <a:srgbClr val="800000"/>
                </a:solidFill>
              </a:rPr>
              <a:t>775)</a:t>
            </a:r>
            <a:r>
              <a:rPr lang="ru-RU" sz="1300" b="1" i="1" dirty="0">
                <a:solidFill>
                  <a:srgbClr val="800000"/>
                </a:solidFill>
              </a:rPr>
              <a:t> </a:t>
            </a:r>
            <a:r>
              <a:rPr lang="en-US" sz="1300" dirty="0">
                <a:solidFill>
                  <a:srgbClr val="800000"/>
                </a:solidFill>
              </a:rPr>
              <a:t>2019 Jun 19:1-6. </a:t>
            </a:r>
            <a:r>
              <a:rPr lang="en-US" sz="1300" dirty="0" err="1">
                <a:solidFill>
                  <a:srgbClr val="800000"/>
                </a:solidFill>
              </a:rPr>
              <a:t>doi</a:t>
            </a:r>
            <a:r>
              <a:rPr lang="en-US" sz="1300" dirty="0">
                <a:solidFill>
                  <a:srgbClr val="800000"/>
                </a:solidFill>
              </a:rPr>
              <a:t>: 10.1080/10799893.2019.1620775.</a:t>
            </a:r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800000"/>
                </a:solidFill>
              </a:rPr>
              <a:t>Serova OV, </a:t>
            </a:r>
            <a:r>
              <a:rPr lang="en-US" sz="1300" dirty="0" err="1">
                <a:solidFill>
                  <a:srgbClr val="800000"/>
                </a:solidFill>
              </a:rPr>
              <a:t>Chachina</a:t>
            </a:r>
            <a:r>
              <a:rPr lang="en-US" sz="1300" dirty="0">
                <a:solidFill>
                  <a:srgbClr val="800000"/>
                </a:solidFill>
              </a:rPr>
              <a:t> NA, </a:t>
            </a:r>
            <a:r>
              <a:rPr lang="en-US" sz="1300" dirty="0" err="1">
                <a:solidFill>
                  <a:srgbClr val="800000"/>
                </a:solidFill>
              </a:rPr>
              <a:t>Gantsova</a:t>
            </a:r>
            <a:r>
              <a:rPr lang="en-US" sz="1300" dirty="0">
                <a:solidFill>
                  <a:srgbClr val="800000"/>
                </a:solidFill>
              </a:rPr>
              <a:t> EA, Popova NV, </a:t>
            </a:r>
            <a:r>
              <a:rPr lang="en-US" sz="1300" dirty="0" err="1">
                <a:solidFill>
                  <a:srgbClr val="800000"/>
                </a:solidFill>
              </a:rPr>
              <a:t>Petrenko</a:t>
            </a:r>
            <a:r>
              <a:rPr lang="en-US" sz="1300" dirty="0">
                <a:solidFill>
                  <a:srgbClr val="800000"/>
                </a:solidFill>
              </a:rPr>
              <a:t> AG, </a:t>
            </a:r>
            <a:r>
              <a:rPr lang="en-US" sz="1300" dirty="0" err="1">
                <a:solidFill>
                  <a:srgbClr val="800000"/>
                </a:solidFill>
              </a:rPr>
              <a:t>Deyev</a:t>
            </a:r>
            <a:r>
              <a:rPr lang="en-US" sz="1300" dirty="0">
                <a:solidFill>
                  <a:srgbClr val="800000"/>
                </a:solidFill>
              </a:rPr>
              <a:t> IE. “Autophosphorylation of Orphan Receptor ERBB2 Can Be Induced by Extracellular Treatment with Mildly Alkaline Media” </a:t>
            </a:r>
            <a:r>
              <a:rPr lang="en-US" sz="1300" b="1" i="1" dirty="0">
                <a:solidFill>
                  <a:srgbClr val="800000"/>
                </a:solidFill>
              </a:rPr>
              <a:t>Int J Mol Sci. </a:t>
            </a:r>
            <a:r>
              <a:rPr lang="ru-RU" sz="1300" b="1" i="1" dirty="0">
                <a:solidFill>
                  <a:srgbClr val="800000"/>
                </a:solidFill>
              </a:rPr>
              <a:t>(ИФ 4.183) </a:t>
            </a:r>
            <a:r>
              <a:rPr lang="en-US" sz="1300" dirty="0">
                <a:solidFill>
                  <a:srgbClr val="800000"/>
                </a:solidFill>
              </a:rPr>
              <a:t>2019 Mar 26;20(6).</a:t>
            </a:r>
          </a:p>
        </p:txBody>
      </p:sp>
    </p:spTree>
    <p:extLst>
      <p:ext uri="{BB962C8B-B14F-4D97-AF65-F5344CB8AC3E}">
        <p14:creationId xmlns:p14="http://schemas.microsoft.com/office/powerpoint/2010/main" val="2205656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29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экспрессии белковых факторов роста и дифференцировки</a:t>
            </a:r>
            <a:r>
              <a:rPr lang="en-US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(Е.И. </a:t>
            </a:r>
            <a:r>
              <a:rPr lang="en-US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Фролова</a:t>
            </a:r>
            <a:r>
              <a:rPr lang="en-US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ВЛИЯНИЕ </a:t>
            </a:r>
            <a:r>
              <a:rPr lang="en-US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RIL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-ЗАВИСИМОЙ РЕГУЛЯЦИИ ПРОТООНКОГЕНА c-</a:t>
            </a:r>
            <a:r>
              <a:rPr lang="en-US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rc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НА ЗЛОКАЧЕСТВЕННОСТЬ КЛЕТОК РАКА МОЛОЧНОЙ ЖЕЛЕЗЫ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DD21890-F000-493F-B9C0-318AFFD71978}"/>
              </a:ext>
            </a:extLst>
          </p:cNvPr>
          <p:cNvGrpSpPr/>
          <p:nvPr/>
        </p:nvGrpSpPr>
        <p:grpSpPr>
          <a:xfrm>
            <a:off x="363090" y="1070687"/>
            <a:ext cx="8336409" cy="3328116"/>
            <a:chOff x="1768246" y="1682217"/>
            <a:chExt cx="8950497" cy="3275261"/>
          </a:xfrm>
        </p:grpSpPr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5EDD6A2B-559D-4E60-9651-83BDE5008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8246" y="1682217"/>
              <a:ext cx="4425281" cy="3251417"/>
            </a:xfrm>
            <a:prstGeom prst="rect">
              <a:avLst/>
            </a:prstGeom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CAE100DB-1070-4F1C-9D6E-9950B5714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4891" y="1706061"/>
              <a:ext cx="4203852" cy="3251417"/>
            </a:xfrm>
            <a:prstGeom prst="rect">
              <a:avLst/>
            </a:prstGeom>
          </p:spPr>
        </p:pic>
      </p:grpSp>
      <p:sp>
        <p:nvSpPr>
          <p:cNvPr id="19" name="Rectangle 6">
            <a:extLst>
              <a:ext uri="{FF2B5EF4-FFF2-40B4-BE49-F238E27FC236}">
                <a16:creationId xmlns:a16="http://schemas.microsoft.com/office/drawing/2014/main" id="{FEE20B38-76E0-48EF-9075-3E0D3C2D1A4B}"/>
              </a:ext>
            </a:extLst>
          </p:cNvPr>
          <p:cNvSpPr/>
          <p:nvPr/>
        </p:nvSpPr>
        <p:spPr>
          <a:xfrm>
            <a:off x="241300" y="4398804"/>
            <a:ext cx="1178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Ген RIL/PDLIM4 кодирует </a:t>
            </a:r>
            <a:r>
              <a:rPr lang="ru-RU" sz="1400" dirty="0" err="1"/>
              <a:t>высококонсервативный</a:t>
            </a:r>
            <a:r>
              <a:rPr lang="ru-RU" sz="1400" dirty="0"/>
              <a:t> адаптерный белок, относящийся к семейству ALP/</a:t>
            </a:r>
            <a:r>
              <a:rPr lang="ru-RU" sz="1400" dirty="0" err="1"/>
              <a:t>Enigma</a:t>
            </a:r>
            <a:r>
              <a:rPr lang="ru-RU" sz="1400" dirty="0"/>
              <a:t>. RIL преимущественно рассматривается в роли </a:t>
            </a:r>
            <a:r>
              <a:rPr lang="ru-RU" sz="1400" dirty="0" err="1"/>
              <a:t>антионкогена</a:t>
            </a:r>
            <a:r>
              <a:rPr lang="ru-RU" sz="1400" dirty="0"/>
              <a:t>; единственная модель, позволяющая связать нарушения его экспрессии с процессами развития рака, описывает </a:t>
            </a:r>
            <a:r>
              <a:rPr lang="ru-RU" sz="1400" dirty="0" err="1"/>
              <a:t>онкосупрессорный</a:t>
            </a:r>
            <a:r>
              <a:rPr lang="ru-RU" sz="1400" dirty="0"/>
              <a:t> механизм функционирования RIL, основанный на концепции RIL-опосредованной </a:t>
            </a:r>
            <a:r>
              <a:rPr lang="ru-RU" sz="1400" dirty="0" err="1"/>
              <a:t>инактивации</a:t>
            </a:r>
            <a:r>
              <a:rPr lang="ru-RU" sz="1400" dirty="0"/>
              <a:t> </a:t>
            </a:r>
            <a:r>
              <a:rPr lang="ru-RU" sz="1400" dirty="0" err="1"/>
              <a:t>тирозинкиназы</a:t>
            </a:r>
            <a:r>
              <a:rPr lang="ru-RU" sz="1400" dirty="0"/>
              <a:t> с-</a:t>
            </a:r>
            <a:r>
              <a:rPr lang="ru-RU" sz="1400" dirty="0" err="1"/>
              <a:t>Src</a:t>
            </a:r>
            <a:r>
              <a:rPr lang="ru-RU" sz="1400" dirty="0"/>
              <a:t>. В ходе проведенной работы продемонстрировано отсутствие корреляции между уровнем экспрессии RIL и активностью с-</a:t>
            </a:r>
            <a:r>
              <a:rPr lang="ru-RU" sz="1400" dirty="0" err="1"/>
              <a:t>Src</a:t>
            </a:r>
            <a:r>
              <a:rPr lang="ru-RU" sz="1400" dirty="0"/>
              <a:t> в клетках различных линий рака молочной железы (РМЖ); полученные результаты подтверждены на панели линий РМЖ с искусственно индуцированным и </a:t>
            </a:r>
            <a:r>
              <a:rPr lang="ru-RU" sz="1400" dirty="0" err="1"/>
              <a:t>shRNA</a:t>
            </a:r>
            <a:r>
              <a:rPr lang="ru-RU" sz="1400" dirty="0"/>
              <a:t>-подавленным уровнем RIL. В ряду линий РМЖ напрямую зафиксирован эффект онкогенной активности RIL в условиях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vitro</a:t>
            </a:r>
            <a:r>
              <a:rPr lang="ru-RU" sz="1400" dirty="0"/>
              <a:t> и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vivo</a:t>
            </a:r>
            <a:r>
              <a:rPr lang="ru-RU" sz="1400" dirty="0"/>
              <a:t>: обнаружена ассоциация высокого уровня экспрессии RIL с увеличением миграционной активности клеток, а также повышением интенсивности формирования и метастазирования </a:t>
            </a:r>
            <a:r>
              <a:rPr lang="ru-RU" sz="1400" dirty="0" err="1"/>
              <a:t>ортотопических</a:t>
            </a:r>
            <a:r>
              <a:rPr lang="ru-RU" sz="1400" dirty="0"/>
              <a:t> </a:t>
            </a:r>
            <a:r>
              <a:rPr lang="ru-RU" sz="1400" dirty="0" err="1"/>
              <a:t>ксенографтов</a:t>
            </a:r>
            <a:r>
              <a:rPr lang="ru-RU" sz="1400" dirty="0"/>
              <a:t> опухолей РМЖ. </a:t>
            </a:r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B396F9-7402-4952-BCFA-89A0D8D45552}"/>
              </a:ext>
            </a:extLst>
          </p:cNvPr>
          <p:cNvSpPr txBox="1"/>
          <p:nvPr/>
        </p:nvSpPr>
        <p:spPr>
          <a:xfrm>
            <a:off x="8728354" y="1644204"/>
            <a:ext cx="332740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spcAft>
                <a:spcPts val="600"/>
              </a:spcAft>
            </a:pPr>
            <a:r>
              <a:rPr lang="en-US" sz="1400" dirty="0">
                <a:solidFill>
                  <a:srgbClr val="990000"/>
                </a:solidFill>
              </a:rPr>
              <a:t>D.S. </a:t>
            </a:r>
            <a:r>
              <a:rPr lang="en-US" sz="1400" dirty="0" err="1">
                <a:solidFill>
                  <a:srgbClr val="990000"/>
                </a:solidFill>
              </a:rPr>
              <a:t>Kravchenko</a:t>
            </a:r>
            <a:r>
              <a:rPr lang="en-US" sz="1400" dirty="0">
                <a:solidFill>
                  <a:srgbClr val="990000"/>
                </a:solidFill>
              </a:rPr>
              <a:t>, A.E. </a:t>
            </a:r>
            <a:r>
              <a:rPr lang="en-US" sz="1400" dirty="0" err="1">
                <a:solidFill>
                  <a:srgbClr val="990000"/>
                </a:solidFill>
              </a:rPr>
              <a:t>Ivanova</a:t>
            </a:r>
            <a:r>
              <a:rPr lang="en-US" sz="1400" dirty="0">
                <a:solidFill>
                  <a:srgbClr val="990000"/>
                </a:solidFill>
              </a:rPr>
              <a:t>, E.S. </a:t>
            </a:r>
            <a:r>
              <a:rPr lang="en-US" sz="1400" dirty="0" err="1">
                <a:solidFill>
                  <a:srgbClr val="990000"/>
                </a:solidFill>
              </a:rPr>
              <a:t>Podshivalova</a:t>
            </a:r>
            <a:r>
              <a:rPr lang="en-US" sz="1400" dirty="0">
                <a:solidFill>
                  <a:srgbClr val="990000"/>
                </a:solidFill>
              </a:rPr>
              <a:t>, and S.P. </a:t>
            </a:r>
            <a:r>
              <a:rPr lang="en-US" sz="1400" dirty="0" err="1">
                <a:solidFill>
                  <a:srgbClr val="990000"/>
                </a:solidFill>
              </a:rPr>
              <a:t>Chumakov</a:t>
            </a:r>
            <a:r>
              <a:rPr lang="en-US" sz="1400" dirty="0">
                <a:solidFill>
                  <a:srgbClr val="990000"/>
                </a:solidFill>
              </a:rPr>
              <a:t>. PDLIM4/RIL-mediated regulation of </a:t>
            </a:r>
            <a:r>
              <a:rPr lang="en-US" sz="1400" dirty="0" err="1">
                <a:solidFill>
                  <a:srgbClr val="990000"/>
                </a:solidFill>
              </a:rPr>
              <a:t>Src</a:t>
            </a:r>
            <a:r>
              <a:rPr lang="en-US" sz="1400" dirty="0">
                <a:solidFill>
                  <a:srgbClr val="990000"/>
                </a:solidFill>
              </a:rPr>
              <a:t> and malignant properties of breast cancer cells, </a:t>
            </a:r>
            <a:r>
              <a:rPr lang="en-US" sz="1400" b="1" i="1" dirty="0" err="1">
                <a:solidFill>
                  <a:srgbClr val="990000"/>
                </a:solidFill>
              </a:rPr>
              <a:t>Oncotarget</a:t>
            </a:r>
            <a:r>
              <a:rPr lang="en-US" sz="1400" b="1" dirty="0">
                <a:solidFill>
                  <a:srgbClr val="990000"/>
                </a:solidFill>
              </a:rPr>
              <a:t>,</a:t>
            </a:r>
            <a:r>
              <a:rPr lang="en-US" sz="1400" dirty="0">
                <a:solidFill>
                  <a:srgbClr val="990000"/>
                </a:solidFill>
              </a:rPr>
              <a:t> 2019, accepted 12/16/2019, 1-9. </a:t>
            </a:r>
            <a:endParaRPr lang="ru-RU" sz="1400" dirty="0">
              <a:solidFill>
                <a:srgbClr val="990000"/>
              </a:solidFill>
            </a:endParaRPr>
          </a:p>
          <a:p>
            <a:pPr fontAlgn="t">
              <a:spcAft>
                <a:spcPts val="600"/>
              </a:spcAft>
            </a:pPr>
            <a:r>
              <a:rPr lang="en-US" sz="1400" dirty="0">
                <a:solidFill>
                  <a:srgbClr val="990000"/>
                </a:solidFill>
              </a:rPr>
              <a:t>А.Е. </a:t>
            </a:r>
            <a:r>
              <a:rPr lang="en-US" sz="1400" dirty="0" err="1">
                <a:solidFill>
                  <a:srgbClr val="990000"/>
                </a:solidFill>
              </a:rPr>
              <a:t>Иванова</a:t>
            </a:r>
            <a:r>
              <a:rPr lang="en-US" sz="1400" dirty="0">
                <a:solidFill>
                  <a:srgbClr val="990000"/>
                </a:solidFill>
              </a:rPr>
              <a:t>, Д.С. </a:t>
            </a:r>
            <a:r>
              <a:rPr lang="en-US" sz="1400" dirty="0" err="1">
                <a:solidFill>
                  <a:srgbClr val="990000"/>
                </a:solidFill>
              </a:rPr>
              <a:t>Кравченко</a:t>
            </a:r>
            <a:r>
              <a:rPr lang="en-US" sz="1400" dirty="0">
                <a:solidFill>
                  <a:srgbClr val="990000"/>
                </a:solidFill>
              </a:rPr>
              <a:t>, С.П. </a:t>
            </a:r>
            <a:r>
              <a:rPr lang="en-US" sz="1400" dirty="0" err="1">
                <a:solidFill>
                  <a:srgbClr val="990000"/>
                </a:solidFill>
              </a:rPr>
              <a:t>Чумаков</a:t>
            </a:r>
            <a:r>
              <a:rPr lang="en-US" sz="1400" dirty="0">
                <a:solidFill>
                  <a:srgbClr val="990000"/>
                </a:solidFill>
              </a:rPr>
              <a:t>. </a:t>
            </a:r>
            <a:r>
              <a:rPr lang="en-US" sz="1400" dirty="0" err="1">
                <a:solidFill>
                  <a:srgbClr val="990000"/>
                </a:solidFill>
              </a:rPr>
              <a:t>Модифицированный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лентивирусный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репортер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для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магнитной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сепарации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раковых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стволовых</a:t>
            </a:r>
            <a:r>
              <a:rPr lang="en-US" sz="1400" dirty="0">
                <a:solidFill>
                  <a:srgbClr val="990000"/>
                </a:solidFill>
              </a:rPr>
              <a:t> </a:t>
            </a:r>
            <a:r>
              <a:rPr lang="en-US" sz="1400" dirty="0" err="1">
                <a:solidFill>
                  <a:srgbClr val="990000"/>
                </a:solidFill>
              </a:rPr>
              <a:t>клеток</a:t>
            </a:r>
            <a:r>
              <a:rPr lang="en-US" sz="1400" dirty="0">
                <a:solidFill>
                  <a:srgbClr val="990000"/>
                </a:solidFill>
              </a:rPr>
              <a:t>, </a:t>
            </a:r>
            <a:r>
              <a:rPr lang="en-US" sz="1400" b="1" i="1" dirty="0" err="1">
                <a:solidFill>
                  <a:srgbClr val="990000"/>
                </a:solidFill>
              </a:rPr>
              <a:t>Молекулярная</a:t>
            </a:r>
            <a:r>
              <a:rPr lang="en-US" sz="1400" b="1" i="1" dirty="0">
                <a:solidFill>
                  <a:srgbClr val="990000"/>
                </a:solidFill>
              </a:rPr>
              <a:t> </a:t>
            </a:r>
            <a:r>
              <a:rPr lang="en-US" sz="1400" b="1" i="1" dirty="0" err="1">
                <a:solidFill>
                  <a:srgbClr val="990000"/>
                </a:solidFill>
              </a:rPr>
              <a:t>биология</a:t>
            </a:r>
            <a:r>
              <a:rPr lang="en-US" sz="1400" dirty="0">
                <a:solidFill>
                  <a:srgbClr val="990000"/>
                </a:solidFill>
              </a:rPr>
              <a:t>, 2019, 53 (4), 1-8 </a:t>
            </a:r>
          </a:p>
        </p:txBody>
      </p:sp>
    </p:spTree>
    <p:extLst>
      <p:ext uri="{BB962C8B-B14F-4D97-AF65-F5344CB8AC3E}">
        <p14:creationId xmlns:p14="http://schemas.microsoft.com/office/powerpoint/2010/main" val="1023757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ПЕПТИДНО-БЕЛКОВЫХ ТЕХНОЛОГИЙ (рук. академик В.Т. Иванов)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2185720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8790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683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ИММУНОЛОГИИ  (рук.  академик Р.В. Петров)</a:t>
            </a:r>
            <a:endParaRPr lang="ru-RU" sz="2000" b="1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838569"/>
              </p:ext>
            </p:extLst>
          </p:nvPr>
        </p:nvGraphicFramePr>
        <p:xfrm>
          <a:off x="136245" y="1133513"/>
          <a:ext cx="11919510" cy="3687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887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клеточных взаимодействий (А.М. Сапожников)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РАЗРАБОТАН МЕТОД ПОЛУЧЕНИЯ КЛОНОВ NK-КЛЕТОК ЧЕЛОВЕКА С ИСПОЛЬЗОВАНИЕМ IL-2 И ФИДЕРНЫХ  КЛЕТОК К562-mbIL21, ЭКСПРЕССИРУЮЩИХ МЕМБРАНОСВЯЗАННЫЙ IL-21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52F8C4D-3587-4886-9D42-107E12715310}"/>
              </a:ext>
            </a:extLst>
          </p:cNvPr>
          <p:cNvSpPr/>
          <p:nvPr/>
        </p:nvSpPr>
        <p:spPr>
          <a:xfrm>
            <a:off x="363090" y="1082963"/>
            <a:ext cx="5206438" cy="4107873"/>
          </a:xfrm>
          <a:prstGeom prst="rect">
            <a:avLst/>
          </a:prstGeom>
          <a:blipFill>
            <a:blip r:embed="rId3" cstate="print"/>
            <a:stretch>
              <a:fillRect t="-16684" r="-59648" b="-6789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ABB2C11-3EE2-42A8-B7FE-7A8BE2F45970}"/>
              </a:ext>
            </a:extLst>
          </p:cNvPr>
          <p:cNvSpPr/>
          <p:nvPr/>
        </p:nvSpPr>
        <p:spPr>
          <a:xfrm>
            <a:off x="5421746" y="871957"/>
            <a:ext cx="2401455" cy="3172903"/>
          </a:xfrm>
          <a:prstGeom prst="rect">
            <a:avLst/>
          </a:prstGeom>
          <a:blipFill>
            <a:blip r:embed="rId3" cstate="print"/>
            <a:stretch>
              <a:fillRect l="-224885" t="-27371" r="-21239" b="-11159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AD46373E-7C74-447D-9200-304ABAF88D47}"/>
              </a:ext>
            </a:extLst>
          </p:cNvPr>
          <p:cNvSpPr txBox="1"/>
          <p:nvPr/>
        </p:nvSpPr>
        <p:spPr>
          <a:xfrm>
            <a:off x="7823201" y="1006467"/>
            <a:ext cx="4232554" cy="52751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17970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  <a:tabLst>
                <a:tab pos="142875" algn="l"/>
              </a:tabLst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использованием разных моделей культивирования клонов выявлено,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условия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культивирования (частота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рестимуляции с помощью фидерных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клеток) влияет на фенотип,  функциональные характеристики, уровень экспансии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продолжительность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жизни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клонов, которая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достигать 14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недель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  <a:p>
            <a:pPr marL="285750" marR="17970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  <a:tabLst>
                <a:tab pos="142875" algn="l"/>
              </a:tabLst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Маркер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CD57 может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полностью исчезать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клеточной поверхности CD57-позитивных NK-клеток при культивировании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условиях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стимуляции</a:t>
            </a:r>
            <a:r>
              <a:rPr sz="1400" spc="7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IL-2/K562-mbIL21.</a:t>
            </a:r>
            <a:endParaRPr lang="ru-RU" sz="1400" dirty="0">
              <a:cs typeface="Arial"/>
            </a:endParaRPr>
          </a:p>
          <a:p>
            <a:pPr marL="285750" marR="17970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  <a:tabLst>
                <a:tab pos="142875" algn="l"/>
              </a:tabLst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Экспрессия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рецептора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NKG2A может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возникать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de novo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потомстве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изначально NKG2A-негативных</a:t>
            </a:r>
            <a:r>
              <a:rPr sz="1400" spc="-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NK-клеток.</a:t>
            </a:r>
            <a:endParaRPr sz="1400" dirty="0">
              <a:cs typeface="Arial"/>
            </a:endParaRPr>
          </a:p>
          <a:p>
            <a:pPr marL="0" marR="5080" lvl="1">
              <a:tabLst>
                <a:tab pos="305435" algn="l"/>
              </a:tabLst>
            </a:pPr>
            <a:endParaRPr lang="ru-RU" sz="1400" dirty="0">
              <a:cs typeface="Arial"/>
            </a:endParaRPr>
          </a:p>
          <a:p>
            <a:pPr marL="0" marR="5080" lvl="1">
              <a:spcAft>
                <a:spcPts val="600"/>
              </a:spcAft>
              <a:tabLst>
                <a:tab pos="305435" algn="l"/>
              </a:tabLs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Streltsova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MA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Recurrent Stimulation of Natural </a:t>
            </a:r>
            <a:r>
              <a:rPr sz="1400" dirty="0">
                <a:solidFill>
                  <a:srgbClr val="800000"/>
                </a:solidFill>
                <a:cs typeface="Arial"/>
              </a:rPr>
              <a:t>Killer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Cell Clones with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K562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Expressing Membrane-Bound Interleukin-21 Affects Their Phenotype, Interferon-γ Production, and  Lifespan. 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Int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Mol Sci</a:t>
            </a:r>
            <a:r>
              <a:rPr sz="1400" b="1" i="1" spc="-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4.183)</a:t>
            </a:r>
            <a:endParaRPr lang="ru-RU" sz="1400" b="1" i="1" spc="5" dirty="0">
              <a:solidFill>
                <a:srgbClr val="800000"/>
              </a:solidFill>
              <a:cs typeface="Arial"/>
            </a:endParaRPr>
          </a:p>
          <a:p>
            <a:pPr marL="0" marR="5080" lvl="1">
              <a:tabLst>
                <a:tab pos="305435" algn="l"/>
              </a:tabLst>
            </a:pPr>
            <a:r>
              <a:rPr lang="en-US" sz="1400" i="1" spc="5" dirty="0" err="1">
                <a:solidFill>
                  <a:srgbClr val="800000"/>
                </a:solidFill>
                <a:cs typeface="Arial"/>
              </a:rPr>
              <a:t>S</a:t>
            </a:r>
            <a:r>
              <a:rPr sz="1400" spc="5" dirty="0" err="1">
                <a:solidFill>
                  <a:srgbClr val="800000"/>
                </a:solidFill>
                <a:cs typeface="Arial"/>
              </a:rPr>
              <a:t>treltsova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MA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(2018) Analysis of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NK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cell clones obtained using interleukin-2 and gene-modified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K562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cells revealed the </a:t>
            </a:r>
            <a:r>
              <a:rPr sz="1400" dirty="0">
                <a:solidFill>
                  <a:srgbClr val="800000"/>
                </a:solidFill>
                <a:cs typeface="Arial"/>
              </a:rPr>
              <a:t>ability of.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PLoS One</a:t>
            </a:r>
            <a:r>
              <a:rPr sz="1400" b="1" i="1" spc="2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2.776)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769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иммунологии (С.М. Деев)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ЗОЛОТЫЕ НАНОСТРУКТУРЫ ДЛЯ БИОМЕДИЦИНСКОГО ПРИМЕНЕНИЯ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8EF5D7D-4150-43BA-8CFF-8F3D858D6903}"/>
              </a:ext>
            </a:extLst>
          </p:cNvPr>
          <p:cNvSpPr/>
          <p:nvPr/>
        </p:nvSpPr>
        <p:spPr>
          <a:xfrm>
            <a:off x="363090" y="1011529"/>
            <a:ext cx="5631310" cy="5269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AC770DE-8425-46A2-96DC-22738C8CB608}"/>
              </a:ext>
            </a:extLst>
          </p:cNvPr>
          <p:cNvSpPr txBox="1"/>
          <p:nvPr/>
        </p:nvSpPr>
        <p:spPr>
          <a:xfrm>
            <a:off x="6650182" y="965561"/>
            <a:ext cx="5405572" cy="484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431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основе периодических золотых наноструктур (нанодотов) создан биосенсор - преобразователь Фурье, позволяющий достигать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сверхвысокой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чувствительности анализа  соединений 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(10</a:t>
            </a:r>
            <a:r>
              <a:rPr sz="1400" spc="-7" baseline="27777" dirty="0">
                <a:solidFill>
                  <a:srgbClr val="282A2B"/>
                </a:solidFill>
                <a:cs typeface="Arial"/>
              </a:rPr>
              <a:t>-15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г/мл)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биологических средах.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431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Разработанная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методология позволит решать задачи высокочувствительного анализа целевых соединений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сложных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матриксах,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том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числе, гормонов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других биорегуляторов,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действующих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очень низких концентрациях (допинг-контроль),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высокотоксичных веществ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(биотоксинов), патогенов (для задач  биобезопасности, борьбы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биотерроризмом).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431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Впервые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в мире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получены золотые наностержни,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покрытые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опухолеспецифичным адресным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модулем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DARPin, которые находят  опухолевые клетки определенного молекулярного профиля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подавляют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рост при облучении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инфракрасным светом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«окне прозрачности биоткани» </a:t>
            </a:r>
            <a:r>
              <a:rPr sz="1400" dirty="0">
                <a:solidFill>
                  <a:srgbClr val="282A2B"/>
                </a:solidFill>
                <a:cs typeface="Arial"/>
              </a:rPr>
              <a:t>(IC</a:t>
            </a:r>
            <a:r>
              <a:rPr sz="1400" baseline="-11904" dirty="0">
                <a:solidFill>
                  <a:srgbClr val="282A2B"/>
                </a:solidFill>
                <a:cs typeface="Arial"/>
              </a:rPr>
              <a:t>50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3.4</a:t>
            </a:r>
            <a:r>
              <a:rPr sz="1400" spc="16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нМ).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  <a:tabLst>
                <a:tab pos="343535" algn="l"/>
              </a:tabLs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Proshkina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G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DARPin_9-29-Targeted Mini Gold Nanorods Specifically Eliminate HER2-Overexpressing Cancer Cells.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ACS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Appl Mater Interfaces</a:t>
            </a:r>
            <a:r>
              <a:rPr sz="1400" b="1" i="1" spc="6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8.456)</a:t>
            </a:r>
            <a:endParaRPr lang="ru-RU" sz="1400" b="1" i="1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  <a:tabLst>
                <a:tab pos="343535" algn="l"/>
              </a:tabLs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Kabashin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Phase-Responsive Fourier Nanotransducers for Probing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2D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Materials and Functional Interfaces.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Adv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Funct Mater</a:t>
            </a:r>
            <a:r>
              <a:rPr sz="1400" b="1" i="1" spc="25" dirty="0">
                <a:solidFill>
                  <a:srgbClr val="800000"/>
                </a:solidFill>
                <a:cs typeface="Arial"/>
              </a:rPr>
              <a:t> </a:t>
            </a:r>
            <a:br>
              <a:rPr lang="ru-RU" sz="1400" b="1" i="1" spc="25" dirty="0">
                <a:solidFill>
                  <a:srgbClr val="800000"/>
                </a:solidFill>
                <a:cs typeface="Arial"/>
              </a:rPr>
            </a:b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15.621)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799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8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тераностики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(В.И. Мартынов).  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Ефремов).   Группа анализа структуры мембранных белков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silico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(А.О. Чугунов)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ИЗУЧЕНЫ ФАКТОРЫ, ВЛИЯЮЩИЕ НА ПРЕВРАЩЕНИЕ ЗЕЛЕНОГО ФЛУОРЕСЦЕНТНОГО БЕЛКА В КРАСНЫЙ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2ACC78E-8AFD-47C4-A0AC-F1D48A72504C}"/>
              </a:ext>
            </a:extLst>
          </p:cNvPr>
          <p:cNvSpPr/>
          <p:nvPr/>
        </p:nvSpPr>
        <p:spPr>
          <a:xfrm>
            <a:off x="2437118" y="993057"/>
            <a:ext cx="7317762" cy="33954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2279263-B696-47D1-BB01-0943822C999F}"/>
              </a:ext>
            </a:extLst>
          </p:cNvPr>
          <p:cNvSpPr txBox="1"/>
          <p:nvPr/>
        </p:nvSpPr>
        <p:spPr>
          <a:xfrm>
            <a:off x="330657" y="4388498"/>
            <a:ext cx="11725098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примере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двух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высокогомологичных флуоресцентных белков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Zoanthus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sp. (zoanGFP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zoan2RFP) определены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аминокислотные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остатки (а.к.о.),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участвующие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превращении  белка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зеленой флуоресценцией (GFP)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красный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флуоресцентный белок (RFP).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Нами 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проведен мутагенез zoanGFP,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результате которого внутренние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аминокислоты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(а.к.о.)  оказались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идентичными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zoan2RFP. Однако полученный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мутант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zoanGFPmut претерпевал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лишь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частичное превращение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красную форму.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целью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выяснения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дополнительных  факторов,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влияющих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созревание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RFP, с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сравнительной молекулярной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динамики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zoanGFPmut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zoan2RFP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выявлены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а.к.о. на поверхности белка, потенциально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влияющие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расположение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подвижность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а.к.о.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вокруг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хромофора.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Сайт-направленный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мутагенез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этих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внешних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а.к.о.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подтвердил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их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важную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биосинтезе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хромофора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RFP.</a:t>
            </a: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802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683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ИММУНОЛОГИИ  (рук.  академик Р.В. Петров)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901927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511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 СТРУКТУРНОЙ БИОЛОГИИ (рук.   д.х.н. А.С. Арсеньев)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313076"/>
              </p:ext>
            </p:extLst>
          </p:nvPr>
        </p:nvGraphicFramePr>
        <p:xfrm>
          <a:off x="136245" y="1133514"/>
          <a:ext cx="11919510" cy="4121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399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99201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4478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биомолекулярной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ЯМР-спектроскопии (А.С. Арсеньев).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СТРУКТУРНЫЕ ОСНОВЫ ВЛИЯНИЯ ПАТОГЕННЫХ МУТАЦИЙ В ТРАНСМЕМБРАННЫХ ДОМЕНАХ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 ФУНКЦИОНИРОВАНИЕ КЛЕТОЧНЫХ РЕЦЕПТОРОВ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F2CEFD6-56B7-4F52-AF73-6333B5FC6793}"/>
              </a:ext>
            </a:extLst>
          </p:cNvPr>
          <p:cNvSpPr/>
          <p:nvPr/>
        </p:nvSpPr>
        <p:spPr>
          <a:xfrm>
            <a:off x="363091" y="993058"/>
            <a:ext cx="6148546" cy="4271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EED15B7-6F89-4CCB-93D3-C20E89603858}"/>
              </a:ext>
            </a:extLst>
          </p:cNvPr>
          <p:cNvSpPr txBox="1"/>
          <p:nvPr/>
        </p:nvSpPr>
        <p:spPr>
          <a:xfrm>
            <a:off x="6577185" y="1049386"/>
            <a:ext cx="5478571" cy="49827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Мутации в мембранных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белках часто ассоциированы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патогенными процессами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организме человека,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том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числе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нейродегенеративными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онкогенными заболеваниями.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10" dirty="0" err="1">
                <a:solidFill>
                  <a:srgbClr val="282A2B"/>
                </a:solidFill>
                <a:cs typeface="Arial"/>
              </a:rPr>
              <a:t>При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 помощи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белковой инженерии,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ЯМР-спектроскопии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компьютерного моделирования раскрыт простой молекулярный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механизм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развития болезни Альцгеймера (AD), связанный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 влиянием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семейной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«Австралийской» мутации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L723P на структурно-динамические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свойства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трансмембранного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(ТМ)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сегмента белка-предшественника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β-амилоида (АРР). </a:t>
            </a:r>
            <a:endParaRPr lang="ru-RU" sz="1200" spc="10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10" dirty="0" err="1">
                <a:solidFill>
                  <a:srgbClr val="282A2B"/>
                </a:solidFill>
                <a:cs typeface="Arial"/>
              </a:rPr>
              <a:t>Мутация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приводит к анормальному расщеплению белка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АРР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ферментами-секретазами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интенсивному накоплению патогенных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форм β-амилоида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вокруг нейронов.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Примечательно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, что  возрастное развитие болезни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объяснить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схожими механизмами,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где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вместо мутации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будут действовать, например, окислительный стресс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или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определенный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липидный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состав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мембран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нейронов,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избыток</a:t>
            </a:r>
            <a:r>
              <a:rPr sz="12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холестерина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sz="12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200" spc="10" dirty="0">
                <a:solidFill>
                  <a:srgbClr val="800000"/>
                </a:solidFill>
                <a:cs typeface="Arial"/>
              </a:rPr>
              <a:t>Wang Y и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др. (2019) Targeting trimeric transmembrane domain </a:t>
            </a:r>
            <a:r>
              <a:rPr sz="1200" spc="10" dirty="0">
                <a:solidFill>
                  <a:srgbClr val="800000"/>
                </a:solidFill>
                <a:cs typeface="Arial"/>
              </a:rPr>
              <a:t>5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of oncogenic </a:t>
            </a:r>
            <a:r>
              <a:rPr sz="1200" dirty="0">
                <a:solidFill>
                  <a:srgbClr val="800000"/>
                </a:solidFill>
                <a:cs typeface="Arial"/>
              </a:rPr>
              <a:t>latent </a:t>
            </a:r>
            <a:r>
              <a:rPr sz="1200" spc="10" dirty="0">
                <a:solidFill>
                  <a:srgbClr val="800000"/>
                </a:solidFill>
                <a:cs typeface="Arial"/>
              </a:rPr>
              <a:t>membrane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protein </a:t>
            </a:r>
            <a:r>
              <a:rPr sz="1200" spc="10" dirty="0">
                <a:solidFill>
                  <a:srgbClr val="800000"/>
                </a:solidFill>
                <a:cs typeface="Arial"/>
              </a:rPr>
              <a:t>1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using </a:t>
            </a:r>
            <a:r>
              <a:rPr sz="12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200" spc="5" dirty="0">
                <a:solidFill>
                  <a:srgbClr val="800000"/>
                </a:solidFill>
                <a:cs typeface="Arial"/>
              </a:rPr>
              <a:t>computationally designed peptide. </a:t>
            </a:r>
            <a:r>
              <a:rPr sz="1200" b="1" i="1" spc="10" dirty="0">
                <a:solidFill>
                  <a:srgbClr val="800000"/>
                </a:solidFill>
                <a:cs typeface="Arial"/>
              </a:rPr>
              <a:t>Chem Sci</a:t>
            </a:r>
            <a:r>
              <a:rPr sz="1200" b="1" i="1" spc="90" dirty="0">
                <a:solidFill>
                  <a:srgbClr val="800000"/>
                </a:solidFill>
                <a:cs typeface="Arial"/>
              </a:rPr>
              <a:t> </a:t>
            </a:r>
            <a:r>
              <a:rPr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200" b="1" i="1" spc="5" dirty="0">
                <a:solidFill>
                  <a:srgbClr val="800000"/>
                </a:solidFill>
                <a:cs typeface="Arial"/>
              </a:rPr>
              <a:t>9.556)</a:t>
            </a:r>
            <a:endParaRPr lang="ru-RU" sz="1200" b="1" i="1" spc="5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200" spc="10" dirty="0" err="1">
                <a:solidFill>
                  <a:srgbClr val="800000"/>
                </a:solidFill>
                <a:cs typeface="Arial"/>
              </a:rPr>
              <a:t>Bocharov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 EV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др. (2019)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Familial L723P Mutation Can Shift the Distribution between the Alternative APP Transmembrane Domain Cleavage Cascades by Local Unfolding of the </a:t>
            </a:r>
            <a:r>
              <a:rPr lang="el-GR" sz="1200" spc="10" dirty="0">
                <a:solidFill>
                  <a:srgbClr val="800000"/>
                </a:solidFill>
                <a:cs typeface="Arial"/>
              </a:rPr>
              <a:t>η- 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Cleavage Site Suggesting a Straightforward Mechanism of Alzheimer's Disease Pathogenesis. 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ACS Chem Biol (</a:t>
            </a:r>
            <a:r>
              <a:rPr lang="ru-RU" sz="1200" b="1" i="1" spc="10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4.374)</a:t>
            </a:r>
            <a:endParaRPr lang="ru-RU" sz="1200" b="1" i="1" spc="10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200" spc="10" dirty="0" err="1">
                <a:solidFill>
                  <a:srgbClr val="800000"/>
                </a:solidFill>
                <a:cs typeface="Arial"/>
              </a:rPr>
              <a:t>Polyansky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 AA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др. (2019)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Atomistic mechanism of the constitutive activation of PDGFRA via its transmembrane domain</a:t>
            </a:r>
            <a:r>
              <a:rPr lang="en-US" sz="1200" i="1" spc="10" dirty="0">
                <a:solidFill>
                  <a:srgbClr val="800000"/>
                </a:solidFill>
                <a:cs typeface="Arial"/>
              </a:rPr>
              <a:t>. 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BIOCHIM BIOPHYS ACTA (</a:t>
            </a:r>
            <a:r>
              <a:rPr lang="ru-RU" sz="1200" b="1" i="1" spc="10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3.681)</a:t>
            </a:r>
          </a:p>
          <a:p>
            <a:pPr>
              <a:spcAft>
                <a:spcPts val="600"/>
              </a:spcAft>
            </a:pPr>
            <a:endParaRPr sz="12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118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МЕМБРАНО-СВЯЗАННАЯ НЕЙРАМИНИДАЗА-1 КАК КЛЮЧЕВОЙ КОМПОНЕНТ КОМПЛЕКСА РЕЦЕПТОРА  ЭЛАСТИНА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4F0717F-B8F9-4E7A-914D-144A09FE3DE5}"/>
              </a:ext>
            </a:extLst>
          </p:cNvPr>
          <p:cNvSpPr/>
          <p:nvPr/>
        </p:nvSpPr>
        <p:spPr>
          <a:xfrm>
            <a:off x="281189" y="1011530"/>
            <a:ext cx="3875175" cy="5191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C2A91B1-EFD7-4923-8CB1-5C8525ABADCB}"/>
              </a:ext>
            </a:extLst>
          </p:cNvPr>
          <p:cNvSpPr txBox="1"/>
          <p:nvPr/>
        </p:nvSpPr>
        <p:spPr>
          <a:xfrm>
            <a:off x="4830618" y="1031753"/>
            <a:ext cx="7225137" cy="3982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Нейраминидаза-1 (Neu-1) человека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входит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состав рецептора эластина и, благодаря своей сиалидазной активности, играет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важнейшую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эластогенезе, регулируя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тем самым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работу клетки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развитие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сосудистых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заболеваний,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как атеросклероз. Neu-1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также служит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датчиком деградации эластина, способна регулировать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активацию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TGF-бета и,  возможно, ремоделировать эластичные волокна внеклеточного матрикса.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В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ходе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исследований,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проводимых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течение ряда лет французско-российским коллективом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–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исследователями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Университета </a:t>
            </a:r>
            <a:r>
              <a:rPr sz="1400" dirty="0">
                <a:solidFill>
                  <a:srgbClr val="282A2B"/>
                </a:solidFill>
                <a:cs typeface="Arial"/>
              </a:rPr>
              <a:t>г.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Реймс и ИБХ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РАН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(Лаб. моделирования биомолекулярных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систем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)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,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изучены молекулярные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механизмы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регуляции жизнедеятельности  эластичных волокон,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ключевую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которых играет Neu-1.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частности, авторами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впервые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Neu-1 не только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трансмембранную топологию, 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способна  димеризоваться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мембрано-связанном состоянии.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существенно влияет на активность фермента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всего комплекса рецептора эластина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</a:t>
            </a:r>
            <a:r>
              <a:rPr sz="1400" spc="8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клетке.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Bennasroune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Elastic fibers and elastin receptor complex: Neuraminidase-1 takes the center stage.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Matrix Biol</a:t>
            </a:r>
            <a:r>
              <a:rPr sz="1400" b="1" i="1" spc="6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6.986)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2522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3273" y="6364095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76815"/>
            <a:ext cx="11159828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lnSpc>
                <a:spcPts val="1764"/>
              </a:lnSpc>
              <a:spcBef>
                <a:spcPts val="105"/>
              </a:spcBef>
            </a:pP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ВЛИЯНИЕ ДИЭЛЕКТРИЧЕСКИХ СВОЙСТВ СРЕДЫ НА ПАРАМЕТРЫ ВОДОРОДНЫХ СВЯЗЕЙ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БИОМЕМБРАНАХ – ПУТЬ К РАЦИОНАЛЬНОМУ ДИЗАЙНУ НОВЫХ НАНОМАТЕРИАЛОВ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CF5C884-814A-485A-AE9A-DF5856297827}"/>
              </a:ext>
            </a:extLst>
          </p:cNvPr>
          <p:cNvSpPr/>
          <p:nvPr/>
        </p:nvSpPr>
        <p:spPr>
          <a:xfrm>
            <a:off x="363090" y="1129367"/>
            <a:ext cx="5612838" cy="3944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6202635-95B4-458B-AAEA-F10DE786B8F7}"/>
              </a:ext>
            </a:extLst>
          </p:cNvPr>
          <p:cNvSpPr txBox="1"/>
          <p:nvPr/>
        </p:nvSpPr>
        <p:spPr>
          <a:xfrm>
            <a:off x="6216073" y="952963"/>
            <a:ext cx="5839682" cy="46288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Методами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атомистического компьютерного моделирования исследована роль диэлектрических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свойств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среды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формировании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водородных связей (Н-связей)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соединениях,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имитирующих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донорные/акцепторные группы фосфолипидов.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Показано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что величина свободной энергии образования комплексов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Н-связями (ddG)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критическим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образом зависит  от значения локальной диэлектрической проницаемости окружения (ε), которое,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свою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очередь, определяется глубиной расположения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соответствующих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групп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</a:t>
            </a:r>
            <a:r>
              <a:rPr sz="1400" spc="17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мембране.</a:t>
            </a:r>
            <a:endParaRPr sz="1400" dirty="0">
              <a:cs typeface="Arial"/>
            </a:endParaRPr>
          </a:p>
          <a:p>
            <a:pPr marL="285750" marR="224154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Максимальный выигрыш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значениях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ddG (~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11 ккал/моль) наблюдается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взаимодействий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донорной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NH3+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группы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акцепторными группами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C=O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O(H).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этом наиболее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сильные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Н-связи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формируются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неполярном окружении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&lt;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17.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224154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Полученные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результаты обеспечивают понимание на молекулярном уровне основ структурно-динамического  поведения клеточных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мембран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позволяют осуществлять рациональный дизайн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искусственных мембранных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наноматериалов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заданными</a:t>
            </a:r>
            <a:r>
              <a:rPr sz="1400" spc="3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свойствами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10" dirty="0">
              <a:solidFill>
                <a:srgbClr val="282A2B"/>
              </a:solidFill>
              <a:cs typeface="Arial"/>
            </a:endParaRPr>
          </a:p>
          <a:p>
            <a:pPr marR="224154" algn="just">
              <a:spcAft>
                <a:spcPts val="600"/>
              </a:spcAft>
            </a:pPr>
            <a:r>
              <a:rPr lang="en-US" sz="1400" spc="10" dirty="0" err="1">
                <a:solidFill>
                  <a:srgbClr val="800000"/>
                </a:solidFill>
                <a:cs typeface="Arial"/>
              </a:rPr>
              <a:t>E</a:t>
            </a:r>
            <a:r>
              <a:rPr sz="1400" spc="5" dirty="0" err="1">
                <a:solidFill>
                  <a:srgbClr val="800000"/>
                </a:solidFill>
                <a:cs typeface="Arial"/>
              </a:rPr>
              <a:t>fremov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RG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(2019) Dielectric-Dependent Strength of </a:t>
            </a:r>
            <a:r>
              <a:rPr sz="1400" dirty="0">
                <a:solidFill>
                  <a:srgbClr val="800000"/>
                </a:solidFill>
                <a:cs typeface="Arial"/>
              </a:rPr>
              <a:t>Interlipid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Hydrogen Bonding in Biomembranes: Model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Case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Study.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Chem 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Inf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Model</a:t>
            </a:r>
            <a:r>
              <a:rPr sz="1400" b="1" i="1" spc="9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3.966)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559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«АНОМАЛЬНАЯ» ДИНАМИКА ВОДЫ В ТРАНСМЕМБРАННОЙ ПОРЕ ИОННОГО КАНАЛА TRPV1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2C857A8-8758-41EF-9B36-68B7C92C3DB6}"/>
              </a:ext>
            </a:extLst>
          </p:cNvPr>
          <p:cNvSpPr/>
          <p:nvPr/>
        </p:nvSpPr>
        <p:spPr>
          <a:xfrm>
            <a:off x="363090" y="1011530"/>
            <a:ext cx="6240910" cy="5114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9467824-468D-4232-A1B3-41B0F9305773}"/>
              </a:ext>
            </a:extLst>
          </p:cNvPr>
          <p:cNvSpPr txBox="1"/>
          <p:nvPr/>
        </p:nvSpPr>
        <p:spPr>
          <a:xfrm>
            <a:off x="6973455" y="1011529"/>
            <a:ext cx="5082300" cy="4336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Методами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компьютерного моделирования на примере ионного канала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TRPV1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поведение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воды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биологических порах нанометрового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масштаба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радикально отличается  как от поведения свободной воды, так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воды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вблизи поверхности белка.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ограниченном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объеме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(~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60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молекул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воды) вода локализована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компактных областях вблизи  некоторых полярных групп белка.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Времена жизни молекул воды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областях локализации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1,5-3 раза больше, чем вблизи аналогичных групп на поверхности белка.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Эти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эффекты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могут играть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механизмах функционирования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ионных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357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частности, локализация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воды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вблизи полярных групп Asn676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TRPV1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облегчает гидратацию  т.н.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«нижних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ворот» гидрофобной поры, понижая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тем самым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энергетический барьер для прохождения ионов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молекул воды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через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канал.</a:t>
            </a:r>
            <a:endParaRPr sz="1400" dirty="0">
              <a:cs typeface="Arial"/>
            </a:endParaRPr>
          </a:p>
          <a:p>
            <a:pPr marL="72000">
              <a:spcAft>
                <a:spcPts val="600"/>
              </a:spcAft>
            </a:pPr>
            <a:endParaRPr sz="1400" dirty="0">
              <a:cs typeface="Arial"/>
            </a:endParaRPr>
          </a:p>
          <a:p>
            <a:pPr marL="72000"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Trofimov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YA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Confined Dynamics of Water in Transmembrane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Pore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of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TRPV1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Ion Channel. 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Int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Mol Sci</a:t>
            </a:r>
            <a:r>
              <a:rPr sz="1400" b="1" i="1" spc="5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4.183)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4996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оптической микроскопии и спектроскопии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(А.В. Феофанов). 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нанобиоинженерии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(О.В. Некрасова)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МЕХАНИЗМЫ ПРОТИВОРАКОВОГО ДЕЙСТВИЯ КУРАКСИНОВ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52053C1-0D7D-49E4-8C54-16027517DFF3}"/>
              </a:ext>
            </a:extLst>
          </p:cNvPr>
          <p:cNvSpPr/>
          <p:nvPr/>
        </p:nvSpPr>
        <p:spPr>
          <a:xfrm>
            <a:off x="363090" y="993057"/>
            <a:ext cx="4486001" cy="4188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8DB04F5-C8D2-4778-96DA-A5777708633A}"/>
              </a:ext>
            </a:extLst>
          </p:cNvPr>
          <p:cNvSpPr txBox="1"/>
          <p:nvPr/>
        </p:nvSpPr>
        <p:spPr>
          <a:xfrm>
            <a:off x="5015345" y="993056"/>
            <a:ext cx="7040409" cy="50597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Данные spFRET-анализа подтверждают гипотезу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том, что противоопухолевый агент кураксин,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именно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его производное CBL0137,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может влиять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дальние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взаимодействия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энхансеров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промоторами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хроматине, нарушая структуру нуклеосом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или влияя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структуру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динамику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линкерной ДНК, поддерживающей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эффективные взаимодействия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энхансеров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промоторами (Kantidze et </a:t>
            </a:r>
            <a:r>
              <a:rPr sz="1400" dirty="0">
                <a:solidFill>
                  <a:srgbClr val="282A2B"/>
                </a:solidFill>
                <a:cs typeface="Arial"/>
              </a:rPr>
              <a:t>al.,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Nat Commun., 2019,10(1):1441).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Данные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показывают, что CBL0137 привлекает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hFACT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человека (белковый фактор, который облегчает  транскрипцию хроматина) к нуклеосомам, опосредует hFACT-индуцированное масштабное, частично обратимое развертывание нуклеосомы (или раскручивание нуклеосомальной  ДНК)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вызывает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арест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hFACT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нуклеосомах.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Этот кураксин-зависимый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арест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hFACT может быть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причиной перераспределения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hFACT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транскрибируемых областей хроматина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другие геномные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локусы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(Chang et </a:t>
            </a:r>
            <a:r>
              <a:rPr sz="1400" dirty="0">
                <a:solidFill>
                  <a:srgbClr val="282A2B"/>
                </a:solidFill>
                <a:cs typeface="Arial"/>
              </a:rPr>
              <a:t>al.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Science Advances, 2018,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4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(11),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eaav2131).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 algn="just">
              <a:spcAft>
                <a:spcPts val="600"/>
              </a:spcAft>
            </a:pPr>
            <a:r>
              <a:rPr lang="ru-RU" sz="1400" i="1" spc="5" dirty="0">
                <a:solidFill>
                  <a:srgbClr val="282A2B"/>
                </a:solidFill>
                <a:cs typeface="Arial"/>
              </a:rPr>
              <a:t>Работа выполнена 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совместно с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сотрудниками Биологического факультета 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МГУ имени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М.В. Ломоносова (М.Е. Валиева, А.В. </a:t>
            </a:r>
            <a:r>
              <a:rPr lang="ru-RU" sz="1400" i="1" spc="10" dirty="0" err="1">
                <a:solidFill>
                  <a:srgbClr val="282A2B"/>
                </a:solidFill>
                <a:cs typeface="Arial"/>
              </a:rPr>
              <a:t>Любителев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,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С.В. Разин), 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Института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биологии гена </a:t>
            </a:r>
            <a:r>
              <a:rPr lang="ru-RU" sz="1400" i="1" spc="15" dirty="0">
                <a:solidFill>
                  <a:srgbClr val="282A2B"/>
                </a:solidFill>
                <a:cs typeface="Arial"/>
              </a:rPr>
              <a:t>РАН 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ru-RU" sz="1400" i="1" spc="5" dirty="0" err="1">
                <a:solidFill>
                  <a:srgbClr val="282A2B"/>
                </a:solidFill>
                <a:cs typeface="Arial"/>
              </a:rPr>
              <a:t>Кантидзе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 О.Л., 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Лужин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А.В., Голов А.К., </a:t>
            </a:r>
            <a:r>
              <a:rPr lang="ru-RU" sz="1400" i="1" spc="10" dirty="0">
                <a:solidFill>
                  <a:srgbClr val="282A2B"/>
                </a:solidFill>
                <a:cs typeface="Arial"/>
              </a:rPr>
              <a:t>Величко </a:t>
            </a:r>
            <a:r>
              <a:rPr lang="ru-RU" sz="1400" i="1" spc="5" dirty="0">
                <a:solidFill>
                  <a:srgbClr val="282A2B"/>
                </a:solidFill>
                <a:cs typeface="Arial"/>
              </a:rPr>
              <a:t>А.К.),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Fox Chase Cancer Center,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USA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en-US" sz="1400" i="1" spc="5" dirty="0" err="1">
                <a:solidFill>
                  <a:srgbClr val="282A2B"/>
                </a:solidFill>
                <a:cs typeface="Arial"/>
              </a:rPr>
              <a:t>Nizovtseva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EV, </a:t>
            </a:r>
            <a:r>
              <a:rPr lang="en-US" sz="1400" i="1" spc="5" dirty="0" err="1">
                <a:solidFill>
                  <a:srgbClr val="282A2B"/>
                </a:solidFill>
                <a:cs typeface="Arial"/>
              </a:rPr>
              <a:t>Studitsky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VM, </a:t>
            </a:r>
            <a:r>
              <a:rPr lang="en-US" sz="1400" i="1" spc="5" dirty="0" err="1">
                <a:solidFill>
                  <a:srgbClr val="282A2B"/>
                </a:solidFill>
                <a:cs typeface="Arial"/>
              </a:rPr>
              <a:t>Kulaeva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, </a:t>
            </a:r>
            <a:r>
              <a:rPr lang="en-US" sz="1400" i="1" dirty="0">
                <a:solidFill>
                  <a:srgbClr val="282A2B"/>
                </a:solidFill>
                <a:cs typeface="Arial"/>
              </a:rPr>
              <a:t>O.I.,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Chang, H.-W.), Roswell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Park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Comprehensive Cancer  Center,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USA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en-US" sz="1400" i="1" spc="5" dirty="0" err="1">
                <a:solidFill>
                  <a:srgbClr val="282A2B"/>
                </a:solidFill>
                <a:cs typeface="Arial"/>
              </a:rPr>
              <a:t>Gurova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KV,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Safina A., Wang, J.,), Eunice Kennedy Shriver National </a:t>
            </a:r>
            <a:r>
              <a:rPr lang="en-US" sz="1400" i="1" dirty="0">
                <a:solidFill>
                  <a:srgbClr val="282A2B"/>
                </a:solidFill>
                <a:cs typeface="Arial"/>
              </a:rPr>
              <a:t>Institute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for Child Health and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Human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Development,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USA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(</a:t>
            </a:r>
            <a:r>
              <a:rPr lang="en-US" sz="1400" i="1" spc="5" dirty="0" err="1">
                <a:solidFill>
                  <a:srgbClr val="282A2B"/>
                </a:solidFill>
                <a:cs typeface="Arial"/>
              </a:rPr>
              <a:t>Chereji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, R.V.), Rutgers University, </a:t>
            </a:r>
            <a:r>
              <a:rPr lang="en-US" sz="1400" i="1" spc="10" dirty="0">
                <a:solidFill>
                  <a:srgbClr val="282A2B"/>
                </a:solidFill>
                <a:cs typeface="Arial"/>
              </a:rPr>
              <a:t>USA </a:t>
            </a:r>
            <a:r>
              <a:rPr lang="en-US" sz="1400" i="1" spc="5" dirty="0">
                <a:solidFill>
                  <a:srgbClr val="282A2B"/>
                </a:solidFill>
                <a:cs typeface="Arial"/>
              </a:rPr>
              <a:t>(Morozov,  A.V.).</a:t>
            </a:r>
            <a:endParaRPr lang="ru-RU" sz="1400" i="1" dirty="0">
              <a:cs typeface="Arial"/>
            </a:endParaRPr>
          </a:p>
          <a:p>
            <a:pPr marR="5080" algn="just"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Kantidze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OL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The anti-cancer drugs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curaxins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target spatial genome organization.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Nat </a:t>
            </a:r>
            <a:r>
              <a:rPr lang="en-US" sz="1400" b="1" i="1" spc="10" dirty="0" err="1">
                <a:solidFill>
                  <a:srgbClr val="800000"/>
                </a:solidFill>
                <a:cs typeface="Arial"/>
              </a:rPr>
              <a:t>Commun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11.878)</a:t>
            </a:r>
            <a:endParaRPr lang="ru-RU" sz="1400" b="1" i="1" dirty="0">
              <a:solidFill>
                <a:srgbClr val="800000"/>
              </a:solidFill>
              <a:cs typeface="Arial"/>
            </a:endParaRPr>
          </a:p>
          <a:p>
            <a:pPr marR="5080" algn="just">
              <a:spcAft>
                <a:spcPts val="600"/>
              </a:spcAft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Chang </a:t>
            </a:r>
            <a:r>
              <a:rPr lang="en-US" sz="1400" spc="15" dirty="0">
                <a:solidFill>
                  <a:srgbClr val="800000"/>
                </a:solidFill>
                <a:cs typeface="Arial"/>
              </a:rPr>
              <a:t>HW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(2018)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Mechanism of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FACT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removal from transcribed genes by anticancer drugs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curaxins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</a:t>
            </a:r>
            <a:r>
              <a:rPr lang="en-US" sz="1400" b="1" i="1" spc="10" dirty="0">
                <a:solidFill>
                  <a:srgbClr val="800000"/>
                </a:solidFill>
                <a:cs typeface="Arial"/>
              </a:rPr>
              <a:t>Sci Adv</a:t>
            </a:r>
            <a:r>
              <a:rPr lang="en-US"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12.804)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9405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4477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84498"/>
            <a:ext cx="11279007" cy="49244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структурной биологии ионных каналов (З.О.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Шенкарёв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 Группа анализа структуры мембранных  белков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silico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(А.О. Чугунов). Группа биоинженерии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нейромодуляторов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нейрорецепторов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(Е.Н.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Люкманова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Лаборатория молекулярных инструментов для нейробиологии (А.А. Василевский)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76814"/>
            <a:ext cx="11159828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КОМБИНАТОРНОЕ СЕЛЕКТИВНОЕ ВВЕДЕНИЕ ИЗОТОПОВ 13C И 15N УПРОЩАЕТ АНАЛИЗ СПЕКТРОВ ЯМР  ПОЗВОЛЯЕТ КАРТИРОВАТЬ ИНТЕРФЕЙС ВЗАИМОДЕЙСТВИЯ В КОМПЛЕКСАХ МЕМБРАННЫХ РЕЦЕПТОРОВ С  ЛИГАНДАМИ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FCAB782-AF5E-42A0-9F41-54E9DC43357D}"/>
              </a:ext>
            </a:extLst>
          </p:cNvPr>
          <p:cNvSpPr/>
          <p:nvPr/>
        </p:nvSpPr>
        <p:spPr>
          <a:xfrm>
            <a:off x="366192" y="1056569"/>
            <a:ext cx="5729808" cy="4679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3B981C-5F2D-47EF-9A59-EAF07CF74F1E}"/>
              </a:ext>
            </a:extLst>
          </p:cNvPr>
          <p:cNvSpPr/>
          <p:nvPr/>
        </p:nvSpPr>
        <p:spPr>
          <a:xfrm>
            <a:off x="6161548" y="875385"/>
            <a:ext cx="589420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910">
              <a:spcAft>
                <a:spcPts val="600"/>
              </a:spcAft>
            </a:pPr>
            <a:r>
              <a:rPr lang="ru-RU" sz="1300" spc="5" dirty="0">
                <a:solidFill>
                  <a:srgbClr val="282A2B"/>
                </a:solidFill>
                <a:cs typeface="Arial"/>
              </a:rPr>
              <a:t>Комбинаторное введение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в молекулы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белков стабильных изотопов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13C и 15N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позволяет значительно упростить анализ спектров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ЯМР. </a:t>
            </a:r>
          </a:p>
          <a:p>
            <a:pPr marR="295910">
              <a:spcAft>
                <a:spcPts val="600"/>
              </a:spcAft>
            </a:pPr>
            <a:r>
              <a:rPr lang="ru-RU" sz="1300" spc="10" dirty="0">
                <a:solidFill>
                  <a:srgbClr val="282A2B"/>
                </a:solidFill>
                <a:cs typeface="Arial"/>
              </a:rPr>
              <a:t>Впервые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решена задача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разработан  алгоритм </a:t>
            </a:r>
            <a:r>
              <a:rPr lang="ru-RU" sz="1300" spc="5" dirty="0" err="1">
                <a:solidFill>
                  <a:srgbClr val="282A2B"/>
                </a:solidFill>
                <a:cs typeface="Arial"/>
              </a:rPr>
              <a:t>CombLabel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 по расчету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схемы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комбинаторного введения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13C и 15N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меток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с минимальной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ценой.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Применение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программы позволило произвести отнесение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50% ЯМР-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сигналов основной цепи второго потенциал-чувствительного домена натриевого канала Nav1.4 человека (VSD-II). Токи утечки через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мутантные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варианты Nav1.4,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содержащие 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замену Arg675Gly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VSD-II, приводят к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развитию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наследственного заболевания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300" spc="5" dirty="0" err="1">
                <a:solidFill>
                  <a:srgbClr val="282A2B"/>
                </a:solidFill>
                <a:cs typeface="Arial"/>
              </a:rPr>
              <a:t>нормокалемического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 периодического паралича. </a:t>
            </a:r>
          </a:p>
          <a:p>
            <a:pPr marR="295910">
              <a:spcAft>
                <a:spcPts val="600"/>
              </a:spcAft>
            </a:pPr>
            <a:r>
              <a:rPr lang="ru-RU" sz="1300" spc="10" dirty="0">
                <a:solidFill>
                  <a:srgbClr val="282A2B"/>
                </a:solidFill>
                <a:cs typeface="Arial"/>
              </a:rPr>
              <a:t>Методом ЯМР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спектроскопии определен  интерфейс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взаимодействия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VSD-II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с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токсином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Hm-3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из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яда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паука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i="1" spc="5" dirty="0" err="1">
                <a:solidFill>
                  <a:srgbClr val="282A2B"/>
                </a:solidFill>
                <a:cs typeface="Arial"/>
              </a:rPr>
              <a:t>Heriaeus</a:t>
            </a:r>
            <a:r>
              <a:rPr lang="ru-RU" sz="1300" i="1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i="1" spc="5" dirty="0" err="1">
                <a:solidFill>
                  <a:srgbClr val="282A2B"/>
                </a:solidFill>
                <a:cs typeface="Arial"/>
              </a:rPr>
              <a:t>melloteei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,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который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способен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блокировать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токи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утечки.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10" dirty="0">
                <a:solidFill>
                  <a:srgbClr val="282A2B"/>
                </a:solidFill>
                <a:cs typeface="Arial"/>
              </a:rPr>
              <a:t>В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модели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комплекса</a:t>
            </a:r>
            <a:r>
              <a:rPr lang="ru-RU" sz="1300" spc="2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VSD-II/Hm-3,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построенной</a:t>
            </a:r>
            <a:r>
              <a:rPr lang="ru-RU" sz="1300" spc="2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300" spc="5" dirty="0">
                <a:solidFill>
                  <a:srgbClr val="282A2B"/>
                </a:solidFill>
                <a:cs typeface="Arial"/>
              </a:rPr>
              <a:t>на </a:t>
            </a:r>
            <a:r>
              <a:rPr lang="ru-RU" sz="1300" dirty="0"/>
              <a:t>основании данных ЯМР, токсин связывается с внеклеточной петлей </a:t>
            </a:r>
            <a:r>
              <a:rPr lang="en-US" sz="1300" dirty="0"/>
              <a:t>S1-S2, </a:t>
            </a:r>
            <a:r>
              <a:rPr lang="ru-RU" sz="1300" dirty="0"/>
              <a:t>дестабилизируя состояние домена, при котором наблюдаются токи утечки. На примере комплексов  токсина </a:t>
            </a:r>
            <a:r>
              <a:rPr lang="en-US" sz="1300" dirty="0"/>
              <a:t>Hm-3 </a:t>
            </a:r>
            <a:r>
              <a:rPr lang="ru-RU" sz="1300" dirty="0"/>
              <a:t>с </a:t>
            </a:r>
            <a:r>
              <a:rPr lang="en-US" sz="1300" dirty="0"/>
              <a:t>VSD-I </a:t>
            </a:r>
            <a:r>
              <a:rPr lang="ru-RU" sz="1300" dirty="0"/>
              <a:t>и </a:t>
            </a:r>
            <a:r>
              <a:rPr lang="en-US" sz="1300" dirty="0"/>
              <a:t>VSD-II </a:t>
            </a:r>
            <a:r>
              <a:rPr lang="ru-RU" sz="1300" dirty="0"/>
              <a:t>канала </a:t>
            </a:r>
            <a:r>
              <a:rPr lang="en-US" sz="1300" dirty="0"/>
              <a:t>Nav1.4 </a:t>
            </a:r>
            <a:r>
              <a:rPr lang="ru-RU" sz="1300" dirty="0"/>
              <a:t>показано, что токсины паукообразных могут по-разному взаимодействовать с различными доменами в составе одного натриевого  канала.</a:t>
            </a:r>
          </a:p>
          <a:p>
            <a:pPr marR="5080">
              <a:spcAft>
                <a:spcPts val="600"/>
              </a:spcAft>
              <a:tabLst>
                <a:tab pos="305435" algn="l"/>
              </a:tabLst>
            </a:pPr>
            <a:r>
              <a:rPr lang="en-US" sz="1300" dirty="0" err="1">
                <a:solidFill>
                  <a:srgbClr val="800000"/>
                </a:solidFill>
              </a:rPr>
              <a:t>Myshkin</a:t>
            </a:r>
            <a:r>
              <a:rPr lang="en-US" sz="1300" dirty="0">
                <a:solidFill>
                  <a:srgbClr val="800000"/>
                </a:solidFill>
              </a:rPr>
              <a:t> MY </a:t>
            </a:r>
            <a:r>
              <a:rPr lang="ru-RU" sz="1300" dirty="0">
                <a:solidFill>
                  <a:srgbClr val="800000"/>
                </a:solidFill>
              </a:rPr>
              <a:t>и др. (2019) </a:t>
            </a:r>
            <a:r>
              <a:rPr lang="en-US" sz="1300" dirty="0">
                <a:solidFill>
                  <a:srgbClr val="800000"/>
                </a:solidFill>
              </a:rPr>
              <a:t>Cell-Free Expression of Sodium Channel Domains for Pharmacology Studies. Noncanonical Spider Toxin Binding Site in the Second Voltage-Sensing Domain of  Human Nav1.4 Channel</a:t>
            </a:r>
            <a:r>
              <a:rPr lang="en-US" sz="1300" b="1" i="1" dirty="0">
                <a:solidFill>
                  <a:srgbClr val="800000"/>
                </a:solidFill>
              </a:rPr>
              <a:t>. Front </a:t>
            </a:r>
            <a:r>
              <a:rPr lang="en-US" sz="1300" b="1" i="1" dirty="0" err="1">
                <a:solidFill>
                  <a:srgbClr val="800000"/>
                </a:solidFill>
              </a:rPr>
              <a:t>Pharmacol</a:t>
            </a:r>
            <a:r>
              <a:rPr lang="en-US" sz="1300" b="1" i="1" dirty="0">
                <a:solidFill>
                  <a:srgbClr val="800000"/>
                </a:solidFill>
              </a:rPr>
              <a:t> (</a:t>
            </a:r>
            <a:r>
              <a:rPr lang="ru-RU" sz="1300" b="1" i="1" dirty="0">
                <a:solidFill>
                  <a:srgbClr val="800000"/>
                </a:solidFill>
              </a:rPr>
              <a:t>ИФ </a:t>
            </a:r>
            <a:r>
              <a:rPr lang="en-US" sz="1300" b="1" i="1" dirty="0">
                <a:solidFill>
                  <a:srgbClr val="800000"/>
                </a:solidFill>
              </a:rPr>
              <a:t>3.845)</a:t>
            </a:r>
          </a:p>
          <a:p>
            <a:pPr marR="37465">
              <a:spcAft>
                <a:spcPts val="600"/>
              </a:spcAft>
              <a:tabLst>
                <a:tab pos="305435" algn="l"/>
              </a:tabLst>
            </a:pPr>
            <a:r>
              <a:rPr lang="en-US" sz="1300" dirty="0" err="1">
                <a:solidFill>
                  <a:srgbClr val="800000"/>
                </a:solidFill>
              </a:rPr>
              <a:t>Myshkin</a:t>
            </a:r>
            <a:r>
              <a:rPr lang="en-US" sz="1300" dirty="0">
                <a:solidFill>
                  <a:srgbClr val="800000"/>
                </a:solidFill>
              </a:rPr>
              <a:t> MY </a:t>
            </a:r>
            <a:r>
              <a:rPr lang="ru-RU" sz="1300" dirty="0">
                <a:solidFill>
                  <a:srgbClr val="800000"/>
                </a:solidFill>
              </a:rPr>
              <a:t>и др. (2019) </a:t>
            </a:r>
            <a:r>
              <a:rPr lang="en-US" sz="1300" dirty="0" err="1">
                <a:solidFill>
                  <a:srgbClr val="800000"/>
                </a:solidFill>
              </a:rPr>
              <a:t>CombLabel</a:t>
            </a:r>
            <a:r>
              <a:rPr lang="en-US" sz="1300" dirty="0">
                <a:solidFill>
                  <a:srgbClr val="800000"/>
                </a:solidFill>
              </a:rPr>
              <a:t>: rational design of optimized sequence-specific combinatorial labeling schemes. Application to backbone assignment of membrane proteins with low  stability. </a:t>
            </a:r>
            <a:r>
              <a:rPr lang="en-US" sz="1300" b="1" i="1" dirty="0">
                <a:solidFill>
                  <a:srgbClr val="800000"/>
                </a:solidFill>
              </a:rPr>
              <a:t>J </a:t>
            </a:r>
            <a:r>
              <a:rPr lang="en-US" sz="1300" b="1" i="1" dirty="0" err="1">
                <a:solidFill>
                  <a:srgbClr val="800000"/>
                </a:solidFill>
              </a:rPr>
              <a:t>Biomol</a:t>
            </a:r>
            <a:r>
              <a:rPr lang="en-US" sz="1300" b="1" i="1" dirty="0">
                <a:solidFill>
                  <a:srgbClr val="800000"/>
                </a:solidFill>
              </a:rPr>
              <a:t> NMR (</a:t>
            </a:r>
            <a:r>
              <a:rPr lang="ru-RU" sz="1300" b="1" i="1" dirty="0">
                <a:solidFill>
                  <a:srgbClr val="800000"/>
                </a:solidFill>
              </a:rPr>
              <a:t>ИФ </a:t>
            </a:r>
            <a:r>
              <a:rPr lang="en-US" sz="1300" b="1" i="1" dirty="0">
                <a:solidFill>
                  <a:srgbClr val="800000"/>
                </a:solidFill>
              </a:rPr>
              <a:t>2.319)</a:t>
            </a:r>
            <a:endParaRPr lang="ru-RU" sz="1300" b="1" i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5414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 СТРУКТУРНОЙ БИОЛОГИИ (рук.   д.х.н. А.С. Арсеньев)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664974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6090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 ГЕНОМИКИ И ПОСТГЕНОМНЫХ ТЕХНОЛОГИЙ (рук.  академик  С.А. Лукьянов)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560386"/>
              </p:ext>
            </p:extLst>
          </p:nvPr>
        </p:nvGraphicFramePr>
        <p:xfrm>
          <a:off x="136245" y="1133513"/>
          <a:ext cx="11919510" cy="490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0993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структуры и функции генов (Е.Д. Свердлов, И.П. Чернов)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КЛЮЧЕВОЙ ФАКТОР ЭМБРИОГЕНЕЗА ПОДЖЕЛУДОЧНОЙ ЖЕЛЕЗЫ PDX1 ИНГИБИРУЕТ МЕТАСТАЗИРОВАНИЕ  КЛЕТОК РАКА ПОДЖЕЛУДОЧНОЙ ЖЕЛЕЗЫ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5D79E4D-2909-4688-A876-000F751522F2}"/>
              </a:ext>
            </a:extLst>
          </p:cNvPr>
          <p:cNvSpPr/>
          <p:nvPr/>
        </p:nvSpPr>
        <p:spPr>
          <a:xfrm>
            <a:off x="269135" y="1011530"/>
            <a:ext cx="5826865" cy="4413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EAF972-8E2A-496B-ACC8-F9B6D48E9664}"/>
              </a:ext>
            </a:extLst>
          </p:cNvPr>
          <p:cNvSpPr txBox="1"/>
          <p:nvPr/>
        </p:nvSpPr>
        <p:spPr>
          <a:xfrm>
            <a:off x="6186079" y="1011530"/>
            <a:ext cx="5869676" cy="50135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Aft>
                <a:spcPts val="600"/>
              </a:spcAft>
            </a:pPr>
            <a:r>
              <a:rPr sz="1200" spc="5" dirty="0">
                <a:solidFill>
                  <a:srgbClr val="282A2B"/>
                </a:solidFill>
                <a:cs typeface="Arial"/>
              </a:rPr>
              <a:t>Метастазирование является основной причиной смертности при панкреатической протоковой аденокарциноме. </a:t>
            </a:r>
            <a:r>
              <a:rPr sz="12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in vitro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исследовали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влияние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ключевого регулятора развития  поджелудочной железы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скорость пролиферации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подвижность клеток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линии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рака поджелудочной железы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PANC-1. </a:t>
            </a:r>
            <a:endParaRPr lang="ru-RU" sz="1200" spc="10" dirty="0">
              <a:solidFill>
                <a:srgbClr val="282A2B"/>
              </a:solidFill>
              <a:cs typeface="Arial"/>
            </a:endParaRPr>
          </a:p>
          <a:p>
            <a:pPr marL="12700" marR="5080">
              <a:spcAft>
                <a:spcPts val="600"/>
              </a:spcAft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Изучение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кинетики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роста показало, что экспрессия 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существенно увеличивает скорость роста GFP-меченных клеток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PANC-1. Влияние PDX1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способность к миграции оценивали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анализа заживления ран на модели  механического повреждения однослойных культур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использованием Transwell анализа. Эктопическая экспрессия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приводила к замедлению скорости заживление ран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уменьшала уровень миграции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PANC-1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контрольными клетками.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2700" marR="5080">
              <a:spcAft>
                <a:spcPts val="600"/>
              </a:spcAft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Для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оценки возможности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влияния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экспрессии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метастазирование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PANC1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in vivo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использовали эмбрионы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Danio rerio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(совместно 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лабораторией белковой инженерии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Института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молекулярной генетики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РАН).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Мечен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н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ые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GFP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контрольные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экспрессирующие PDX1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линии PANC-1 вводили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область желточного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мешка двухдневным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эмбрионам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Danio rerio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через 48 ч анализировали распределение клеток по организмам.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</a:t>
            </a:r>
            <a:r>
              <a:rPr sz="1200" spc="1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50%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эмбрионов </a:t>
            </a:r>
            <a:r>
              <a:rPr lang="en-US" sz="1200" i="1" spc="5" dirty="0">
                <a:solidFill>
                  <a:srgbClr val="282A2B"/>
                </a:solidFill>
                <a:cs typeface="Arial"/>
              </a:rPr>
              <a:t>Danio rerio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контрольные клетки без экспрессии </a:t>
            </a:r>
            <a:r>
              <a:rPr lang="en-US" sz="1200" spc="10" dirty="0">
                <a:solidFill>
                  <a:srgbClr val="282A2B"/>
                </a:solidFill>
                <a:cs typeface="Arial"/>
              </a:rPr>
              <a:t>PDX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мигрировали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сосуды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головы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хвоста. </a:t>
            </a:r>
          </a:p>
          <a:p>
            <a:pPr marL="12700" marR="5080"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Миграция </a:t>
            </a:r>
            <a:r>
              <a:rPr lang="en-US"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содержащих клеток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была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значительно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снижена и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наблюдалась только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12,5% случаев.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При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подавлении экспрессии </a:t>
            </a:r>
            <a:r>
              <a:rPr lang="en-US"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lang="en-US" sz="1200" spc="5" dirty="0">
                <a:solidFill>
                  <a:srgbClr val="282A2B"/>
                </a:solidFill>
                <a:cs typeface="Arial"/>
              </a:rPr>
              <a:t>siRNA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мигрировавшие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клетки обнаруживали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40%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случаев.</a:t>
            </a:r>
          </a:p>
          <a:p>
            <a:pPr marL="12700" marR="5080">
              <a:spcAft>
                <a:spcPts val="600"/>
              </a:spcAft>
            </a:pPr>
            <a:r>
              <a:rPr lang="ru-RU"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целом результаты  позволяют предположить, что </a:t>
            </a:r>
            <a:r>
              <a:rPr lang="en-US" sz="1200" spc="10" dirty="0">
                <a:solidFill>
                  <a:srgbClr val="282A2B"/>
                </a:solidFill>
                <a:cs typeface="Arial"/>
              </a:rPr>
              <a:t>PDX1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подавляет метастазирование раковых клеток.</a:t>
            </a:r>
            <a:endParaRPr lang="ru-RU" sz="1200" dirty="0">
              <a:cs typeface="Arial"/>
            </a:endParaRPr>
          </a:p>
          <a:p>
            <a:r>
              <a:rPr lang="en-US" sz="1200" spc="5" dirty="0" err="1">
                <a:solidFill>
                  <a:srgbClr val="800000"/>
                </a:solidFill>
                <a:cs typeface="Arial"/>
              </a:rPr>
              <a:t>Kondratyeva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LG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PDX1, a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key factor in pancreatic embryogenesis,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can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exhibit antimetastatic activity in pancreatic ductal adenocarcinoma</a:t>
            </a:r>
            <a:r>
              <a:rPr lang="en-US" sz="1200" b="1" spc="5" dirty="0">
                <a:solidFill>
                  <a:srgbClr val="800000"/>
                </a:solidFill>
                <a:cs typeface="Arial"/>
              </a:rPr>
              <a:t>.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Cancer </a:t>
            </a:r>
            <a:r>
              <a:rPr lang="en-US" sz="1200" b="1" i="1" spc="10" dirty="0" err="1">
                <a:solidFill>
                  <a:srgbClr val="800000"/>
                </a:solidFill>
                <a:cs typeface="Arial"/>
              </a:rPr>
              <a:t>Manag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Res</a:t>
            </a:r>
            <a:r>
              <a:rPr lang="en-US" sz="1200" b="1" i="1" spc="19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2.243)</a:t>
            </a:r>
            <a:endParaRPr lang="en-US" sz="1200" b="1" dirty="0">
              <a:solidFill>
                <a:srgbClr val="800000"/>
              </a:solidFill>
              <a:cs typeface="Arial"/>
            </a:endParaRPr>
          </a:p>
          <a:p>
            <a:pPr marL="12700" marR="5080">
              <a:spcAft>
                <a:spcPts val="600"/>
              </a:spcAft>
            </a:pPr>
            <a:endParaRPr sz="1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618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регуляторной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транскриптомики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(Т.Л.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Ажикина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НОВЫЙ КЛАСС АНТИСМЫСЛОВЫХ ОЛИГОНУКЛЕОТИДОВ – ФОСФОРИЛГУАНИДИНОВЫЕ АНАЛОГИ –  СПЕЦИФИЧНО ПОДАВЛЯЕТ ЭКСПРЕССИЮ ГЕНА-МИШЕНИ МИКОБАКТЕРИЙ ВНУТРИ МАКРОФАГОВ 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F325142E-24FF-46AF-B3DC-0B4C552E6502}"/>
              </a:ext>
            </a:extLst>
          </p:cNvPr>
          <p:cNvSpPr/>
          <p:nvPr/>
        </p:nvSpPr>
        <p:spPr>
          <a:xfrm>
            <a:off x="363090" y="1011530"/>
            <a:ext cx="7409310" cy="4709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EFE0D63-E889-4A1F-8D9D-E68F3E4A391E}"/>
              </a:ext>
            </a:extLst>
          </p:cNvPr>
          <p:cNvSpPr txBox="1"/>
          <p:nvPr/>
        </p:nvSpPr>
        <p:spPr>
          <a:xfrm>
            <a:off x="7861611" y="1011529"/>
            <a:ext cx="4194144" cy="4905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40335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Фосфорилгуанидин-2'-O-метилрибоолигонуклеотиды (2'-OMe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PGOs)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представляют собой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новый тип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незаряженных аналогов РНК.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продемонстрировали,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антисмысловой </a:t>
            </a:r>
            <a:r>
              <a:rPr sz="1400" dirty="0">
                <a:solidFill>
                  <a:srgbClr val="282A2B"/>
                </a:solidFill>
                <a:cs typeface="Arial"/>
              </a:rPr>
              <a:t>2'-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OMe PGO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ингибирует рост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Mycobacterium smegmatis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подавляет экспрессию целевого гена как на уровне транскрипции, так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уровне трансляции. 2'-OMe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PGO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проникает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микобактерии, находящиеся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макрофагах, не оказывая токсического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эукариотические клетки,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ингибирует транскрипцию гена-мишени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внутримакрофагальных </a:t>
            </a:r>
            <a:r>
              <a:rPr sz="1400" i="1" spc="10" dirty="0">
                <a:solidFill>
                  <a:srgbClr val="282A2B"/>
                </a:solidFill>
                <a:cs typeface="Arial"/>
              </a:rPr>
              <a:t>M. 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smegmatis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140335">
              <a:spcAft>
                <a:spcPts val="600"/>
              </a:spcAft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Таким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образом, эти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производные олигонуклеотидов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потенциал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антисмысловых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терапевтических агентов против туберкулеза, особенно его  лекарственно-устойчивых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форм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sz="1400" dirty="0">
              <a:cs typeface="Arial"/>
            </a:endParaRPr>
          </a:p>
          <a:p>
            <a:pPr marR="5080" indent="-168910"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Skvortsova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YV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new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antisense phosphoryl guanidine oligo-2′-O-methylribonucleotide penetrates into </a:t>
            </a:r>
            <a:r>
              <a:rPr sz="1400" dirty="0">
                <a:solidFill>
                  <a:srgbClr val="800000"/>
                </a:solidFill>
                <a:cs typeface="Arial"/>
              </a:rPr>
              <a:t>intracellular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mycobacteria and suppresses target gene expression.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Front 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Pharmacol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3.845</a:t>
            </a:r>
            <a:r>
              <a:rPr sz="1400" b="1" i="1" spc="5" dirty="0">
                <a:solidFill>
                  <a:srgbClr val="282A2B"/>
                </a:solidFill>
                <a:cs typeface="Arial"/>
              </a:rPr>
              <a:t>)</a:t>
            </a:r>
            <a:endParaRPr sz="14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1336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29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молекулярных основ эмбриогенеза (А.Г.  Зарайский)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НОВЫЙ МОДУЛЯТОР FGF И ADP СИГНАЛИЗАЦИИ c-ANSWER РЕГУЛИРУЕТ РЕГЕНЕРАЦИЮ И РАЗВИТИЕ  МОЗГА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 ХОЛОДНОКРОВНЫХ ЖИВОТНЫХ, НО ОТСУТСТВУЕТ У ТЕПЛОКРОВНЫХ, ВКЛЮЧАЯ ЧЕЛОВЕКА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BD16F18-B9E0-481F-B394-AA6BFCF516D7}"/>
              </a:ext>
            </a:extLst>
          </p:cNvPr>
          <p:cNvSpPr/>
          <p:nvPr/>
        </p:nvSpPr>
        <p:spPr>
          <a:xfrm>
            <a:off x="301640" y="1041181"/>
            <a:ext cx="5653389" cy="5084627"/>
          </a:xfrm>
          <a:prstGeom prst="rect">
            <a:avLst/>
          </a:prstGeom>
          <a:blipFill>
            <a:blip r:embed="rId3" cstate="print"/>
            <a:stretch>
              <a:fillRect l="-27406" t="-33498" r="-26932" b="-1131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2D6EF66-8C04-429B-AFAC-1AADA5D56D91}"/>
              </a:ext>
            </a:extLst>
          </p:cNvPr>
          <p:cNvSpPr txBox="1"/>
          <p:nvPr/>
        </p:nvSpPr>
        <p:spPr>
          <a:xfrm>
            <a:off x="6095999" y="1041180"/>
            <a:ext cx="5959755" cy="478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143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молекулярных основ эмбриогенеза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была выдвинута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гипотеза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том, что потеря теплокровными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животными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способности к регенерации конечностей и, как  компенсация, прогрессивное развитие головного мозга могут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связаны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потерей предками теплокровных некоторых генов.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98450" marR="5143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Для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поиска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разработан  биоинформатический метод, позволяющий прицельно находить гены, исчезнувшие на определенном этапе эволюции.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98450" marR="5143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этого метода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найден ген,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кодирующий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известный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ранее одулятор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FGF и АДФ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сигнализации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трансмембранный белок c-Answer,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стимулирующий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регенерацию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влияющий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развитие мозга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холоднокровных, но  исчезнувший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теплокровных,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человека.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98450" marR="5143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Эффективность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нового метода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подтверждена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работе по поиску генов, исчезнувших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долгоживущих</a:t>
            </a:r>
            <a:r>
              <a:rPr sz="1400" spc="2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млекопитающих.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  <a:tabLst>
                <a:tab pos="305435" algn="l"/>
              </a:tabLs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Rubanov LI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Screening for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mouse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genes lost in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mammals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with long lifespans.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BioData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Min</a:t>
            </a:r>
            <a:r>
              <a:rPr sz="1400" b="1" i="1" spc="-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2.301)</a:t>
            </a:r>
            <a:endParaRPr sz="1400" b="1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  <a:tabLst>
                <a:tab pos="305435" algn="l"/>
              </a:tabLs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Korotkova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DD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Bioinformatics Screening of Genes Specific for Well-Regenerating Vertebrates Reveals c-answer,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Regulator of Brain Development and Regeneration.</a:t>
            </a:r>
            <a:r>
              <a:rPr sz="1400" spc="21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Cell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10" dirty="0">
                <a:solidFill>
                  <a:srgbClr val="800000"/>
                </a:solidFill>
                <a:cs typeface="Arial"/>
              </a:rPr>
              <a:t>Rep</a:t>
            </a:r>
            <a:r>
              <a:rPr lang="en-US" sz="1400" b="1" i="1" spc="-5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7.815)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0135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3273" y="6379579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геномного анализа сигнальных систем клетки (А.А.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Буздин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76815"/>
            <a:ext cx="11159828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СОВПАДЕНИЕ ФУНКЦИОНАЛЬНЫХ ЭПИГЕНЕТИЧЕСКИХ МЕТОК ГЕНОМА И МОБИЛЬНЫХ ЭЛЕМЕНТОВ  ПОЗВОЛЯЕТ ОПРЕДЕЛИТЬ СКОРОСТЬ ЭВОЛЮЦИИ ТРАНСКРИПЦИОННОЙ РЕГУЛЯЦИИ ГЕНОВ И  МОЛЕКУЛЯРНЫХ ПУТЕЙ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0BD366C-85C2-4A55-AA09-F615EED42066}"/>
              </a:ext>
            </a:extLst>
          </p:cNvPr>
          <p:cNvSpPr/>
          <p:nvPr/>
        </p:nvSpPr>
        <p:spPr>
          <a:xfrm>
            <a:off x="363090" y="1011530"/>
            <a:ext cx="4599203" cy="5132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9C5A08C-C1DA-46A8-B78F-A585633D621E}"/>
              </a:ext>
            </a:extLst>
          </p:cNvPr>
          <p:cNvSpPr txBox="1"/>
          <p:nvPr/>
        </p:nvSpPr>
        <p:spPr>
          <a:xfrm>
            <a:off x="5073805" y="918125"/>
            <a:ext cx="6981950" cy="54497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создали биоинформатический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метод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RetroSpect, позволяющий измерять скорость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эволюции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транскрипционной регуляции генов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молекулярных путей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исходя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совпадения  функциональных эпигенетических меток генома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мобильных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элементов.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15" dirty="0" err="1">
                <a:solidFill>
                  <a:srgbClr val="282A2B"/>
                </a:solidFill>
                <a:cs typeface="Arial"/>
              </a:rPr>
              <a:t>Мы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применили Retrospect для количественных данных по геномному распределению сайтов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связывания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транскрипционных факторов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гистоновых меток: H3K4me1, H3K4me3, H3K9ac, H3K27ac,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H3K27me3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H3K9me3.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Анализ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открытых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баз данных показал, что наиболее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быстро  эволюционируют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процессы (RRE-enriched), связаные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регуляцией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микроРНК,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обонянием, оплодотворением,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иммунным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ответом, метаболизмом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жирных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кислот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детоксикацией.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наоборот, наиболее медленно (RRE-deficient)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–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трансляцией белка, транскрипцией РНК, структурой хроматина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молекулярной</a:t>
            </a:r>
            <a:r>
              <a:rPr sz="1400" spc="5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сигнализацией.</a:t>
            </a:r>
            <a:endParaRPr sz="1400" dirty="0">
              <a:cs typeface="Arial"/>
            </a:endParaRPr>
          </a:p>
          <a:p>
            <a:pPr marR="301625" indent="-168910"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Nikitin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Retroelement-Linked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H3K4me1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Histone Tags Uncover Regulatory Evolution Trends of Gene Enhancers and Feature Quickly Evolving Molecular Processes in 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Physiology.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Cells</a:t>
            </a:r>
            <a:r>
              <a:rPr sz="1400" b="1" i="1" spc="-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5.656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)</a:t>
            </a:r>
          </a:p>
          <a:p>
            <a:pPr marR="301625" indent="-168910"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Igolkina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AA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H3K4me3, H3K9ac, H3K27ac,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H3K27me3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and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H3K9me3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Histone Tags Suggest Distinct Regulatory Evolution of Open and Condensed Chromatin</a:t>
            </a:r>
            <a:r>
              <a:rPr lang="en-US" sz="1400" spc="20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Landmarks.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Cells</a:t>
            </a:r>
            <a:r>
              <a:rPr lang="en-US"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5.656)</a:t>
            </a:r>
            <a:endParaRPr lang="ru-RU" sz="1400" b="1" i="1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Nikitin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5" dirty="0">
                <a:solidFill>
                  <a:srgbClr val="800000"/>
                </a:solidFill>
                <a:cs typeface="Arial"/>
              </a:rPr>
              <a:t>D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Correction: </a:t>
            </a:r>
            <a:r>
              <a:rPr lang="en-US" sz="1400" dirty="0" err="1">
                <a:solidFill>
                  <a:srgbClr val="800000"/>
                </a:solidFill>
                <a:cs typeface="Arial"/>
              </a:rPr>
              <a:t>Nikitin</a:t>
            </a:r>
            <a:r>
              <a:rPr lang="en-US" sz="1400" dirty="0">
                <a:solidFill>
                  <a:srgbClr val="800000"/>
                </a:solidFill>
                <a:cs typeface="Arial"/>
              </a:rPr>
              <a:t>,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D., et </a:t>
            </a:r>
            <a:r>
              <a:rPr lang="en-US" sz="1400" dirty="0">
                <a:solidFill>
                  <a:srgbClr val="800000"/>
                </a:solidFill>
                <a:cs typeface="Arial"/>
              </a:rPr>
              <a:t>al.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Retroelement-Linked Transcription Factor Binding Patterns Point to Quickly Developing Molecular Pathways in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Evolution. 2019,</a:t>
            </a:r>
            <a:r>
              <a:rPr lang="en-US" sz="1400" spc="20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130.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Cells</a:t>
            </a:r>
            <a:r>
              <a:rPr lang="en-US"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5.656)</a:t>
            </a:r>
            <a:endParaRPr lang="ru-RU" sz="1400" b="1" i="1" spc="5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Nikitin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5" dirty="0">
                <a:solidFill>
                  <a:srgbClr val="800000"/>
                </a:solidFill>
                <a:cs typeface="Arial"/>
              </a:rPr>
              <a:t>D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Retroelement-Linked Transcription Factor Binding Patterns Point to Quickly Developing Molecular Pathways in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Evolution.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Cells</a:t>
            </a:r>
            <a:r>
              <a:rPr lang="en-US" sz="1400" b="1" i="1" spc="3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5.656)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  <a:p>
            <a:pPr marL="304800" marR="301625" indent="-168910">
              <a:lnSpc>
                <a:spcPct val="128000"/>
              </a:lnSpc>
            </a:pP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695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молекулярных меток для оптической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наноскопии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(А.С. Мишин)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химии гетероциклических соединений (М.С. Баранов)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СОЗДАНЫ НОВЫЕ МЕТКИ И ПОДХОДЫ К НИЗКОТОКСИЧНОМУ ФЛУОРЕСЦЕНТНОМУ МЕЧЕНИЮ БЕЛКОВ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 ЖИВЫХ КЛЕТКАХ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D5EE995-001E-44C4-AF87-36A24C2CA636}"/>
              </a:ext>
            </a:extLst>
          </p:cNvPr>
          <p:cNvSpPr/>
          <p:nvPr/>
        </p:nvSpPr>
        <p:spPr>
          <a:xfrm>
            <a:off x="338651" y="1041181"/>
            <a:ext cx="6731222" cy="4891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7A47C2B-2B85-4BCD-A326-31590FDF710F}"/>
              </a:ext>
            </a:extLst>
          </p:cNvPr>
          <p:cNvSpPr txBox="1"/>
          <p:nvPr/>
        </p:nvSpPr>
        <p:spPr>
          <a:xfrm>
            <a:off x="7135421" y="975511"/>
            <a:ext cx="4920334" cy="51366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13271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Ультрафиолет, часто используемый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флуоресцентной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микроскопии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наноскопии, чрезвычайно токсичен для клеток.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Поэтому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предпочтительно использование меток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зеленой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красной области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спектра.</a:t>
            </a:r>
            <a:endParaRPr sz="1400" dirty="0"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5" dirty="0" err="1">
                <a:solidFill>
                  <a:srgbClr val="282A2B"/>
                </a:solidFill>
                <a:cs typeface="Arial"/>
              </a:rPr>
              <a:t>Мы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обнаружили способность флуоресцентного белка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mAvicFP1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спонтанному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миганию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действием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менее токсичного синего света,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применили это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свойство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наноскопии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слежения за одиночными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молекулами меченых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живых</a:t>
            </a:r>
            <a:r>
              <a:rPr sz="1400" spc="-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клетках.</a:t>
            </a:r>
            <a:endParaRPr sz="1400" dirty="0">
              <a:cs typeface="Arial"/>
            </a:endParaRPr>
          </a:p>
          <a:p>
            <a:pPr marL="285750" marR="65913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Флуороген-активирующие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белки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–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это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cистемы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ме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-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чения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нового поколения,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состоящие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генетически кодируемого белка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обратимо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связывающимся с ним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флуорогена,  добавляемого извне.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65913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Нами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применен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живых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клетках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новый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красный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флуороген N871b для белка-репортера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FAST.</a:t>
            </a:r>
            <a:endParaRPr lang="ru-RU" sz="1400" spc="10" dirty="0">
              <a:solidFill>
                <a:srgbClr val="282A2B"/>
              </a:solidFill>
              <a:cs typeface="Arial"/>
            </a:endParaRPr>
          </a:p>
          <a:p>
            <a:pPr>
              <a:spcAft>
                <a:spcPts val="600"/>
              </a:spcAft>
              <a:tabLst>
                <a:tab pos="181610" algn="l"/>
              </a:tabLs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Gavrikov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AS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Live-cell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nanoscopy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with spontaneous blinking of conventional green fluorescent proteins</a:t>
            </a:r>
            <a:r>
              <a:rPr lang="en-US" sz="1400" b="1" spc="5" dirty="0">
                <a:solidFill>
                  <a:srgbClr val="800000"/>
                </a:solidFill>
                <a:cs typeface="Arial"/>
              </a:rPr>
              <a:t>.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Biochem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Biophys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Res </a:t>
            </a:r>
            <a:r>
              <a:rPr lang="en-US" sz="1400" b="1" i="1" spc="10" dirty="0" err="1">
                <a:solidFill>
                  <a:srgbClr val="800000"/>
                </a:solidFill>
                <a:cs typeface="Arial"/>
              </a:rPr>
              <a:t>Commun</a:t>
            </a:r>
            <a:r>
              <a:rPr lang="en-US" sz="1400" b="1" i="1" spc="16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2.705)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  <a:tabLst>
                <a:tab pos="181610" algn="l"/>
              </a:tabLs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Povarova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NV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Red-shifted substrates for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FAST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fluorogen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-activating protein based on the GFP-like chromophores.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Chemistry</a:t>
            </a:r>
            <a:r>
              <a:rPr lang="en-US" sz="1400" b="1" i="1" spc="6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5.16)</a:t>
            </a:r>
            <a:endParaRPr sz="9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557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2734" y="635635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ГЕНОМИКИ И ПОСТГЕНОМНЫХ ТЕХНОЛОГИЙ (рук.  академик  С.А. Лукьянов)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4581136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7518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2734" y="6356350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НЕЙРОИММУННОЙ СИГНАЛИЗАЦИИ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 член-корр. РАН В.И.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Цетлин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1224848"/>
              </p:ext>
            </p:extLst>
          </p:nvPr>
        </p:nvGraphicFramePr>
        <p:xfrm>
          <a:off x="136245" y="1133514"/>
          <a:ext cx="11919510" cy="3025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46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0638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токсинологии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(Ю.Н. Уткин)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ВКЛЮЧЕНИЕ В НАНОМАТЕРИАЛЫ УСИЛИВАЕТ БИОЛОГИЧЕСКУЮ АКТИВНОСТЬ КОМПОНЕНТОВ ЖИВОТНЫХ  ЯДОВ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2A56334-D8BE-41BD-A0F6-F11BD6ABF152}"/>
              </a:ext>
            </a:extLst>
          </p:cNvPr>
          <p:cNvSpPr/>
          <p:nvPr/>
        </p:nvSpPr>
        <p:spPr>
          <a:xfrm>
            <a:off x="363090" y="1011530"/>
            <a:ext cx="5547056" cy="5191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5750262-0802-4CF5-B3F0-3AA25DBA12E2}"/>
              </a:ext>
            </a:extLst>
          </p:cNvPr>
          <p:cNvSpPr txBox="1"/>
          <p:nvPr/>
        </p:nvSpPr>
        <p:spPr>
          <a:xfrm>
            <a:off x="6177776" y="988298"/>
            <a:ext cx="5877979" cy="49981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Ранее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продемонстрирована сильная антикоагулянтная активность дипептида IleTrp (IW)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аденозина (Ado), обнаруженных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яде скорпиона. Результаты дальнейшего  исследования показали,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включение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этих соединений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наноматериалы существенно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усиливает 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антикоагулянтную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активность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Ado и IW были включены 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термочувствительный наногель,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состоящий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гепарина, к которому ковалентно присоединен полимер плюроник P123.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Биологическую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активность определяли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путем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измерения  времени кровотечения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хвоста мыши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in vivo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обнаружили, что инкапсуляция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Ado и IW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наноматериал значительно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усиливает 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действие, что приводит к увеличению времени  кровотечения.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Таким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включение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низкомолекулярных антикоагулянтов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Ado и IW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наноматериалы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рассматривать как способ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повышения 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биологической  активности.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Nguyen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TD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Nanoencapsulation Enhances Anticoagulant Activity of Adenosine and Dipeptide IleTrp.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Nanomaterials (Basel)</a:t>
            </a:r>
            <a:r>
              <a:rPr sz="1400" b="1" i="1" spc="7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4.034)</a:t>
            </a:r>
            <a:endParaRPr lang="ru-RU" sz="1400" b="1" i="1" spc="5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Nguyen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TD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Encapsulation of Neurotoxins, Blockers of Nicotinic Acetylcholine Receptors, in Nanomaterials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Based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on Sulfated Polysaccharides.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Dokl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Biochem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Biophys</a:t>
            </a:r>
            <a:r>
              <a:rPr lang="en-US" sz="1400" b="1" i="1" spc="2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0.612)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7538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82798"/>
            <a:ext cx="11279007" cy="4958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5080">
              <a:lnSpc>
                <a:spcPct val="98200"/>
              </a:lnSpc>
              <a:spcBef>
                <a:spcPts val="14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лиганд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-рецепторных взаимодействий (И.Е.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Кашеверов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12700">
              <a:lnSpc>
                <a:spcPts val="1500"/>
              </a:lnSpc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токсинологии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(Ю.Н. Уткин)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ПЕРВЫЙ ТРЕХПЕТЕЛЬНЫЙ ЗМЕИНЫЙ НЕЙРОТОКСИН, РАЗЛИЧАЮЩИЙ ПО АФФИННОСТИ И КИНЕТИКЕ  ВЗАИМОДЕЙСТВИЯ ДВА УЧАСТКА СВЯЗЫВАНИЯ В МЫШЕЧНОМ НИКОТИНОВОМ РЕЦЕПТОРЕ 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430EE94-89FC-42C6-B841-562B9936D70F}"/>
              </a:ext>
            </a:extLst>
          </p:cNvPr>
          <p:cNvSpPr/>
          <p:nvPr/>
        </p:nvSpPr>
        <p:spPr>
          <a:xfrm>
            <a:off x="2650074" y="883360"/>
            <a:ext cx="6251347" cy="26803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E46BEBD-51E6-4120-B3A2-ACC08793FDA1}"/>
              </a:ext>
            </a:extLst>
          </p:cNvPr>
          <p:cNvSpPr txBox="1"/>
          <p:nvPr/>
        </p:nvSpPr>
        <p:spPr>
          <a:xfrm>
            <a:off x="363090" y="3747107"/>
            <a:ext cx="11692665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яда крайта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Bungarus candidus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выделен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охарактеризован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трехпетельный α-нейротоксин - αδ-бунгаротоксин,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отличающийся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 хорошо известного блокатора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мышечных,  α7 и α9α10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нейрональных подтипов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никотиновых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рецепторов α-бунгаротоксина 11 заменами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74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аминокислотных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остатков.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Новый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токсин также эффективно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взаимодействовал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 α7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рецептором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наномолярным сродством, но при этом продемонстрировал уникальное для трехпетельных токсинов различие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сродстве 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двум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разным участкам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связывания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мышечном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рецепторе (аффинность 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α-δ сайту выше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чем 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α-γ сайту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20 раз).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Кроме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того,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новый токсин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быструю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кинетику ухода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одного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участков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отличие от  необратимого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связывания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α-бунгаротоксина.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Таким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открыт новый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инструмент исследования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мышечных никотиновых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рецепторов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уникальным набором</a:t>
            </a:r>
            <a:r>
              <a:rPr sz="1400" spc="9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свойств.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Utkin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YN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Novel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long-chain neurotoxins from distinguish the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two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binding sites in muscle-type nicotinic acetylcholine receptors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. </a:t>
            </a:r>
            <a:br>
              <a:rPr lang="ru-RU" sz="1400" spc="5" dirty="0">
                <a:solidFill>
                  <a:srgbClr val="800000"/>
                </a:solidFill>
                <a:cs typeface="Arial"/>
              </a:rPr>
            </a:br>
            <a:r>
              <a:rPr sz="1400" b="1" i="1" spc="5" dirty="0" err="1">
                <a:solidFill>
                  <a:srgbClr val="800000"/>
                </a:solidFill>
                <a:cs typeface="Arial"/>
              </a:rPr>
              <a:t>Biochem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</a:t>
            </a:r>
            <a:r>
              <a:rPr sz="1400" b="1" i="1" spc="9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4.331)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0656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74477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82798"/>
            <a:ext cx="11279007" cy="4958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5080">
              <a:lnSpc>
                <a:spcPct val="98200"/>
              </a:lnSpc>
              <a:spcBef>
                <a:spcPts val="14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лиганд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-рецепторных взаимодействий (И.Е.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Кашеверов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12700">
              <a:lnSpc>
                <a:spcPts val="1500"/>
              </a:lnSpc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токсинологии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(Ю.Н. Уткин)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ПРЕДЛОЖЕН И СИНТЕЗИРОВАН НОВЫЙ КЛАСС ИНГИБИТОРОВ НИКОТИНОВЫХ АЦЕТИЛХОЛИНОВЫХ  РЕЦЕПТОРОВ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7415B0E-4676-41B3-B447-9F1333150442}"/>
              </a:ext>
            </a:extLst>
          </p:cNvPr>
          <p:cNvSpPr/>
          <p:nvPr/>
        </p:nvSpPr>
        <p:spPr>
          <a:xfrm>
            <a:off x="325919" y="993056"/>
            <a:ext cx="6375964" cy="5210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772A7DA-DFB1-4A55-B240-E0EDE667CE0D}"/>
              </a:ext>
            </a:extLst>
          </p:cNvPr>
          <p:cNvSpPr txBox="1"/>
          <p:nvPr/>
        </p:nvSpPr>
        <p:spPr>
          <a:xfrm>
            <a:off x="6891557" y="1126869"/>
            <a:ext cx="5164198" cy="40440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основании собственных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литературных данных, показывающих, что положительно заряженные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аминокислотные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остатки играют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активности α-конотоксинов,  синтезирована серия пептидов, построенных исключительно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остатков аргинина (R)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олигоаргинины (R=6-18)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являются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ингибиторами различных подтипов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никотиновых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ацетилхолиновых рецепторов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(нАХР),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 этом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R8 имеет выраженную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селективность к нейрональным α9/ α10,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R16 имеет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наибольшее сродство 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α7 нАХР.  </a:t>
            </a:r>
            <a:endParaRPr lang="ru-RU" sz="1400" spc="10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Ингибирующая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активность установлена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ряда положительно заряженных полимеров, которые, наряду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олигоаргининами используются для внутриклеточной доставки  потенциальных лекарственных соединений, что должно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учитываться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возможных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положительных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отрицательных</a:t>
            </a:r>
            <a:r>
              <a:rPr sz="1400" spc="2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эффектов.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Lebedev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Oligoarginine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peptides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,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new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family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of </a:t>
            </a:r>
            <a:r>
              <a:rPr sz="1400" spc="10" dirty="0" err="1">
                <a:solidFill>
                  <a:srgbClr val="800000"/>
                </a:solidFill>
                <a:cs typeface="Arial"/>
              </a:rPr>
              <a:t>nAChR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i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nhibitors.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Mol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Pharmacol</a:t>
            </a:r>
            <a:r>
              <a:rPr sz="1400" b="1" i="1" spc="2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3.853)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482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оксилипинов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(В.В. Безуглов)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76815"/>
            <a:ext cx="11159828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НАПРАВЛЕННАЯ ДОСТАВКА ЛЕКАРСТВ К ДОФАМИНЕРГИЧЕСКИМ НЕЙРОНАМ С ПОМОЩЬЮ  ФУНКЦИОНАЛИЗИРОВАННОГО ИНГИБИТОРА ДОФАМИНОВОГО ТРАНСПОРТЁРА GBR12909: ПРОВЕРКА  КОНЦЕПЦИИ</a:t>
            </a:r>
            <a:endParaRPr lang="ru-RU" sz="1600" b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FF784826-0AA1-4823-A24D-0F9E0355BF62}"/>
              </a:ext>
            </a:extLst>
          </p:cNvPr>
          <p:cNvSpPr/>
          <p:nvPr/>
        </p:nvSpPr>
        <p:spPr>
          <a:xfrm>
            <a:off x="379140" y="1070687"/>
            <a:ext cx="7660889" cy="4326503"/>
          </a:xfrm>
          <a:prstGeom prst="rect">
            <a:avLst/>
          </a:prstGeom>
          <a:blipFill>
            <a:blip r:embed="rId3" cstate="print"/>
            <a:stretch>
              <a:fillRect l="-209" t="-1395" r="-1169" b="-527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2D5EBC5-6D6B-4319-B4F6-C7ADD6E3B183}"/>
              </a:ext>
            </a:extLst>
          </p:cNvPr>
          <p:cNvSpPr txBox="1"/>
          <p:nvPr/>
        </p:nvSpPr>
        <p:spPr>
          <a:xfrm>
            <a:off x="8207299" y="933570"/>
            <a:ext cx="3848456" cy="51520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>
                <a:solidFill>
                  <a:srgbClr val="282A2B"/>
                </a:solidFill>
                <a:cs typeface="Arial"/>
              </a:rPr>
              <a:t>Создана конструкция, способная избирательно доставлять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активные молекулы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дофаминергическим нейронам. Актуальность создания подобных лекарственных препаратов  объясняется необходимостью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защитить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дофаминергические нейроны, которые прогрессивно погибают при болезни Паркинсона.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качества адресной части создаваемой  конструкции прототипа лекарственного препарата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выбран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ингибитор дофаминового транспортёра (DAT) GBR12909, который отличается от других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известных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ингибиторов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высокими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селективностью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аффинностью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DAT.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Для проверки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применимости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данной конструкции для направленной доставки фармакологически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активных веществ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дофаминергические  нейроны синтезирован флуоресцентный аналог функционализированного GBR12909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BODIPY-FL-флуорофором.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841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10" dirty="0" err="1">
                <a:solidFill>
                  <a:srgbClr val="282A2B"/>
                </a:solidFill>
                <a:cs typeface="Arial"/>
              </a:rPr>
              <a:t>Экспериментами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клетках, содержащих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активный DAT,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показано, что флуоресцентный аналог проникает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феохромоцитомы PC12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дофаминергические нейроны мозга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крысы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посредством селективного транспорта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помощью  DAT. </a:t>
            </a:r>
            <a:endParaRPr lang="ru-RU" sz="1200" spc="10" dirty="0">
              <a:solidFill>
                <a:srgbClr val="282A2B"/>
              </a:solidFill>
              <a:cs typeface="Arial"/>
            </a:endParaRPr>
          </a:p>
          <a:p>
            <a:pPr marL="1841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10" dirty="0" err="1">
                <a:solidFill>
                  <a:srgbClr val="282A2B"/>
                </a:solidFill>
                <a:cs typeface="Arial"/>
              </a:rPr>
              <a:t>Таким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образом, установлено, что флуоресцентный аналог GB12909 является лигандом дофаминового транспортёра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система DAT может быть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использована для  направленной доставки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активных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соединений к дофаминергическим</a:t>
            </a:r>
            <a:r>
              <a:rPr sz="120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нейронам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sz="1200" dirty="0"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CD0F77-3FB0-4CB8-8089-869E0224004C}"/>
              </a:ext>
            </a:extLst>
          </p:cNvPr>
          <p:cNvSpPr/>
          <p:nvPr/>
        </p:nvSpPr>
        <p:spPr>
          <a:xfrm>
            <a:off x="379140" y="5673550"/>
            <a:ext cx="7660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2384">
              <a:spcAft>
                <a:spcPts val="600"/>
              </a:spcAft>
            </a:pPr>
            <a:r>
              <a:rPr lang="ru-RU" sz="1200" spc="10" dirty="0">
                <a:solidFill>
                  <a:srgbClr val="800000"/>
                </a:solidFill>
                <a:cs typeface="Arial"/>
              </a:rPr>
              <a:t>Лаврова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А.В., Грецкая Н.М.,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Акимов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М.Г., Безуглов В.В.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Новый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флуоресцентный аналог ингибитора обратного захвата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дофамина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GBR12909 </a:t>
            </a:r>
            <a:r>
              <a:rPr lang="ru-RU" sz="1200" dirty="0">
                <a:solidFill>
                  <a:srgbClr val="800000"/>
                </a:solidFill>
                <a:cs typeface="Arial"/>
              </a:rPr>
              <a:t>// </a:t>
            </a:r>
            <a:r>
              <a:rPr lang="ru-RU" sz="1200" b="1" spc="5" dirty="0">
                <a:solidFill>
                  <a:srgbClr val="800000"/>
                </a:solidFill>
                <a:cs typeface="Arial"/>
              </a:rPr>
              <a:t>Биоорганическая </a:t>
            </a:r>
            <a:r>
              <a:rPr lang="ru-RU" sz="1200" b="1" spc="10" dirty="0">
                <a:solidFill>
                  <a:srgbClr val="800000"/>
                </a:solidFill>
                <a:cs typeface="Arial"/>
              </a:rPr>
              <a:t>химия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.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—2019. </a:t>
            </a:r>
            <a:r>
              <a:rPr lang="ru-RU" sz="1200" spc="20" dirty="0">
                <a:solidFill>
                  <a:srgbClr val="800000"/>
                </a:solidFill>
                <a:cs typeface="Arial"/>
              </a:rPr>
              <a:t>—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Т.  45. </a:t>
            </a:r>
            <a:r>
              <a:rPr lang="ru-RU" sz="1200" spc="20" dirty="0">
                <a:solidFill>
                  <a:srgbClr val="800000"/>
                </a:solidFill>
                <a:cs typeface="Arial"/>
              </a:rPr>
              <a:t>— №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5. </a:t>
            </a:r>
            <a:r>
              <a:rPr lang="ru-RU" sz="1200" spc="20" dirty="0">
                <a:solidFill>
                  <a:srgbClr val="800000"/>
                </a:solidFill>
                <a:cs typeface="Arial"/>
              </a:rPr>
              <a:t>—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С.</a:t>
            </a:r>
            <a:r>
              <a:rPr lang="ru-RU" sz="1200" spc="210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545–554.</a:t>
            </a:r>
            <a:endParaRPr lang="ru-RU" sz="1200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303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НЕЙРОИММУННОЙ СИГНАЛИЗАЦИИ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 член-корр. РАН В.И.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Цетлин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423226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6936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39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 БИОИНЖЕНЕРИИ (рук.  академик М.П. Кирпичников 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812409"/>
              </p:ext>
            </p:extLst>
          </p:nvPr>
        </p:nvGraphicFramePr>
        <p:xfrm>
          <a:off x="136245" y="1133513"/>
          <a:ext cx="11919510" cy="3460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5968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инженерии белка (Д.А. Долгих)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МУТАНТНЫЕ ВАРИАНТЫ ЦИТОХРОМА С, ИММОБИЛИЗОВАНЫЕ В ВИДЕ МОНОСЛОЯ НА ЗОЛОТОЙ ПОДЛОЖКЕ,  МОГУТ СТАТЬ ОСНОВОЙ ДЛЯ СОЗДАНИЯ ПРИНЦИПИАЛЬНО НОВЫХ БИОЭЛЕКТРОННЫХ УСТРОЙСТВ 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F49E919-F325-4870-8325-B602B3165834}"/>
              </a:ext>
            </a:extLst>
          </p:cNvPr>
          <p:cNvSpPr/>
          <p:nvPr/>
        </p:nvSpPr>
        <p:spPr>
          <a:xfrm>
            <a:off x="2437118" y="894651"/>
            <a:ext cx="7317762" cy="27514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1E5787C-46C2-4D49-B4B2-DED3B969BDA0}"/>
              </a:ext>
            </a:extLst>
          </p:cNvPr>
          <p:cNvSpPr txBox="1"/>
          <p:nvPr/>
        </p:nvSpPr>
        <p:spPr>
          <a:xfrm>
            <a:off x="363090" y="3581572"/>
            <a:ext cx="11692665" cy="2612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инженерии белка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совместно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института Вейцмана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(Израиль)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Мадридского университета (Испания) получены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исследованы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мутантные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варианты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цитохрома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C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(CytC), которые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иммобилизованы в виде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монослоя на золотой подложке за счет тиольной связи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Au. Показано,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механизм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переноса тока через соединение  Au-CytC-Au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переключать, изменяя напряжение на соединении, при этом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существует два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режима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переноса.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напряжении &lt;0.5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вольт-амперные  характеристики переходов Au-CytC-Au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соответствуют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нерезонансному туннелированию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преобладающего транспортного механизма.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бόльших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напряжениях  наблюдается почти 10-кратное увеличение проводимости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высоким пиком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интенсивности, которое интерпретируется как прямое доказательство резонансного туннелирования,  опосредованного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дискретными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уровнями энергии, связанными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гемопорфирином CytC.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Электрические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соединения, сконструированные на основе подобных электрон-переносящих  белковых молекул, могут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шагом к созданию принципиально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биоэлектронных устройств.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Cahen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. (2019) Solid-state Protein-based Reversible Biased-induced Tunneling Current Switch. </a:t>
            </a:r>
            <a:r>
              <a:rPr sz="1400" b="1" i="1" spc="10" dirty="0" err="1">
                <a:solidFill>
                  <a:srgbClr val="800000"/>
                </a:solidFill>
                <a:cs typeface="Arial"/>
              </a:rPr>
              <a:t>Angew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 Chem 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Int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Ed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Engl</a:t>
            </a:r>
            <a:r>
              <a:rPr sz="1400" b="1" i="1" spc="5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12.257)</a:t>
            </a: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Kryukova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M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Thermal Inactivation of a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Cold-Active Esterase PMGL3 Isolated from the Permafrost Metagenomic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Library.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Biomolecules 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(ИФ 4,694)</a:t>
            </a:r>
            <a:endParaRPr sz="1400" spc="5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63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биоинженерии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нейромодуляторов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нейрорецепторов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(Е.Н.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Люкманова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структурной биологии ионных каналов (З.О.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Шенкарёв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ТРЕХПЕТЕЛЬНЫЕ БЕЛКИ ЧЕЛОВЕКА ИНГИБИРУЮТ РОСТ КЛЕТОК КАРЦИНОМ 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A30F1368-6A85-4DBA-804D-3FF481FC2D26}"/>
              </a:ext>
            </a:extLst>
          </p:cNvPr>
          <p:cNvSpPr/>
          <p:nvPr/>
        </p:nvSpPr>
        <p:spPr>
          <a:xfrm>
            <a:off x="363090" y="1011531"/>
            <a:ext cx="6361095" cy="4267010"/>
          </a:xfrm>
          <a:prstGeom prst="rect">
            <a:avLst/>
          </a:prstGeom>
          <a:blipFill>
            <a:blip r:embed="rId3" cstate="print"/>
            <a:stretch>
              <a:fillRect t="-17560" r="-203" b="-1225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84D4367-7E4A-4FB4-90BE-93F9BAF6F97E}"/>
              </a:ext>
            </a:extLst>
          </p:cNvPr>
          <p:cNvSpPr txBox="1"/>
          <p:nvPr/>
        </p:nvSpPr>
        <p:spPr>
          <a:xfrm>
            <a:off x="6891453" y="1011529"/>
            <a:ext cx="5164301" cy="42748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3876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Никотиновые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рецепторы ацетилхолина (nAChR) играют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важную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физиологии клеток эпителия,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 их активация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способствует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развитию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карцином.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Природные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модуляторы 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никотиновых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рецепторов ацетилхолина могут стать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перспективными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прототипами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новых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противоопухолевых средств.</a:t>
            </a:r>
            <a:endParaRPr sz="1200" dirty="0"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Показано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, что рекомбинантные препараты трехпетельных белков человека ws-Lynx1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rSLURP-1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ингибируют рост клеток карциномы легкого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меланомы. Препарат ws-Lynx1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клетках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А549 стимулирует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антипролиферативные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проапоптотические сигнальные каскады, связанные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активацией α7-nAChR.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>
                <a:solidFill>
                  <a:srgbClr val="282A2B"/>
                </a:solidFill>
                <a:cs typeface="Arial"/>
              </a:rPr>
              <a:t> Препарат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rSLURP-1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тормозит никотин-  индуцированный рост клеток карциномы легкого,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отменяет вызванное никотином увеличение экспрессии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α7-nAChR и снижение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экспрессии гена-онкосупрессора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PTEN.  </a:t>
            </a:r>
            <a:endParaRPr lang="ru-RU" sz="1200" spc="10" dirty="0">
              <a:solidFill>
                <a:srgbClr val="282A2B"/>
              </a:solidFill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Кроме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того,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rSLURP-1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тормозит рост мультиклеточных сфероидов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клеток различных карцином.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Совместное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применение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rSLURP-1 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другими противоопухолевыми препаратами  (гефитиниб, бортезомиб, доксорубицин) приводит к полной остановке роста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сфероидов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spc="10" dirty="0">
                <a:solidFill>
                  <a:srgbClr val="282A2B"/>
                </a:solidFill>
                <a:cs typeface="Arial"/>
              </a:rPr>
              <a:t>Таким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образом, препараты ws-Lynx1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rSLURP-1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представляют собой перспективные прототипы для разработки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препаратов для лечения онкологических</a:t>
            </a:r>
            <a:r>
              <a:rPr lang="ru-RU" sz="1200" spc="18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заболеваний.</a:t>
            </a:r>
            <a:endParaRPr lang="ru-RU" sz="1200" dirty="0">
              <a:latin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43143D-B9D1-459E-B817-BB83229028FB}"/>
              </a:ext>
            </a:extLst>
          </p:cNvPr>
          <p:cNvSpPr/>
          <p:nvPr/>
        </p:nvSpPr>
        <p:spPr>
          <a:xfrm>
            <a:off x="363090" y="5344211"/>
            <a:ext cx="11692665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spcAft>
                <a:spcPts val="600"/>
              </a:spcAft>
            </a:pPr>
            <a:r>
              <a:rPr lang="en-US" sz="1200" spc="10" dirty="0" err="1">
                <a:solidFill>
                  <a:srgbClr val="800000"/>
                </a:solidFill>
                <a:cs typeface="Arial"/>
              </a:rPr>
              <a:t>Bychkov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spc="15" dirty="0">
                <a:solidFill>
                  <a:srgbClr val="800000"/>
                </a:solidFill>
                <a:cs typeface="Arial"/>
              </a:rPr>
              <a:t>M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Water-soluble variant of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Lynx1 induces cell cycle arrest and apoptosis in lung cancer cells via modulation of </a:t>
            </a:r>
            <a:r>
              <a:rPr lang="el-GR" sz="1200" spc="10" dirty="0">
                <a:solidFill>
                  <a:srgbClr val="800000"/>
                </a:solidFill>
                <a:cs typeface="Arial"/>
              </a:rPr>
              <a:t>α7 </a:t>
            </a:r>
            <a:r>
              <a:rPr lang="en-US" sz="1200" dirty="0">
                <a:solidFill>
                  <a:srgbClr val="800000"/>
                </a:solidFill>
                <a:cs typeface="Arial"/>
              </a:rPr>
              <a:t>nicotinic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acetylcholine receptors. </a:t>
            </a:r>
            <a:br>
              <a:rPr lang="ru-RU" sz="1200" spc="5" dirty="0">
                <a:solidFill>
                  <a:srgbClr val="800000"/>
                </a:solidFill>
                <a:cs typeface="Arial"/>
              </a:rPr>
            </a:br>
            <a:r>
              <a:rPr lang="en-US" sz="1200" b="1" i="1" spc="10" dirty="0" err="1">
                <a:solidFill>
                  <a:srgbClr val="800000"/>
                </a:solidFill>
                <a:cs typeface="Arial"/>
              </a:rPr>
              <a:t>PLoS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 One 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2.776)</a:t>
            </a:r>
            <a:endParaRPr lang="ru-RU" sz="1200" b="1" i="1" dirty="0">
              <a:solidFill>
                <a:srgbClr val="800000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en-US" sz="1200" spc="5" dirty="0" err="1">
                <a:solidFill>
                  <a:srgbClr val="800000"/>
                </a:solidFill>
                <a:cs typeface="Arial"/>
              </a:rPr>
              <a:t>Lyukmanova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spc="15" dirty="0">
                <a:solidFill>
                  <a:srgbClr val="800000"/>
                </a:solidFill>
                <a:cs typeface="Arial"/>
              </a:rPr>
              <a:t>EN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(2018)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secreted proteins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SLURP-1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and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SLURP-2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control the growth of </a:t>
            </a:r>
            <a:r>
              <a:rPr lang="en-US" sz="1200" dirty="0">
                <a:solidFill>
                  <a:srgbClr val="800000"/>
                </a:solidFill>
                <a:cs typeface="Arial"/>
              </a:rPr>
              <a:t>epithelial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cancer cells via interactions with </a:t>
            </a:r>
            <a:r>
              <a:rPr lang="en-US" sz="1200" dirty="0">
                <a:solidFill>
                  <a:srgbClr val="800000"/>
                </a:solidFill>
                <a:cs typeface="Arial"/>
              </a:rPr>
              <a:t>nicotinic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acetylcholine receptors. </a:t>
            </a:r>
            <a:br>
              <a:rPr lang="ru-RU" sz="1200" spc="5" dirty="0">
                <a:solidFill>
                  <a:srgbClr val="800000"/>
                </a:solidFill>
                <a:cs typeface="Arial"/>
              </a:rPr>
            </a:b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Br J  </a:t>
            </a:r>
            <a:r>
              <a:rPr lang="en-US" sz="1200" b="1" i="1" spc="5" dirty="0" err="1">
                <a:solidFill>
                  <a:srgbClr val="800000"/>
                </a:solidFill>
                <a:cs typeface="Arial"/>
              </a:rPr>
              <a:t>Pharmacol</a:t>
            </a:r>
            <a:r>
              <a:rPr lang="en-US" sz="12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6.583)</a:t>
            </a:r>
            <a:endParaRPr lang="en-US" sz="12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6783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 БИОИНЖЕНЕРИИ (рук.  академик М.П. Кирпичников 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271986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6259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НЕЙРОБИОЛОГИИ (рук. член-корр. РАН А.В.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764030"/>
              </p:ext>
            </p:extLst>
          </p:nvPr>
        </p:nvGraphicFramePr>
        <p:xfrm>
          <a:off x="136245" y="1133514"/>
          <a:ext cx="11919510" cy="359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53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82798"/>
            <a:ext cx="11279007" cy="4958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5080">
              <a:lnSpc>
                <a:spcPct val="98200"/>
              </a:lnSpc>
              <a:spcBef>
                <a:spcPts val="14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нейрорецепторов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нейрорегуляторов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(С.А. Козлов)</a:t>
            </a:r>
          </a:p>
          <a:p>
            <a:pPr marL="12700">
              <a:lnSpc>
                <a:spcPts val="1500"/>
              </a:lnSpc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лиганд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-рецепторных взаимодействий (И.Е.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Кашеверов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ВПЕРВЫЕ ОБНАРУЖЕНА МОЛЕКУЛЯРНАЯ МИШЕНЬ ДЕЙСТВИЯ ОРФАННОГО НЕЙРОПЕПТИДА  МЛЕКОПИТАЮЩИХ – НОЦИСТАТИНА, СВЯЗАННАЯ С ПРОЦЕССАМИ БОЛЕВОЙ ЧУВСТВИТЕЛЬНОСТИ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526B6D3-EBB5-4C85-9C31-0E875E2D7EF8}"/>
              </a:ext>
            </a:extLst>
          </p:cNvPr>
          <p:cNvSpPr/>
          <p:nvPr/>
        </p:nvSpPr>
        <p:spPr>
          <a:xfrm>
            <a:off x="363090" y="993057"/>
            <a:ext cx="5324032" cy="4482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B48D325-59A2-4F9A-AEF1-2D4EA826117D}"/>
              </a:ext>
            </a:extLst>
          </p:cNvPr>
          <p:cNvSpPr txBox="1"/>
          <p:nvPr/>
        </p:nvSpPr>
        <p:spPr>
          <a:xfrm>
            <a:off x="5752670" y="928740"/>
            <a:ext cx="6303085" cy="478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Ноцистатин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- эндогенный нейропептид,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вырабатываемый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нейронами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центральной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периферической нервной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системе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-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настоящего времени относился к классу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сиротских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белков, для которых не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была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явно определена молекулярная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мишень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действия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лаборатории нейрорецепторов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нейрорегуляторов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ИБХ </a:t>
            </a:r>
            <a:r>
              <a:rPr sz="1200" spc="15" dirty="0">
                <a:solidFill>
                  <a:srgbClr val="282A2B"/>
                </a:solidFill>
                <a:cs typeface="Arial"/>
              </a:rPr>
              <a:t>РАН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экспериментах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in vitro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было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показано, что ноцистатин возбуждает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мембранные ионные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каналы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ASIC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нейронах центральной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периферической нервной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системы,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при этом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возникающий ионный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ток  сопоставим по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основным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параметрам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тем, который возникает при закислении внеклеточной среды.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Пептид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способен активировать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все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подтипы кислото-чувствительных каналов,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его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действие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является концентрационно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зависимым.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Антагонисты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ASIC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ингибируют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вызываемый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аппликацией ноцистатина ток. Более того, активированные ноцистатином каналы  десенсетизируются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теряют способность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дальнейшем реагировать на кислоту, поэтому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низкой дозе пептид ингибирует (подавляет),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 в высокой – стимулирует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работу каналов  ASIC.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Этим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объясняется его двойственное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действие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болевую чувствительность, где он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выступает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как генератор болевых сигналов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как тормозящий агент одновременно.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Ни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один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известный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ранее лиганд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ионных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каналов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ASIC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имеет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подобных</a:t>
            </a:r>
            <a:r>
              <a:rPr sz="1200" spc="-1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свойств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10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ru-RU" sz="1200" spc="10" dirty="0">
                <a:solidFill>
                  <a:srgbClr val="282A2B"/>
                </a:solidFill>
                <a:cs typeface="Arial"/>
              </a:rPr>
              <a:t>Таким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образом, обнаружен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новый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лиганд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ионных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каналов ASIC, физиологическая значимость которого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жизнедеятельности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животных 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человека ранее никак не ассоциировалась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регулированием работы этого рецептора. Поскольку каналы ASIC, прежде всего,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участвуют 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возникновении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чувства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боли, это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открытие может послужить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для разработки  принципиально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новых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обезболивающих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противовоспалительных лекарств.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Помимо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этого, каналы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ASIC участвуют 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процессах, связанных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обучением, памятью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нейропластичностью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, что позволяет предположить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возможную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вовлеченность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ноцистатина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процессы регулирования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высшей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нервной деятельности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нейродегенерации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этом  аспекте изучение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таких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процессов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измерением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регулированием уровня эндогенного нейропептида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перспективная задача фундаментальных</a:t>
            </a:r>
            <a:r>
              <a:rPr lang="ru-RU" sz="1200" spc="9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исследований.</a:t>
            </a:r>
            <a:endParaRPr lang="ru-RU" sz="1200" dirty="0"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4E595F-71B5-480F-8889-47B6A479C370}"/>
              </a:ext>
            </a:extLst>
          </p:cNvPr>
          <p:cNvSpPr/>
          <p:nvPr/>
        </p:nvSpPr>
        <p:spPr>
          <a:xfrm>
            <a:off x="320251" y="5798933"/>
            <a:ext cx="117355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spc="10" dirty="0" err="1">
                <a:solidFill>
                  <a:srgbClr val="800000"/>
                </a:solidFill>
                <a:cs typeface="Arial"/>
              </a:rPr>
              <a:t>Osmakov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DI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Endogenous Neuropeptide </a:t>
            </a:r>
            <a:r>
              <a:rPr lang="en-US" sz="1200" spc="5" dirty="0" err="1">
                <a:solidFill>
                  <a:srgbClr val="800000"/>
                </a:solidFill>
                <a:cs typeface="Arial"/>
              </a:rPr>
              <a:t>Nocistatin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 Is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a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Direct Agonist of Acid-Sensing Ion Channels (ASIC1,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ASIC2 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and ASIC3).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Biomolecules</a:t>
            </a:r>
            <a:r>
              <a:rPr lang="en-US" sz="1200" b="1" i="1" spc="10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4.694)</a:t>
            </a:r>
            <a:endParaRPr lang="ru-RU" sz="12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79368"/>
            <a:ext cx="11279007" cy="50270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lnSpc>
                <a:spcPts val="1560"/>
              </a:lnSpc>
              <a:spcBef>
                <a:spcPts val="10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нейрорецепторов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нейрорегуляторов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(С.А. Козлов). Группа биоинженерии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нейромодуляторов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нейрорецепторов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(Е.Н.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Люкманова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 Лаборатория биологических испытаний (И.А. Дьяченко)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ИЗУЧЕНО ФИЗИОЛОГИЧЕСКОЕ ДЕЙСТВИЕ ДВУХ БИСБЕНЗИЛИЗОХИНОЛИНОВЫХ АЛКАЛОИДОВ – ЛИГАНДОВ  КАНАЛОВ ASIC1a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61BB4F8-18C2-4351-833A-412B4B891B1D}"/>
              </a:ext>
            </a:extLst>
          </p:cNvPr>
          <p:cNvSpPr/>
          <p:nvPr/>
        </p:nvSpPr>
        <p:spPr>
          <a:xfrm>
            <a:off x="363090" y="1172375"/>
            <a:ext cx="3852071" cy="4338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7D088DAB-8CE0-4EAE-A790-56C9130F470D}"/>
              </a:ext>
            </a:extLst>
          </p:cNvPr>
          <p:cNvSpPr txBox="1"/>
          <p:nvPr/>
        </p:nvSpPr>
        <p:spPr>
          <a:xfrm>
            <a:off x="4360127" y="880126"/>
            <a:ext cx="7695628" cy="45672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Подтип ASIC1a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является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самым эффективным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кислото-чувствительным каналом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клеточной мембране,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он играет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важную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возбуждении нейронов центральной нервной 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системе. Именно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лиганды к этому подтипу каналов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ASIC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представляют наибольший интерес для разработки средств борьбы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болью, инсультами,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нейродегенеративными  заболеваниями.</a:t>
            </a:r>
            <a:endParaRPr sz="1200" dirty="0">
              <a:cs typeface="Arial"/>
            </a:endParaRPr>
          </a:p>
          <a:p>
            <a:pPr marL="171450" marR="106807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экспериментах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in vitro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гетерологически экспрессированных каналах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ASIC1a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методом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двухэлектродного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фиксирования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потенциала изучено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действие двух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бисбензилизохинолиновых алкалоидов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растений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171450" marR="5080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dirty="0"/>
              <a:t>Алкалоид </a:t>
            </a:r>
            <a:r>
              <a:rPr lang="ru-RU" sz="1200" dirty="0" err="1"/>
              <a:t>линдольдхамин</a:t>
            </a:r>
            <a:r>
              <a:rPr lang="ru-RU" sz="1200" dirty="0"/>
              <a:t>, выделенный из листьев лавра, значительно ингибировал ответ канала ASIC1a на физиологически значимые слабые стимулы </a:t>
            </a:r>
            <a:r>
              <a:rPr lang="ru-RU" sz="1200" dirty="0" err="1"/>
              <a:t>pH</a:t>
            </a:r>
            <a:r>
              <a:rPr lang="ru-RU" sz="1200" dirty="0"/>
              <a:t> 6,5–6,85 с IC50 в  диапазоне 150–9 </a:t>
            </a:r>
            <a:r>
              <a:rPr lang="ru-RU" sz="1200" dirty="0" err="1"/>
              <a:t>мкМ</a:t>
            </a:r>
            <a:r>
              <a:rPr lang="ru-RU" sz="1200" dirty="0"/>
              <a:t>, но вызывал лишь частичный ингибирующий ответ при подаче более кислых раздражители. У мышей внутривенное введение </a:t>
            </a:r>
            <a:r>
              <a:rPr lang="ru-RU" sz="1200" dirty="0" err="1"/>
              <a:t>линдольдхамина</a:t>
            </a:r>
            <a:r>
              <a:rPr lang="ru-RU" sz="1200" dirty="0"/>
              <a:t> в дозе 1 мг/кг  вызывало обезболивающий эффект в тесте термической </a:t>
            </a:r>
            <a:r>
              <a:rPr lang="ru-RU" sz="1200" dirty="0" err="1"/>
              <a:t>гиперальгезии</a:t>
            </a:r>
            <a:r>
              <a:rPr lang="ru-RU" sz="1200" dirty="0"/>
              <a:t> при воспалении, но не в тесте уксусные корчи, где проводят внутрибрюшинную инъекцию уксусной кислоты.  Таким образом, было показана не просто перспективность использования растительных алкалоидов для облегчения боли, но и косвенно подтверждена вовлеченность каналов  ASIC1a периферической нервной системы в генерацию болевого ответа на слабое закисление.</a:t>
            </a:r>
          </a:p>
          <a:p>
            <a:pPr marL="171450" marR="23495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dirty="0"/>
              <a:t>Структурный аналог </a:t>
            </a:r>
            <a:r>
              <a:rPr lang="ru-RU" sz="1200" dirty="0" err="1"/>
              <a:t>дауризолин</a:t>
            </a:r>
            <a:r>
              <a:rPr lang="ru-RU" sz="1200" dirty="0"/>
              <a:t>, в отличие от </a:t>
            </a:r>
            <a:r>
              <a:rPr lang="ru-RU" sz="1200" dirty="0" err="1"/>
              <a:t>линдольдхамина</a:t>
            </a:r>
            <a:r>
              <a:rPr lang="ru-RU" sz="1200" dirty="0"/>
              <a:t>, не ингибировал активацию канала ASIC1a, но вызывал необычный ответ на активацию канала протонами.  Необычность заключается в проявлении второй компоненты тока, которая проявляется с задержкой в 2.5 секунды после начала развития первой быстрой компоненты тока и так же  быстро </a:t>
            </a:r>
            <a:r>
              <a:rPr lang="ru-RU" sz="1200" dirty="0" err="1"/>
              <a:t>десенситизируется</a:t>
            </a:r>
            <a:r>
              <a:rPr lang="ru-RU" sz="1200" dirty="0"/>
              <a:t>. Вторые компоненты тока характерны для каналов ASIC2 и ASIC3, но эти компоненты постоянные, и длятся все время до полной отмены кислотного  стимула.</a:t>
            </a:r>
          </a:p>
          <a:p>
            <a:pPr marL="171450" marR="23495" indent="-1714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dirty="0"/>
              <a:t>Найденный второй компонент тока у подтипа ASIC1a позволяет утверждать, что все типы </a:t>
            </a:r>
            <a:r>
              <a:rPr lang="ru-RU" sz="1200" dirty="0" err="1"/>
              <a:t>кислото</a:t>
            </a:r>
            <a:r>
              <a:rPr lang="ru-RU" sz="1200" dirty="0"/>
              <a:t>-чувствительных каналов имеют двойной механизм открывания и  </a:t>
            </a:r>
            <a:r>
              <a:rPr lang="ru-RU" sz="1200" dirty="0" err="1"/>
              <a:t>десенситизации</a:t>
            </a:r>
            <a:r>
              <a:rPr lang="ru-RU" sz="1200" dirty="0"/>
              <a:t> тока, который интересно будет определить в дальнейших экспериментах.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37A63E-DC99-4B25-BE29-D2868C072F41}"/>
              </a:ext>
            </a:extLst>
          </p:cNvPr>
          <p:cNvSpPr/>
          <p:nvPr/>
        </p:nvSpPr>
        <p:spPr>
          <a:xfrm>
            <a:off x="379841" y="5626667"/>
            <a:ext cx="1167591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tabLst>
                <a:tab pos="305435" algn="l"/>
              </a:tabLst>
            </a:pPr>
            <a:r>
              <a:rPr lang="ru-RU" sz="1200" dirty="0" err="1">
                <a:solidFill>
                  <a:srgbClr val="800000"/>
                </a:solidFill>
              </a:rPr>
              <a:t>Osmakov</a:t>
            </a:r>
            <a:r>
              <a:rPr lang="ru-RU" sz="1200" dirty="0">
                <a:solidFill>
                  <a:srgbClr val="800000"/>
                </a:solidFill>
              </a:rPr>
              <a:t> DI и др. (2019) </a:t>
            </a:r>
            <a:r>
              <a:rPr lang="ru-RU" sz="1200" dirty="0" err="1">
                <a:solidFill>
                  <a:srgbClr val="800000"/>
                </a:solidFill>
              </a:rPr>
              <a:t>Alkaloid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Lindoldhamine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Inhibits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Acid-Sensing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Ion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Channel</a:t>
            </a:r>
            <a:r>
              <a:rPr lang="ru-RU" sz="1200" dirty="0">
                <a:solidFill>
                  <a:srgbClr val="800000"/>
                </a:solidFill>
              </a:rPr>
              <a:t> 1a </a:t>
            </a:r>
            <a:r>
              <a:rPr lang="ru-RU" sz="1200" dirty="0" err="1">
                <a:solidFill>
                  <a:srgbClr val="800000"/>
                </a:solidFill>
              </a:rPr>
              <a:t>and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Reveals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Anti-Inflammatory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Properties</a:t>
            </a:r>
            <a:r>
              <a:rPr lang="ru-RU" sz="1200" dirty="0">
                <a:solidFill>
                  <a:srgbClr val="800000"/>
                </a:solidFill>
              </a:rPr>
              <a:t>. </a:t>
            </a:r>
            <a:r>
              <a:rPr lang="ru-RU" sz="1200" b="1" i="1" dirty="0" err="1">
                <a:solidFill>
                  <a:srgbClr val="800000"/>
                </a:solidFill>
              </a:rPr>
              <a:t>Toxins</a:t>
            </a:r>
            <a:r>
              <a:rPr lang="ru-RU" sz="1200" b="1" i="1" dirty="0">
                <a:solidFill>
                  <a:srgbClr val="800000"/>
                </a:solidFill>
              </a:rPr>
              <a:t> (</a:t>
            </a:r>
            <a:r>
              <a:rPr lang="ru-RU" sz="1200" b="1" i="1" dirty="0" err="1">
                <a:solidFill>
                  <a:srgbClr val="800000"/>
                </a:solidFill>
              </a:rPr>
              <a:t>Basel</a:t>
            </a:r>
            <a:r>
              <a:rPr lang="ru-RU" sz="1200" b="1" i="1" dirty="0">
                <a:solidFill>
                  <a:srgbClr val="800000"/>
                </a:solidFill>
              </a:rPr>
              <a:t>) (ИФ 3.895)</a:t>
            </a:r>
          </a:p>
          <a:p>
            <a:pPr>
              <a:spcAft>
                <a:spcPts val="600"/>
              </a:spcAft>
              <a:tabLst>
                <a:tab pos="305435" algn="l"/>
              </a:tabLst>
            </a:pPr>
            <a:r>
              <a:rPr lang="ru-RU" sz="1200" dirty="0" err="1">
                <a:solidFill>
                  <a:srgbClr val="800000"/>
                </a:solidFill>
              </a:rPr>
              <a:t>Osmakov</a:t>
            </a:r>
            <a:r>
              <a:rPr lang="ru-RU" sz="1200" dirty="0">
                <a:solidFill>
                  <a:srgbClr val="800000"/>
                </a:solidFill>
              </a:rPr>
              <a:t> DI и др. (2019) </a:t>
            </a:r>
            <a:r>
              <a:rPr lang="ru-RU" sz="1200" dirty="0" err="1">
                <a:solidFill>
                  <a:srgbClr val="800000"/>
                </a:solidFill>
              </a:rPr>
              <a:t>Multiple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Modulation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of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Acid-Sensing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Ion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Channel</a:t>
            </a:r>
            <a:r>
              <a:rPr lang="ru-RU" sz="1200" dirty="0">
                <a:solidFill>
                  <a:srgbClr val="800000"/>
                </a:solidFill>
              </a:rPr>
              <a:t> 1a </a:t>
            </a:r>
            <a:r>
              <a:rPr lang="ru-RU" sz="1200" dirty="0" err="1">
                <a:solidFill>
                  <a:srgbClr val="800000"/>
                </a:solidFill>
              </a:rPr>
              <a:t>by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the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Alkaloid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Daurisoline</a:t>
            </a:r>
            <a:r>
              <a:rPr lang="ru-RU" sz="1200" dirty="0">
                <a:solidFill>
                  <a:srgbClr val="800000"/>
                </a:solidFill>
              </a:rPr>
              <a:t>. </a:t>
            </a:r>
            <a:r>
              <a:rPr lang="ru-RU" sz="1200" b="1" i="1" dirty="0" err="1">
                <a:solidFill>
                  <a:srgbClr val="800000"/>
                </a:solidFill>
              </a:rPr>
              <a:t>Biomolecules</a:t>
            </a:r>
            <a:r>
              <a:rPr lang="ru-RU" sz="1200" b="1" i="1" dirty="0">
                <a:solidFill>
                  <a:srgbClr val="800000"/>
                </a:solidFill>
              </a:rPr>
              <a:t> (ИФ 4.694)</a:t>
            </a:r>
          </a:p>
        </p:txBody>
      </p:sp>
    </p:spTree>
    <p:extLst>
      <p:ext uri="{BB962C8B-B14F-4D97-AF65-F5344CB8AC3E}">
        <p14:creationId xmlns:p14="http://schemas.microsoft.com/office/powerpoint/2010/main" val="2710063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внесинаптической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передачи (А.В.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ТРЁХМЕРНАЯ РЕКОНСТРУКЦИЯ АСТРОЦИТАРНЫХ ОТРОСТКОВ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DC8CB0E-DACC-4AF3-B997-B4F7F8F62EDB}"/>
              </a:ext>
            </a:extLst>
          </p:cNvPr>
          <p:cNvSpPr/>
          <p:nvPr/>
        </p:nvSpPr>
        <p:spPr>
          <a:xfrm>
            <a:off x="363090" y="1011530"/>
            <a:ext cx="7317762" cy="4149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8341F82-F3F2-4BEC-AA04-8FBC14669BDB}"/>
              </a:ext>
            </a:extLst>
          </p:cNvPr>
          <p:cNvSpPr txBox="1"/>
          <p:nvPr/>
        </p:nvSpPr>
        <p:spPr>
          <a:xfrm>
            <a:off x="7805854" y="965561"/>
            <a:ext cx="4249901" cy="45518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Используя электронную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микроскопию серийных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срезов,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получили трёхмерную реконструкцию астроцитарных отростков. Астроцитарные отростки состояли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веточек,  стержнеобразных структур, содержащих органеллы,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листочков, тонких перисинаптических отростков без органелл, прикреплённых к веточкам.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5" dirty="0" err="1">
                <a:solidFill>
                  <a:srgbClr val="282A2B"/>
                </a:solidFill>
                <a:cs typeface="Arial"/>
              </a:rPr>
              <a:t>Мы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идентифицировали  листочки разных размеров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форм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показали, что более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крупные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листочки частично теряют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свою плоскую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структуру,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может быть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необходимо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приёма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цистерн  эндоплазматического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ретикулума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дальнейшего преобразования листочков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расширения веточек.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Дополнительно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количество глутаматергических синапсов,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контактирующих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листочками, определялось только размерами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самих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листочков.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Gavrilov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(2018) Astrocytic coverage of dendritic spines, dendritic shafts, and axonal boutons in hippocampal neuropil.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Front Cell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Neurosci</a:t>
            </a:r>
            <a:r>
              <a:rPr sz="1400" b="1" i="1" spc="7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3.9)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5865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53289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внесинаптической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передачи (А.В.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ИССЛЕДОВАНИЕ ПАТТЕРНОВ КАЛЬЦИЕВОЙ ДИНАМИКИ В СЕТЯХ АСТРОЦИТОВ ГОЛОВНОГО МОЗГА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8C49CAA-2217-4F8C-A1F0-F899DAB684FE}"/>
              </a:ext>
            </a:extLst>
          </p:cNvPr>
          <p:cNvSpPr/>
          <p:nvPr/>
        </p:nvSpPr>
        <p:spPr>
          <a:xfrm>
            <a:off x="330657" y="1011530"/>
            <a:ext cx="6527343" cy="3259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8607EDA-76AC-4232-82D5-4ABFCAF340DE}"/>
              </a:ext>
            </a:extLst>
          </p:cNvPr>
          <p:cNvSpPr txBox="1"/>
          <p:nvPr/>
        </p:nvSpPr>
        <p:spPr>
          <a:xfrm>
            <a:off x="7103327" y="993057"/>
            <a:ext cx="4952428" cy="34131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8415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Астроциты кодируют информацию 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состоянии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окружающей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нервной ткани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виде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пространственно-временных паттернов Ca2+ активности.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свою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очередь, Ca2+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события в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астроцитах через ряд механизмов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влияют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синаптическую пластичность,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высвобождение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глиопередатчиков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локальный кровоток. Использование генетически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кодируемых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Ca2+  индикаторов позволило визуализировать астроцитарную Ca2+ активность на уровнях от тонких периферических отростков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целых клеточных доменов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сетей</a:t>
            </a:r>
            <a:r>
              <a:rPr sz="1200" spc="2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клеток.</a:t>
            </a:r>
            <a:endParaRPr sz="12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5" dirty="0">
                <a:solidFill>
                  <a:srgbClr val="282A2B"/>
                </a:solidFill>
                <a:cs typeface="Arial"/>
              </a:rPr>
              <a:t>Интерпретация экспериментальных результатов требует использования адекватных методов обработки данных,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стабилизацию изображений, подавление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шума,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разделение сигнала на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быстрые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медленные компоненты, сегментацию отдельных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событий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сигнализации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установление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возможных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закономерностей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появлении этих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событий.  </a:t>
            </a:r>
            <a:r>
              <a:rPr sz="12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показали, что спонтанная Ca2+ активность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отдельных астроцитах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имеет вид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локализованных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событий. Эти события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(оттенки жёлтого на обработанном рисунке) возникали  преимущественно на периферии пространственных доменов астроцита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характеризовались распределениями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тяжелым хвостом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 размерам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длительностям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EB58CB-5C87-4CB3-B7A8-D9FF0AFDFA78}"/>
              </a:ext>
            </a:extLst>
          </p:cNvPr>
          <p:cNvSpPr/>
          <p:nvPr/>
        </p:nvSpPr>
        <p:spPr>
          <a:xfrm>
            <a:off x="379841" y="4406171"/>
            <a:ext cx="1167591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spcAft>
                <a:spcPts val="600"/>
              </a:spcAft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Локальные  кинетические параметры нарастания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затухания флуоресценции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были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привязаны к морфологии клетки;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зависимости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от степени вовлеченности крупных отростков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в  наблюдаемые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события, присутствовали градации средней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амплитуды 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пиковой скорости изменения флуоресценции.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уровне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астроцитарной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сети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наблюдались</a:t>
            </a:r>
            <a:r>
              <a:rPr lang="ru-RU" sz="1200" spc="204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флуктуации </a:t>
            </a:r>
            <a:r>
              <a:rPr lang="ru-RU" sz="1200" dirty="0"/>
              <a:t>суммарной Ca2+ активности, наибольший вклад в пики активности вносили одиночные события, охватывающие целиком пространственный домен </a:t>
            </a:r>
            <a:r>
              <a:rPr lang="ru-RU" sz="1200" dirty="0" err="1"/>
              <a:t>астроцита</a:t>
            </a:r>
            <a:r>
              <a:rPr lang="ru-RU" sz="1200" dirty="0"/>
              <a:t>. </a:t>
            </a:r>
          </a:p>
          <a:p>
            <a:pPr marR="5080">
              <a:spcAft>
                <a:spcPts val="600"/>
              </a:spcAft>
            </a:pPr>
            <a:r>
              <a:rPr lang="ru-RU" sz="1200" dirty="0"/>
              <a:t>Разработанные  методические подходы и полученные данные могут пролить свет на принципы формирования пространственно-временных паттернов </a:t>
            </a:r>
            <a:r>
              <a:rPr lang="ru-RU" sz="1200" dirty="0" err="1"/>
              <a:t>астроцитарной</a:t>
            </a:r>
            <a:r>
              <a:rPr lang="ru-RU" sz="1200" dirty="0"/>
              <a:t> Ca2+ активности и их  вовлеченность в когнитивные процессы.</a:t>
            </a:r>
          </a:p>
          <a:p>
            <a:pPr>
              <a:spcAft>
                <a:spcPts val="600"/>
              </a:spcAft>
            </a:pPr>
            <a:r>
              <a:rPr lang="ru-RU" sz="1200" dirty="0" err="1">
                <a:solidFill>
                  <a:srgbClr val="800000"/>
                </a:solidFill>
              </a:rPr>
              <a:t>Браже</a:t>
            </a:r>
            <a:r>
              <a:rPr lang="ru-RU" sz="1200" dirty="0">
                <a:solidFill>
                  <a:srgbClr val="800000"/>
                </a:solidFill>
              </a:rPr>
              <a:t> АР и др. (2019) </a:t>
            </a:r>
            <a:r>
              <a:rPr lang="ru-RU" sz="1200" dirty="0" err="1">
                <a:solidFill>
                  <a:srgbClr val="800000"/>
                </a:solidFill>
              </a:rPr>
              <a:t>Patterns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of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Calcium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Dynamics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in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Brain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Astrocytic</a:t>
            </a:r>
            <a:r>
              <a:rPr lang="ru-RU" sz="1200" dirty="0">
                <a:solidFill>
                  <a:srgbClr val="800000"/>
                </a:solidFill>
              </a:rPr>
              <a:t> </a:t>
            </a:r>
            <a:r>
              <a:rPr lang="ru-RU" sz="1200" dirty="0" err="1">
                <a:solidFill>
                  <a:srgbClr val="800000"/>
                </a:solidFill>
              </a:rPr>
              <a:t>Networks</a:t>
            </a:r>
            <a:r>
              <a:rPr lang="ru-RU" sz="1200" dirty="0">
                <a:solidFill>
                  <a:srgbClr val="800000"/>
                </a:solidFill>
              </a:rPr>
              <a:t>. </a:t>
            </a:r>
            <a:r>
              <a:rPr lang="ru-RU" sz="1200" b="1" i="1" dirty="0" err="1">
                <a:solidFill>
                  <a:srgbClr val="800000"/>
                </a:solidFill>
              </a:rPr>
              <a:t>Ross</a:t>
            </a:r>
            <a:r>
              <a:rPr lang="ru-RU" sz="1200" b="1" i="1" dirty="0">
                <a:solidFill>
                  <a:srgbClr val="800000"/>
                </a:solidFill>
              </a:rPr>
              <a:t> </a:t>
            </a:r>
            <a:r>
              <a:rPr lang="ru-RU" sz="1200" b="1" i="1" dirty="0" err="1">
                <a:solidFill>
                  <a:srgbClr val="800000"/>
                </a:solidFill>
              </a:rPr>
              <a:t>Fiziol</a:t>
            </a:r>
            <a:r>
              <a:rPr lang="ru-RU" sz="1200" b="1" i="1" dirty="0">
                <a:solidFill>
                  <a:srgbClr val="800000"/>
                </a:solidFill>
              </a:rPr>
              <a:t> </a:t>
            </a:r>
            <a:r>
              <a:rPr lang="ru-RU" sz="1200" b="1" i="1" dirty="0" err="1">
                <a:solidFill>
                  <a:srgbClr val="800000"/>
                </a:solidFill>
              </a:rPr>
              <a:t>Zh</a:t>
            </a:r>
            <a:r>
              <a:rPr lang="ru-RU" sz="1200" b="1" i="1" dirty="0">
                <a:solidFill>
                  <a:srgbClr val="800000"/>
                </a:solidFill>
              </a:rPr>
              <a:t> </a:t>
            </a:r>
            <a:r>
              <a:rPr lang="ru-RU" sz="1200" b="1" i="1" dirty="0" err="1">
                <a:solidFill>
                  <a:srgbClr val="800000"/>
                </a:solidFill>
              </a:rPr>
              <a:t>Im</a:t>
            </a:r>
            <a:r>
              <a:rPr lang="ru-RU" sz="1200" b="1" i="1" dirty="0">
                <a:solidFill>
                  <a:srgbClr val="800000"/>
                </a:solidFill>
              </a:rPr>
              <a:t> I M </a:t>
            </a:r>
            <a:r>
              <a:rPr lang="ru-RU" sz="1200" b="1" i="1" dirty="0" err="1">
                <a:solidFill>
                  <a:srgbClr val="800000"/>
                </a:solidFill>
              </a:rPr>
              <a:t>Sechenova</a:t>
            </a:r>
            <a:r>
              <a:rPr lang="ru-RU" sz="1200" b="1" i="1" dirty="0">
                <a:solidFill>
                  <a:srgbClr val="800000"/>
                </a:solidFill>
              </a:rPr>
              <a:t> (ИФ 0)</a:t>
            </a:r>
          </a:p>
        </p:txBody>
      </p:sp>
    </p:spTree>
    <p:extLst>
      <p:ext uri="{BB962C8B-B14F-4D97-AF65-F5344CB8AC3E}">
        <p14:creationId xmlns:p14="http://schemas.microsoft.com/office/powerpoint/2010/main" val="2865395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молекулярных инструментов для нейробиологии (А.А. Василевский) 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 Ефремов)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СОЗДАНА БАЗА ДАННЫХ ВСЕХ ИЗВЕСТНЫХ ПЕПТИДНЫХ ЛИГАНДОВ КАЛИЕВЫХ КАНАЛОВ – KALIUM 2.0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82AB96D-6280-48E9-B489-9D4202B703E7}"/>
              </a:ext>
            </a:extLst>
          </p:cNvPr>
          <p:cNvSpPr/>
          <p:nvPr/>
        </p:nvSpPr>
        <p:spPr>
          <a:xfrm>
            <a:off x="1029568" y="1011708"/>
            <a:ext cx="10132861" cy="31599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932B660-522D-4ADB-A6A4-F454E7C0D6CF}"/>
              </a:ext>
            </a:extLst>
          </p:cNvPr>
          <p:cNvSpPr txBox="1"/>
          <p:nvPr/>
        </p:nvSpPr>
        <p:spPr>
          <a:xfrm>
            <a:off x="363090" y="4388992"/>
            <a:ext cx="11692665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6195">
              <a:spcAft>
                <a:spcPts val="600"/>
              </a:spcAft>
            </a:pPr>
            <a:r>
              <a:rPr sz="1400" spc="5" dirty="0">
                <a:solidFill>
                  <a:srgbClr val="0275D8"/>
                </a:solidFill>
                <a:cs typeface="Arial"/>
                <a:hlinkClick r:id="rId4"/>
              </a:rPr>
              <a:t>Ранее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нами была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исчерпывающая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база данных токсинов скорпионов,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калиевые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каналы, получившая название Kalium. Теперь она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расширена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включает вообще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 известные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лиганды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калиевых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каналов пептидной природы.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Вместе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ресурсом </a:t>
            </a:r>
            <a:r>
              <a:rPr sz="1400" spc="5" dirty="0">
                <a:solidFill>
                  <a:srgbClr val="0275D8"/>
                </a:solidFill>
                <a:cs typeface="Arial"/>
                <a:hlinkClick r:id="rId5"/>
              </a:rPr>
              <a:t>Guide to </a:t>
            </a:r>
            <a:r>
              <a:rPr sz="1400" spc="10" dirty="0">
                <a:solidFill>
                  <a:srgbClr val="0275D8"/>
                </a:solidFill>
                <a:cs typeface="Arial"/>
                <a:hlinkClick r:id="rId5"/>
              </a:rPr>
              <a:t>PHARMACOLOGY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, содержащим информацию 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низкомолекулярных  лигандах, база данных Kalium 2.0 предоставляет исследователям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всеобъемлющую информацию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 этой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важнейшей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группе</a:t>
            </a:r>
            <a:r>
              <a:rPr sz="1400" spc="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соединений.</a:t>
            </a:r>
            <a:endParaRPr sz="14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По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традиции, наша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инициатива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получила широкое одобрение сообщества,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экспертов Kalium 2.0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выступили ведущие мировые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специалисты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области лигандов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ионных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каналов. Подробнее читай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пресс-релизе на </a:t>
            </a:r>
            <a:r>
              <a:rPr sz="1400" spc="10" dirty="0">
                <a:solidFill>
                  <a:srgbClr val="0275D8"/>
                </a:solidFill>
                <a:cs typeface="Arial"/>
                <a:hlinkClick r:id="rId6"/>
              </a:rPr>
              <a:t>сайте РНФ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База данных Kalium 2.0 доступна по </a:t>
            </a:r>
            <a:r>
              <a:rPr sz="1400" spc="5" dirty="0">
                <a:solidFill>
                  <a:srgbClr val="0275D8"/>
                </a:solidFill>
                <a:cs typeface="Arial"/>
                <a:hlinkClick r:id="rId7"/>
              </a:rPr>
              <a:t>ссылке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Tabakmakher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VM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Kalium 2.0,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comprehensive database of polypeptide ligands of potassium channels.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Sci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Data</a:t>
            </a:r>
            <a:r>
              <a:rPr sz="1400" b="1" i="1" spc="5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5.929)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015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49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8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215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Лаб. молекулярных инструментов для нейробиологии (А.А. Василевский).  Лаб.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биомолекулярной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ЯМР-спектроскопии (А.С. Арсеньев).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Лаб. моделирования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систем (Р.Г. Ефремов).  Группа анализа структуры мембранных белков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silico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(А.О. Чугунов)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67072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МЕТОД БЕЛКОВОЙ ТОПОГРАФИИ ПОЗВОЛИЛ УЛУЧШИТЬ БЛОКАТОР КАЛИЕВОГО КАНАЛА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FDC77F66-687C-4756-AEE9-DB96EF2B5E6B}"/>
              </a:ext>
            </a:extLst>
          </p:cNvPr>
          <p:cNvSpPr/>
          <p:nvPr/>
        </p:nvSpPr>
        <p:spPr>
          <a:xfrm>
            <a:off x="363090" y="1023149"/>
            <a:ext cx="5836988" cy="5180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7525E2A-2669-4CBE-A2AC-200A57A380BE}"/>
              </a:ext>
            </a:extLst>
          </p:cNvPr>
          <p:cNvSpPr txBox="1"/>
          <p:nvPr/>
        </p:nvSpPr>
        <p:spPr>
          <a:xfrm>
            <a:off x="6389648" y="1023148"/>
            <a:ext cx="5637251" cy="2674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Ранее для проектирования пептидов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заданной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функцией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предложили использовать удобный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каркас,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именно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α-гарпининовую укладку, характерную для токсинов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яда скорпионов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защитных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пептидов растений. Теперь использование разработанного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нами </a:t>
            </a:r>
            <a:r>
              <a:rPr sz="1400" spc="5" dirty="0">
                <a:solidFill>
                  <a:srgbClr val="0275D8"/>
                </a:solidFill>
                <a:cs typeface="Arial"/>
                <a:hlinkClick r:id="rId4"/>
              </a:rPr>
              <a:t>метода белковой топографии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позволило существенно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улучшить свойства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искусственного α-гарпинина, блокирующего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калиевые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каналы Kv1.3,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фармакологическую мишень. Совместное использование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двух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подходов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‑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«скаффолд-инженерии»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белковой топографии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‑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позволяет получать оптимизированные лиганды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ионных</a:t>
            </a:r>
            <a:r>
              <a:rPr sz="1400" spc="-3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каналов.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Berkut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Protein Surface Topography as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tool to enhance the selective activity of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potassium channel blocker</a:t>
            </a:r>
            <a:r>
              <a:rPr sz="1400" b="1" spc="5" dirty="0">
                <a:solidFill>
                  <a:srgbClr val="800000"/>
                </a:solidFill>
                <a:cs typeface="Arial"/>
              </a:rPr>
              <a:t>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Chem</a:t>
            </a:r>
            <a:r>
              <a:rPr sz="1400" b="1" i="1" spc="7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4.106)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8556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НЕЙРОБИОЛОГИИ (рук. член-корр. РАН А.В.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8481448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8180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БИОЛОГИИ И БИОТЕХНОЛОГИИ РАСТЕНИЙ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 член-корр. РАН С.К.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Завриев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41399"/>
              </p:ext>
            </p:extLst>
          </p:nvPr>
        </p:nvGraphicFramePr>
        <p:xfrm>
          <a:off x="136245" y="1133513"/>
          <a:ext cx="11919510" cy="490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8463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функциональной геномики 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протеомики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растений (М.Э.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Тальянский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КОРОТКИЕ РАМКИ СЧИТЫВАНИЯ КОДИРУЮТ РЕГУЛЯТОРНЫЕ МИКРОБЕЛКИ У РАСТЕНИЙ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877130C1-2C1C-43BD-9455-7271FD500549}"/>
              </a:ext>
            </a:extLst>
          </p:cNvPr>
          <p:cNvSpPr/>
          <p:nvPr/>
        </p:nvSpPr>
        <p:spPr>
          <a:xfrm>
            <a:off x="6197600" y="852630"/>
            <a:ext cx="5829300" cy="3339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2337583-AEDE-472F-B3F1-80AD9D7826B9}"/>
              </a:ext>
            </a:extLst>
          </p:cNvPr>
          <p:cNvSpPr txBox="1"/>
          <p:nvPr/>
        </p:nvSpPr>
        <p:spPr>
          <a:xfrm>
            <a:off x="363089" y="993057"/>
            <a:ext cx="5122395" cy="5082802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DejaVu Sans"/>
              </a:rPr>
              <a:t>В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организмах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живых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существ есть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небольшие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участки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ДНК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размером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до 300 пар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нуклеотидов, которые могут потенциально кодировать маленькие белки. Короткие 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рамки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считывания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найдены в ДНК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всех организмов, однако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их обычно отбрасывают при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биоинформатическом анализе генома.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Это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приводит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тому,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что кодирующий 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потенциал геномов остается неизученным,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а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биологическая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роль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продуктов считывания этих коротких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рамок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зачастую недооценивается.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Мы обнаружили 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приблизительно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70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тысяч маленьких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рамок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считывания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на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различных типах молекул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РНК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модельного растения </a:t>
            </a:r>
            <a:r>
              <a:rPr sz="1400" spc="10" dirty="0">
                <a:solidFill>
                  <a:srgbClr val="282A2B"/>
                </a:solidFill>
                <a:cs typeface="DejaVu Sans"/>
              </a:rPr>
              <a:t>—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мох </a:t>
            </a:r>
            <a:r>
              <a:rPr sz="1400" i="1" spc="-25" dirty="0">
                <a:solidFill>
                  <a:srgbClr val="282A2B"/>
                </a:solidFill>
                <a:cs typeface="DejaVu Sans"/>
              </a:rPr>
              <a:t>Physcomitrella patens</a:t>
            </a:r>
            <a:r>
              <a:rPr sz="1400" spc="-25" dirty="0">
                <a:solidFill>
                  <a:srgbClr val="282A2B"/>
                </a:solidFill>
                <a:cs typeface="DejaVu Sans"/>
              </a:rPr>
              <a:t>.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Более 5000 из них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оказались  консервативными,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то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есть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мало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изменявшимися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в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процессе эволюции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у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всех организмов, поэтому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они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встречались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не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только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у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мха. </a:t>
            </a:r>
            <a:endParaRPr lang="ru-RU" sz="1400" dirty="0">
              <a:solidFill>
                <a:srgbClr val="282A2B"/>
              </a:solidFill>
              <a:cs typeface="DejaVu Sans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DejaVu Sans"/>
              </a:rPr>
              <a:t>Для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поиска транслирующихся  коротких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рамок был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использован масс-спектрометрический анализ. </a:t>
            </a:r>
            <a:endParaRPr lang="ru-RU" sz="1400" dirty="0">
              <a:solidFill>
                <a:srgbClr val="282A2B"/>
              </a:solidFill>
              <a:cs typeface="DejaVu Sans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DejaVu Sans"/>
              </a:rPr>
              <a:t>После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жесткой фильтрации,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для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дальнейшего анализа использовали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46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транслирующихся рамок,  находящихся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на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разных типах РНК, включая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длинные некодирующие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РНК. </a:t>
            </a:r>
            <a:endParaRPr lang="ru-RU" sz="1400" dirty="0">
              <a:solidFill>
                <a:srgbClr val="282A2B"/>
              </a:solidFill>
              <a:cs typeface="DejaVu Sans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DejaVu Sans"/>
              </a:rPr>
              <a:t>По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некоторым коротким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рамкам были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получены мутантные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линии со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сверхэкспрессией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или  </a:t>
            </a:r>
            <a:r>
              <a:rPr sz="1400" dirty="0">
                <a:solidFill>
                  <a:srgbClr val="282A2B"/>
                </a:solidFill>
                <a:cs typeface="DejaVu Sans"/>
              </a:rPr>
              <a:t>нокаутом пептидов. </a:t>
            </a:r>
            <a:endParaRPr lang="ru-RU" sz="1400" dirty="0">
              <a:solidFill>
                <a:srgbClr val="282A2B"/>
              </a:solidFill>
              <a:cs typeface="DejaVu Sans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82A2B"/>
                </a:solidFill>
                <a:cs typeface="DejaVu Sans"/>
              </a:rPr>
              <a:t>Оказалось, </a:t>
            </a:r>
            <a:r>
              <a:rPr lang="ru-RU" sz="1400" spc="5" dirty="0">
                <a:solidFill>
                  <a:srgbClr val="282A2B"/>
                </a:solidFill>
                <a:cs typeface="DejaVu Sans"/>
              </a:rPr>
              <a:t>что выбранные для </a:t>
            </a:r>
            <a:r>
              <a:rPr lang="ru-RU" sz="1400" dirty="0">
                <a:solidFill>
                  <a:srgbClr val="282A2B"/>
                </a:solidFill>
                <a:cs typeface="DejaVu Sans"/>
              </a:rPr>
              <a:t>проверки </a:t>
            </a:r>
            <a:r>
              <a:rPr lang="ru-RU" sz="1400" spc="5" dirty="0" err="1">
                <a:solidFill>
                  <a:srgbClr val="282A2B"/>
                </a:solidFill>
                <a:cs typeface="DejaVu Sans"/>
              </a:rPr>
              <a:t>микробелки</a:t>
            </a:r>
            <a:r>
              <a:rPr lang="ru-RU" sz="1400" spc="5" dirty="0">
                <a:solidFill>
                  <a:srgbClr val="282A2B"/>
                </a:solidFill>
                <a:cs typeface="DejaVu Sans"/>
              </a:rPr>
              <a:t> </a:t>
            </a:r>
            <a:r>
              <a:rPr lang="ru-RU" sz="1400" dirty="0">
                <a:solidFill>
                  <a:srgbClr val="282A2B"/>
                </a:solidFill>
                <a:cs typeface="DejaVu Sans"/>
              </a:rPr>
              <a:t>участвуют </a:t>
            </a:r>
            <a:r>
              <a:rPr lang="ru-RU" sz="1400" spc="5" dirty="0">
                <a:solidFill>
                  <a:srgbClr val="282A2B"/>
                </a:solidFill>
                <a:cs typeface="DejaVu Sans"/>
              </a:rPr>
              <a:t>в </a:t>
            </a:r>
            <a:r>
              <a:rPr lang="ru-RU" sz="1400" dirty="0">
                <a:solidFill>
                  <a:srgbClr val="282A2B"/>
                </a:solidFill>
                <a:cs typeface="DejaVu Sans"/>
              </a:rPr>
              <a:t>регуляции развития </a:t>
            </a:r>
            <a:r>
              <a:rPr lang="ru-RU" sz="1400" spc="5" dirty="0">
                <a:solidFill>
                  <a:srgbClr val="282A2B"/>
                </a:solidFill>
                <a:cs typeface="DejaVu Sans"/>
              </a:rPr>
              <a:t>и </a:t>
            </a:r>
            <a:r>
              <a:rPr lang="ru-RU" sz="1400" dirty="0">
                <a:solidFill>
                  <a:srgbClr val="282A2B"/>
                </a:solidFill>
                <a:cs typeface="DejaVu Sans"/>
              </a:rPr>
              <a:t>роста мха.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BB745E-2416-4FA9-8220-C09F022F28A8}"/>
              </a:ext>
            </a:extLst>
          </p:cNvPr>
          <p:cNvSpPr/>
          <p:nvPr/>
        </p:nvSpPr>
        <p:spPr>
          <a:xfrm>
            <a:off x="5342535" y="4167972"/>
            <a:ext cx="671322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5" dirty="0">
                <a:solidFill>
                  <a:srgbClr val="282A2B"/>
                </a:solidFill>
              </a:rPr>
              <a:t>При «выключении» найденных генов, например  отвечающих за синтез </a:t>
            </a:r>
            <a:r>
              <a:rPr lang="ru-RU" sz="1400" spc="5" dirty="0" err="1">
                <a:solidFill>
                  <a:srgbClr val="282A2B"/>
                </a:solidFill>
              </a:rPr>
              <a:t>пепти-дов</a:t>
            </a:r>
            <a:r>
              <a:rPr lang="ru-RU" sz="1400" spc="5" dirty="0">
                <a:solidFill>
                  <a:srgbClr val="282A2B"/>
                </a:solidFill>
              </a:rPr>
              <a:t> psep3 и psep25, наблюдалось снижение роста растения, а их избыточная работа приводила к разнообразным внешним эффектам или  появлению новых </a:t>
            </a:r>
            <a:r>
              <a:rPr lang="ru-RU" sz="1400" spc="5" dirty="0" err="1">
                <a:solidFill>
                  <a:srgbClr val="282A2B"/>
                </a:solidFill>
              </a:rPr>
              <a:t>гаметофоров</a:t>
            </a:r>
            <a:r>
              <a:rPr lang="ru-RU" sz="1400" spc="5" dirty="0">
                <a:solidFill>
                  <a:srgbClr val="282A2B"/>
                </a:solidFill>
              </a:rPr>
              <a:t> — частей, несущих половые органы. В настоящее время научный интерес к теме начал стремительно расти, особенно из-за того, что  причина некоторых заболеваний человека лежит в нарушении альтернативных рамок считывания.</a:t>
            </a:r>
          </a:p>
          <a:p>
            <a:r>
              <a:rPr lang="en-US" sz="1200" spc="5" dirty="0">
                <a:solidFill>
                  <a:srgbClr val="800000"/>
                </a:solidFill>
                <a:cs typeface="Arial"/>
              </a:rPr>
              <a:t>Fesenko I </a:t>
            </a:r>
            <a:r>
              <a:rPr lang="en-US" sz="12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en-US" sz="12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en-US" sz="1200" spc="5" dirty="0">
                <a:solidFill>
                  <a:srgbClr val="800000"/>
                </a:solidFill>
                <a:cs typeface="Arial"/>
              </a:rPr>
              <a:t>. (2019) Distinct types of short open reading frames are translated in plant cells. </a:t>
            </a:r>
            <a:r>
              <a:rPr lang="en-US" sz="1200" b="1" i="1" spc="10" dirty="0">
                <a:solidFill>
                  <a:srgbClr val="800000"/>
                </a:solidFill>
                <a:cs typeface="Arial"/>
              </a:rPr>
              <a:t>Genome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Res</a:t>
            </a:r>
            <a:r>
              <a:rPr lang="en-US" sz="1200" b="1" i="1" spc="5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200" b="1" i="1" spc="5" dirty="0">
                <a:solidFill>
                  <a:srgbClr val="800000"/>
                </a:solidFill>
                <a:cs typeface="Arial"/>
              </a:rPr>
              <a:t>9.944)</a:t>
            </a:r>
            <a:endParaRPr lang="ru-RU" sz="12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96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экспрессионных систем и модификации генома растений (С.В. Долгов)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СОЗДАНИЕ БЕЗМАРКЕРНЫХ РАСТЕНИЙ ТОМАТА С ТКАНЕСПЕЦИФИЧНОЙ ЭКСПРЕССИЕЙ ГЕТЕРОЛОГИЧНОГО  ЦЕЛЕВОГО БЕЛКА НА ОСНОВЕ СИСТЕМЫ РЕКОМБИНАЦИИ И ОРИГИНАЛЬНОГО ПРОМОТОРА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2FF04C7-9E5B-4F72-9529-63207C2AB8BA}"/>
              </a:ext>
            </a:extLst>
          </p:cNvPr>
          <p:cNvSpPr/>
          <p:nvPr/>
        </p:nvSpPr>
        <p:spPr>
          <a:xfrm>
            <a:off x="363090" y="1041180"/>
            <a:ext cx="8439165" cy="5162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0305339-13DA-43B1-8E98-C91452DBFAF6}"/>
              </a:ext>
            </a:extLst>
          </p:cNvPr>
          <p:cNvSpPr txBox="1"/>
          <p:nvPr/>
        </p:nvSpPr>
        <p:spPr>
          <a:xfrm>
            <a:off x="9227127" y="1041181"/>
            <a:ext cx="2799773" cy="46903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Клонирован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детально изучен светоиндуцибельный плодоспецифичный промотор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томата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ELIP, использованный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дальнейшем для создания безмаркерных цисгенных растений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томата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основе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рекомбинации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MF1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плодоспецифической экспрессией гетерологичного белка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тауматина</a:t>
            </a:r>
            <a:endParaRPr sz="1400" dirty="0">
              <a:cs typeface="Arial"/>
            </a:endParaRPr>
          </a:p>
          <a:p>
            <a:pPr marR="6985">
              <a:spcAft>
                <a:spcPts val="600"/>
              </a:spcAft>
              <a:tabLst>
                <a:tab pos="305435" algn="l"/>
              </a:tabLs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Timerbaev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Production of marker-free tomato plants expressing the supersweet protein thaumatin </a:t>
            </a:r>
            <a:r>
              <a:rPr sz="1400" dirty="0">
                <a:solidFill>
                  <a:srgbClr val="800000"/>
                </a:solidFill>
                <a:cs typeface="Arial"/>
              </a:rPr>
              <a:t>II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gene under the control of predominantly fruit-specific promoters.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Plant  Cell Tissue Organ Cult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(2.2)</a:t>
            </a:r>
            <a:endParaRPr lang="ru-RU" sz="1400" b="1" i="1" dirty="0">
              <a:solidFill>
                <a:srgbClr val="800000"/>
              </a:solidFill>
              <a:cs typeface="Arial"/>
            </a:endParaRPr>
          </a:p>
          <a:p>
            <a:pPr marR="6985">
              <a:spcAft>
                <a:spcPts val="600"/>
              </a:spcAft>
              <a:tabLst>
                <a:tab pos="305435" algn="l"/>
              </a:tabLs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Timerbaev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Functional characterization of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strong promoter of the early </a:t>
            </a:r>
            <a:r>
              <a:rPr sz="1400" dirty="0">
                <a:solidFill>
                  <a:srgbClr val="800000"/>
                </a:solidFill>
                <a:cs typeface="Arial"/>
              </a:rPr>
              <a:t>light-inducible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protein gene from tomato.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Planta</a:t>
            </a:r>
            <a:r>
              <a:rPr sz="1400" b="1" i="1" spc="3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(3.06)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586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биотехнологии растений (Т.В. Шевчук)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ПОЛУЧЕНИЕ И АНАЛИЗ БЕЗМАРКЕРНЫХ МАСЛИЧНЫХ РАСТЕНИЙ </a:t>
            </a:r>
            <a:r>
              <a:rPr lang="ru-RU" sz="1600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CAMELINA SATIVA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ЭКСПРЕССИРУЮЩИХ  ГЕН АНТИМИКРОБНОГО ПЕПТИДА ЦЕКРОПИНА Р1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B94DA11-1DF2-4E22-BACC-3849D5824233}"/>
              </a:ext>
            </a:extLst>
          </p:cNvPr>
          <p:cNvSpPr/>
          <p:nvPr/>
        </p:nvSpPr>
        <p:spPr>
          <a:xfrm>
            <a:off x="206535" y="1070686"/>
            <a:ext cx="4402409" cy="5132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1DC5AC4-BC8B-4CF2-A518-F2396FC826D0}"/>
              </a:ext>
            </a:extLst>
          </p:cNvPr>
          <p:cNvSpPr txBox="1"/>
          <p:nvPr/>
        </p:nvSpPr>
        <p:spPr>
          <a:xfrm>
            <a:off x="4978400" y="977123"/>
            <a:ext cx="7077355" cy="504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Получены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исследованы безмаркерные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масличные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трансгенные растения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камелины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Camelina sativa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(L.) Crantz),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синтетическим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геном антимикробного пептида цекропина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  контролем промотора 35S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РНК вируса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мозаики цветной капусты. Для трансформации растений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 агробактериальный бинарный вектор, не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содержащий селективных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устойчивости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антибиотикам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гербицидам. Скрининг безмаркерных трансформантов проводили по детектированию цекропина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его антибактериальной активности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с 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иммуноферментного анализа.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Полученные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растения проявляют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повышенную устойчивость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инфекции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бактерией Erwinia carotovora, грибом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Fusarium graminearum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 окислительному стрессу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условиях заражения.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Анализ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жирнокислотного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состава семян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нетрансгенных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трансгенных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линий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камелины,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экспрессирующих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 сесР1, показал  повышенное количество α-линоленовой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кислоты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семенами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немодифицированных растений.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Полученные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растения перспективны для использования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сельскохозяйственной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биотехнологии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br>
              <a:rPr lang="ru-RU" sz="1400" spc="5" dirty="0">
                <a:solidFill>
                  <a:srgbClr val="282A2B"/>
                </a:solidFill>
                <a:cs typeface="Arial"/>
              </a:rPr>
            </a:b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Zakharchenko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NS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Obtaining and Analysis of Marker-free Oil Plants </a:t>
            </a:r>
            <a:r>
              <a:rPr lang="en-US" sz="1400" i="1" spc="5" dirty="0">
                <a:solidFill>
                  <a:srgbClr val="800000"/>
                </a:solidFill>
                <a:cs typeface="Arial"/>
              </a:rPr>
              <a:t>Camelina sativa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(L.) Expressing Gene for Antimicrobial Peptide Cecropin P1. </a:t>
            </a:r>
            <a:r>
              <a:rPr lang="en-US" sz="1400" b="1" i="1" spc="10" dirty="0">
                <a:solidFill>
                  <a:srgbClr val="800000"/>
                </a:solidFill>
                <a:cs typeface="Arial"/>
              </a:rPr>
              <a:t>APPL BIOCHEM MICRO+ 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0.727)</a:t>
            </a:r>
            <a:endParaRPr lang="ru-RU" sz="1400" b="1" i="1" dirty="0">
              <a:solidFill>
                <a:srgbClr val="800000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Zakharchenko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NS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Obtaining and Analysis of Marker-free Oil Plants </a:t>
            </a:r>
            <a:r>
              <a:rPr lang="en-US" sz="1400" i="1" spc="5" dirty="0">
                <a:solidFill>
                  <a:srgbClr val="800000"/>
                </a:solidFill>
                <a:cs typeface="Arial"/>
              </a:rPr>
              <a:t>Camelina sativa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(L.) Expressing Gene for Antimicrobial Peptide Cecropin P1.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Biotekhnologiya</a:t>
            </a:r>
            <a:r>
              <a:rPr lang="en-US" sz="1400" b="1" i="1" spc="150" dirty="0">
                <a:solidFill>
                  <a:srgbClr val="800000"/>
                </a:solidFill>
                <a:cs typeface="Arial"/>
              </a:rPr>
              <a:t> </a:t>
            </a:r>
            <a:endParaRPr lang="en-US" sz="1400" b="1" dirty="0">
              <a:solidFill>
                <a:srgbClr val="800000"/>
              </a:solidFill>
              <a:cs typeface="Arial"/>
            </a:endParaRPr>
          </a:p>
          <a:p>
            <a:pPr marL="12700" marR="5080">
              <a:lnSpc>
                <a:spcPct val="128000"/>
              </a:lnSpc>
              <a:spcBef>
                <a:spcPts val="95"/>
              </a:spcBef>
            </a:pP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844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биотехнологии растений (Т.В. Шевчук)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РАЗНООБРАЗИЕ РОДОПСИНОВ В КУЛЬТИВИРУЕМЫХ МИКРООРГАНИЗМАХ СЕМЕЙСТВА  GEODERMATOPHILACEAE, АССОЦИИРОВАННЫХ С НЕВОДНЫМИ МЕСТАМИ ОБИТАНИЯ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5BE38ED-823A-4A03-84C2-9CC95D03EE5A}"/>
              </a:ext>
            </a:extLst>
          </p:cNvPr>
          <p:cNvSpPr/>
          <p:nvPr/>
        </p:nvSpPr>
        <p:spPr>
          <a:xfrm>
            <a:off x="363090" y="1156406"/>
            <a:ext cx="4402874" cy="4944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651B050-3721-4B1D-95F7-BB75D5EEE01F}"/>
              </a:ext>
            </a:extLst>
          </p:cNvPr>
          <p:cNvSpPr txBox="1"/>
          <p:nvPr/>
        </p:nvSpPr>
        <p:spPr>
          <a:xfrm>
            <a:off x="5254345" y="1156406"/>
            <a:ext cx="6772555" cy="46288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Обнаружено большое количество различных родопсинов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культивируемых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бактериях, выделенных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жарких и засушливых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экологических ниш. Всего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выявлен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31 ген родопсина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51 проанализированном геноме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штаммов,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принадлежащих 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семейству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Geodermatophilaceae.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342900" marR="5080" indent="-3429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целом,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88% штаммов, несущих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родопсины,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выделены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неводных сред.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Было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обнаружено,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82% штаммов,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принадлежащих к роду Geodermatophilus,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меньшей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мере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один ген по сравнению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38% штаммов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других родов, которые содержат  родопсины. Анализ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ключевых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аминокислот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выявил две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группы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изучаемых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белков: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DTE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(предположительно протонный насос)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NDQ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(предположительно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натриевый</a:t>
            </a:r>
            <a:r>
              <a:rPr sz="1400" spc="12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насос).</a:t>
            </a:r>
            <a:endParaRPr sz="1400" dirty="0">
              <a:cs typeface="Arial"/>
            </a:endParaRPr>
          </a:p>
          <a:p>
            <a:pPr marL="342900" marR="523875" indent="-3429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Протонные насосы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разделены 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подгруппы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(DTEW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DTEF)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соответствии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филогенетическим анализом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наличием высококонсервативного триптофана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или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фенилаланина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положении 182. Среди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изученных родопсинов подтип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DTEF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является наиболее уникальным,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обнаружен только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этом</a:t>
            </a:r>
            <a:r>
              <a:rPr sz="1400" spc="114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семействе.</a:t>
            </a:r>
            <a:endParaRPr sz="1400" dirty="0">
              <a:cs typeface="Arial"/>
            </a:endParaRPr>
          </a:p>
          <a:p>
            <a:pPr marL="342900" indent="-3429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На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рисунке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 филогенетическое дерево белковых последовательностей родопсинов, обнаруженных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бактерий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семейства</a:t>
            </a:r>
            <a:r>
              <a:rPr sz="1400" spc="4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Geodermatophilaceae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Tarlachkov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SV и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(2019) Diversity of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rhodopsins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in cultivated bacteria of the family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Geodermatophilaceae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associated with non-aquatic environments.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Bioinformatics</a:t>
            </a:r>
            <a:r>
              <a:rPr lang="en-US" sz="1400" b="1" i="1" spc="215" dirty="0">
                <a:solidFill>
                  <a:srgbClr val="800000"/>
                </a:solidFill>
                <a:cs typeface="Arial"/>
              </a:rPr>
              <a:t> </a:t>
            </a:r>
            <a:br>
              <a:rPr lang="ru-RU" sz="1400" b="1" i="1" spc="215" dirty="0">
                <a:solidFill>
                  <a:srgbClr val="800000"/>
                </a:solidFill>
                <a:cs typeface="Arial"/>
              </a:rPr>
            </a:b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4.531)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2367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</a:t>
            </a:r>
            <a:r>
              <a:rPr lang="ru-RU" sz="1400" spc="10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молекулярных основ стрессоустойчивости растений (М.Э.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Тальянский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функциональной геномики и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протеомики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растений (М.Э.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Тальянский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КЛАСТЕР ДИФФЕРЕНЦИАЛЬНО ЭКСПРЕССИРУЕМЫХ БЕЛКОВ МЕТИОНИНОВОГО ЦИКЛА В СОРТАХ  КАРТОФЕЛЯ, КОНТРАСТНЫХ В ОТВЕТЕ НА КОМБИНИРОВАННЫЙ СТРЕСС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F0B95175-5509-4361-9708-0B2D492E7F5E}"/>
              </a:ext>
            </a:extLst>
          </p:cNvPr>
          <p:cNvSpPr/>
          <p:nvPr/>
        </p:nvSpPr>
        <p:spPr>
          <a:xfrm>
            <a:off x="363090" y="993057"/>
            <a:ext cx="6820154" cy="3988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7F51B73-4BAA-428F-94BB-BEC4B68200D7}"/>
              </a:ext>
            </a:extLst>
          </p:cNvPr>
          <p:cNvSpPr txBox="1"/>
          <p:nvPr/>
        </p:nvSpPr>
        <p:spPr>
          <a:xfrm>
            <a:off x="7656945" y="993057"/>
            <a:ext cx="4369955" cy="4967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43204">
              <a:spcAft>
                <a:spcPts val="600"/>
              </a:spcAft>
            </a:pPr>
            <a:r>
              <a:rPr sz="1200" spc="5" dirty="0">
                <a:solidFill>
                  <a:srgbClr val="282A2B"/>
                </a:solidFill>
                <a:cs typeface="Arial"/>
              </a:rPr>
              <a:t>Сравнительный количественный протеомный анализ сортов картофеля Гала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Чикаго, контрастных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ответе на биотический стресс (инфекция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Y вирусом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картофеля,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YВК) и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абиотический тепловой стресс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(повышение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температуры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28°С)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выявил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кластер дифференциально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экспрессируемых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белков-участников метионинового цикла. Известно, что 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метилирование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РНК/ДНК является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важным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фактором,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влияющим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устойчивость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растений к вирусной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инфекции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возможно, толерантность к абиотическим</a:t>
            </a:r>
            <a:r>
              <a:rPr sz="1200" spc="14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стрессам.</a:t>
            </a:r>
            <a:endParaRPr sz="1200" dirty="0">
              <a:cs typeface="Arial"/>
            </a:endParaRPr>
          </a:p>
          <a:p>
            <a:pPr>
              <a:spcAft>
                <a:spcPts val="600"/>
              </a:spcAft>
            </a:pPr>
            <a:endParaRPr sz="12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растениях восприимчивого сорта Чикаго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снижено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количество пяти белков (на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схеме выделены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зеленым цветом),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участвующих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процессе метилирования. Напротив,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растениях  устойчивого сорта Гала увеличено количество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цистатион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β-лиазы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15" dirty="0">
                <a:solidFill>
                  <a:srgbClr val="282A2B"/>
                </a:solidFill>
                <a:cs typeface="Arial"/>
              </a:rPr>
              <a:t>SAM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метилтрансферазы (на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схеме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отмечены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красным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цветом),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участвующих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превращении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S-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аденозилметионина - донора метильной группы. Проанализированы уровни экспрессии генов некоторых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белков метионинового цикла методом количественной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ПЦР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реальном  времени. Сравнение полученных данных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результатами протеомного анализа показало, что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снижение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количества белков метионинового цикла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восприимчивого сорта Чикаго  происходит на трансляционном,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не на транскрипционном уровне. Предположено, что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воприимчивость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стрессам растений картофеля сорта Чикаго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может быть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связано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 пониженным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уровнем белков,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участвующих в</a:t>
            </a:r>
            <a:r>
              <a:rPr sz="12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метилировании.</a:t>
            </a:r>
            <a:endParaRPr sz="1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191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БИОЛОГИИ И БИОТЕХНОЛОГИИ РАСТЕНИЙ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 член-корр. РАН С.К. </a:t>
            </a:r>
            <a:r>
              <a:rPr lang="ru-RU" sz="20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Завриев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145171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8461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ХИМИЧЕСКОЙ БИОЛОГИИ ГЛИКАНОВ И ЛИПИДОВ (рук. д.х.н. Н.В. Бовин)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407383"/>
              </p:ext>
            </p:extLst>
          </p:nvPr>
        </p:nvGraphicFramePr>
        <p:xfrm>
          <a:off x="136245" y="1133514"/>
          <a:ext cx="11919510" cy="185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2099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59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углеводов (Н.В. Бовин)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ИССЛЕДОВАНИЕ ГЕНЕЗИСА ЕСТЕСТВЕННЫХ АНТИТЕЛ ЧЕЛОВЕКА В ТЕЧЕНИЕ ПЕРВОГО ГОДА ЖИЗНИ 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ВЫЯВИЛО ТРИ АСПЕКТА, КОТОРЫЕ ИДУТ ВРАЗРЕЗ С ИМЕЮЩИМИСЯ ПРЕДСТАВЛЕНИЯМИ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3C0F6E4-2919-4450-97EC-63CA0E3BF6C4}"/>
              </a:ext>
            </a:extLst>
          </p:cNvPr>
          <p:cNvSpPr/>
          <p:nvPr/>
        </p:nvSpPr>
        <p:spPr>
          <a:xfrm>
            <a:off x="256762" y="1041180"/>
            <a:ext cx="6762873" cy="5162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D6686BB-8070-4B98-B31C-91C1104A9C44}"/>
              </a:ext>
            </a:extLst>
          </p:cNvPr>
          <p:cNvSpPr txBox="1"/>
          <p:nvPr/>
        </p:nvSpPr>
        <p:spPr>
          <a:xfrm>
            <a:off x="7121235" y="1041179"/>
            <a:ext cx="4934519" cy="3259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Не все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IgG матери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обнаруживаются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ребенка, некоторые специфичности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отсутствуют до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12-месячного возраста.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есть,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по-видимому существует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механизм, предотвращающий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их  миграцию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через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плаценту.</a:t>
            </a:r>
            <a:endParaRPr sz="1400" dirty="0">
              <a:cs typeface="Arial"/>
            </a:endParaRPr>
          </a:p>
          <a:p>
            <a:pPr marL="28575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Анти-гликановых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антител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меньше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детей,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питавшихся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грудным молоком.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есть, «неестественное» питание сопровождается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слишком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ранним появлением</a:t>
            </a:r>
            <a:r>
              <a:rPr sz="1400" spc="1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антител.</a:t>
            </a:r>
            <a:endParaRPr sz="1400" dirty="0">
              <a:cs typeface="Arial"/>
            </a:endParaRPr>
          </a:p>
          <a:p>
            <a:pPr marL="28575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Считалось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возрасте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2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месяцев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младенца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материнских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IgG,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видим,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уровень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этом возрасте всего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лишь вдвое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меньше,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есть, остается</a:t>
            </a:r>
            <a:r>
              <a:rPr sz="1400" spc="17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существенным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10" dirty="0">
              <a:solidFill>
                <a:srgbClr val="282A2B"/>
              </a:solidFill>
              <a:cs typeface="Arial"/>
            </a:endParaRPr>
          </a:p>
          <a:p>
            <a:pPr>
              <a:spcAft>
                <a:spcPts val="600"/>
              </a:spcAft>
              <a:buClr>
                <a:srgbClr val="800000"/>
              </a:buClr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N.R.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Khasbiullina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N.V.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Shilova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M.E.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Navakouski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A.Yu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Nokel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</a:t>
            </a:r>
            <a:br>
              <a:rPr lang="ru-RU" sz="1400" spc="5" dirty="0">
                <a:solidFill>
                  <a:srgbClr val="800000"/>
                </a:solidFill>
                <a:cs typeface="Arial"/>
              </a:rPr>
            </a:br>
            <a:r>
              <a:rPr lang="en-US" sz="1400" spc="5" dirty="0">
                <a:solidFill>
                  <a:srgbClr val="800000"/>
                </a:solidFill>
                <a:cs typeface="Arial"/>
              </a:rPr>
              <a:t>O.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Blixt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L.O.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Kononov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Yu.A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Knirel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N.V.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Bovin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The repertoire of human antiglycan antibodies and its dynamics in the first year of life.</a:t>
            </a:r>
            <a:r>
              <a:rPr lang="en-US" sz="1400" b="1" spc="5" dirty="0">
                <a:solidFill>
                  <a:srgbClr val="800000"/>
                </a:solidFill>
                <a:cs typeface="Arial"/>
              </a:rPr>
              <a:t> 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(2019). 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Biochemistry (Moscow)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 (ИФ 1,8)</a:t>
            </a:r>
            <a:endParaRPr sz="1400" spc="5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9436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углеводов (Н.В. Бовин)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ГЛИКАНОВАЯ СПЕЦИФИЧНОСТЬ ГАЛЕКТИНОВ ЗАВИСИТ ОТ «МОДУЛЬНОЙ» ОРГАНИЗАЦИИ,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НЕСМОТРЯ НА  ОДИНАКОВОСТЬ СУБЪЕДИНИЦ-МОДУЛЕЙ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F980DDBD-59EC-4008-9CF2-348AA3E68280}"/>
              </a:ext>
            </a:extLst>
          </p:cNvPr>
          <p:cNvSpPr/>
          <p:nvPr/>
        </p:nvSpPr>
        <p:spPr>
          <a:xfrm>
            <a:off x="219817" y="1041181"/>
            <a:ext cx="6097856" cy="5011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2F11D9C-FD90-497D-99D8-8C9F5D188995}"/>
              </a:ext>
            </a:extLst>
          </p:cNvPr>
          <p:cNvSpPr txBox="1"/>
          <p:nvPr/>
        </p:nvSpPr>
        <p:spPr>
          <a:xfrm>
            <a:off x="6556672" y="1041181"/>
            <a:ext cx="5470228" cy="339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приведенном примере изучались варианты рекомбинантного галектина-1,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которого углевод-связывающие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домены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организованы не так, как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нативного белка.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нативного белка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два домены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соединены хвост-к-хвосту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встык.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изучали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тоже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двух-доменные варианты, 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дополнительным коротким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длинным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спейсером;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</a:t>
            </a:r>
            <a:r>
              <a:rPr sz="1400" spc="15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четырех-доменные.</a:t>
            </a:r>
            <a:endParaRPr sz="1400" dirty="0">
              <a:cs typeface="Arial"/>
            </a:endParaRPr>
          </a:p>
          <a:p>
            <a:pPr marL="285750" marR="30861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Оказалось, что двух-доменные конструкты избирательно теряют способность связываться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некоторыми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канонических гликанов-лигандов галектина-1. Аналогичное явление  наблюдалось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галектина-3.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308610">
              <a:spcAft>
                <a:spcPts val="600"/>
              </a:spcAft>
              <a:buClr>
                <a:srgbClr val="800000"/>
              </a:buClr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T.J.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Kutzner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A.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Gabba, F.G.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FitzGerald, N.V.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Shilova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G.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García Caballero, A.K.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Ludwig, J.C.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Manning, C.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Knospe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H.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Kaltner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F.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Sinowatz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</a:t>
            </a:r>
            <a:br>
              <a:rPr lang="ru-RU" sz="1400" spc="5" dirty="0">
                <a:solidFill>
                  <a:srgbClr val="800000"/>
                </a:solidFill>
                <a:cs typeface="Arial"/>
              </a:rPr>
            </a:br>
            <a:r>
              <a:rPr lang="en-US" sz="1400" spc="5" dirty="0">
                <a:solidFill>
                  <a:srgbClr val="800000"/>
                </a:solidFill>
                <a:cs typeface="Arial"/>
              </a:rPr>
              <a:t>P.V.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Murphy, M.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Cudic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N.V.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Bovin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 H.-J.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Gabius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 How altering the modular architecture affects aspects of lectin activity: case study on human galectin-1. (2019).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Glycobiology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 (ИФ 4.194)</a:t>
            </a:r>
            <a:endParaRPr sz="1400" i="1" spc="5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193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химии липидов (Е.Л. Водовозова)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ФЕРМЕНТ-ЧУВСТВИТЕЛЬНЫЕ ЛИПОСОМЫ С ФОСФОЛИПИДНЫМИ АНАЛОГАМИ КОЛХИЦИНОИДОВ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F2B2ECB-E5B9-47D6-AE4D-BC39CFBA746F}"/>
              </a:ext>
            </a:extLst>
          </p:cNvPr>
          <p:cNvSpPr/>
          <p:nvPr/>
        </p:nvSpPr>
        <p:spPr>
          <a:xfrm>
            <a:off x="363090" y="1070686"/>
            <a:ext cx="6250146" cy="4858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7286913-6EAC-41C9-9DE9-FCDF8DAE441C}"/>
              </a:ext>
            </a:extLst>
          </p:cNvPr>
          <p:cNvSpPr txBox="1"/>
          <p:nvPr/>
        </p:nvSpPr>
        <p:spPr>
          <a:xfrm>
            <a:off x="7028873" y="1182254"/>
            <a:ext cx="5026882" cy="44133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3810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Times New Roman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учётом строения сайта связывания субстрата фосфолипазы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А2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(PLA2)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и профиля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латерального давления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липидного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бислоя разработаны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синтезированы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фосфолипидные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аналоги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колхициноидов  для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встраивания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в мембрану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фермент-чувствительных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липосом. </a:t>
            </a:r>
            <a:endParaRPr lang="ru-RU" sz="1400" spc="10" dirty="0">
              <a:solidFill>
                <a:srgbClr val="282A2B"/>
              </a:solidFill>
              <a:cs typeface="Times New Roman"/>
            </a:endParaRPr>
          </a:p>
          <a:p>
            <a:pPr marL="285750" marR="3810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Times New Roman"/>
              </a:rPr>
              <a:t>Полученные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 липофильные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пролекарства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колхициноидов минимально нарушают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строение бислоя;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составе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липосом они проявляют 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цитотоксичность </a:t>
            </a:r>
            <a:r>
              <a:rPr sz="1400" spc="10" dirty="0">
                <a:solidFill>
                  <a:srgbClr val="282A2B"/>
                </a:solidFill>
                <a:cs typeface="Times New Roman"/>
              </a:rPr>
              <a:t>в субмикромолярном</a:t>
            </a:r>
            <a:r>
              <a:rPr sz="1400" dirty="0">
                <a:solidFill>
                  <a:srgbClr val="282A2B"/>
                </a:solidFill>
                <a:cs typeface="Times New Roman"/>
              </a:rPr>
              <a:t> </a:t>
            </a:r>
            <a:r>
              <a:rPr sz="1400" spc="5" dirty="0">
                <a:solidFill>
                  <a:srgbClr val="282A2B"/>
                </a:solidFill>
                <a:cs typeface="Times New Roman"/>
              </a:rPr>
              <a:t>диапазоне.</a:t>
            </a:r>
            <a:endParaRPr sz="1400" dirty="0"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Shchegravina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ES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Phospholipidic Colchicinoids as Promising Prodrugs Incorporated into Enzyme-Responsive Liposomes: Chemical, Biophysical, and Enzymological Aspects.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Bioconjug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Chem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4.349)</a:t>
            </a:r>
            <a:endParaRPr lang="ru-RU" sz="1400" b="1" i="1" spc="5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Arantseva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D.,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Vodovozova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E. (2018) Platinum-based antitumor drugs and their liposomal formulations in clinical trials.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Rus J </a:t>
            </a:r>
            <a:r>
              <a:rPr lang="en-US" sz="1400" b="1" i="1" spc="5" dirty="0" err="1">
                <a:solidFill>
                  <a:srgbClr val="800000"/>
                </a:solidFill>
                <a:cs typeface="Arial"/>
              </a:rPr>
              <a:t>Bioorg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 Chem 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(ИФ 0.838)</a:t>
            </a:r>
            <a:endParaRPr lang="en-US" sz="1400" b="1" i="1" spc="5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Vinklárek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I.S. et al. (2019) Experimental evidence of the existence of interleaflet coupled nanodomains: an MC-FRET study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. J. Phys. Chem. Lett. 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(ИФ 8,709)</a:t>
            </a:r>
            <a:endParaRPr sz="1400" b="1" i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6848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ХИМИЧЕСКОЙ БИОЛОГИИ ГЛИКАНОВ И ЛИПИДОВ (рук. д.х.н. Н.В. Бовин)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006508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6247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БИОМОЛЕКУЛЯРНОЙ ХИМИИ (рук. д.х.н. И.В. Ямпольский)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934966"/>
              </p:ext>
            </p:extLst>
          </p:nvPr>
        </p:nvGraphicFramePr>
        <p:xfrm>
          <a:off x="136245" y="1133514"/>
          <a:ext cx="11919510" cy="2791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5276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98732"/>
            <a:ext cx="11279007" cy="46397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1517015">
              <a:lnSpc>
                <a:spcPts val="1500"/>
              </a:lnSpc>
              <a:spcBef>
                <a:spcPts val="275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химии метаболических путей (И.В. Ямпольский).  Лаборатория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биомолекулярной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ЯМР-спектроскопии (А.С. Арсеньев) . Лаборатория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лиганд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-рецепторных взаимодействий (И.Е. </a:t>
            </a:r>
            <a:r>
              <a:rPr lang="ru-RU" sz="12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Кашеверов</a:t>
            </a:r>
            <a:r>
              <a:rPr lang="ru-RU" sz="12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 Группа синтетической биологии. Группа масс-спектрометрии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РАСШИФРОВАНЫ МОЛЕКУЛЯРНЫЕ ОСНОВЫ БИОЛЮМИНЕСЦЕНЦИИ ODONTOSYLLIS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A05FB97-8A42-4AB2-9106-EA74C6BA4C00}"/>
              </a:ext>
            </a:extLst>
          </p:cNvPr>
          <p:cNvSpPr/>
          <p:nvPr/>
        </p:nvSpPr>
        <p:spPr>
          <a:xfrm>
            <a:off x="363090" y="1011530"/>
            <a:ext cx="7136838" cy="4982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C920F25-261B-4543-84AA-6F5C3CC50021}"/>
              </a:ext>
            </a:extLst>
          </p:cNvPr>
          <p:cNvSpPr txBox="1"/>
          <p:nvPr/>
        </p:nvSpPr>
        <p:spPr>
          <a:xfrm>
            <a:off x="7767782" y="1011529"/>
            <a:ext cx="4259118" cy="484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Впервые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определены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ключевых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низкомолекулярных компонентов биолюминесцентной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системы морских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полихет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Odontosyllis undecimdonta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: люциферина,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оксилюциферина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(Green),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продукта неспецифического окисления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люциферина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(Pink) кислородом.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Установлено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что эти соединения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крайне необычный  гетероциклический скелет,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содержащий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атома серы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различными степенями окисления.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Предложены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химические механизмы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ферментативного (люминесцентного)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неферментативного оксиления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люциферина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Odontosyllis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Более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того, выявлено,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оксилюциферин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Odontosyllis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является единственным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известных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морских  люминесцентных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организмов первичным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эмиттером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зеленого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света.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Kotlobay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Bioluminescence chemistry of fireworm Odontosyllis.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Proc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Natl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Acad Sci </a:t>
            </a:r>
            <a:r>
              <a:rPr sz="1400" b="1" i="1" spc="15" dirty="0">
                <a:solidFill>
                  <a:srgbClr val="800000"/>
                </a:solidFill>
                <a:cs typeface="Arial"/>
              </a:rPr>
              <a:t>U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S A</a:t>
            </a:r>
            <a:r>
              <a:rPr sz="1400" b="1" i="1" spc="2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9.58)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8996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БИОМОЛЕКУЛЯРНОЙ ХИМИИ (рук. д.х.н. И.В. Ямпольский)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443780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0214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БИОМАТЕРИАЛОВ И БИОНАНОТЕХНОЛОГИЙ (рук. д.ф.-м.н. В.А. Олейников)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632035"/>
              </p:ext>
            </p:extLst>
          </p:nvPr>
        </p:nvGraphicFramePr>
        <p:xfrm>
          <a:off x="136245" y="1133514"/>
          <a:ext cx="11919510" cy="3789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2436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биофизики (В.А.  Олейников)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76814"/>
            <a:ext cx="11159828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lnSpc>
                <a:spcPts val="1764"/>
              </a:lnSpc>
              <a:spcBef>
                <a:spcPts val="105"/>
              </a:spcBef>
            </a:pP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МЕТОДИКА ОПРЕДЕЛЕНИЯ 3-D РАСПРЕДЕЛЕНИЙ МАГНИТНЫХ НАНООБЪЕКТОВ В МАТРИЦЕ. ОПРЕДЕЛЕНИЕ</a:t>
            </a:r>
          </a:p>
          <a:p>
            <a:pPr marL="12700">
              <a:lnSpc>
                <a:spcPts val="1764"/>
              </a:lnSpc>
            </a:pP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«АНАТОМИИ» МИКРОЧАСТИЦ ДЛЯ МУЛЬТИПЛЕКСНОЙ ДИАГНОСТИКИ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CBCF947-97D8-486A-A895-94BCD292B0B6}"/>
              </a:ext>
            </a:extLst>
          </p:cNvPr>
          <p:cNvSpPr/>
          <p:nvPr/>
        </p:nvSpPr>
        <p:spPr>
          <a:xfrm>
            <a:off x="217889" y="1009940"/>
            <a:ext cx="7919347" cy="4042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9E5A7FA-62E9-4F46-A555-20DE4FA2D257}"/>
              </a:ext>
            </a:extLst>
          </p:cNvPr>
          <p:cNvSpPr txBox="1"/>
          <p:nvPr/>
        </p:nvSpPr>
        <p:spPr>
          <a:xfrm>
            <a:off x="8275782" y="925426"/>
            <a:ext cx="3779973" cy="484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221615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Разработана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методика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определения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3-D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распределений магнитных нанообъектов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матрице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основе использования потенциала разработанной ранее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ИБХ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РАН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уникальной 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научной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установки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.</a:t>
            </a:r>
            <a:endParaRPr sz="1400" dirty="0">
              <a:cs typeface="Arial"/>
            </a:endParaRPr>
          </a:p>
          <a:p>
            <a:pPr marL="28575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endParaRPr sz="1400" dirty="0"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Возможности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метода продемонстрированы на примере определения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3-D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распределения магнитных наночастиц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полимерных микрочастицах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(фирма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Luminex) для мультиплексной  диагностики,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метаболические заболевания,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иммунологию,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нейродегенеративные заболевания, токсичность, рак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другие,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использованием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минимальных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объемов  образца.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Mochalov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KE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(2017)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An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instrumental approach to combining confocal microspectroscopy and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3D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scanning probe nanotomography.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Ultramicroscopy</a:t>
            </a:r>
            <a:r>
              <a:rPr sz="1400" b="1" i="1" spc="114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2.644)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640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полимеров для биологии (В.П. Зубов)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АНИЗОТРОПНЫЕ ГИДРОГЕЛИ С СИСТЕМОЙ ОРИЕНТИРОВАННЫХ КАНАЛОВ ДЛЯ НАПРАВЛЕННОГО РОСТА  КЛЕТОК ЖИВОТНЫХ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F54343D-988A-46A4-BFF2-549C59BC8191}"/>
              </a:ext>
            </a:extLst>
          </p:cNvPr>
          <p:cNvSpPr/>
          <p:nvPr/>
        </p:nvSpPr>
        <p:spPr>
          <a:xfrm>
            <a:off x="363089" y="1070686"/>
            <a:ext cx="5344983" cy="505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A55733E-FFED-46D0-8C2E-89B63E18EF14}"/>
              </a:ext>
            </a:extLst>
          </p:cNvPr>
          <p:cNvSpPr txBox="1"/>
          <p:nvPr/>
        </p:nvSpPr>
        <p:spPr>
          <a:xfrm>
            <a:off x="5938982" y="1070685"/>
            <a:ext cx="6087918" cy="3197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Актуальной задачей тканевой инженерии является поиск материалов, которые могут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альтернативы аллотрансплантатам.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Была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разработана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методика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получения гидрогелей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биомиметической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структурой,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имитирующей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периневрий/эпиневрий периферического нерва.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Анизотропные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гидрогели образуются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результате фазового  разделения композиций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хитозан-ПВС в присутствии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осадителя, сопровождающегося формиро-ванием параллельно ориентированных каналов.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Полученные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гидрогели  характеризуются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низким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уровнем цитотоксичности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обеспечивают направленный рост клеток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животных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(глиомы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C6).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Sochilina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Multichannel hydrogel based on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chitosan–poly(vinyl alcohol) composition for directed growth of animal cells.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Colloids Surf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B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Biointerfaces</a:t>
            </a:r>
            <a:r>
              <a:rPr sz="1400" b="1" i="1" spc="12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(3.973)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0138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69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биомедицинских материалов (Е.А.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Марквичева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КЕРАСОМЫ ДЛЯ ДОСТАВКИ ДОКСОРУБИЦИНА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7AB536C9-048F-4B09-A4AA-44148A143F28}"/>
              </a:ext>
            </a:extLst>
          </p:cNvPr>
          <p:cNvSpPr/>
          <p:nvPr/>
        </p:nvSpPr>
        <p:spPr>
          <a:xfrm>
            <a:off x="2070556" y="812800"/>
            <a:ext cx="8050885" cy="339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AB760BA-2C2A-4532-AA66-31D04564F0E0}"/>
              </a:ext>
            </a:extLst>
          </p:cNvPr>
          <p:cNvSpPr txBox="1"/>
          <p:nvPr/>
        </p:nvSpPr>
        <p:spPr>
          <a:xfrm>
            <a:off x="330657" y="4276192"/>
            <a:ext cx="11696243" cy="1889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Практически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противораковые лекарства плохо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растворимы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воде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обладают низкой селективностью, что приводит к побочным эффектам. Проблему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решить, загрузив  лекарства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наноносители.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Однако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представленные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настоящее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время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фармацевтическом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рынке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лекарства на основе наноносителей (липосом) не обладают  достаточной стабильностью для обеспечения длительного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циркулирование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кровотоке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биомедицинских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материалов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совместно с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Московского технологического университета (кампус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МИТХТ)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разработали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протестир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о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вали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3D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in vitro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модели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липосомы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нового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типа –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керасомы. Последние  представляют собой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модифицированные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катионные липосомы,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покрытые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кремний-органической оболочкой, что позволяет обеспечить пролонгированное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высвобождение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противораковых лекарств,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частности доксорубицина. 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Gileva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Lipoamino acid-based cerasomes for doxorubicin delivery: Preparation and in vitro evaluation.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Mater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Sci Eng </a:t>
            </a:r>
            <a:r>
              <a:rPr sz="1400" b="1" i="1" spc="15" dirty="0">
                <a:solidFill>
                  <a:srgbClr val="800000"/>
                </a:solidFill>
                <a:cs typeface="Arial"/>
              </a:rPr>
              <a:t>C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Mater Biol Appl</a:t>
            </a:r>
            <a:r>
              <a:rPr sz="1400" b="1" i="1" spc="8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(4.959)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180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иммунохимии (А.Ф. Бровко)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ГЕНОМНОЕ ИССЛЕДОВАНИЕ </a:t>
            </a:r>
            <a:r>
              <a:rPr lang="ru-RU" sz="1600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S. AUREUS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АССОЦИИРОВАННОГО С МАСТИТОМ КОРОВ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E96AC97-F248-481E-863E-3BCFBFA821B1}"/>
              </a:ext>
            </a:extLst>
          </p:cNvPr>
          <p:cNvSpPr/>
          <p:nvPr/>
        </p:nvSpPr>
        <p:spPr>
          <a:xfrm>
            <a:off x="363090" y="990080"/>
            <a:ext cx="7136837" cy="4026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D9391A0-2E14-4A1C-AB6A-29309CA7E90F}"/>
              </a:ext>
            </a:extLst>
          </p:cNvPr>
          <p:cNvSpPr txBox="1"/>
          <p:nvPr/>
        </p:nvSpPr>
        <p:spPr>
          <a:xfrm>
            <a:off x="7924800" y="1070687"/>
            <a:ext cx="4102100" cy="5044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4925">
              <a:spcAft>
                <a:spcPts val="600"/>
              </a:spcAft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метода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WGS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проведён анализ токсикогенного потенциала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S.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aureus, ассоциированного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маститом КРС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(коров). Проведено полногеномное секвенирование 50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штаммов  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различных регионов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РФ.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исследованных образцов составлена карта генома, проведена аннотация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использованием различных ресурсов биоинформатики, геномы  зарегистированы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базе данных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GenBank.</a:t>
            </a:r>
            <a:endParaRPr sz="14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Исследованные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штаммы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обладают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широким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арсеналом факторов вирулентности.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изоляты несли гены гемолизинов; гены лейкоцидинов встречались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80%.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Также у всех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изолятов идентифицированы гены адгезинов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гены, ответственные за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формирование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биоплёнок. Гены энтеротоксинов идентифицированы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38%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изолятов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представлены генным  кластером egc (seg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sei).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Также у всех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изолятов идентифицированы гены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эксфолиативных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токсинов,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хотя их функция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мастите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 не ясна. Частично исследована проблема  антибиотикоустойчивости, большинство изолятов относятся к группе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MSSA/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MDR </a:t>
            </a:r>
            <a:r>
              <a:rPr sz="1400" i="1" spc="10" dirty="0">
                <a:solidFill>
                  <a:srgbClr val="282A2B"/>
                </a:solidFill>
                <a:cs typeface="Arial"/>
              </a:rPr>
              <a:t>S. </a:t>
            </a:r>
            <a:r>
              <a:rPr sz="1400" i="1" spc="5" dirty="0">
                <a:solidFill>
                  <a:srgbClr val="282A2B"/>
                </a:solidFill>
                <a:cs typeface="Arial"/>
              </a:rPr>
              <a:t>aureus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 Исследование поддержано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РНФ</a:t>
            </a:r>
            <a:r>
              <a:rPr sz="1400" spc="3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15-16-00020.</a:t>
            </a:r>
            <a:endParaRPr sz="1400" dirty="0"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88EFBB-A4C2-468F-BF5F-AFED0EF38574}"/>
              </a:ext>
            </a:extLst>
          </p:cNvPr>
          <p:cNvSpPr/>
          <p:nvPr/>
        </p:nvSpPr>
        <p:spPr>
          <a:xfrm>
            <a:off x="272627" y="5043801"/>
            <a:ext cx="7578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800000"/>
                </a:solidFill>
              </a:rPr>
              <a:t>Fursova</a:t>
            </a:r>
            <a:r>
              <a:rPr lang="en-US" sz="1200" dirty="0">
                <a:solidFill>
                  <a:srgbClr val="800000"/>
                </a:solidFill>
              </a:rPr>
              <a:t>, K. K., </a:t>
            </a:r>
            <a:r>
              <a:rPr lang="en-US" sz="1200" dirty="0" err="1">
                <a:solidFill>
                  <a:srgbClr val="800000"/>
                </a:solidFill>
              </a:rPr>
              <a:t>Artem’eva</a:t>
            </a:r>
            <a:r>
              <a:rPr lang="en-US" sz="1200" dirty="0">
                <a:solidFill>
                  <a:srgbClr val="800000"/>
                </a:solidFill>
              </a:rPr>
              <a:t>, O. A., </a:t>
            </a:r>
            <a:r>
              <a:rPr lang="en-US" sz="1200" dirty="0" err="1">
                <a:solidFill>
                  <a:srgbClr val="800000"/>
                </a:solidFill>
              </a:rPr>
              <a:t>Nikanova</a:t>
            </a:r>
            <a:r>
              <a:rPr lang="en-US" sz="1200" dirty="0">
                <a:solidFill>
                  <a:srgbClr val="800000"/>
                </a:solidFill>
              </a:rPr>
              <a:t>, D. A., </a:t>
            </a:r>
            <a:r>
              <a:rPr lang="en-US" sz="1200" dirty="0" err="1">
                <a:solidFill>
                  <a:srgbClr val="800000"/>
                </a:solidFill>
              </a:rPr>
              <a:t>Larin</a:t>
            </a:r>
            <a:r>
              <a:rPr lang="en-US" sz="1200" dirty="0">
                <a:solidFill>
                  <a:srgbClr val="800000"/>
                </a:solidFill>
              </a:rPr>
              <a:t>, A. K., </a:t>
            </a:r>
            <a:r>
              <a:rPr lang="en-US" sz="1200" dirty="0" err="1">
                <a:solidFill>
                  <a:srgbClr val="800000"/>
                </a:solidFill>
              </a:rPr>
              <a:t>Zinovieva</a:t>
            </a:r>
            <a:r>
              <a:rPr lang="en-US" sz="1200" dirty="0">
                <a:solidFill>
                  <a:srgbClr val="800000"/>
                </a:solidFill>
              </a:rPr>
              <a:t>, N. A., &amp; </a:t>
            </a:r>
            <a:r>
              <a:rPr lang="en-US" sz="1200" dirty="0" err="1">
                <a:solidFill>
                  <a:srgbClr val="800000"/>
                </a:solidFill>
              </a:rPr>
              <a:t>Brovko</a:t>
            </a:r>
            <a:r>
              <a:rPr lang="en-US" sz="1200" dirty="0">
                <a:solidFill>
                  <a:srgbClr val="800000"/>
                </a:solidFill>
              </a:rPr>
              <a:t>, F. A. (2018). Draft Genome Sequences of Five Staphylococcus aureus Strains Isolated from Clinically Healthy Cows in the Russian Federation. </a:t>
            </a:r>
            <a:r>
              <a:rPr lang="en-US" sz="1200" b="1" i="1" dirty="0">
                <a:solidFill>
                  <a:srgbClr val="800000"/>
                </a:solidFill>
              </a:rPr>
              <a:t>Genome Announcements</a:t>
            </a:r>
            <a:r>
              <a:rPr lang="ru-RU" sz="1200" b="1" i="1" dirty="0">
                <a:solidFill>
                  <a:srgbClr val="800000"/>
                </a:solidFill>
              </a:rPr>
              <a:t> (ИФ 0,78)</a:t>
            </a:r>
            <a:endParaRPr lang="en-US" sz="1200" b="1" i="1" dirty="0">
              <a:solidFill>
                <a:srgbClr val="800000"/>
              </a:solidFill>
            </a:endParaRPr>
          </a:p>
          <a:p>
            <a:r>
              <a:rPr lang="en-US" sz="1200" dirty="0" err="1">
                <a:solidFill>
                  <a:srgbClr val="800000"/>
                </a:solidFill>
              </a:rPr>
              <a:t>Fursova</a:t>
            </a:r>
            <a:r>
              <a:rPr lang="ru-RU" sz="1200" dirty="0">
                <a:solidFill>
                  <a:srgbClr val="800000"/>
                </a:solidFill>
              </a:rPr>
              <a:t> К. </a:t>
            </a:r>
            <a:r>
              <a:rPr lang="en-US" sz="1200" dirty="0">
                <a:solidFill>
                  <a:srgbClr val="800000"/>
                </a:solidFill>
              </a:rPr>
              <a:t> A. Sorokin, I. </a:t>
            </a:r>
            <a:r>
              <a:rPr lang="en-US" sz="1200" dirty="0" err="1">
                <a:solidFill>
                  <a:srgbClr val="800000"/>
                </a:solidFill>
              </a:rPr>
              <a:t>Loskutova</a:t>
            </a:r>
            <a:r>
              <a:rPr lang="en-US" sz="1200" dirty="0">
                <a:solidFill>
                  <a:srgbClr val="800000"/>
                </a:solidFill>
              </a:rPr>
              <a:t>, M. </a:t>
            </a:r>
            <a:r>
              <a:rPr lang="en-US" sz="1200" dirty="0" err="1">
                <a:solidFill>
                  <a:srgbClr val="800000"/>
                </a:solidFill>
              </a:rPr>
              <a:t>Shchannikova</a:t>
            </a:r>
            <a:r>
              <a:rPr lang="en-US" sz="1200" dirty="0">
                <a:solidFill>
                  <a:srgbClr val="800000"/>
                </a:solidFill>
              </a:rPr>
              <a:t>, I. </a:t>
            </a:r>
            <a:r>
              <a:rPr lang="en-US" sz="1200" dirty="0" err="1">
                <a:solidFill>
                  <a:srgbClr val="800000"/>
                </a:solidFill>
              </a:rPr>
              <a:t>Khomyakova</a:t>
            </a:r>
            <a:r>
              <a:rPr lang="en-US" sz="1200" dirty="0">
                <a:solidFill>
                  <a:srgbClr val="800000"/>
                </a:solidFill>
              </a:rPr>
              <a:t>, T. </a:t>
            </a:r>
            <a:r>
              <a:rPr lang="en-US" sz="1200" dirty="0" err="1">
                <a:solidFill>
                  <a:srgbClr val="800000"/>
                </a:solidFill>
              </a:rPr>
              <a:t>Dzhelyadin</a:t>
            </a:r>
            <a:r>
              <a:rPr lang="en-US" sz="1200" dirty="0">
                <a:solidFill>
                  <a:srgbClr val="800000"/>
                </a:solidFill>
              </a:rPr>
              <a:t>, D. </a:t>
            </a:r>
            <a:r>
              <a:rPr lang="en-US" sz="1200" dirty="0" err="1">
                <a:solidFill>
                  <a:srgbClr val="800000"/>
                </a:solidFill>
              </a:rPr>
              <a:t>Nikanova</a:t>
            </a:r>
            <a:r>
              <a:rPr lang="en-US" sz="1200" dirty="0">
                <a:solidFill>
                  <a:srgbClr val="800000"/>
                </a:solidFill>
              </a:rPr>
              <a:t>, O. </a:t>
            </a:r>
            <a:r>
              <a:rPr lang="en-US" sz="1200" dirty="0" err="1">
                <a:solidFill>
                  <a:srgbClr val="800000"/>
                </a:solidFill>
              </a:rPr>
              <a:t>Artem’eva</a:t>
            </a:r>
            <a:r>
              <a:rPr lang="en-US" sz="1200" dirty="0">
                <a:solidFill>
                  <a:srgbClr val="800000"/>
                </a:solidFill>
              </a:rPr>
              <a:t>, </a:t>
            </a:r>
            <a:br>
              <a:rPr lang="ru-RU" sz="1200" dirty="0">
                <a:solidFill>
                  <a:srgbClr val="800000"/>
                </a:solidFill>
              </a:rPr>
            </a:br>
            <a:r>
              <a:rPr lang="en-US" sz="1200" dirty="0">
                <a:solidFill>
                  <a:srgbClr val="800000"/>
                </a:solidFill>
              </a:rPr>
              <a:t>P. Koshkin, N. </a:t>
            </a:r>
            <a:r>
              <a:rPr lang="en-US" sz="1200" dirty="0" err="1">
                <a:solidFill>
                  <a:srgbClr val="800000"/>
                </a:solidFill>
              </a:rPr>
              <a:t>Zinovieva</a:t>
            </a:r>
            <a:r>
              <a:rPr lang="en-US" sz="1200" dirty="0">
                <a:solidFill>
                  <a:srgbClr val="800000"/>
                </a:solidFill>
              </a:rPr>
              <a:t>, F. </a:t>
            </a:r>
            <a:r>
              <a:rPr lang="en-US" sz="1200" dirty="0" err="1">
                <a:solidFill>
                  <a:srgbClr val="800000"/>
                </a:solidFill>
              </a:rPr>
              <a:t>Brovko</a:t>
            </a:r>
            <a:r>
              <a:rPr lang="en-US" sz="1200" dirty="0">
                <a:solidFill>
                  <a:srgbClr val="800000"/>
                </a:solidFill>
              </a:rPr>
              <a:t> (2019) Variability analysis in the whole-genome sequences of </a:t>
            </a:r>
            <a:r>
              <a:rPr lang="en-US" sz="1200" i="1" dirty="0">
                <a:solidFill>
                  <a:srgbClr val="800000"/>
                </a:solidFill>
              </a:rPr>
              <a:t>Staphylococcus aureus </a:t>
            </a:r>
            <a:r>
              <a:rPr lang="en-US" sz="1200" dirty="0">
                <a:solidFill>
                  <a:srgbClr val="800000"/>
                </a:solidFill>
              </a:rPr>
              <a:t>isolates associated with cow's mastitis in Russia</a:t>
            </a:r>
            <a:r>
              <a:rPr lang="ru-RU" sz="1200" dirty="0">
                <a:solidFill>
                  <a:srgbClr val="800000"/>
                </a:solidFill>
              </a:rPr>
              <a:t>.</a:t>
            </a:r>
            <a:r>
              <a:rPr lang="en-US" sz="1200" dirty="0">
                <a:solidFill>
                  <a:srgbClr val="800000"/>
                </a:solidFill>
              </a:rPr>
              <a:t> </a:t>
            </a:r>
            <a:r>
              <a:rPr lang="en-US" sz="1200" b="1" i="1" dirty="0">
                <a:solidFill>
                  <a:srgbClr val="800000"/>
                </a:solidFill>
              </a:rPr>
              <a:t>FEBS Open Bio </a:t>
            </a:r>
            <a:r>
              <a:rPr lang="ru-RU" sz="1200" b="1" i="1" dirty="0">
                <a:solidFill>
                  <a:srgbClr val="800000"/>
                </a:solidFill>
              </a:rPr>
              <a:t>(ИФ 1.782)</a:t>
            </a:r>
            <a:endParaRPr lang="en-US" sz="1200" b="1" i="1" dirty="0">
              <a:solidFill>
                <a:srgbClr val="8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56179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молекулярной экологии (О.Е. Трубецкая)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ПУТИ К ПОЛУЧЕНИЮ ЭКОЛОГИЧЕСКИ ЧИСТЫХ ФОТОДЕСТРУКТОРОВ ОРГАНИЧЕСКИХ ЗАГРЯЗНИТЕЛЕЙ </a:t>
            </a:r>
            <a:br>
              <a:rPr lang="en-US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 ОСНОВЕ ГУМИНОВЫХ ВЕЩЕСТВ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8011411-7B9F-4400-8518-4AA7409C2C91}"/>
              </a:ext>
            </a:extLst>
          </p:cNvPr>
          <p:cNvSpPr/>
          <p:nvPr/>
        </p:nvSpPr>
        <p:spPr>
          <a:xfrm>
            <a:off x="363089" y="1070686"/>
            <a:ext cx="3229855" cy="5132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951E4E3-7E3C-43F5-9304-F4DFFB96277D}"/>
              </a:ext>
            </a:extLst>
          </p:cNvPr>
          <p:cNvSpPr txBox="1"/>
          <p:nvPr/>
        </p:nvSpPr>
        <p:spPr>
          <a:xfrm>
            <a:off x="4304144" y="1070685"/>
            <a:ext cx="7784265" cy="35516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19812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Природные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коллоидные наночастицы -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гуминовые кислоты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чернозема (ГК)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фракционированы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(1) препаративной эксклюзивной хроматографии низкого давления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(2) многократной ультрафильтрацией на фракции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номинальными молекулярными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размерами &gt;100 кДа, 30-100 кДа, 5-30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кДа и &lt;5кДа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протестированы на способность  разрушать модельные ароматические соединения 2,4,6-триметилфенол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фурфурол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 освещении полихроматическим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светом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диапазоне 300-450</a:t>
            </a:r>
            <a:r>
              <a:rPr sz="1400" spc="8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нм.</a:t>
            </a:r>
            <a:endParaRPr sz="1400" dirty="0"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Впервые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было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обнаружено, что фракции ГК чернозема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МР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менее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5 кДа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обладают максимальной способностью разлагать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выше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названные субстраты,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то время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как фракции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МР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более 30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кДа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функцией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практически не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обладают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Полученные данные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являются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фундаментальным научным базисом для промышленного получения экологически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чистых 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препаратов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с функцией эффективной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фотодеструкции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  органических</a:t>
            </a:r>
            <a:r>
              <a:rPr lang="ru-RU" sz="1400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400" spc="5" dirty="0" err="1">
                <a:solidFill>
                  <a:srgbClr val="282A2B"/>
                </a:solidFill>
                <a:cs typeface="Arial"/>
              </a:rPr>
              <a:t>поллютантов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Trubetskoi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OA </a:t>
            </a:r>
            <a:r>
              <a:rPr lang="ru-RU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Photochemical Degradation of Organic Pollutants in Solutions of Soil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Humic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Acids. </a:t>
            </a:r>
            <a:r>
              <a:rPr lang="en-US" sz="1400" b="1" i="1" spc="10" dirty="0">
                <a:solidFill>
                  <a:srgbClr val="800000"/>
                </a:solidFill>
                <a:cs typeface="Arial"/>
              </a:rPr>
              <a:t>EURASIAN SOIL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SCI+</a:t>
            </a:r>
            <a:r>
              <a:rPr lang="en-US" sz="1400" b="1" i="1" spc="6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0.883)</a:t>
            </a:r>
            <a:endParaRPr lang="ru-RU" sz="1400" b="1" spc="5" dirty="0">
              <a:solidFill>
                <a:srgbClr val="800000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49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БИОМАТЕРИАЛОВ И БИОНАНОТЕХНОЛОГИЙ (рук. д.ф.-м.н. В.А. Олейников)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664523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8564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ГЕНОМИКИ АДАПТИВНОГО ИММУНИТЕТА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 Д.М. Чудаков)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7289845"/>
              </p:ext>
            </p:extLst>
          </p:nvPr>
        </p:nvGraphicFramePr>
        <p:xfrm>
          <a:off x="136245" y="1133514"/>
          <a:ext cx="11919510" cy="363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8728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методов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иммуносеквенирования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(Д.М. Чудаков)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ИССЛЕДОВАНИЕ РОЛИ ОПУХОЛЬ-ИНФИЛЬТРИРУЮЩИХ </a:t>
            </a:r>
            <a:r>
              <a:rPr lang="en-US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B-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ЛИМФОЦИТОВ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D0F5D0B-C6D0-4754-865B-068EFD4593D5}"/>
              </a:ext>
            </a:extLst>
          </p:cNvPr>
          <p:cNvSpPr/>
          <p:nvPr/>
        </p:nvSpPr>
        <p:spPr>
          <a:xfrm>
            <a:off x="363090" y="1070686"/>
            <a:ext cx="6037710" cy="502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1CE26CF-56C3-4482-B485-2D1E6EE9D568}"/>
              </a:ext>
            </a:extLst>
          </p:cNvPr>
          <p:cNvSpPr txBox="1"/>
          <p:nvPr/>
        </p:nvSpPr>
        <p:spPr>
          <a:xfrm>
            <a:off x="6677891" y="993057"/>
            <a:ext cx="5349009" cy="42210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  <a:tabLst>
                <a:tab pos="84455" algn="l"/>
              </a:tabLst>
            </a:pPr>
            <a:r>
              <a:rPr sz="1400" dirty="0"/>
              <a:t>Впервые показана ассоциация изотипного состава антител и В-клеточных рецепторов в опухолевом окружении и прогноза выживания пациентов, связанная с наличием  определенных драйверных мутаций.</a:t>
            </a:r>
          </a:p>
          <a:p>
            <a:pPr marL="285750" marR="59055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  <a:tabLst>
                <a:tab pos="84455" algn="l"/>
              </a:tabLst>
            </a:pPr>
            <a:r>
              <a:rPr sz="1400" dirty="0"/>
              <a:t>Роль опухоль-инфильтрирующих В-лимфоцитов впервые системно охарактеризована через призму анализа репертуаров антител и В-клеточных рецепторов.  Совместно с Приволжским исследовательским медицинским </a:t>
            </a:r>
            <a:r>
              <a:rPr sz="1400" dirty="0" err="1"/>
              <a:t>университетом</a:t>
            </a:r>
            <a:r>
              <a:rPr sz="1400" dirty="0"/>
              <a:t>.</a:t>
            </a:r>
            <a:endParaRPr lang="ru-RU" sz="1400" dirty="0"/>
          </a:p>
          <a:p>
            <a:pPr marR="590550">
              <a:spcAft>
                <a:spcPts val="600"/>
              </a:spcAft>
              <a:buChar char="-"/>
              <a:tabLst>
                <a:tab pos="84455" algn="l"/>
              </a:tabLst>
            </a:pPr>
            <a:endParaRPr lang="ru-RU" sz="1400" dirty="0"/>
          </a:p>
          <a:p>
            <a:pPr marR="590550">
              <a:spcAft>
                <a:spcPts val="600"/>
              </a:spcAft>
              <a:tabLst>
                <a:tab pos="84455" algn="l"/>
              </a:tabLst>
            </a:pPr>
            <a:r>
              <a:rPr lang="en-US" sz="1400" dirty="0" err="1">
                <a:solidFill>
                  <a:srgbClr val="800000"/>
                </a:solidFill>
              </a:rPr>
              <a:t>Isaeva</a:t>
            </a:r>
            <a:r>
              <a:rPr lang="en-US" sz="1400" dirty="0">
                <a:solidFill>
                  <a:srgbClr val="800000"/>
                </a:solidFill>
              </a:rPr>
              <a:t> OI </a:t>
            </a:r>
            <a:r>
              <a:rPr lang="ru-RU" sz="1400" dirty="0">
                <a:solidFill>
                  <a:srgbClr val="800000"/>
                </a:solidFill>
              </a:rPr>
              <a:t>и др. (2019) </a:t>
            </a:r>
            <a:r>
              <a:rPr lang="en-US" sz="1400" dirty="0" err="1">
                <a:solidFill>
                  <a:srgbClr val="800000"/>
                </a:solidFill>
              </a:rPr>
              <a:t>Intratumoral</a:t>
            </a:r>
            <a:r>
              <a:rPr lang="en-US" sz="1400" dirty="0">
                <a:solidFill>
                  <a:srgbClr val="800000"/>
                </a:solidFill>
              </a:rPr>
              <a:t> immunoglobulin isotypes predict survival in lung adenocarcinoma subtypes. </a:t>
            </a:r>
            <a:r>
              <a:rPr lang="en-US" sz="1400" b="1" i="1" dirty="0">
                <a:solidFill>
                  <a:srgbClr val="800000"/>
                </a:solidFill>
              </a:rPr>
              <a:t>J </a:t>
            </a:r>
            <a:r>
              <a:rPr lang="en-US" sz="1400" b="1" i="1" dirty="0" err="1">
                <a:solidFill>
                  <a:srgbClr val="800000"/>
                </a:solidFill>
              </a:rPr>
              <a:t>Immunother</a:t>
            </a:r>
            <a:r>
              <a:rPr lang="en-US" sz="1400" b="1" i="1" dirty="0">
                <a:solidFill>
                  <a:srgbClr val="800000"/>
                </a:solidFill>
              </a:rPr>
              <a:t> Cancer (</a:t>
            </a:r>
            <a:r>
              <a:rPr lang="ru-RU" sz="1400" b="1" i="1" dirty="0">
                <a:solidFill>
                  <a:srgbClr val="800000"/>
                </a:solidFill>
              </a:rPr>
              <a:t>ИФ </a:t>
            </a:r>
            <a:r>
              <a:rPr lang="en-US" sz="1400" b="1" i="1" dirty="0">
                <a:solidFill>
                  <a:srgbClr val="800000"/>
                </a:solidFill>
              </a:rPr>
              <a:t>8.676)</a:t>
            </a:r>
          </a:p>
          <a:p>
            <a:pPr marR="563880">
              <a:spcAft>
                <a:spcPts val="600"/>
              </a:spcAft>
              <a:tabLst>
                <a:tab pos="149225" algn="l"/>
              </a:tabLst>
            </a:pPr>
            <a:r>
              <a:rPr lang="en-US" sz="1400" dirty="0" err="1">
                <a:solidFill>
                  <a:srgbClr val="800000"/>
                </a:solidFill>
              </a:rPr>
              <a:t>Sharonov</a:t>
            </a:r>
            <a:r>
              <a:rPr lang="en-US" sz="1400" dirty="0">
                <a:solidFill>
                  <a:srgbClr val="800000"/>
                </a:solidFill>
              </a:rPr>
              <a:t> GV, </a:t>
            </a:r>
            <a:r>
              <a:rPr lang="en-US" sz="1400" dirty="0" err="1">
                <a:solidFill>
                  <a:srgbClr val="800000"/>
                </a:solidFill>
              </a:rPr>
              <a:t>Serebrovskaya</a:t>
            </a:r>
            <a:r>
              <a:rPr lang="en-US" sz="1400" dirty="0">
                <a:solidFill>
                  <a:srgbClr val="800000"/>
                </a:solidFill>
              </a:rPr>
              <a:t> EO, </a:t>
            </a:r>
            <a:r>
              <a:rPr lang="en-US" sz="1400" dirty="0" err="1">
                <a:solidFill>
                  <a:srgbClr val="800000"/>
                </a:solidFill>
              </a:rPr>
              <a:t>Yuzhakova</a:t>
            </a:r>
            <a:r>
              <a:rPr lang="en-US" sz="1400" dirty="0">
                <a:solidFill>
                  <a:srgbClr val="800000"/>
                </a:solidFill>
              </a:rPr>
              <a:t> DV, </a:t>
            </a:r>
            <a:r>
              <a:rPr lang="en-US" sz="1400" dirty="0" err="1">
                <a:solidFill>
                  <a:srgbClr val="800000"/>
                </a:solidFill>
              </a:rPr>
              <a:t>Britanova</a:t>
            </a:r>
            <a:r>
              <a:rPr lang="en-US" sz="1400" dirty="0">
                <a:solidFill>
                  <a:srgbClr val="800000"/>
                </a:solidFill>
              </a:rPr>
              <a:t> OV, </a:t>
            </a:r>
            <a:r>
              <a:rPr lang="en-US" sz="1400" dirty="0" err="1">
                <a:solidFill>
                  <a:srgbClr val="800000"/>
                </a:solidFill>
              </a:rPr>
              <a:t>Chudakov</a:t>
            </a:r>
            <a:r>
              <a:rPr lang="en-US" sz="1400" dirty="0">
                <a:solidFill>
                  <a:srgbClr val="800000"/>
                </a:solidFill>
              </a:rPr>
              <a:t> DM (2020). B cells, plasma cells and antibody repertoires in the </a:t>
            </a:r>
            <a:r>
              <a:rPr lang="en-US" sz="1400" dirty="0" err="1">
                <a:solidFill>
                  <a:srgbClr val="800000"/>
                </a:solidFill>
              </a:rPr>
              <a:t>tumour</a:t>
            </a:r>
            <a:r>
              <a:rPr lang="en-US" sz="1400" dirty="0">
                <a:solidFill>
                  <a:srgbClr val="800000"/>
                </a:solidFill>
              </a:rPr>
              <a:t> microenvironment. </a:t>
            </a:r>
            <a:r>
              <a:rPr lang="en-US" sz="1400" b="1" i="1" dirty="0">
                <a:solidFill>
                  <a:srgbClr val="800000"/>
                </a:solidFill>
              </a:rPr>
              <a:t>Nature Rev.  Immunology, in press.</a:t>
            </a:r>
          </a:p>
          <a:p>
            <a:pPr>
              <a:spcAft>
                <a:spcPts val="600"/>
              </a:spcAft>
              <a:buClr>
                <a:srgbClr val="282A2B"/>
              </a:buClr>
              <a:buFont typeface="Arial"/>
              <a:buAutoNum type="arabicParenR"/>
            </a:pPr>
            <a:endParaRPr lang="en-US"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2335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92192"/>
            <a:ext cx="11279007" cy="4770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 marR="2338705">
              <a:lnSpc>
                <a:spcPts val="1500"/>
              </a:lnSpc>
              <a:spcBef>
                <a:spcPts val="25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сравнительной и функциональной геномики (Ю.Б. Лебедев).  Лаборатория методов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иммуносеквенирования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(Д.М. Чудаков). Группа алгоритмов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иммуносеквенирования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(М.А. Шугай)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НОВЫЙ ПОДХОД К ФУНКЦИОНАЛЬНОМУ АНАЛИЗУ ДАННЫХ СЕКВЕНИРОВАНИЯ РЕПЕРТУАРОВ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Т-  ЛИМФОЦИТОВ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CFED4C0-EC74-4E47-9907-9D936DE65883}"/>
              </a:ext>
            </a:extLst>
          </p:cNvPr>
          <p:cNvSpPr/>
          <p:nvPr/>
        </p:nvSpPr>
        <p:spPr>
          <a:xfrm>
            <a:off x="387463" y="1070687"/>
            <a:ext cx="6088378" cy="4266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EFFBDB0-3D90-4832-AE5A-07510973E708}"/>
              </a:ext>
            </a:extLst>
          </p:cNvPr>
          <p:cNvSpPr txBox="1"/>
          <p:nvPr/>
        </p:nvSpPr>
        <p:spPr>
          <a:xfrm>
            <a:off x="6898418" y="1070687"/>
            <a:ext cx="5128482" cy="412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целью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идентификации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клинически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значимых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клонов Т-клеток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метод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кластерного анализа секвенированных репертуаров Т-клеточных рецепторов ALICE (рис a).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успешно применили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наш метод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сравнительного анализа популяций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наивных 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 памяти (рис b),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выявления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реактивных клонов Т-клеток при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MLR тесте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(рис c,  d),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идентификации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характеристических клонов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пациентов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аутоиммунными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онкологическими заболеваниями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или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лиц, проходящих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противовирусную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вакцинацию.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целом,  результаты применения алгоритма ALICE показали,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наш метод эффективно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обнаруживает Т-клеточные рецепторы,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структурную информацию 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использовать  для диагностики различных заболеваний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рационального дизайна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вакцин.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Pogorelyy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MV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Detecting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cell receptors involved in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immune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responses from single repertoire snapshots. </a:t>
            </a:r>
            <a:br>
              <a:rPr lang="ru-RU" sz="1400" spc="5" dirty="0">
                <a:solidFill>
                  <a:srgbClr val="800000"/>
                </a:solidFill>
                <a:cs typeface="Arial"/>
              </a:rPr>
            </a:br>
            <a:r>
              <a:rPr sz="1400" b="1" i="1" spc="10" dirty="0" err="1">
                <a:solidFill>
                  <a:srgbClr val="800000"/>
                </a:solidFill>
                <a:cs typeface="Arial"/>
              </a:rPr>
              <a:t>PLoS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</a:t>
            </a:r>
            <a:r>
              <a:rPr sz="1400" b="1" i="1" spc="4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8.386)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2949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структурной организации Т-клеточного иммунитета (О.В. Британова)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ИССЛЕДОВАНИЕ ФОРМИРОВАНИЯ РЕПЕРТУАРА Т КЛЕТОЧНЫХ РЕЦЕПТОРОВ (TCR) В ПОПУЛЯЦИИ CD4+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 РЕГУЛЯТОРНЫХ CD4+ T ЛИМФОЦИТОВ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AB2EF72-2FD2-4323-91BD-0FDBF9470325}"/>
              </a:ext>
            </a:extLst>
          </p:cNvPr>
          <p:cNvSpPr/>
          <p:nvPr/>
        </p:nvSpPr>
        <p:spPr>
          <a:xfrm>
            <a:off x="136245" y="1070687"/>
            <a:ext cx="7025051" cy="4390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52561244-8E97-4135-93CD-30E3A58AAB43}"/>
              </a:ext>
            </a:extLst>
          </p:cNvPr>
          <p:cNvSpPr txBox="1"/>
          <p:nvPr/>
        </p:nvSpPr>
        <p:spPr>
          <a:xfrm>
            <a:off x="7527635" y="1272748"/>
            <a:ext cx="4528119" cy="44749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Мы изучили, как разные аллельные варианты MHCII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влияют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репертуар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TCR наивных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хелперных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регуляторных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CD4+ T лимфоцитов 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линий мышей. 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обнаружены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существенные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разнообразии, конвергенции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физико-химических свойствах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антиген-взаимодействующих участков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CDR3 TCR между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репертуарами этих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мышиных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линий.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уровне популяции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различия могут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влиять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индивидуальную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восприимчивость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</a:t>
            </a:r>
            <a:r>
              <a:rPr sz="1400" spc="-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инфекциям.</a:t>
            </a:r>
            <a:endParaRPr sz="1400" dirty="0">
              <a:cs typeface="Arial"/>
            </a:endParaRPr>
          </a:p>
          <a:p>
            <a:pPr marR="2159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другой нашей работе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обнаружили,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пуповинной крови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эмбриональной ткани кишечника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присутствуют CD4+ лимфоциты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фенотипом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 памяти. Редкая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высоко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клональная популяция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CD4+ 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 памяти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пуповинной крови продуцируют про-воспалительный спектр цитокинов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характеризуется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высоким сходством TCR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репертуара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между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разными донорами,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может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указывать 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формирование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памяти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ответ 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похожие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чужеродные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антигены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21590">
              <a:spcAft>
                <a:spcPts val="600"/>
              </a:spcAft>
            </a:pPr>
            <a:r>
              <a:rPr lang="en-US" sz="1400" spc="5" dirty="0">
                <a:solidFill>
                  <a:srgbClr val="800000"/>
                </a:solidFill>
                <a:cs typeface="Arial"/>
              </a:rPr>
              <a:t>Li </a:t>
            </a:r>
            <a:r>
              <a:rPr lang="en-US" sz="1400" spc="15" dirty="0">
                <a:solidFill>
                  <a:srgbClr val="800000"/>
                </a:solidFill>
                <a:cs typeface="Arial"/>
              </a:rPr>
              <a:t>N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(2019)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Memory CD4 T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cells are generated in the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human </a:t>
            </a:r>
            <a:r>
              <a:rPr lang="en-US" sz="1400" dirty="0">
                <a:solidFill>
                  <a:srgbClr val="800000"/>
                </a:solidFill>
                <a:cs typeface="Arial"/>
              </a:rPr>
              <a:t>fetal intestine.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Nat Immunol</a:t>
            </a:r>
            <a:r>
              <a:rPr lang="en-US" sz="1400" b="1" i="1" spc="12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23.53)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6827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алгоритмов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иммуносеквенирования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(М.А. Шугай)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СОЗДАНА БАЗА ДАННЫХ ПОСЛЕДОВАТЕЛЬНОСТЕЙ Т-КЛЕТОЧНЫХ РЕЦЕПТОРОВ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F401320-575A-41FA-80B9-993F98D7C8E0}"/>
              </a:ext>
            </a:extLst>
          </p:cNvPr>
          <p:cNvSpPr/>
          <p:nvPr/>
        </p:nvSpPr>
        <p:spPr>
          <a:xfrm>
            <a:off x="363089" y="1070687"/>
            <a:ext cx="6120837" cy="502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A8E0A13F-C2AC-42A8-92D3-7ACDB76336A2}"/>
              </a:ext>
            </a:extLst>
          </p:cNvPr>
          <p:cNvSpPr txBox="1"/>
          <p:nvPr/>
        </p:nvSpPr>
        <p:spPr>
          <a:xfrm>
            <a:off x="6871855" y="1291491"/>
            <a:ext cx="5183900" cy="21050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Нами была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создана база данных последовательностей Т-клеточных рецепторов (ТКР)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известной антигенной специфичностью VDJdb,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разработан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интуитивный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интерфейс  для работы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предсказания антигенной специфичности репертуаров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ТКР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Bagaev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VDJdb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in 2019: database extension,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new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analysis infrastructure and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T-cell receptor motif compendium.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Nucleic Acids Res</a:t>
            </a:r>
            <a:r>
              <a:rPr sz="1400" b="1" i="1" spc="8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11.147)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0805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ГЕНОМИКИ АДАПТИВНОГО ИММУНИТЕТА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 Д.М. Чудаков)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7960706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5939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79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ФУНКЦИОНИРОВАНИЯ ЖИВЫХ СИСТЕМ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академик О.А. Донцова)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88916872-EBC3-4CB8-925B-81FF0437C2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9588754"/>
              </p:ext>
            </p:extLst>
          </p:nvPr>
        </p:nvGraphicFramePr>
        <p:xfrm>
          <a:off x="136245" y="1133513"/>
          <a:ext cx="11919510" cy="490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5188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онкологии (О.А. Донцова)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ФАКТОР ТРАНСКРИПЦИИ Foxp1 ИГРАЕТ ВАЖНУЮ РОЛЬ В ФУНКЦИОНИРОВАНИИ РЕГУЛЯТОРНЫХ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Т-КЛЕТОК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86DD322-020C-4FDD-AF6F-1232B148E95D}"/>
              </a:ext>
            </a:extLst>
          </p:cNvPr>
          <p:cNvSpPr/>
          <p:nvPr/>
        </p:nvSpPr>
        <p:spPr>
          <a:xfrm>
            <a:off x="260586" y="1011529"/>
            <a:ext cx="6371220" cy="44556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A8EAD1D-48C0-4E9B-B0E6-7EC78829B95B}"/>
              </a:ext>
            </a:extLst>
          </p:cNvPr>
          <p:cNvSpPr txBox="1"/>
          <p:nvPr/>
        </p:nvSpPr>
        <p:spPr>
          <a:xfrm>
            <a:off x="6920563" y="1104661"/>
            <a:ext cx="5135191" cy="39055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Регуляторные Т-клетки (Трег)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 субпопуляция Т-хелперов, обладающих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иммуносупрессорными свойствами.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Трег необходимы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защиты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организма от избыточного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иммунного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ответа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подавления аутоиммунитета. Уникальные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Трег определяет фактор транскрипции Foxp3, который контролирует Трег-специфическую экспрессию</a:t>
            </a:r>
            <a:r>
              <a:rPr sz="1400" spc="18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генов.</a:t>
            </a:r>
            <a:endParaRPr sz="1400" dirty="0">
              <a:cs typeface="Arial"/>
            </a:endParaRPr>
          </a:p>
          <a:p>
            <a:pPr marR="114935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Сотрудник Отдела функционирования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живых систем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к.х.н. </a:t>
            </a:r>
            <a:br>
              <a:rPr lang="ru-RU" sz="1400" spc="5" dirty="0">
                <a:solidFill>
                  <a:srgbClr val="282A2B"/>
                </a:solidFill>
                <a:cs typeface="Arial"/>
              </a:rPr>
            </a:br>
            <a:r>
              <a:rPr sz="1400" spc="10" dirty="0">
                <a:solidFill>
                  <a:srgbClr val="282A2B"/>
                </a:solidFill>
                <a:cs typeface="Arial"/>
              </a:rPr>
              <a:t>Ю.П.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Рубцов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совместно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Мемориального онкологического центра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Слоуна-Кеттеринга, исследовал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родственного Foxp3 белка, Foxp1,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Трег.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Отсутствие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Foxp1 изменяет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Foxp3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хроматином, понижая чувствительность дефектных Трег к IL-2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способность к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иммуносупрессии. 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Konopacki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C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Transcription factor Foxp1 regulates Foxp3 chromatin binding and coordinates regulatory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cell function</a:t>
            </a:r>
            <a:r>
              <a:rPr sz="1400" b="1" spc="5" dirty="0">
                <a:solidFill>
                  <a:srgbClr val="800000"/>
                </a:solidFill>
                <a:cs typeface="Arial"/>
              </a:rPr>
              <a:t>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Nat Immunol</a:t>
            </a:r>
            <a:r>
              <a:rPr sz="1400" b="1" i="1" spc="7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23.53)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1078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молекулярной онкологии (О.А. Донцова)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ИНТЕГРАТОР – ЭТО КЛЮЧЕВОЙ КОМПОНЕНТ БИОГЕНЕЗА ТЕЛОМЕРАЗНОЙ РНК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A8EAD1D-48C0-4E9B-B0E6-7EC78829B95B}"/>
              </a:ext>
            </a:extLst>
          </p:cNvPr>
          <p:cNvSpPr txBox="1"/>
          <p:nvPr/>
        </p:nvSpPr>
        <p:spPr>
          <a:xfrm>
            <a:off x="6920563" y="1104661"/>
            <a:ext cx="5135191" cy="45364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lang="ru-RU" sz="1400" dirty="0" err="1"/>
              <a:t>Теломеры</a:t>
            </a:r>
            <a:r>
              <a:rPr lang="ru-RU" sz="1400" dirty="0"/>
              <a:t> представляют собой особые ДНК-белковые структуры, которые расположены на концах линейных эукариотических хромосом. Длина </a:t>
            </a:r>
            <a:r>
              <a:rPr lang="ru-RU" sz="1400" dirty="0" err="1"/>
              <a:t>теломер</a:t>
            </a:r>
            <a:r>
              <a:rPr lang="ru-RU" sz="1400" dirty="0"/>
              <a:t> определяет потенциал  пролиферации клеток. Теломераза является ключевым компонентом системы поддержания длины </a:t>
            </a:r>
            <a:r>
              <a:rPr lang="ru-RU" sz="1400" dirty="0" err="1"/>
              <a:t>теломер</a:t>
            </a:r>
            <a:r>
              <a:rPr lang="ru-RU" sz="1400" dirty="0"/>
              <a:t>. Хотя теломераза неактивна в большинстве соматических клеток, ее  активность определяет </a:t>
            </a:r>
            <a:r>
              <a:rPr lang="ru-RU" sz="1400" dirty="0" err="1"/>
              <a:t>клоногенный</a:t>
            </a:r>
            <a:r>
              <a:rPr lang="ru-RU" sz="1400" dirty="0"/>
              <a:t> потенциал стволовых клеток как ресурса регенерации тканей и организма. Реактивация теломеразы происходит в процессе </a:t>
            </a:r>
            <a:r>
              <a:rPr lang="ru-RU" sz="1400" dirty="0" err="1"/>
              <a:t>иммортализации</a:t>
            </a:r>
            <a:r>
              <a:rPr lang="ru-RU" sz="1400" dirty="0"/>
              <a:t> в  большинстве раковых клеток. Теломераза представляет собой </a:t>
            </a:r>
            <a:r>
              <a:rPr lang="ru-RU" sz="1400" dirty="0" err="1"/>
              <a:t>рибонуклеопротеин</a:t>
            </a:r>
            <a:r>
              <a:rPr lang="ru-RU" sz="1400" dirty="0"/>
              <a:t>, который содержит компоненты обратной транскриптазы теломеразы и РНК. Механизм  процессинга РНК теломеразы включает обрезку </a:t>
            </a:r>
            <a:r>
              <a:rPr lang="ru-RU" sz="1400" dirty="0" err="1"/>
              <a:t>экзосом</a:t>
            </a:r>
            <a:r>
              <a:rPr lang="ru-RU" sz="1400" dirty="0"/>
              <a:t> или деградацию первичного предшественника. Последние данные свидетельствуют о том, что конкуренция между  процессингом и распадом </a:t>
            </a:r>
            <a:r>
              <a:rPr lang="ru-RU" sz="1400" dirty="0" err="1"/>
              <a:t>теломеразной</a:t>
            </a:r>
            <a:r>
              <a:rPr lang="ru-RU" sz="1400" dirty="0"/>
              <a:t> РНК может регулировать количество этой РНК на физиологическом уровне. Мы показали, что прекращение транскрипции РНК теломеразы  человека зависит от типа промотора, который взаимодействует с </a:t>
            </a:r>
            <a:r>
              <a:rPr lang="ru-RU" sz="1400" dirty="0" err="1"/>
              <a:t>мультисубъединичным</a:t>
            </a:r>
            <a:r>
              <a:rPr lang="ru-RU" sz="1400" dirty="0"/>
              <a:t> комплексом </a:t>
            </a:r>
            <a:r>
              <a:rPr lang="ru-RU" sz="1400" dirty="0" err="1"/>
              <a:t>Integrator</a:t>
            </a:r>
            <a:r>
              <a:rPr lang="ru-RU" sz="1400" dirty="0"/>
              <a:t> для взаимодействия с РНК-полимеразой II и прекращения  транскрипции гена РНК теломеразы человека.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79236B9A-925D-49F4-A280-EEE636877729}"/>
              </a:ext>
            </a:extLst>
          </p:cNvPr>
          <p:cNvSpPr/>
          <p:nvPr/>
        </p:nvSpPr>
        <p:spPr>
          <a:xfrm>
            <a:off x="331949" y="1011530"/>
            <a:ext cx="6116977" cy="3998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578212-8181-4DD3-92BB-9AD3916F274C}"/>
              </a:ext>
            </a:extLst>
          </p:cNvPr>
          <p:cNvSpPr txBox="1"/>
          <p:nvPr/>
        </p:nvSpPr>
        <p:spPr>
          <a:xfrm>
            <a:off x="201361" y="5192807"/>
            <a:ext cx="6378151" cy="9509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Aft>
                <a:spcPts val="600"/>
              </a:spcAft>
              <a:tabLst>
                <a:tab pos="305435" algn="l"/>
              </a:tabLst>
            </a:pPr>
            <a:r>
              <a:rPr sz="1400" dirty="0" err="1">
                <a:solidFill>
                  <a:srgbClr val="800000"/>
                </a:solidFill>
              </a:rPr>
              <a:t>Rubtsova</a:t>
            </a:r>
            <a:r>
              <a:rPr sz="1400" dirty="0">
                <a:solidFill>
                  <a:srgbClr val="800000"/>
                </a:solidFill>
              </a:rPr>
              <a:t> MP и др. (2019) Integrator is a key component of human telomerase RNA biogenesis. </a:t>
            </a:r>
            <a:r>
              <a:rPr sz="1400" b="1" i="1" dirty="0">
                <a:solidFill>
                  <a:srgbClr val="800000"/>
                </a:solidFill>
              </a:rPr>
              <a:t>Sci Rep (</a:t>
            </a:r>
            <a:r>
              <a:rPr lang="ru-RU" sz="1400" b="1" i="1" dirty="0">
                <a:solidFill>
                  <a:srgbClr val="800000"/>
                </a:solidFill>
              </a:rPr>
              <a:t>ИФ </a:t>
            </a:r>
            <a:r>
              <a:rPr sz="1400" b="1" i="1" dirty="0">
                <a:solidFill>
                  <a:srgbClr val="800000"/>
                </a:solidFill>
              </a:rPr>
              <a:t>4.011</a:t>
            </a:r>
            <a:r>
              <a:rPr lang="ru-RU" sz="1400" b="1" i="1" dirty="0">
                <a:solidFill>
                  <a:srgbClr val="800000"/>
                </a:solidFill>
              </a:rPr>
              <a:t>)</a:t>
            </a:r>
          </a:p>
          <a:p>
            <a:pPr marR="5080">
              <a:lnSpc>
                <a:spcPct val="100000"/>
              </a:lnSpc>
              <a:spcAft>
                <a:spcPts val="600"/>
              </a:spcAft>
              <a:tabLst>
                <a:tab pos="305435" algn="l"/>
              </a:tabLst>
            </a:pPr>
            <a:r>
              <a:rPr sz="1400" dirty="0" err="1">
                <a:solidFill>
                  <a:srgbClr val="800000"/>
                </a:solidFill>
              </a:rPr>
              <a:t>Konopacki</a:t>
            </a:r>
            <a:r>
              <a:rPr sz="1400" dirty="0">
                <a:solidFill>
                  <a:srgbClr val="800000"/>
                </a:solidFill>
              </a:rPr>
              <a:t> C и др. (2019) Transcription factor Foxp1 regulates Foxp3 chromatin binding and coordinates regulatory T cell function. </a:t>
            </a:r>
            <a:r>
              <a:rPr sz="1400" b="1" i="1" dirty="0">
                <a:solidFill>
                  <a:srgbClr val="800000"/>
                </a:solidFill>
              </a:rPr>
              <a:t>Nat Immunol (</a:t>
            </a:r>
            <a:r>
              <a:rPr lang="ru-RU" sz="1400" b="1" i="1" dirty="0">
                <a:solidFill>
                  <a:srgbClr val="800000"/>
                </a:solidFill>
              </a:rPr>
              <a:t>ИФ </a:t>
            </a:r>
            <a:r>
              <a:rPr sz="1400" b="1" i="1" dirty="0">
                <a:solidFill>
                  <a:srgbClr val="800000"/>
                </a:solidFill>
              </a:rPr>
              <a:t>23.53)</a:t>
            </a:r>
          </a:p>
        </p:txBody>
      </p:sp>
    </p:spTree>
    <p:extLst>
      <p:ext uri="{BB962C8B-B14F-4D97-AF65-F5344CB8AC3E}">
        <p14:creationId xmlns:p14="http://schemas.microsoft.com/office/powerpoint/2010/main" val="2458711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молекулярного дизайна и синтеза (В.А. Коршун)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ФЛУОРЕСЦЕНТНЫЕ ИНЬ-ЯНЬ ЗОНДЫ ДЛЯ от-</a:t>
            </a:r>
            <a:r>
              <a:rPr lang="ru-RU" sz="1600" b="1" dirty="0" err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кПЦР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ДЕТЕКЦИИ НИЗКОКОПИЙНОЙ РНК ВИЧ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4DBB88F-4E58-470D-BB49-A8FC08518782}"/>
              </a:ext>
            </a:extLst>
          </p:cNvPr>
          <p:cNvSpPr/>
          <p:nvPr/>
        </p:nvSpPr>
        <p:spPr>
          <a:xfrm>
            <a:off x="2146138" y="992394"/>
            <a:ext cx="7259220" cy="23416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6D22D9A-7F4A-4CF6-AB6E-A11DEC23737D}"/>
              </a:ext>
            </a:extLst>
          </p:cNvPr>
          <p:cNvSpPr txBox="1"/>
          <p:nvPr/>
        </p:nvSpPr>
        <p:spPr>
          <a:xfrm>
            <a:off x="363090" y="3480369"/>
            <a:ext cx="11692665" cy="275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Флуорогенные олигонуклеотидные зонды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широко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используются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количественной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ПЦР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диагностики патогенов.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Обычно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зонды содержат флуорофор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тушитель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флуоресценции,  например,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варианте инь-янь (рисунок, А).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синтезировали модельные ДНК-шпильки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двойным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мечением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идентичными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красителями (R6G,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ROX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Cy5) по 5'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3'-терминальных  положениям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обнаружили, что экситонное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тушение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флуоресценции гомодимера позволяет использовать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пары красителей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гомогенном анализе. Инь-янь зонды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двумя  идентичными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красителями (рисунок,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B)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превосходили эти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зонды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варианте краситель-тушитель,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продемонстрировали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повышенную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чувствительность (предел детекции  10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30 копий/мл, соответственно) обнаружения низкокопийной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РНК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ВИЧ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использованием коммерческого набора Abbott RealTime HIV-1 на основе красителей VIC-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BHQ.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Тестирование проводилось как на модельных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смесях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(плазма крови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добавлением дезактивированного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вируса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ВИЧ-1), так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36 подтвержденных клинических образцах (на  низкокопийных образцах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выявлено 4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положительных результата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присутствия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ВИЧ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РНК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1 выявленным с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набора Abbott). Исследование выполнено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сотрудничестве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институтов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(Сколтех,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Институт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эпидемиологии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</a:t>
            </a:r>
            <a:r>
              <a:rPr sz="1400" spc="-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др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.).</a:t>
            </a:r>
            <a:endParaRPr lang="ru-RU" sz="1400" dirty="0"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Kireev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DE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(2020)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RT-qPCR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Detection of Low-Copy HIV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RNA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with Yin-Yang Probes.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Methods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Mol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</a:t>
            </a:r>
            <a:r>
              <a:rPr sz="1400" b="1" i="1" spc="-10" dirty="0">
                <a:solidFill>
                  <a:srgbClr val="800000"/>
                </a:solidFill>
                <a:cs typeface="Arial"/>
              </a:rPr>
              <a:t> </a:t>
            </a:r>
            <a:r>
              <a:rPr sz="1400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i="1" spc="5" dirty="0">
                <a:solidFill>
                  <a:srgbClr val="800000"/>
                </a:solidFill>
                <a:cs typeface="Arial"/>
              </a:rPr>
              <a:t>КНИГА</a:t>
            </a:r>
            <a:r>
              <a:rPr sz="1400" i="1" spc="5" dirty="0">
                <a:solidFill>
                  <a:srgbClr val="800000"/>
                </a:solidFill>
                <a:cs typeface="Arial"/>
              </a:rPr>
              <a:t>)</a:t>
            </a:r>
            <a:endParaRPr sz="1400" dirty="0">
              <a:solidFill>
                <a:srgbClr val="800000"/>
              </a:solidFill>
              <a:cs typeface="Arial"/>
            </a:endParaRPr>
          </a:p>
          <a:p>
            <a:pPr>
              <a:spcAft>
                <a:spcPts val="600"/>
              </a:spcAft>
              <a:tabLst>
                <a:tab pos="305435" algn="l"/>
              </a:tabLs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Farzan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VM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Novel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homo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Yin-Yang probes improve sensitivity in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RT-qPCR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detection of low copy HIV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RNA.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Talanta</a:t>
            </a:r>
            <a:r>
              <a:rPr sz="1400" b="1" i="1" spc="-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4.916)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494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9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молекулярного дизайна и синтеза (В.А. Коршун) </a:t>
            </a:r>
          </a:p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кросс-сшивающих ферментов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ПРОТИВОВИРУСНЫЕ СОЕДИНЕНИЯ НА ОСНОВЕ 5-(ПЕРИЛЕН-3-ИЛЭТИНИЛ)УРАЦИЛЬНЫХ ПРОИЗВОДНЫХ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AD05308A-F3F0-4A2A-A775-456D9DAA6B06}"/>
              </a:ext>
            </a:extLst>
          </p:cNvPr>
          <p:cNvSpPr/>
          <p:nvPr/>
        </p:nvSpPr>
        <p:spPr>
          <a:xfrm>
            <a:off x="783236" y="2694586"/>
            <a:ext cx="5552208" cy="3334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36A3619-765D-4B60-81C3-7340314275F8}"/>
              </a:ext>
            </a:extLst>
          </p:cNvPr>
          <p:cNvSpPr txBox="1"/>
          <p:nvPr/>
        </p:nvSpPr>
        <p:spPr>
          <a:xfrm>
            <a:off x="776748" y="800480"/>
            <a:ext cx="11491979" cy="1828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14629">
              <a:spcAft>
                <a:spcPts val="600"/>
              </a:spcAft>
            </a:pPr>
            <a:r>
              <a:rPr sz="1200" spc="10" dirty="0">
                <a:solidFill>
                  <a:srgbClr val="282A2B"/>
                </a:solidFill>
                <a:cs typeface="Arial"/>
              </a:rPr>
              <a:t>Жесткие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амфипатического ингибиторы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сслияния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(RAFI)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являются мощными противовирусными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препаратами на основе периленового фрагмента, связанного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нуклеозидным  остатком. Синтез безуглеводных аналогов RAFI, 5-(перилен-3-илетинил)урацил-1-уксусной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кислоты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ее амидов, проводился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использованием стратегии комбинации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защитных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групп.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285750" marR="214629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Соединения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обладают низкой токсичностью для клеток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PEK 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RD,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проявляют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высокую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активность против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вируса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клещевого энцефалита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(TBEV):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значения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EC50  варьируются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 0,077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мкМ до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субнаномолярных. Примечательно, что 3-пивалоилоксиметил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(Pom) защищенные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промежуточные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вещества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проявляли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еще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более ярко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выраженную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активность.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Пропаргиламид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3-Pom-5-(перилен-3-илетинил)урацил-1-уксусной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кислоты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качестве универсального предшественника использовался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реакции циклоприсоединения  алкинов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азидов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(CuAAC)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для синтеза нескольких производных,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три разветвленные молекулы.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L="285750" marR="214629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Для сборки молекул, содержащих </a:t>
            </a:r>
            <a:r>
              <a:rPr lang="ru-RU" sz="1200" dirty="0">
                <a:solidFill>
                  <a:srgbClr val="282A2B"/>
                </a:solidFill>
                <a:cs typeface="Arial"/>
              </a:rPr>
              <a:t>2...4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антивирусных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5-(перилен-3- 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илэтинил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)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урацильных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остатков (первых поливалентных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периленовых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антивирусных 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препаратов) применялись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полиазиды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на основе пентаэритрита.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0DC2A1-6AB2-4C9E-AD1D-527609B2CD42}"/>
              </a:ext>
            </a:extLst>
          </p:cNvPr>
          <p:cNvSpPr/>
          <p:nvPr/>
        </p:nvSpPr>
        <p:spPr>
          <a:xfrm>
            <a:off x="6474690" y="2694586"/>
            <a:ext cx="5552209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214629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Четыре синтезированных  соединения, включая разветвленный кластер, показали хорошие значения EC50 (1...3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нМ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) против TBEV в клеточной культуре.</a:t>
            </a:r>
          </a:p>
          <a:p>
            <a:pPr marL="285750" marR="214629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200" spc="5" dirty="0">
                <a:solidFill>
                  <a:srgbClr val="282A2B"/>
                </a:solidFill>
                <a:cs typeface="Arial"/>
              </a:rPr>
              <a:t> Полученные результаты свидетельствуют о том, что углеводный остаток в нуклеозидах RAFI не играет решающей роли в их противовирусном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дейст-вии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, а биологическая активность 5-(перилен-3-илетинил)-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урацилового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фармакофорного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282A2B"/>
                </a:solidFill>
                <a:cs typeface="Arial"/>
              </a:rPr>
              <a:t>скаффолда</a:t>
            </a:r>
            <a:r>
              <a:rPr lang="ru-RU" sz="1200" spc="5" dirty="0">
                <a:solidFill>
                  <a:srgbClr val="282A2B"/>
                </a:solidFill>
                <a:cs typeface="Arial"/>
              </a:rPr>
              <a:t> может быть эффективно модулирована заместителями в положениях 1 и 3. Высокая противовирусная активность новых соединений в сочетании с  низкой токсичностью свидетельствуют об их потенциальной применимости для противовирусной терапии. Тестирование противовирусных свойств веществ проводилось в  Институте полиомиелита и вирусных энцефалитов им. М.В. Чумакова.</a:t>
            </a:r>
          </a:p>
          <a:p>
            <a:pPr marR="214629">
              <a:spcAft>
                <a:spcPts val="600"/>
              </a:spcAft>
              <a:buClr>
                <a:srgbClr val="800000"/>
              </a:buClr>
            </a:pP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Sapozhnikova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KA 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Ramified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derivatives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of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5-(perylen-3-ylethynyl)uracil-1-acetic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acid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and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dirty="0" err="1">
                <a:solidFill>
                  <a:srgbClr val="800000"/>
                </a:solidFill>
                <a:cs typeface="Arial"/>
              </a:rPr>
              <a:t>their</a:t>
            </a:r>
            <a:r>
              <a:rPr lang="ru-RU" sz="1200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antiviral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properties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. </a:t>
            </a:r>
            <a:r>
              <a:rPr lang="ru-RU" sz="1200" b="1" i="1" spc="10" dirty="0">
                <a:solidFill>
                  <a:srgbClr val="800000"/>
                </a:solidFill>
                <a:cs typeface="Arial"/>
              </a:rPr>
              <a:t>RSC </a:t>
            </a:r>
            <a:r>
              <a:rPr lang="ru-RU" sz="1200" b="1" i="1" spc="10" dirty="0" err="1">
                <a:solidFill>
                  <a:srgbClr val="800000"/>
                </a:solidFill>
                <a:cs typeface="Arial"/>
              </a:rPr>
              <a:t>Adv</a:t>
            </a:r>
            <a:r>
              <a:rPr lang="ru-RU" sz="1200" b="1" i="1" spc="20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(ИФ 3.049)</a:t>
            </a:r>
            <a:endParaRPr lang="ru-RU" sz="1200" b="1" i="1" dirty="0">
              <a:solidFill>
                <a:srgbClr val="800000"/>
              </a:solidFill>
              <a:cs typeface="Arial"/>
            </a:endParaRPr>
          </a:p>
          <a:p>
            <a:pPr marR="214629">
              <a:spcAft>
                <a:spcPts val="600"/>
              </a:spcAft>
              <a:buClr>
                <a:srgbClr val="800000"/>
              </a:buClr>
            </a:pP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Chistov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AA и 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Compounds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based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on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5-(perylen-3-ylethynyl)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uracil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scaffold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: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High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activity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against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tick-borne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encephalitis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virus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and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non-specific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activity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against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5" dirty="0" err="1">
                <a:solidFill>
                  <a:srgbClr val="800000"/>
                </a:solidFill>
                <a:cs typeface="Arial"/>
              </a:rPr>
              <a:t>enterovirus</a:t>
            </a:r>
            <a:r>
              <a:rPr lang="ru-RU" sz="12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spc="10" dirty="0">
                <a:solidFill>
                  <a:srgbClr val="800000"/>
                </a:solidFill>
                <a:cs typeface="Arial"/>
              </a:rPr>
              <a:t>A. </a:t>
            </a:r>
            <a:r>
              <a:rPr lang="ru-RU" sz="1200" b="1" i="1" spc="5" dirty="0" err="1">
                <a:solidFill>
                  <a:srgbClr val="800000"/>
                </a:solidFill>
                <a:cs typeface="Arial"/>
              </a:rPr>
              <a:t>Eur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b="1" i="1" spc="10" dirty="0">
                <a:solidFill>
                  <a:srgbClr val="800000"/>
                </a:solidFill>
                <a:cs typeface="Arial"/>
              </a:rPr>
              <a:t>J  </a:t>
            </a:r>
            <a:r>
              <a:rPr lang="ru-RU" sz="1200" b="1" i="1" spc="10" dirty="0" err="1">
                <a:solidFill>
                  <a:srgbClr val="800000"/>
                </a:solidFill>
                <a:cs typeface="Arial"/>
              </a:rPr>
              <a:t>Med</a:t>
            </a:r>
            <a:r>
              <a:rPr lang="ru-RU" sz="1200" b="1" i="1" spc="10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b="1" i="1" spc="10" dirty="0" err="1">
                <a:solidFill>
                  <a:srgbClr val="800000"/>
                </a:solidFill>
                <a:cs typeface="Arial"/>
              </a:rPr>
              <a:t>Chem</a:t>
            </a:r>
            <a:r>
              <a:rPr lang="ru-RU" sz="1200" b="1" i="1" spc="-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200" b="1" i="1" spc="5" dirty="0">
                <a:solidFill>
                  <a:srgbClr val="800000"/>
                </a:solidFill>
                <a:cs typeface="Arial"/>
              </a:rPr>
              <a:t>(ИФ 4.833)</a:t>
            </a:r>
            <a:endParaRPr lang="ru-RU" sz="12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236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механизмов генной экспрессии (Г.В.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Шпаковский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ЗАЩИТНЫЕ ФУНКЦИИ ПРОГЕСТЕРОНОВОЙ СИСТЕМЫ ГОРМОНАЛЬНОЙ РЕГУЛЯЦИИ У ВЫСШИХ РАСТЕНИЙ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77F3CFF-0EAE-454C-A33D-A88F235757A8}"/>
              </a:ext>
            </a:extLst>
          </p:cNvPr>
          <p:cNvSpPr/>
          <p:nvPr/>
        </p:nvSpPr>
        <p:spPr>
          <a:xfrm>
            <a:off x="363090" y="1011530"/>
            <a:ext cx="7229949" cy="411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846B284-A877-4003-95B8-FC52CF81A961}"/>
              </a:ext>
            </a:extLst>
          </p:cNvPr>
          <p:cNvSpPr txBox="1"/>
          <p:nvPr/>
        </p:nvSpPr>
        <p:spPr>
          <a:xfrm>
            <a:off x="7593039" y="993057"/>
            <a:ext cx="4462716" cy="43056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0160">
              <a:spcAft>
                <a:spcPts val="600"/>
              </a:spcAft>
            </a:pPr>
            <a:r>
              <a:rPr sz="1200" spc="5" dirty="0">
                <a:solidFill>
                  <a:srgbClr val="282A2B"/>
                </a:solidFill>
                <a:cs typeface="Arial"/>
              </a:rPr>
              <a:t>Установлено, что одной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из важнейших функций сохранившейся 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растениях наряду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брассиностероидной более древней прогестероновой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системы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стероидной гормональной  регуляции является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защита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от биотических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абиотических стрессов. Вдобавок к ранее отмеченной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нами защите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трансгенных по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CYP11A1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растений табака от патогенного грибка 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Botrytis cinerea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,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2019 году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нами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показано, что экспрессия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кДНК CYP11A1 цитохрома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P450scc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трансгенных растениях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томата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повышает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их устойчивость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широкому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спектру  биотических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стрессовых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факторов: не только 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инфекции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Botrytis cinerea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, но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таким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фитопатогенам, как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Alternaria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spp.,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Oidium neolycopersici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i="1" spc="5" dirty="0">
                <a:solidFill>
                  <a:srgbClr val="282A2B"/>
                </a:solidFill>
                <a:cs typeface="Arial"/>
              </a:rPr>
              <a:t>Cladosporium </a:t>
            </a:r>
            <a:r>
              <a:rPr sz="1200" i="1" spc="5" dirty="0" err="1">
                <a:solidFill>
                  <a:srgbClr val="282A2B"/>
                </a:solidFill>
                <a:cs typeface="Arial"/>
              </a:rPr>
              <a:t>fulvum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10160">
              <a:spcAft>
                <a:spcPts val="600"/>
              </a:spcAft>
            </a:pPr>
            <a:r>
              <a:rPr sz="12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Растения</a:t>
            </a:r>
            <a:r>
              <a:rPr sz="1200" spc="2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0" dirty="0" err="1">
                <a:solidFill>
                  <a:srgbClr val="282A2B"/>
                </a:solidFill>
                <a:cs typeface="Arial"/>
              </a:rPr>
              <a:t>линии</a:t>
            </a:r>
            <a:r>
              <a:rPr lang="ru-RU"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15" dirty="0">
                <a:solidFill>
                  <a:srgbClr val="282A2B"/>
                </a:solidFill>
                <a:cs typeface="Arial"/>
              </a:rPr>
              <a:t>№7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поколениях Т1-Т3 практически не проявляли признаков поражения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всеми упомянутыми выше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патогенами: вегетативные органы растений оставались интенсивно зелеными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до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конца вегетационного периода, который прекращался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лишь с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наступлением заморозков.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10160">
              <a:spcAft>
                <a:spcPts val="600"/>
              </a:spcAft>
            </a:pPr>
            <a:r>
              <a:rPr sz="1200" spc="10" dirty="0" err="1">
                <a:solidFill>
                  <a:srgbClr val="282A2B"/>
                </a:solidFill>
                <a:cs typeface="Arial"/>
              </a:rPr>
              <a:t>Повышенный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синтез эндогенного прогестерона повышает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устойчивость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растений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семейства 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Solanaceae (томат, табак)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к абиотическим стрессам (засуха, засоление). </a:t>
            </a:r>
            <a:endParaRPr lang="ru-RU" sz="1200" spc="5" dirty="0">
              <a:solidFill>
                <a:srgbClr val="282A2B"/>
              </a:solidFill>
              <a:cs typeface="Arial"/>
            </a:endParaRPr>
          </a:p>
          <a:p>
            <a:pPr marR="10160">
              <a:spcAft>
                <a:spcPts val="600"/>
              </a:spcAft>
            </a:pPr>
            <a:r>
              <a:rPr sz="1200" spc="5" dirty="0" err="1">
                <a:solidFill>
                  <a:srgbClr val="282A2B"/>
                </a:solidFill>
                <a:cs typeface="Arial"/>
              </a:rPr>
              <a:t>Обнаружено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 явление направленной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защиты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митохондрий клеток </a:t>
            </a:r>
            <a:r>
              <a:rPr sz="1200" spc="10" dirty="0">
                <a:solidFill>
                  <a:srgbClr val="282A2B"/>
                </a:solidFill>
                <a:cs typeface="Arial"/>
              </a:rPr>
              <a:t>мезофила 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листьев трансгенных растений  табака при солевом </a:t>
            </a:r>
            <a:r>
              <a:rPr sz="1200" spc="5" dirty="0" err="1">
                <a:solidFill>
                  <a:srgbClr val="282A2B"/>
                </a:solidFill>
                <a:cs typeface="Arial"/>
              </a:rPr>
              <a:t>стрессе</a:t>
            </a:r>
            <a:r>
              <a:rPr sz="1200" spc="5" dirty="0">
                <a:solidFill>
                  <a:srgbClr val="282A2B"/>
                </a:solidFill>
                <a:cs typeface="Arial"/>
              </a:rPr>
              <a:t>.</a:t>
            </a:r>
            <a:endParaRPr sz="1200" dirty="0"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E499408-3DA9-4751-818D-287D5EFB20C7}"/>
              </a:ext>
            </a:extLst>
          </p:cNvPr>
          <p:cNvSpPr/>
          <p:nvPr/>
        </p:nvSpPr>
        <p:spPr>
          <a:xfrm>
            <a:off x="589936" y="5376729"/>
            <a:ext cx="1143696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spc="5" dirty="0" err="1">
                <a:solidFill>
                  <a:srgbClr val="990000"/>
                </a:solidFill>
                <a:cs typeface="Arial"/>
              </a:rPr>
              <a:t>Proshkin</a:t>
            </a:r>
            <a:r>
              <a:rPr lang="en-US" sz="1200" spc="5" dirty="0">
                <a:solidFill>
                  <a:srgbClr val="990000"/>
                </a:solidFill>
                <a:cs typeface="Arial"/>
              </a:rPr>
              <a:t> S.A.</a:t>
            </a:r>
            <a:r>
              <a:rPr lang="ru-RU" sz="1200" spc="5" dirty="0">
                <a:solidFill>
                  <a:srgbClr val="990000"/>
                </a:solidFill>
                <a:cs typeface="Arial"/>
              </a:rPr>
              <a:t> </a:t>
            </a:r>
            <a:r>
              <a:rPr lang="en-US" sz="1200" spc="5" dirty="0">
                <a:solidFill>
                  <a:srgbClr val="990000"/>
                </a:solidFill>
                <a:cs typeface="Arial"/>
              </a:rPr>
              <a:t>et al. </a:t>
            </a:r>
            <a:r>
              <a:rPr lang="ru-RU" sz="1200" spc="5" dirty="0">
                <a:solidFill>
                  <a:srgbClr val="990000"/>
                </a:solidFill>
                <a:cs typeface="Arial"/>
              </a:rPr>
              <a:t>(2019) </a:t>
            </a:r>
            <a:r>
              <a:rPr lang="en-US" sz="1200" dirty="0">
                <a:solidFill>
                  <a:srgbClr val="990000"/>
                </a:solidFill>
              </a:rPr>
              <a:t>The Human Isoform of RNA Polymerase II Subunit hRPB11bα Specifically Interacts with Transcription Factor ATF4 . </a:t>
            </a:r>
            <a:r>
              <a:rPr lang="en-US" sz="1200" b="1" i="1" dirty="0">
                <a:solidFill>
                  <a:srgbClr val="990000"/>
                </a:solidFill>
              </a:rPr>
              <a:t>International Journal of Molecular Science (</a:t>
            </a:r>
            <a:r>
              <a:rPr lang="ru-RU" sz="1200" b="1" i="1" dirty="0">
                <a:solidFill>
                  <a:srgbClr val="990000"/>
                </a:solidFill>
              </a:rPr>
              <a:t>ИФ  4.183)</a:t>
            </a:r>
            <a:endParaRPr lang="en-US" sz="1200" b="1" i="1" dirty="0">
              <a:solidFill>
                <a:srgbClr val="99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200" dirty="0" err="1">
                <a:solidFill>
                  <a:srgbClr val="990000"/>
                </a:solidFill>
              </a:rPr>
              <a:t>Shematorova</a:t>
            </a:r>
            <a:r>
              <a:rPr lang="en-US" sz="1200" dirty="0">
                <a:solidFill>
                  <a:srgbClr val="990000"/>
                </a:solidFill>
              </a:rPr>
              <a:t> E.K. et al. (2019)  Novel interactions of </a:t>
            </a:r>
            <a:r>
              <a:rPr lang="en-US" sz="1200" dirty="0" err="1">
                <a:solidFill>
                  <a:srgbClr val="990000"/>
                </a:solidFill>
              </a:rPr>
              <a:t>adrenodoxin</a:t>
            </a:r>
            <a:r>
              <a:rPr lang="en-US" sz="1200" dirty="0">
                <a:solidFill>
                  <a:srgbClr val="990000"/>
                </a:solidFill>
              </a:rPr>
              <a:t>-related [2FE-2S] plant ferredoxins MFDX1 and MFDX2 indicate their involvement in a wide spectrum of functions in plant mitochondria. </a:t>
            </a:r>
            <a:r>
              <a:rPr lang="en-US" sz="1200" b="1" i="1" dirty="0">
                <a:solidFill>
                  <a:srgbClr val="990000"/>
                </a:solidFill>
              </a:rPr>
              <a:t>Proceedings of the Latvian  Academy of Sciences. Section B</a:t>
            </a:r>
            <a:r>
              <a:rPr lang="ru-RU" sz="1200" b="1" i="1" dirty="0">
                <a:solidFill>
                  <a:srgbClr val="990000"/>
                </a:solidFill>
              </a:rPr>
              <a:t> </a:t>
            </a:r>
            <a:r>
              <a:rPr lang="en-US" sz="1200" b="1" i="1" dirty="0">
                <a:solidFill>
                  <a:srgbClr val="990000"/>
                </a:solidFill>
              </a:rPr>
              <a:t>(</a:t>
            </a:r>
            <a:r>
              <a:rPr lang="ru-RU" sz="1200" b="1" i="1" dirty="0">
                <a:solidFill>
                  <a:srgbClr val="990000"/>
                </a:solidFill>
              </a:rPr>
              <a:t>ИФ 0)</a:t>
            </a:r>
            <a:endParaRPr lang="en-US" sz="12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95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мембранных и биоэнергетических систем (М.И.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Шахпаронов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ИССЛЕДОВАНА СВЯЗЬ СТРУКТУРЫ ХРОМАТИНА СО СПЛАЙСИНГОМ пре-мРНК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E739C76-D7DD-4281-8D99-80942973A3A7}"/>
              </a:ext>
            </a:extLst>
          </p:cNvPr>
          <p:cNvSpPr/>
          <p:nvPr/>
        </p:nvSpPr>
        <p:spPr>
          <a:xfrm>
            <a:off x="363090" y="1070687"/>
            <a:ext cx="4098074" cy="505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04507AA8-C323-45C5-8BC5-796362A82FB2}"/>
              </a:ext>
            </a:extLst>
          </p:cNvPr>
          <p:cNvSpPr txBox="1"/>
          <p:nvPr/>
        </p:nvSpPr>
        <p:spPr>
          <a:xfrm>
            <a:off x="5033818" y="1070686"/>
            <a:ext cx="6993082" cy="36285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Группой учёных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мембранных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биоэнергетических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 ИБХ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РАН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совместно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Университета Калифорнии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Лос-Анжелесе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(UCLA,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США) 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описан  молекулярный механизм,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транскрипцию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сплайсинг пре-мРНК.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При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интенсивной экспрессии гена факторы, находящиеся 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РНК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полимеразе </a:t>
            </a:r>
            <a:r>
              <a:rPr sz="1400" dirty="0">
                <a:solidFill>
                  <a:srgbClr val="282A2B"/>
                </a:solidFill>
                <a:cs typeface="Arial"/>
              </a:rPr>
              <a:t>II,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метилируют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гистон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3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лизину 36 (H3K36me)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области элонгации транскрипта. Согласно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нашим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данным, нуклеосомы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модификацией H3K36me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образуют комплекс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EAF3,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который привлекает  фактор сплайсинга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PRP45. </a:t>
            </a:r>
            <a:endParaRPr lang="ru-RU" sz="1400" spc="10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Этот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белок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свою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очередь способствует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активации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каталитической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сплайсосомы.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Таким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образом, на хроматине интенсивно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транскрибирующихся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генов постоянно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присутствуют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факторы-активаторы сплайсинга.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Этот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механизм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повышает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эффективность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сплайсинга,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создаёт связь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между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структурой  хроматина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выбором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белковых изоформ,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кодируемых данным</a:t>
            </a:r>
            <a:r>
              <a:rPr sz="1400" spc="-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геном.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Leung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CS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H3K36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Methylation and the Chromodomain Protein Eaf3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Are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Required for Proper Cotranscriptional Spliceosome Assembly.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Cell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Rep</a:t>
            </a:r>
            <a:r>
              <a:rPr sz="1400" b="1" i="1" spc="11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7.815)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9801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мембранных и биоэнергетических систем (М.И.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Шахпаронов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ОПРЕДЕЛЁН НОВЫЙ ТИП СТВОЛОВЫХ КЛЕТОК ГЛИОБЛАСТОМЫ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8EE3019-B4C0-4B5D-873E-906C5C8D8BF4}"/>
              </a:ext>
            </a:extLst>
          </p:cNvPr>
          <p:cNvSpPr/>
          <p:nvPr/>
        </p:nvSpPr>
        <p:spPr>
          <a:xfrm>
            <a:off x="363090" y="1268797"/>
            <a:ext cx="4910874" cy="47440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5E524F2-F278-4052-9A16-42DE615D0AF5}"/>
              </a:ext>
            </a:extLst>
          </p:cNvPr>
          <p:cNvSpPr txBox="1"/>
          <p:nvPr/>
        </p:nvSpPr>
        <p:spPr>
          <a:xfrm>
            <a:off x="5763491" y="1371193"/>
            <a:ext cx="6292264" cy="44133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Группой учёных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мембранных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биоэнергетических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 ИБХ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РАН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совместно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коллегами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Университета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Алабамы в Бирмингеме (UAB, США) было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глиобластоме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существует два типа стволовых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опухолевых клеток, способных реинициировать опухоль. Одни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них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характеризуются экспрессией поверхностного маркера CD109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располагаются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центральной части опухоли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районе некротических зон,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вторые имеют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маркер CD133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находятся на периферии опухоли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активно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внедряются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нормальный  мозг пациента.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П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ри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хирургическом удалении глиобластомы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последующей радиотерапии происходит превращение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оставшихся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CD133+/CD109- клеток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CD133-/CD109+ клетки,  которые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последствии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быстро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воссоздают некротический центр опухоли.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Нами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было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такое превращение регулируется транскрипционным фактором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C/EBPβ,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который  начинает экспрессироваться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через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6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часов после обработки клеток глиобластомы </a:t>
            </a:r>
            <a:r>
              <a:rPr sz="1400" spc="5" dirty="0">
                <a:solidFill>
                  <a:srgbClr val="282A2B"/>
                </a:solidFill>
                <a:cs typeface="DejaVu Sans"/>
              </a:rPr>
              <a:t>ɣ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-излучением.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5" dirty="0">
                <a:solidFill>
                  <a:srgbClr val="282A2B"/>
                </a:solidFill>
                <a:cs typeface="Arial"/>
              </a:rPr>
              <a:t>О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писанный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механизм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хорошо объясняет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возможные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причины быстрого  рецидивирования глиобластом после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терапии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Minata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15" dirty="0">
                <a:solidFill>
                  <a:srgbClr val="800000"/>
                </a:solidFill>
                <a:cs typeface="Arial"/>
              </a:rPr>
              <a:t>M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др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. (2019) Phenotypic Plasticity of Invasive </a:t>
            </a:r>
            <a:r>
              <a:rPr lang="en-US" sz="1400" spc="10" dirty="0">
                <a:solidFill>
                  <a:srgbClr val="800000"/>
                </a:solidFill>
                <a:cs typeface="Arial"/>
              </a:rPr>
              <a:t>Edge 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Glioma Stem-like Cells in Response to Ionizing Radiation.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Cell </a:t>
            </a:r>
            <a:r>
              <a:rPr lang="en-US" sz="1400" b="1" i="1" spc="10" dirty="0">
                <a:solidFill>
                  <a:srgbClr val="800000"/>
                </a:solidFill>
                <a:cs typeface="Arial"/>
              </a:rPr>
              <a:t>Rep</a:t>
            </a:r>
            <a:r>
              <a:rPr lang="en-US" sz="1400" b="1" i="1" spc="130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7.815)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8644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микрофлюидных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технологий для биомедицины (А.Г.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Тоневицкий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РАЗРАБОТКА И ПРИМЕНЕНИЕ МИКРОФЛЮИДНОЙ ПЛАТФОРМЫ «ОРГАНОИДЫ-НА-ЧИПЕ»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1D2C0F-5B46-479E-B1CB-FB10ED9DB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41" y="842893"/>
            <a:ext cx="4545799" cy="36366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B092E5-68AB-4BBD-A180-69783F92D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320" y="1437579"/>
            <a:ext cx="2024394" cy="1710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ED9D157-137D-4B1C-A08A-566A3A48E28D}"/>
              </a:ext>
            </a:extLst>
          </p:cNvPr>
          <p:cNvSpPr/>
          <p:nvPr/>
        </p:nvSpPr>
        <p:spPr>
          <a:xfrm>
            <a:off x="8039595" y="1294084"/>
            <a:ext cx="4030993" cy="218521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marR="81280" indent="-285750" algn="just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Продолжена работа над </a:t>
            </a:r>
            <a:r>
              <a:rPr lang="ru-RU" sz="1400" spc="10" dirty="0" err="1">
                <a:solidFill>
                  <a:srgbClr val="282A2B"/>
                </a:solidFill>
                <a:cs typeface="Arial"/>
              </a:rPr>
              <a:t>микрофлюидной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 системой «кишечник-на-чипе». Показана роль циркуляции на экспрессию ключевых молекул адгезии.</a:t>
            </a:r>
          </a:p>
          <a:p>
            <a:pPr marL="285750" marR="81280" indent="-285750" algn="just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Предложена модель для изучения роли </a:t>
            </a:r>
            <a:r>
              <a:rPr lang="ru-RU" sz="1400" spc="10" dirty="0" err="1">
                <a:solidFill>
                  <a:srgbClr val="282A2B"/>
                </a:solidFill>
                <a:cs typeface="Arial"/>
              </a:rPr>
              <a:t>экзосом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 в межклеточных взаимодействиях.</a:t>
            </a:r>
          </a:p>
          <a:p>
            <a:pPr marL="285750" marR="81280" indent="-285750" algn="just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ru-RU" sz="1400" spc="10" dirty="0">
                <a:solidFill>
                  <a:srgbClr val="282A2B"/>
                </a:solidFill>
                <a:cs typeface="Arial"/>
              </a:rPr>
              <a:t>Впервые установлена роль </a:t>
            </a:r>
            <a:r>
              <a:rPr lang="en-US" sz="1400" spc="10" dirty="0">
                <a:solidFill>
                  <a:srgbClr val="282A2B"/>
                </a:solidFill>
                <a:cs typeface="Arial"/>
              </a:rPr>
              <a:t>miR-122 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в развитии неалкогольной жировой болезни печени (НАЖБП</a:t>
            </a:r>
            <a:r>
              <a:rPr lang="en-US" sz="1400" spc="10" dirty="0">
                <a:solidFill>
                  <a:srgbClr val="282A2B"/>
                </a:solidFill>
                <a:cs typeface="Arial"/>
              </a:rPr>
              <a:t>)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A1D66B-7E8A-4FF5-B52C-1F552D631E8A}"/>
              </a:ext>
            </a:extLst>
          </p:cNvPr>
          <p:cNvSpPr txBox="1"/>
          <p:nvPr/>
        </p:nvSpPr>
        <p:spPr>
          <a:xfrm>
            <a:off x="5967530" y="3710422"/>
            <a:ext cx="605937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en" sz="1400" spc="5" dirty="0">
                <a:solidFill>
                  <a:srgbClr val="800000"/>
                </a:solidFill>
                <a:cs typeface="Arial"/>
              </a:rPr>
              <a:t>Sakharov D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A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, </a:t>
            </a:r>
            <a:r>
              <a:rPr lang="en" sz="1400" spc="5" dirty="0">
                <a:solidFill>
                  <a:srgbClr val="800000"/>
                </a:solidFill>
                <a:cs typeface="Arial"/>
              </a:rPr>
              <a:t>Maltseva DV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,</a:t>
            </a:r>
            <a:r>
              <a:rPr lang="en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…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,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Tonevitsky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GA</a:t>
            </a:r>
            <a:r>
              <a:rPr lang="en" sz="1400" spc="5" dirty="0">
                <a:solidFill>
                  <a:srgbClr val="800000"/>
                </a:solidFill>
                <a:cs typeface="Arial"/>
              </a:rPr>
              <a:t> (201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9</a:t>
            </a:r>
            <a:r>
              <a:rPr lang="en" sz="1400" spc="5" dirty="0">
                <a:solidFill>
                  <a:srgbClr val="800000"/>
                </a:solidFill>
                <a:cs typeface="Arial"/>
              </a:rPr>
              <a:t>) Towards embedding Caco-2 model of gut interface in a microfluidic device to enable multi-organ models for systems biology. </a:t>
            </a:r>
            <a:r>
              <a:rPr lang="en" sz="1400" b="1" i="1" spc="5" dirty="0">
                <a:solidFill>
                  <a:srgbClr val="800000"/>
                </a:solidFill>
                <a:cs typeface="Arial"/>
              </a:rPr>
              <a:t>BMC Syst Biol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 (ИФ 2.2)</a:t>
            </a:r>
          </a:p>
          <a:p>
            <a:pPr>
              <a:spcBef>
                <a:spcPts val="200"/>
              </a:spcBef>
            </a:pPr>
            <a:r>
              <a:rPr lang="en" sz="1400" dirty="0">
                <a:solidFill>
                  <a:srgbClr val="800000"/>
                </a:solidFill>
                <a:cs typeface="Arial"/>
              </a:rPr>
              <a:t>Shkurnikov M, Nikulin S, ..., Tonevitsky A. (2019). LAMA4-regulating miR-4274 and its host gene SORCS2 play a role in IGFBP6-dependent effects on phenotype of basal-like breast cancer. </a:t>
            </a:r>
            <a:r>
              <a:rPr lang="en" sz="1400" b="1" i="1" dirty="0">
                <a:solidFill>
                  <a:srgbClr val="800000"/>
                </a:solidFill>
                <a:cs typeface="Arial"/>
              </a:rPr>
              <a:t>Front Mol Biosci 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3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.</a:t>
            </a:r>
            <a:r>
              <a:rPr lang="en-US" sz="1400" b="1" i="1" spc="5" dirty="0">
                <a:solidFill>
                  <a:srgbClr val="800000"/>
                </a:solidFill>
                <a:cs typeface="Arial"/>
              </a:rPr>
              <a:t>6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)</a:t>
            </a:r>
            <a:endParaRPr lang="en" sz="1400" dirty="0">
              <a:solidFill>
                <a:srgbClr val="800000"/>
              </a:solidFill>
              <a:cs typeface="Arial"/>
            </a:endParaRPr>
          </a:p>
          <a:p>
            <a:pPr>
              <a:spcBef>
                <a:spcPts val="200"/>
              </a:spcBef>
            </a:pPr>
            <a:r>
              <a:rPr lang="en" sz="1400" dirty="0">
                <a:solidFill>
                  <a:srgbClr val="800000"/>
                </a:solidFill>
                <a:cs typeface="Arial"/>
              </a:rPr>
              <a:t>Turchinovich A, Drapkina O, </a:t>
            </a: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Tonevitsky</a:t>
            </a:r>
            <a:r>
              <a:rPr lang="en-US" sz="1400" spc="5" dirty="0">
                <a:solidFill>
                  <a:srgbClr val="800000"/>
                </a:solidFill>
                <a:cs typeface="Arial"/>
              </a:rPr>
              <a:t> G </a:t>
            </a:r>
            <a:r>
              <a:rPr lang="en" sz="1400" dirty="0">
                <a:solidFill>
                  <a:srgbClr val="800000"/>
                </a:solidFill>
                <a:cs typeface="Arial"/>
              </a:rPr>
              <a:t>(2019). Transcriptome of extracellular vesicles: state-of-the-art. </a:t>
            </a:r>
            <a:r>
              <a:rPr lang="en" sz="1400" b="1" i="1" dirty="0">
                <a:solidFill>
                  <a:srgbClr val="800000"/>
                </a:solidFill>
                <a:cs typeface="Arial"/>
              </a:rPr>
              <a:t>Front </a:t>
            </a:r>
            <a:r>
              <a:rPr lang="en-US" sz="1400" b="1" i="1" dirty="0">
                <a:solidFill>
                  <a:srgbClr val="800000"/>
                </a:solidFill>
                <a:cs typeface="Arial"/>
              </a:rPr>
              <a:t>I</a:t>
            </a:r>
            <a:r>
              <a:rPr lang="en" sz="1400" b="1" i="1" dirty="0">
                <a:solidFill>
                  <a:srgbClr val="800000"/>
                </a:solidFill>
                <a:cs typeface="Arial"/>
              </a:rPr>
              <a:t>mmunol 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5.5)</a:t>
            </a:r>
          </a:p>
          <a:p>
            <a:pPr>
              <a:spcBef>
                <a:spcPts val="200"/>
              </a:spcBef>
            </a:pPr>
            <a:r>
              <a:rPr lang="en" sz="1400" dirty="0">
                <a:solidFill>
                  <a:srgbClr val="800000"/>
                </a:solidFill>
                <a:cs typeface="Arial"/>
              </a:rPr>
              <a:t>Baranova A, </a:t>
            </a:r>
            <a:r>
              <a:rPr lang="en" sz="1400" spc="5" dirty="0">
                <a:solidFill>
                  <a:srgbClr val="800000"/>
                </a:solidFill>
                <a:cs typeface="Arial"/>
              </a:rPr>
              <a:t>Maltseva DV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, </a:t>
            </a:r>
            <a:r>
              <a:rPr lang="en" sz="1400" dirty="0">
                <a:solidFill>
                  <a:srgbClr val="800000"/>
                </a:solidFill>
                <a:cs typeface="Arial"/>
              </a:rPr>
              <a:t>…, </a:t>
            </a:r>
            <a:r>
              <a:rPr lang="en" sz="1400" dirty="0" err="1">
                <a:solidFill>
                  <a:srgbClr val="800000"/>
                </a:solidFill>
                <a:cs typeface="Arial"/>
              </a:rPr>
              <a:t>Tonevitsky</a:t>
            </a:r>
            <a:r>
              <a:rPr lang="en" sz="1400" dirty="0">
                <a:solidFill>
                  <a:srgbClr val="800000"/>
                </a:solidFill>
                <a:cs typeface="Arial"/>
              </a:rPr>
              <a:t> A </a:t>
            </a:r>
            <a:r>
              <a:rPr lang="ru-RU" sz="1400" dirty="0">
                <a:solidFill>
                  <a:srgbClr val="800000"/>
                </a:solidFill>
                <a:cs typeface="Arial"/>
              </a:rPr>
              <a:t> </a:t>
            </a:r>
            <a:r>
              <a:rPr lang="en" sz="1400" dirty="0">
                <a:solidFill>
                  <a:srgbClr val="800000"/>
                </a:solidFill>
                <a:cs typeface="Arial"/>
              </a:rPr>
              <a:t>(2018). Adipose may actively delay progression of NAFLD by releasing tumor‐suppressing, anti‐fibrotic miR‐122 into circulation. </a:t>
            </a:r>
            <a:r>
              <a:rPr lang="en" sz="1400" b="1" i="1" dirty="0">
                <a:solidFill>
                  <a:srgbClr val="800000"/>
                </a:solidFill>
                <a:cs typeface="Arial"/>
              </a:rPr>
              <a:t>Obes Rev 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9.9)</a:t>
            </a:r>
            <a:endParaRPr lang="en" sz="1400" dirty="0">
              <a:solidFill>
                <a:srgbClr val="800000"/>
              </a:solidFill>
              <a:cs typeface="Arial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CE4228C-8AF3-481E-87B5-D13A39D5991F}"/>
              </a:ext>
            </a:extLst>
          </p:cNvPr>
          <p:cNvGrpSpPr/>
          <p:nvPr/>
        </p:nvGrpSpPr>
        <p:grpSpPr>
          <a:xfrm>
            <a:off x="432813" y="5395212"/>
            <a:ext cx="5262341" cy="893204"/>
            <a:chOff x="2938168" y="1061942"/>
            <a:chExt cx="5262341" cy="8932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447D3F-CAD8-4EC1-9A07-290C1EB0D63C}"/>
                </a:ext>
              </a:extLst>
            </p:cNvPr>
            <p:cNvSpPr txBox="1"/>
            <p:nvPr/>
          </p:nvSpPr>
          <p:spPr>
            <a:xfrm>
              <a:off x="2938168" y="1216482"/>
              <a:ext cx="139893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Фиброз / поздние стадии НАЖБП </a:t>
              </a:r>
              <a:endParaRPr lang="en-US" sz="1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9D5612-026B-4DA0-998D-88519BC5ADA0}"/>
                </a:ext>
              </a:extLst>
            </p:cNvPr>
            <p:cNvSpPr txBox="1"/>
            <p:nvPr/>
          </p:nvSpPr>
          <p:spPr>
            <a:xfrm>
              <a:off x="6943820" y="1254736"/>
              <a:ext cx="1256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Нарушение метаболизма </a:t>
              </a:r>
              <a:endParaRPr lang="en-US" sz="1400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3AF7FE2-BF60-4D4A-A26E-33D7052B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56192" y="1061942"/>
              <a:ext cx="2565949" cy="848885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853E914-87E8-4DDA-B20A-379FB2AC1D48}"/>
              </a:ext>
            </a:extLst>
          </p:cNvPr>
          <p:cNvGrpSpPr/>
          <p:nvPr/>
        </p:nvGrpSpPr>
        <p:grpSpPr>
          <a:xfrm>
            <a:off x="659658" y="4513780"/>
            <a:ext cx="4913680" cy="881432"/>
            <a:chOff x="6282640" y="2366130"/>
            <a:chExt cx="4913680" cy="881432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60F4A0A-F336-46B5-A827-FB40EB33A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66986" y="2366130"/>
              <a:ext cx="2565948" cy="88143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D871C8-B586-463B-9CBF-449101BD29AE}"/>
                </a:ext>
              </a:extLst>
            </p:cNvPr>
            <p:cNvSpPr txBox="1"/>
            <p:nvPr/>
          </p:nvSpPr>
          <p:spPr>
            <a:xfrm>
              <a:off x="6282640" y="2612271"/>
              <a:ext cx="13989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Здоровая печень</a:t>
              </a:r>
              <a:endParaRPr lang="en-US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08E25B-9751-4283-8AB8-9492BF8C265A}"/>
                </a:ext>
              </a:extLst>
            </p:cNvPr>
            <p:cNvSpPr txBox="1"/>
            <p:nvPr/>
          </p:nvSpPr>
          <p:spPr>
            <a:xfrm>
              <a:off x="9939631" y="2503306"/>
              <a:ext cx="125668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Здоровая</a:t>
              </a:r>
              <a:endParaRPr lang="en-US" sz="1400" dirty="0"/>
            </a:p>
            <a:p>
              <a:pPr algn="ctr"/>
              <a:r>
                <a:rPr lang="ru-RU" sz="1400" dirty="0"/>
                <a:t>жировая ткань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3984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молекулярных инструментов для исследования живых систем (А.В.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Аралов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ЦИАНИНОВЫЕ КРАСИТЕЛИ НА ОСНОВЕ БЕНЗОТИАЗОЛА – ФЛУОРЕСЦЕНТНЫЕ «РАЗГОРАЮЩИЕСЯ» ЗОНДЫ 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ДЛЯ ДЕТЕКЦИИ ДУПЛЕКСОВ И КВАДРУПЛЕКСОВ ДНК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5CF92D3-5122-48AC-8411-93564D45F3CC}"/>
              </a:ext>
            </a:extLst>
          </p:cNvPr>
          <p:cNvSpPr/>
          <p:nvPr/>
        </p:nvSpPr>
        <p:spPr>
          <a:xfrm>
            <a:off x="283446" y="1070687"/>
            <a:ext cx="6006518" cy="505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BFEDCD2-BFFF-4795-B4FE-CCC7FF1F8034}"/>
              </a:ext>
            </a:extLst>
          </p:cNvPr>
          <p:cNvSpPr txBox="1"/>
          <p:nvPr/>
        </p:nvSpPr>
        <p:spPr>
          <a:xfrm>
            <a:off x="6520873" y="1070687"/>
            <a:ext cx="5534882" cy="4705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Получены аналоги бензотиазолового оранжевого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(БО)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одним,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двумя или тремя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метилбензотиазолилметилиденовыми заместителями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1-метилпиридиниевом кольце. 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Проанализированы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параметры флуоресценции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известных и 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комплексах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структурами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ДНК,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включая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G-квадруплексы (G4)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i-мотивы (IM).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Все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эффективно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G4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оц-ДНК.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Би-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тризамещенные производные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имели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основном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сходные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распределения относительных интенсивностей флуоресценции. 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Монозамещенные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производные показали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повышенную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чувствительность к параллельным G4.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Все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особенно чувствительны к структуре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G4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дополнительным  дуплексным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модулем (тромбин-связывающий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аптамер TBA31).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частности,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БО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показал значительное (160-кратное) увеличение квантового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выхода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комплексе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 TBA31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сравнению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 свободным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красителем.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Моно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/дизамещенные производные показали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свою применимость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зондов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отслеживания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образования</a:t>
            </a:r>
            <a:r>
              <a:rPr sz="1400" spc="9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G4.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Turaev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AV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Benzothiazole-based cyanines as fluorescent “light-up” probes for duplex and quadruplex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DNA</a:t>
            </a:r>
            <a:r>
              <a:rPr sz="1400" b="1" spc="10" dirty="0">
                <a:solidFill>
                  <a:srgbClr val="800000"/>
                </a:solidFill>
                <a:cs typeface="Arial"/>
              </a:rPr>
              <a:t>.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Biochimie</a:t>
            </a:r>
            <a:r>
              <a:rPr sz="1400" b="1" i="1" spc="6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3.362)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8036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89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молекулярных инструментов для исследования живых систем (А.В.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Аралов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МОЛЕКУЛЯРНЫЕ ИНСТРУМЕНТЫ ДЛЯ СТАБИЛИЗАЦИИ НЕКАНОНИЧЕСКИХ ВТОРИЧНЫХ СТРУКТУР  НУКЛЕИНОВЫХ КИСЛОТ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94AD178-9AB9-4D2D-9CA4-085B93EB1D08}"/>
              </a:ext>
            </a:extLst>
          </p:cNvPr>
          <p:cNvSpPr/>
          <p:nvPr/>
        </p:nvSpPr>
        <p:spPr>
          <a:xfrm>
            <a:off x="252235" y="1011530"/>
            <a:ext cx="6518019" cy="5191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8560174-7F8F-475B-B647-3559D25A4061}"/>
              </a:ext>
            </a:extLst>
          </p:cNvPr>
          <p:cNvSpPr txBox="1"/>
          <p:nvPr/>
        </p:nvSpPr>
        <p:spPr>
          <a:xfrm>
            <a:off x="7259782" y="1011530"/>
            <a:ext cx="4795973" cy="31239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Разработаны лиганды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модификации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нуклеиновых оснований для стабилизации неканонических вторичных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структур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нуклеиновых</a:t>
            </a:r>
            <a:r>
              <a:rPr sz="1400" spc="4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кислот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lang="ru-RU" sz="1400" dirty="0">
              <a:cs typeface="Arial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S</a:t>
            </a:r>
            <a:r>
              <a:rPr sz="1400" spc="5" dirty="0" err="1">
                <a:solidFill>
                  <a:srgbClr val="800000"/>
                </a:solidFill>
                <a:cs typeface="Arial"/>
              </a:rPr>
              <a:t>chönrath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I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Silver(I)-mediated base pairing in parallel-stranded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DNA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involving the luminescent cytosine analog 1,3-diaza-2-oxophenoxazine.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 Inorg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Chem</a:t>
            </a:r>
            <a:r>
              <a:rPr sz="1400" b="1" i="1" spc="16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3.632)</a:t>
            </a:r>
            <a:endParaRPr lang="en-US" sz="1400" b="1" i="1" dirty="0">
              <a:solidFill>
                <a:srgbClr val="800000"/>
              </a:solidFill>
              <a:cs typeface="Arial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Zatsepin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TS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Oligonucleotide Primers with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G8AE-Clamp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Modifications for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RT-qPCR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Detection of the Low-Copy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dsRNA.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Methods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Mol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Biol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sz="1400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i="1" spc="5" dirty="0">
                <a:solidFill>
                  <a:srgbClr val="800000"/>
                </a:solidFill>
                <a:cs typeface="Arial"/>
              </a:rPr>
              <a:t>КНИГА</a:t>
            </a:r>
            <a:r>
              <a:rPr sz="1400" i="1" spc="5" dirty="0">
                <a:solidFill>
                  <a:srgbClr val="800000"/>
                </a:solidFill>
                <a:cs typeface="Arial"/>
              </a:rPr>
              <a:t>)</a:t>
            </a:r>
            <a:endParaRPr sz="1400" dirty="0">
              <a:solidFill>
                <a:srgbClr val="800000"/>
              </a:solidFill>
              <a:cs typeface="Arial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305435" algn="l"/>
              </a:tabLst>
            </a:pPr>
            <a:r>
              <a:rPr lang="en-US" sz="1400" spc="5" dirty="0" err="1">
                <a:solidFill>
                  <a:srgbClr val="800000"/>
                </a:solidFill>
                <a:cs typeface="Arial"/>
              </a:rPr>
              <a:t>T</a:t>
            </a:r>
            <a:r>
              <a:rPr sz="1400" spc="5" dirty="0" err="1">
                <a:solidFill>
                  <a:srgbClr val="800000"/>
                </a:solidFill>
                <a:cs typeface="Arial"/>
              </a:rPr>
              <a:t>svetkov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VB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DNA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i-Motifs With Guanidino-i-Clamp Residues: The Counterplay Between Kinetics and Thermodynamics and Implications for the Design of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pH</a:t>
            </a:r>
            <a:r>
              <a:rPr sz="1400" spc="21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Sensors.</a:t>
            </a:r>
            <a:r>
              <a:rPr lang="ru-RU"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Comput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 Struct Biotechnol </a:t>
            </a:r>
            <a:r>
              <a:rPr sz="1400" b="1" i="1" spc="10" dirty="0">
                <a:solidFill>
                  <a:srgbClr val="800000"/>
                </a:solidFill>
                <a:cs typeface="Arial"/>
              </a:rPr>
              <a:t>J</a:t>
            </a:r>
            <a:r>
              <a:rPr sz="1400" b="1" i="1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4.72)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0395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ФУНКЦИОНИРОВАНИЯ ЖИВЫХ СИСТЕМ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академик О.А. Донцова)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191703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1614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МЕТАБОЛИЗМА И РЕДОКС-БИОЛОГИИ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В.В. Белоусов)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4298892"/>
              </p:ext>
            </p:extLst>
          </p:nvPr>
        </p:nvGraphicFramePr>
        <p:xfrm>
          <a:off x="136245" y="1133514"/>
          <a:ext cx="11919510" cy="2967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1373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 молекулярных технологий (В.В. Белоусов)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ВИЗУАЛИЗАЦИЯ РАБОТЫ АНТИОКСИДАНТНЫХ СИСТЕМ ХЕМОГЕНЕТИЧЕСКИМИ МЕТОДАМИ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8C65BF32-8D4D-4771-B4B1-D614CDB9E14C}"/>
              </a:ext>
            </a:extLst>
          </p:cNvPr>
          <p:cNvSpPr/>
          <p:nvPr/>
        </p:nvSpPr>
        <p:spPr>
          <a:xfrm>
            <a:off x="363089" y="1070686"/>
            <a:ext cx="5363456" cy="2321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650A435-C1FC-44A8-B67F-F5203D0079DA}"/>
              </a:ext>
            </a:extLst>
          </p:cNvPr>
          <p:cNvSpPr txBox="1"/>
          <p:nvPr/>
        </p:nvSpPr>
        <p:spPr>
          <a:xfrm>
            <a:off x="6031345" y="972868"/>
            <a:ext cx="5995555" cy="23820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525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Пероксид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водорода образуется под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действием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ряда ферментов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выполняет сигнальные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функции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локально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тех компартментах,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которых образуется. Его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диффузия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внутри  клетки ограничена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действием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антиоксидантных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10" dirty="0" err="1">
                <a:solidFill>
                  <a:srgbClr val="282A2B"/>
                </a:solidFill>
                <a:cs typeface="Arial"/>
              </a:rPr>
              <a:t>систем</a:t>
            </a:r>
            <a:r>
              <a:rPr lang="ru-RU" sz="1400" spc="10" dirty="0">
                <a:solidFill>
                  <a:srgbClr val="282A2B"/>
                </a:solidFill>
                <a:cs typeface="Arial"/>
              </a:rPr>
              <a:t>.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Это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способствует возникновению локально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повышенных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концентраций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АФК,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достаточных для осуществления регуляторных  функций, при этом не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вызывающих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повреждений.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данный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момент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 до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конца ясен вклад каждой отдельной антиоксидантной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системы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этот процесс. Визуализация работы  антиоксидантных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достаточно сложна: ферменты, генерирующие пероксид водорода,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имеют свой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паттерн локализации,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основные члены антиоксидантных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систем,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при этом оба паттерна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малоизучены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.</a:t>
            </a:r>
            <a:endParaRPr sz="1400" dirty="0">
              <a:cs typeface="Arial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4A26CA05-C6A5-4697-86AD-BD07DCCD24C6}"/>
              </a:ext>
            </a:extLst>
          </p:cNvPr>
          <p:cNvSpPr txBox="1"/>
          <p:nvPr/>
        </p:nvSpPr>
        <p:spPr>
          <a:xfrm>
            <a:off x="381561" y="3458092"/>
            <a:ext cx="11833104" cy="24590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Для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решения этой проблемы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лаборатории Белоусова использовали принципы хемогенетики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синтетической биологии. Фермент оксидаза Д-аминокислот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(ДААО),  осуществляющий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окислительное дезаминирование Д-аминокислот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образованием пероксида водорода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качестве побочного продукта,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уже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успехом использовался для  контролируемой продукции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H2O2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различных типах клеток,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in vivo.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С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специального пептидного сигнала этот фермент направляли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клеточное ядро,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 чувствительный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 пероксиду водорода биосенсор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HyPer3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-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матрикс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митохондрий.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Оба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компартмента сохраняли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позиции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клетке на протяжении времени, достаточного для  визуализации градиента пероксида водорода. Данный градиент формировался после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активации ДААО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добавкой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Д-аминокислоты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результате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действия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антиоксидантных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систем,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препятствовавших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диффузии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образующегося H2O2. Далее, используя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специфичные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ингибиторы,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показано,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ключевую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ограничении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диффузии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пероксида водорода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цитоплазме клеток HeLa Kyoto играет тиоредоксиновый путь.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этом одинаково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важны оказываются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как тиоредоксинредуктазы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цитоплазме, так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митохондриях. Созданная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позволяет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будущем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изучать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вклады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антиоксидантных ферментов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формирование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локального редокс-баланса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различных типах клеток,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 также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осуществлять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простые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скрининги веществ,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воздействующих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антиоксидантные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системы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клеток.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Mishina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NM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Which antioxidant system shapes </a:t>
            </a:r>
            <a:r>
              <a:rPr sz="1400" dirty="0">
                <a:solidFill>
                  <a:srgbClr val="800000"/>
                </a:solidFill>
                <a:cs typeface="Arial"/>
              </a:rPr>
              <a:t>intracellular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H2O2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gradients?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Antioxid Redox Signal</a:t>
            </a:r>
            <a:r>
              <a:rPr sz="1400" b="1" i="1" spc="6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5.828)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6830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69108"/>
            <a:ext cx="1127900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метаболических основ патологии (Д.С. Билан)  </a:t>
            </a:r>
            <a:b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молекулярных технологий (В.В. Белоусов)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ГЕНЕТИЧЕСКИ КОДИРУЕМЫЙ ИНДИКАТОР Grx1-roCherry НА ОСНОВЕ КРАСНОГО ФЛУОРЕСЦЕНТНОГО  БЕЛКА ДЛЯ РЕГИСТРАЦИИ РЕДОКС-СТАТУСА ПУЛА ГЛУТАТИОНА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DC3FFBC-AB14-45FB-87FD-D0E35E0A5A43}"/>
              </a:ext>
            </a:extLst>
          </p:cNvPr>
          <p:cNvSpPr/>
          <p:nvPr/>
        </p:nvSpPr>
        <p:spPr>
          <a:xfrm>
            <a:off x="363090" y="1158546"/>
            <a:ext cx="6194728" cy="4743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5785E6B-969F-43E1-A165-F7A395B77686}"/>
              </a:ext>
            </a:extLst>
          </p:cNvPr>
          <p:cNvSpPr txBox="1"/>
          <p:nvPr/>
        </p:nvSpPr>
        <p:spPr>
          <a:xfrm>
            <a:off x="6833763" y="1028022"/>
            <a:ext cx="5193137" cy="4336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5" dirty="0">
                <a:solidFill>
                  <a:srgbClr val="282A2B"/>
                </a:solidFill>
                <a:cs typeface="Arial"/>
              </a:rPr>
              <a:t>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разработали генетически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кодируемый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биосенсор для регистрации редокс-состояния пула глутатиона (соотношение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2GSH/GSSG)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 основе красного флуоресцентного белка  mCherry. Структура флуоресцентного белка содержит пару редокс-активных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аминокислотных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остатков цистеина, которые вовлечены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реакции тиол-дисульфидного обмена  внутриклеточных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систем.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Флуоресцентный сигнал биосенсора отражает редокс-состояние глутатиона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исследуемой системе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благодаря спектральному различию окисленной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восстановленной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белка.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Для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улучшения кинетических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свойств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биосенсора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его структуру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был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добавлен человеческий глутаредоксин-1.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Биосенсор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Grx1-roCherry является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надежным инструментом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исследования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динамики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изменения соотношения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2GSH/GSSG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реальном времени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различных биологических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системах, в том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числе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комбинации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другими спектрально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различающимися версиями в режиме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мультипараметрической</a:t>
            </a:r>
            <a:r>
              <a:rPr sz="1400" spc="-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микроскопии.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Shokhina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AG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(2018)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Red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fluorescent redox-sensitive biosensor Grx1-roCherry.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Redox Biol</a:t>
            </a:r>
            <a:r>
              <a:rPr sz="1400" b="1" i="1" spc="4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7.793)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981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МЕТАБОЛИЗМА И РЕДОКС-БИОЛОГИИ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В.В. Белоусов)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693667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6096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ФИБХ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академик А.И. Мирошников)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8972824"/>
              </p:ext>
            </p:extLst>
          </p:nvPr>
        </p:nvGraphicFramePr>
        <p:xfrm>
          <a:off x="136245" y="1133514"/>
          <a:ext cx="11919510" cy="2542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8514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279367"/>
            <a:ext cx="11279007" cy="50270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2700">
              <a:lnSpc>
                <a:spcPts val="1560"/>
              </a:lnSpc>
              <a:spcBef>
                <a:spcPts val="100"/>
              </a:spcBef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химии пептидов (В.Н.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Азев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12700">
              <a:lnSpc>
                <a:spcPts val="1560"/>
              </a:lnSpc>
            </a:pP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белков гормональной регуляции (А.А.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Белогуров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ОПТИМИЗАЦИЯ МЕТОДА ПОЛУЧЕНИЯ ФАРМАЦЕВТИЧЕСКОЙ СУБСТАНЦИИ НА ОСНОВЕ Nα-АЦЕТИЛ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С-КОНЦЕВОЙ АМИДНОЙ ФОРМЫ ПЕПТИДА HLDF-6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204C10F-8826-4078-8363-CB577FB1B881}"/>
              </a:ext>
            </a:extLst>
          </p:cNvPr>
          <p:cNvSpPr/>
          <p:nvPr/>
        </p:nvSpPr>
        <p:spPr>
          <a:xfrm>
            <a:off x="363090" y="1041180"/>
            <a:ext cx="7349274" cy="4991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3B60E30-662B-4502-9A81-CD6E00239543}"/>
              </a:ext>
            </a:extLst>
          </p:cNvPr>
          <p:cNvSpPr txBox="1"/>
          <p:nvPr/>
        </p:nvSpPr>
        <p:spPr>
          <a:xfrm>
            <a:off x="7897091" y="1226953"/>
            <a:ext cx="4158664" cy="46903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Очевидные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стандартные подходы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которых реализуются различные твёрдофазные методологии синтеза пептидов приводят либо к образцам ФС, которые не удовлетворяют  требованиям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ГФ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РФ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 норме содержания родственных примесей, либо к образцам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ФС с низким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содержанием целевого продукта.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Реализован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оптимизированные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метод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получения  образцов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ФС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котором амидная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шестичленного пептида синтезируется методом конденсации фрагментов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растворе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подвергается процессу очистки. Ацетильная группа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вводится 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пептид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нестандартного превращения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котором активированные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эфиры 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азолиды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уксусной кислоты взаимодействуют 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различными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солевыми формами  слабых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органических кислот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амидной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формы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пептида HLDF-6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органических растворителях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отсутствии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оснований.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 err="1">
                <a:solidFill>
                  <a:srgbClr val="800000"/>
                </a:solidFill>
                <a:cs typeface="Arial"/>
              </a:rPr>
              <a:t>Zolotarev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YuA 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Proteolytic Hydrolysis of the Antitumor Peptide HLDF-6-AA in Blood Plasma.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Russ. J. Bioorganic Chem.</a:t>
            </a:r>
            <a:r>
              <a:rPr sz="1400" b="1" i="1" spc="8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0.794)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0254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молекулярной биотехнологии (Г.В. </a:t>
            </a:r>
            <a:r>
              <a:rPr lang="ru-RU" sz="1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Микулинская</a:t>
            </a:r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КАЛЬЦИЙ-ИНДУЦИРУЕМАЯ АКТИВАЦИЯ ЭНДОЛИЗИНА БАКТЕРИОФАГА Т5 ОПОСРЕДУЕТ ЛИЗИС  БАКТЕРИАЛЬНОЙ КЛЕТКИ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8165DEF4-CA2E-49C5-BDC6-75AD84CB6086}"/>
              </a:ext>
            </a:extLst>
          </p:cNvPr>
          <p:cNvSpPr/>
          <p:nvPr/>
        </p:nvSpPr>
        <p:spPr>
          <a:xfrm>
            <a:off x="363090" y="1041181"/>
            <a:ext cx="7995819" cy="4611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1B951DE-FF86-4AD3-A77B-0D3F6DED03A5}"/>
              </a:ext>
            </a:extLst>
          </p:cNvPr>
          <p:cNvSpPr txBox="1"/>
          <p:nvPr/>
        </p:nvSpPr>
        <p:spPr>
          <a:xfrm>
            <a:off x="8488217" y="1205345"/>
            <a:ext cx="3567537" cy="484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Изучена кальциевая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активация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эндолизина бактериофага Т5.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структуре фермента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помощью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сайт-направленного мутагенеза обнаружена неканоническая EF-подобная кальций-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связывающая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петля.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Предложена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модель регуляции фаголизиса бактериальной клетки,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учитывающая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роль ионов кальция.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Выдвинуто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предположение, что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связывание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периплазматического кальция стабилизирует структуру фермента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каталитически активной «открытой» конформации.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Это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первое исследование роли кальция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регуляции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лизиса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бактерии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бактериофагом.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r>
              <a:rPr sz="1400" spc="5" dirty="0">
                <a:solidFill>
                  <a:srgbClr val="800000"/>
                </a:solidFill>
                <a:cs typeface="Arial"/>
              </a:rPr>
              <a:t>Kovalenko </a:t>
            </a:r>
            <a:r>
              <a:rPr sz="1400" spc="15" dirty="0">
                <a:solidFill>
                  <a:srgbClr val="800000"/>
                </a:solidFill>
                <a:cs typeface="Arial"/>
              </a:rPr>
              <a:t>AO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и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др. (2019) Investigation of the calcium-induced activation of the bacteriophage </a:t>
            </a:r>
            <a:r>
              <a:rPr sz="1400" spc="10" dirty="0">
                <a:solidFill>
                  <a:srgbClr val="800000"/>
                </a:solidFill>
                <a:cs typeface="Arial"/>
              </a:rPr>
              <a:t>T5 </a:t>
            </a:r>
            <a:r>
              <a:rPr sz="1400" spc="5" dirty="0">
                <a:solidFill>
                  <a:srgbClr val="800000"/>
                </a:solidFill>
                <a:cs typeface="Arial"/>
              </a:rPr>
              <a:t>peptidoglycan hydrolase promoting host cell lysis. </a:t>
            </a:r>
            <a:r>
              <a:rPr sz="1400" b="1" i="1" spc="5" dirty="0" err="1">
                <a:solidFill>
                  <a:srgbClr val="800000"/>
                </a:solidFill>
                <a:cs typeface="Arial"/>
              </a:rPr>
              <a:t>Metallomics</a:t>
            </a:r>
            <a:r>
              <a:rPr sz="1400" b="1" i="1" spc="110" dirty="0">
                <a:solidFill>
                  <a:srgbClr val="800000"/>
                </a:solidFill>
                <a:cs typeface="Arial"/>
              </a:rPr>
              <a:t>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(</a:t>
            </a:r>
            <a:r>
              <a:rPr lang="ru-RU" sz="1400" b="1" i="1" spc="5" dirty="0">
                <a:solidFill>
                  <a:srgbClr val="800000"/>
                </a:solidFill>
                <a:cs typeface="Arial"/>
              </a:rPr>
              <a:t>ИФ </a:t>
            </a:r>
            <a:r>
              <a:rPr sz="1400" b="1" i="1" spc="5" dirty="0">
                <a:solidFill>
                  <a:srgbClr val="800000"/>
                </a:solidFill>
                <a:cs typeface="Arial"/>
              </a:rPr>
              <a:t>3.571)</a:t>
            </a:r>
            <a:endParaRPr sz="1400" b="1" dirty="0">
              <a:solidFill>
                <a:srgbClr val="8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8399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ФИБХ 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академик А.И. Мирошников)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0650242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3016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99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26050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БИОЛОГИЧЕСКИХ ИСПЫТАНИЙ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 А.Н. Мурашев)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743225"/>
              </p:ext>
            </p:extLst>
          </p:nvPr>
        </p:nvGraphicFramePr>
        <p:xfrm>
          <a:off x="136245" y="1133514"/>
          <a:ext cx="11919510" cy="363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8900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363090" y="643692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Лаборатория биологических испытаний (И.А. Дьяченко)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ЕВРОПЕЙСКОЕ ХИМИЧЕСКОЕ АГЕНТСТВО ПРИЗНАЛО РЕЗУЛЬТАТЫ НЕКЛИНИЧЕСКИХ ИССЛЕДОВАНИЙ,  ПРОВЕДЕННЫХ В ИСПЫТАТЕЛЬНОМ ЦЕНТРЕ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BAC7685-B72D-4297-AA41-2AC8AF058512}"/>
              </a:ext>
            </a:extLst>
          </p:cNvPr>
          <p:cNvSpPr/>
          <p:nvPr/>
        </p:nvSpPr>
        <p:spPr>
          <a:xfrm>
            <a:off x="3659377" y="993057"/>
            <a:ext cx="5235241" cy="3957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2F73250-1E08-4F99-BB27-465FF046FC7B}"/>
              </a:ext>
            </a:extLst>
          </p:cNvPr>
          <p:cNvSpPr txBox="1"/>
          <p:nvPr/>
        </p:nvSpPr>
        <p:spPr>
          <a:xfrm>
            <a:off x="363090" y="4916731"/>
            <a:ext cx="11692665" cy="11791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10" dirty="0">
                <a:solidFill>
                  <a:srgbClr val="282A2B"/>
                </a:solidFill>
                <a:cs typeface="Arial"/>
              </a:rPr>
              <a:t>На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базе отдела биологических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испытаний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создан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Испытательный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центр, который выполняет неклинические исследования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соответствии с Принципами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надлежащей лабораторной  практики (GLP)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руководствами Организации экономического сотрудничества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развития (OECD).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12700" marR="5080">
              <a:spcBef>
                <a:spcPts val="95"/>
              </a:spcBef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Результаты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неклинических исследований, выполненных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этом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 err="1">
                <a:solidFill>
                  <a:srgbClr val="282A2B"/>
                </a:solidFill>
                <a:cs typeface="Arial"/>
              </a:rPr>
              <a:t>центре</a:t>
            </a:r>
            <a:r>
              <a:rPr lang="ru-RU" sz="1400" spc="5" dirty="0">
                <a:solidFill>
                  <a:srgbClr val="282A2B"/>
                </a:solidFill>
                <a:cs typeface="Arial"/>
              </a:rPr>
              <a:t>,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 размещены 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сайте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Европейского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Химического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Агенства, что указывает на то, что он отвечают критериям международной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системы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взаимного признания результатов  неклинических исследований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(OECD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Mutual Acceptannce of Data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(MAD)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system).</a:t>
            </a: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1807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СТАТИСТИКА 2019 </a:t>
            </a:r>
            <a:r>
              <a:rPr lang="ru-RU" sz="14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(в скобках указана медиана по всем отделам)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БИОЛОГИЧЕСКИХ ИСПЫТАНИЙ</a:t>
            </a:r>
            <a:r>
              <a:rPr lang="ru-RU" sz="2000" b="1" spc="-5" dirty="0">
                <a:solidFill>
                  <a:srgbClr val="282A2B"/>
                </a:solidFill>
                <a:latin typeface="Arial"/>
                <a:cs typeface="Arial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(рук.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д.б.н.  А.Н. Мурашев)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240F636-4F94-45D7-812A-C580D42C8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6011338"/>
              </p:ext>
            </p:extLst>
          </p:nvPr>
        </p:nvGraphicFramePr>
        <p:xfrm>
          <a:off x="370703" y="1050207"/>
          <a:ext cx="11685051" cy="508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4662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ОТДЕЛА</a:t>
            </a:r>
            <a:endParaRPr lang="ru-RU" sz="1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9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ОТДЕЛЬНЫЕ ЛАБОРАТОРИИ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95ACCFB-23FE-4191-A41C-964962DA6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720949"/>
              </p:ext>
            </p:extLst>
          </p:nvPr>
        </p:nvGraphicFramePr>
        <p:xfrm>
          <a:off x="136245" y="1133514"/>
          <a:ext cx="11919510" cy="363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074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 «Учебно-научный центр» (Т.В. Овчинникова)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84537"/>
            <a:ext cx="11159828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НОВЫЕ АНТИМИКРОБНЫЕ ПЕПТИДЫ ИЗ ЛЕЙКОЦИТОВ КОЗЫ </a:t>
            </a:r>
            <a:r>
              <a:rPr lang="ru-RU" sz="1600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CAPRA HIRCUS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705CBA9-A8E9-46A3-9222-06ED6B20E7CF}"/>
              </a:ext>
            </a:extLst>
          </p:cNvPr>
          <p:cNvSpPr/>
          <p:nvPr/>
        </p:nvSpPr>
        <p:spPr>
          <a:xfrm>
            <a:off x="363090" y="1070687"/>
            <a:ext cx="6277855" cy="4858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BF8CD85-079B-4E9B-8AD4-0A50DE4D3AFE}"/>
              </a:ext>
            </a:extLst>
          </p:cNvPr>
          <p:cNvSpPr txBox="1"/>
          <p:nvPr/>
        </p:nvSpPr>
        <p:spPr>
          <a:xfrm>
            <a:off x="6742546" y="1070687"/>
            <a:ext cx="5313210" cy="52905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dirty="0"/>
              <a:t>В рамках работы по изучению антимикробных пептидов (АМП) животных, проводимой в Учебно-научном центре ИБХ РАН, были изучены биологические свойства новых защитных  пептидов из лейкоцитов козы </a:t>
            </a:r>
            <a:r>
              <a:rPr sz="1400" i="1" dirty="0"/>
              <a:t>Capra hircus </a:t>
            </a:r>
            <a:r>
              <a:rPr sz="1400" dirty="0"/>
              <a:t>– α-спиральный пептид ChMAP-28 и пролин-богатый пептид mini-ChBac7.5Nα. </a:t>
            </a:r>
            <a:endParaRPr lang="ru-RU" sz="1400" dirty="0"/>
          </a:p>
          <a:p>
            <a:pPr marL="252000" marR="5080" indent="-2520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dirty="0"/>
              <a:t>В ходе работы были получены рекомбинантные аналоги  природных АМП и изучен молекулярный механизм их действия. </a:t>
            </a:r>
            <a:endParaRPr lang="ru-RU" sz="1400" dirty="0"/>
          </a:p>
          <a:p>
            <a:pPr marL="252000" marR="5080" indent="-2520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dirty="0" err="1"/>
              <a:t>Показано</a:t>
            </a:r>
            <a:r>
              <a:rPr sz="1400" dirty="0"/>
              <a:t> выраженное синергическое действие защитных пептидов козы </a:t>
            </a:r>
            <a:r>
              <a:rPr sz="1400" i="1" dirty="0"/>
              <a:t>Capra hircus </a:t>
            </a:r>
            <a:r>
              <a:rPr sz="1400" dirty="0"/>
              <a:t>в отношении  мультирезистентных бактерий. </a:t>
            </a:r>
            <a:endParaRPr lang="ru-RU" sz="1400" dirty="0"/>
          </a:p>
          <a:p>
            <a:pPr marL="252000" marR="5080" indent="-2520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dirty="0" err="1"/>
              <a:t>Присутствие</a:t>
            </a:r>
            <a:r>
              <a:rPr sz="1400" dirty="0"/>
              <a:t> ChMAP-28 препятствует возникновению устойчивости к пролин-богатым антимикробным пептидам, действующим на рибосому.</a:t>
            </a:r>
          </a:p>
          <a:p>
            <a:pPr marL="252000" marR="431165" indent="-2520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dirty="0"/>
              <a:t>Показана выраженная активность ChMAP-28 в отношении раковых клеток и предположен молекулярный механизм противоопухолевого действия пептида. </a:t>
            </a:r>
            <a:endParaRPr lang="ru-RU" sz="1400" dirty="0"/>
          </a:p>
          <a:p>
            <a:pPr marL="252000" marR="431165" indent="-25200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dirty="0" err="1"/>
              <a:t>По</a:t>
            </a:r>
            <a:r>
              <a:rPr sz="1400" dirty="0"/>
              <a:t> результатам  исследования опубликованы две статьи в журналах Q1 и получен патент РФ.</a:t>
            </a:r>
          </a:p>
          <a:p>
            <a:pPr>
              <a:spcAft>
                <a:spcPts val="600"/>
              </a:spcAft>
            </a:pPr>
            <a:r>
              <a:rPr sz="1200" dirty="0" err="1"/>
              <a:t>Emelianova</a:t>
            </a:r>
            <a:r>
              <a:rPr sz="1200" dirty="0"/>
              <a:t> AA и др. (</a:t>
            </a:r>
            <a:r>
              <a:rPr sz="1600" dirty="0"/>
              <a:t>2018</a:t>
            </a:r>
            <a:r>
              <a:rPr sz="1200" dirty="0"/>
              <a:t>) Anticancer Аctivity of the Goat Antimicrobial Peptide ChMAP-28. </a:t>
            </a:r>
            <a:r>
              <a:rPr sz="1200" b="1" i="1" dirty="0"/>
              <a:t>Front </a:t>
            </a:r>
            <a:r>
              <a:rPr sz="1200" b="1" i="1" dirty="0" err="1"/>
              <a:t>Pharmacol</a:t>
            </a:r>
            <a:r>
              <a:rPr sz="1200" b="1" i="1" dirty="0"/>
              <a:t> (</a:t>
            </a:r>
            <a:r>
              <a:rPr lang="ru-RU" sz="1200" b="1" i="1" dirty="0"/>
              <a:t>ИФ </a:t>
            </a:r>
            <a:r>
              <a:rPr sz="1200" b="1" i="1" dirty="0"/>
              <a:t>3.845)</a:t>
            </a:r>
            <a:endParaRPr lang="ru-RU" sz="1200" b="1" i="1" dirty="0"/>
          </a:p>
          <a:p>
            <a:pPr>
              <a:spcAft>
                <a:spcPts val="600"/>
              </a:spcAft>
            </a:pPr>
            <a:r>
              <a:rPr lang="en-US" sz="1200" dirty="0" err="1"/>
              <a:t>Panteleev</a:t>
            </a:r>
            <a:r>
              <a:rPr lang="en-US" sz="1200" dirty="0"/>
              <a:t> PV и </a:t>
            </a:r>
            <a:r>
              <a:rPr lang="en-US" sz="1200" dirty="0" err="1"/>
              <a:t>др</a:t>
            </a:r>
            <a:r>
              <a:rPr lang="en-US" sz="1200" dirty="0"/>
              <a:t>. (</a:t>
            </a:r>
            <a:r>
              <a:rPr lang="en-US" sz="1600" dirty="0"/>
              <a:t>2018</a:t>
            </a:r>
            <a:r>
              <a:rPr lang="en-US" sz="1200" dirty="0"/>
              <a:t>) Combined antibacterial effects of goat </a:t>
            </a:r>
            <a:r>
              <a:rPr lang="en-US" sz="1200" dirty="0" err="1"/>
              <a:t>cathelicidins</a:t>
            </a:r>
            <a:r>
              <a:rPr lang="en-US" sz="1200" dirty="0"/>
              <a:t> with different mechanisms of action. </a:t>
            </a:r>
            <a:r>
              <a:rPr lang="en-US" sz="1200" b="1" i="1" dirty="0"/>
              <a:t>Front Microbiol (</a:t>
            </a:r>
            <a:r>
              <a:rPr lang="ru-RU" sz="1200" b="1" i="1" dirty="0"/>
              <a:t>ИФ </a:t>
            </a:r>
            <a:r>
              <a:rPr lang="en-US" sz="1200" b="1" i="1" dirty="0"/>
              <a:t>4.259)</a:t>
            </a:r>
            <a:endParaRPr sz="1200" b="1" i="1" dirty="0"/>
          </a:p>
        </p:txBody>
      </p:sp>
    </p:spTree>
    <p:extLst>
      <p:ext uri="{BB962C8B-B14F-4D97-AF65-F5344CB8AC3E}">
        <p14:creationId xmlns:p14="http://schemas.microsoft.com/office/powerpoint/2010/main" val="1322073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синтеза модифицированных нуклеозидов (А.И. Мирошников)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161427"/>
            <a:ext cx="1115982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ЭФФЕКТИВНЫЙ ПОДХОД К БИОСИНТЕЗУ С2,С6-ДИЗАМЕЩЕННЫХ ПУРИНОВЫХ НУКЛЕОЗИДОВ </a:t>
            </a:r>
            <a:b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  ИСПОЛЬЗОВАНИЕМ ПУРИННУКЛЕОЗИДФОСФОРИЛАЗЫ </a:t>
            </a:r>
            <a:r>
              <a:rPr lang="ru-RU" sz="1600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E. COLI </a:t>
            </a:r>
            <a:r>
              <a:rPr lang="ru-RU" sz="16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ПРОЦЕССА АРСЕНОЛИЗА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00B78A18-DF37-472E-9BF5-661D466E3C47}"/>
              </a:ext>
            </a:extLst>
          </p:cNvPr>
          <p:cNvSpPr/>
          <p:nvPr/>
        </p:nvSpPr>
        <p:spPr>
          <a:xfrm>
            <a:off x="363090" y="1041181"/>
            <a:ext cx="6322546" cy="3988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7504294A-0962-41C4-B537-8D322E845722}"/>
              </a:ext>
            </a:extLst>
          </p:cNvPr>
          <p:cNvSpPr txBox="1"/>
          <p:nvPr/>
        </p:nvSpPr>
        <p:spPr>
          <a:xfrm>
            <a:off x="7222835" y="956667"/>
            <a:ext cx="4832919" cy="45518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Aft>
                <a:spcPts val="600"/>
              </a:spcAft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Предложен способ синтеза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серии новых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нуклеозидов 3'-дезоксирибозы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соответствующих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рибозидов по реакции ферментативного трансгликозилирования.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R="5080">
              <a:spcAft>
                <a:spcPts val="600"/>
              </a:spcAft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Показано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, что  использование солей ортомышьяковой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кислоты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позволяет сдвигать равновесие ферментативной реакции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сторону образования целевых нуклеозидов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 эффективностью до 90%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конверсии.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На рисунке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для примера приведена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схема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синтеза 3'-дезоксирибозида 6-метоксигуанина.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научной практике арсенолиз используется исключительно для деградации  нуклеозидов рибо-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2-дезоксирибо рядов.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только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нашей лаборатории предложена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уже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вторая технология,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в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которой арсенат используется для высокоэффективного синтеза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новых</a:t>
            </a:r>
            <a:r>
              <a:rPr sz="1400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нуклеозидов.</a:t>
            </a:r>
            <a:endParaRPr sz="1400" dirty="0">
              <a:cs typeface="Arial"/>
            </a:endParaRPr>
          </a:p>
          <a:p>
            <a:pPr>
              <a:spcAft>
                <a:spcPts val="600"/>
              </a:spcAft>
            </a:pPr>
            <a:endParaRPr sz="1400" dirty="0">
              <a:cs typeface="Arial"/>
            </a:endParaRPr>
          </a:p>
          <a:p>
            <a:pPr marR="191770" indent="-33020">
              <a:spcAft>
                <a:spcPts val="600"/>
              </a:spcAft>
            </a:pPr>
            <a:r>
              <a:rPr sz="1400" spc="5" dirty="0">
                <a:cs typeface="Arial"/>
              </a:rPr>
              <a:t>Глава "A convenient approach to the biosynthesis of C2,C6-disubstituted purine nucleosides using </a:t>
            </a:r>
            <a:r>
              <a:rPr sz="1400" i="1" spc="10" dirty="0">
                <a:cs typeface="Arial"/>
              </a:rPr>
              <a:t>E. </a:t>
            </a:r>
            <a:r>
              <a:rPr sz="1400" i="1" spc="5" dirty="0">
                <a:cs typeface="Arial"/>
              </a:rPr>
              <a:t>coli </a:t>
            </a:r>
            <a:r>
              <a:rPr sz="1400" spc="5" dirty="0">
                <a:cs typeface="Arial"/>
              </a:rPr>
              <a:t>purine nucleoside phosphorylase and arsenolysis» будет опубликована </a:t>
            </a:r>
            <a:r>
              <a:rPr sz="1400" spc="10" dirty="0">
                <a:cs typeface="Arial"/>
              </a:rPr>
              <a:t>в </a:t>
            </a:r>
            <a:r>
              <a:rPr sz="1400" spc="5" dirty="0">
                <a:cs typeface="Arial"/>
              </a:rPr>
              <a:t>книге  “Applied Biocatalysis: The Chemist's </a:t>
            </a:r>
            <a:r>
              <a:rPr sz="1400" spc="10" dirty="0">
                <a:cs typeface="Arial"/>
              </a:rPr>
              <a:t>Enzyme </a:t>
            </a:r>
            <a:r>
              <a:rPr sz="1400" spc="5" dirty="0">
                <a:cs typeface="Arial"/>
              </a:rPr>
              <a:t>Toolkit”, Fourth Edition, 2020, Publisher</a:t>
            </a:r>
            <a:r>
              <a:rPr sz="1400" dirty="0">
                <a:cs typeface="Arial"/>
              </a:rPr>
              <a:t> </a:t>
            </a:r>
            <a:r>
              <a:rPr sz="1400" spc="5" dirty="0">
                <a:cs typeface="Arial"/>
              </a:rPr>
              <a:t>Wiley-VCH.</a:t>
            </a: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7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E9739-CAAA-4829-8935-416DC5DA4965}"/>
              </a:ext>
            </a:extLst>
          </p:cNvPr>
          <p:cNvSpPr txBox="1"/>
          <p:nvPr/>
        </p:nvSpPr>
        <p:spPr>
          <a:xfrm>
            <a:off x="136245" y="6376830"/>
            <a:ext cx="11279007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НПП «Питомник лабораторных животных» (Г.Б. Телегин)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61399"/>
            <a:ext cx="11159828" cy="7848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РАЗРАБОТКА НОВЫХ ПОДХОДОВ В СОЗДАНИИ ЭКСПЕРИМЕНТАЛЬНЫХ ЖИВОТНЫХ-БИОМОДЕЛЕЙ  </a:t>
            </a:r>
            <a:b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СОЦИАЛЬНО-ЗНАЧИМЫХ ПАТОЛОГИЧЕСКИХ СОСТОЯНИЙ ЧЕЛОВЕКА И КРИОСОХРАНЕНИЕ ГЕНЕТИЧЕСКИХ  РЕСУРСОВ, </a:t>
            </a:r>
            <a:b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5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СООТВЕТСТВИИ С МЕЖДУНАРОДНЫМИ ТРЕБОВАНИЯМИ AAALAC INTERNATIONAL И ISO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5BE3AE0-BF8D-4EFB-8438-83E22012F805}"/>
              </a:ext>
            </a:extLst>
          </p:cNvPr>
          <p:cNvSpPr/>
          <p:nvPr/>
        </p:nvSpPr>
        <p:spPr>
          <a:xfrm>
            <a:off x="363090" y="1070687"/>
            <a:ext cx="6915165" cy="505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94A59C0-162A-4D15-93B2-BBA42728211A}"/>
              </a:ext>
            </a:extLst>
          </p:cNvPr>
          <p:cNvSpPr txBox="1"/>
          <p:nvPr/>
        </p:nvSpPr>
        <p:spPr>
          <a:xfrm>
            <a:off x="7546109" y="1042780"/>
            <a:ext cx="4509646" cy="412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>
                <a:solidFill>
                  <a:srgbClr val="282A2B"/>
                </a:solidFill>
                <a:cs typeface="Arial"/>
              </a:rPr>
              <a:t>Верифицирована модель структурированной прецизионной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травмы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спинного мозга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у крыс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SPF-категории.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5" dirty="0" err="1">
                <a:solidFill>
                  <a:srgbClr val="282A2B"/>
                </a:solidFill>
                <a:cs typeface="Arial"/>
              </a:rPr>
              <a:t>Подготовлена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 заявка на получение приоритетного права  интеллектуальной собственности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«Метод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моделирования глиального рубца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–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оригинальное использование криодеструкции глиальных тканей»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«Инструмент для моделирования  глиального рубца на спинном мозге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крыс –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криоаппликатор».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Расширен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видовой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состав коллекции генетических ресурсов 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ПЛЖ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путем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получения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из питомника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лабораторных 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животных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Envigo (Израиль) уникальных для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России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лабораторных кроликов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стока NZW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SPF-категории. </a:t>
            </a:r>
            <a:endParaRPr lang="ru-RU" sz="1400" spc="5" dirty="0">
              <a:solidFill>
                <a:srgbClr val="282A2B"/>
              </a:solidFill>
              <a:cs typeface="Arial"/>
            </a:endParaRPr>
          </a:p>
          <a:p>
            <a:pPr marL="285750" marR="5080" indent="-285750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sz="1400" spc="10" dirty="0" err="1">
                <a:solidFill>
                  <a:srgbClr val="282A2B"/>
                </a:solidFill>
                <a:cs typeface="Arial"/>
              </a:rPr>
              <a:t>Система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 менеджмента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производства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мелких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лабораторных грызунов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SPF- 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категории сертифицирована компанией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SGS UK </a:t>
            </a:r>
            <a:r>
              <a:rPr sz="1400" dirty="0">
                <a:solidFill>
                  <a:srgbClr val="282A2B"/>
                </a:solidFill>
                <a:cs typeface="Arial"/>
              </a:rPr>
              <a:t>Ltd.,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как отвечающая требованиям стандарта </a:t>
            </a:r>
            <a:r>
              <a:rPr sz="1400" spc="10" dirty="0">
                <a:solidFill>
                  <a:srgbClr val="282A2B"/>
                </a:solidFill>
                <a:cs typeface="Arial"/>
              </a:rPr>
              <a:t>ISO</a:t>
            </a:r>
            <a:r>
              <a:rPr sz="1400" spc="15" dirty="0">
                <a:solidFill>
                  <a:srgbClr val="282A2B"/>
                </a:solidFill>
                <a:cs typeface="Arial"/>
              </a:rPr>
              <a:t> </a:t>
            </a:r>
            <a:r>
              <a:rPr sz="1400" spc="5" dirty="0">
                <a:solidFill>
                  <a:srgbClr val="282A2B"/>
                </a:solidFill>
                <a:cs typeface="Arial"/>
              </a:rPr>
              <a:t>9001:2015.</a:t>
            </a:r>
            <a:endParaRPr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2394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71233" y="5800418"/>
            <a:ext cx="6607180" cy="955565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АНАЛИЗ ПУБЛИКАЦИОННОЙ АКТИВНОСТИ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id="{6D27A06E-C345-4194-BC8D-4B8EEBB4D492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15883" y="349278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35ABF2C-8ADD-489E-992E-5E065D65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20" y="90273"/>
            <a:ext cx="1905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ublication cover image">
            <a:extLst>
              <a:ext uri="{FF2B5EF4-FFF2-40B4-BE49-F238E27FC236}">
                <a16:creationId xmlns:a16="http://schemas.microsoft.com/office/drawing/2014/main" id="{884FEE86-E362-4F80-82B1-42E0FEB74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19" y="102017"/>
            <a:ext cx="1928389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ublication cover image">
            <a:extLst>
              <a:ext uri="{FF2B5EF4-FFF2-40B4-BE49-F238E27FC236}">
                <a16:creationId xmlns:a16="http://schemas.microsoft.com/office/drawing/2014/main" id="{4A8990A0-DC5F-41D8-8682-CE5FA971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13" y="102017"/>
            <a:ext cx="1907352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Volume 26 Issue 10">
            <a:extLst>
              <a:ext uri="{FF2B5EF4-FFF2-40B4-BE49-F238E27FC236}">
                <a16:creationId xmlns:a16="http://schemas.microsoft.com/office/drawing/2014/main" id="{7E39120D-1E75-4BD0-BB46-2B0C0DBEE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027" y="117892"/>
            <a:ext cx="190500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large cover image">
            <a:extLst>
              <a:ext uri="{FF2B5EF4-FFF2-40B4-BE49-F238E27FC236}">
                <a16:creationId xmlns:a16="http://schemas.microsoft.com/office/drawing/2014/main" id="{27930347-0A7F-4597-A167-F66EC64D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73" y="1877233"/>
            <a:ext cx="1928389" cy="253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ssue Cover">
            <a:extLst>
              <a:ext uri="{FF2B5EF4-FFF2-40B4-BE49-F238E27FC236}">
                <a16:creationId xmlns:a16="http://schemas.microsoft.com/office/drawing/2014/main" id="{0D262126-B0BC-4F46-9C1E-EB1AD609F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35" y="1870882"/>
            <a:ext cx="1962555" cy="25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Volume 33 Issue 4">
            <a:extLst>
              <a:ext uri="{FF2B5EF4-FFF2-40B4-BE49-F238E27FC236}">
                <a16:creationId xmlns:a16="http://schemas.microsoft.com/office/drawing/2014/main" id="{165332FE-5E34-416E-9749-4AFFA48AA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515" y="1870882"/>
            <a:ext cx="1905000" cy="25241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over Figure">
            <a:extLst>
              <a:ext uri="{FF2B5EF4-FFF2-40B4-BE49-F238E27FC236}">
                <a16:creationId xmlns:a16="http://schemas.microsoft.com/office/drawing/2014/main" id="{DBD59F3B-0224-4CB7-B2E1-F1251743D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708" y="1874977"/>
            <a:ext cx="1947627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Cover image Seminars in Cancer Biology">
            <a:extLst>
              <a:ext uri="{FF2B5EF4-FFF2-40B4-BE49-F238E27FC236}">
                <a16:creationId xmlns:a16="http://schemas.microsoft.com/office/drawing/2014/main" id="{E17772D9-FEE4-428D-903C-C28BFA74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426" y="1870882"/>
            <a:ext cx="1893094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Proceedings of the National Academy of Sciences: 116 (11)">
            <a:extLst>
              <a:ext uri="{FF2B5EF4-FFF2-40B4-BE49-F238E27FC236}">
                <a16:creationId xmlns:a16="http://schemas.microsoft.com/office/drawing/2014/main" id="{DE09CE7F-59C9-4EC7-A199-F5C1CEFC0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256" y="3013450"/>
            <a:ext cx="1893094" cy="253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Proceedings of the National Academy of Sciences: 116 (38)">
            <a:extLst>
              <a:ext uri="{FF2B5EF4-FFF2-40B4-BE49-F238E27FC236}">
                <a16:creationId xmlns:a16="http://schemas.microsoft.com/office/drawing/2014/main" id="{84CB4F25-E38C-482B-9CF5-4DAC26792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3005465"/>
            <a:ext cx="1904999" cy="25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9A37E3C7-D394-4CA5-B982-D7DEA3F0D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180" y="3005464"/>
            <a:ext cx="1947627" cy="255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86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1" y="6299200"/>
            <a:ext cx="12192001" cy="55879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/>
              <a:t>См. диаграмму на следующем слайде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ДИНАМИКА ПУБЛИКАЦИОННОЙ АКТИВНОСТИ ИБХ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 – 2017 – 2018 – 2019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1B07ADA-F41B-416C-8531-A2FFD85A8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207189"/>
              </p:ext>
            </p:extLst>
          </p:nvPr>
        </p:nvGraphicFramePr>
        <p:xfrm>
          <a:off x="776748" y="993057"/>
          <a:ext cx="11250152" cy="4244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5779">
                  <a:extLst>
                    <a:ext uri="{9D8B030D-6E8A-4147-A177-3AD203B41FA5}">
                      <a16:colId xmlns:a16="http://schemas.microsoft.com/office/drawing/2014/main" val="1687912063"/>
                    </a:ext>
                  </a:extLst>
                </a:gridCol>
                <a:gridCol w="1331611">
                  <a:extLst>
                    <a:ext uri="{9D8B030D-6E8A-4147-A177-3AD203B41FA5}">
                      <a16:colId xmlns:a16="http://schemas.microsoft.com/office/drawing/2014/main" val="3544998412"/>
                    </a:ext>
                  </a:extLst>
                </a:gridCol>
                <a:gridCol w="2071150">
                  <a:extLst>
                    <a:ext uri="{9D8B030D-6E8A-4147-A177-3AD203B41FA5}">
                      <a16:colId xmlns:a16="http://schemas.microsoft.com/office/drawing/2014/main" val="2015744988"/>
                    </a:ext>
                  </a:extLst>
                </a:gridCol>
                <a:gridCol w="2008005">
                  <a:extLst>
                    <a:ext uri="{9D8B030D-6E8A-4147-A177-3AD203B41FA5}">
                      <a16:colId xmlns:a16="http://schemas.microsoft.com/office/drawing/2014/main" val="749630770"/>
                    </a:ext>
                  </a:extLst>
                </a:gridCol>
                <a:gridCol w="1553363">
                  <a:extLst>
                    <a:ext uri="{9D8B030D-6E8A-4147-A177-3AD203B41FA5}">
                      <a16:colId xmlns:a16="http://schemas.microsoft.com/office/drawing/2014/main" val="3673598803"/>
                    </a:ext>
                  </a:extLst>
                </a:gridCol>
                <a:gridCol w="1518304">
                  <a:extLst>
                    <a:ext uri="{9D8B030D-6E8A-4147-A177-3AD203B41FA5}">
                      <a16:colId xmlns:a16="http://schemas.microsoft.com/office/drawing/2014/main" val="394407022"/>
                    </a:ext>
                  </a:extLst>
                </a:gridCol>
                <a:gridCol w="1661940">
                  <a:extLst>
                    <a:ext uri="{9D8B030D-6E8A-4147-A177-3AD203B41FA5}">
                      <a16:colId xmlns:a16="http://schemas.microsoft.com/office/drawing/2014/main" val="323314190"/>
                    </a:ext>
                  </a:extLst>
                </a:gridCol>
              </a:tblGrid>
              <a:tr h="14220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Год</a:t>
                      </a:r>
                      <a:endParaRPr lang="ru-RU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Общее кол-во статей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 журналах </a:t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Q1 по WOS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 журналах </a:t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 Q1 по SJR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 ИФ&gt;5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 ИФ&gt;9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Сумма ИФ статей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4786745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358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77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(2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(3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(8%)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13 (4%)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strike="noStrike" baseline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1043</a:t>
                      </a:r>
                      <a:endParaRPr lang="ru-RU" sz="2000" strike="noStrike" baseline="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1344420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ru-RU" sz="18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39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87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(2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17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(44%)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24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1141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3041515"/>
                  </a:ext>
                </a:extLst>
              </a:tr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420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14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27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178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42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46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(1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(6%)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1312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842076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BB50626-44CD-4312-8BF2-52C2E2FBA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970225"/>
              </p:ext>
            </p:extLst>
          </p:nvPr>
        </p:nvGraphicFramePr>
        <p:xfrm>
          <a:off x="776748" y="5237798"/>
          <a:ext cx="11250152" cy="940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5779">
                  <a:extLst>
                    <a:ext uri="{9D8B030D-6E8A-4147-A177-3AD203B41FA5}">
                      <a16:colId xmlns:a16="http://schemas.microsoft.com/office/drawing/2014/main" val="160539946"/>
                    </a:ext>
                  </a:extLst>
                </a:gridCol>
                <a:gridCol w="1331611">
                  <a:extLst>
                    <a:ext uri="{9D8B030D-6E8A-4147-A177-3AD203B41FA5}">
                      <a16:colId xmlns:a16="http://schemas.microsoft.com/office/drawing/2014/main" val="3946359512"/>
                    </a:ext>
                  </a:extLst>
                </a:gridCol>
                <a:gridCol w="2071150">
                  <a:extLst>
                    <a:ext uri="{9D8B030D-6E8A-4147-A177-3AD203B41FA5}">
                      <a16:colId xmlns:a16="http://schemas.microsoft.com/office/drawing/2014/main" val="2579231770"/>
                    </a:ext>
                  </a:extLst>
                </a:gridCol>
                <a:gridCol w="2008005">
                  <a:extLst>
                    <a:ext uri="{9D8B030D-6E8A-4147-A177-3AD203B41FA5}">
                      <a16:colId xmlns:a16="http://schemas.microsoft.com/office/drawing/2014/main" val="1242310125"/>
                    </a:ext>
                  </a:extLst>
                </a:gridCol>
                <a:gridCol w="1553363">
                  <a:extLst>
                    <a:ext uri="{9D8B030D-6E8A-4147-A177-3AD203B41FA5}">
                      <a16:colId xmlns:a16="http://schemas.microsoft.com/office/drawing/2014/main" val="1065875053"/>
                    </a:ext>
                  </a:extLst>
                </a:gridCol>
                <a:gridCol w="1518304">
                  <a:extLst>
                    <a:ext uri="{9D8B030D-6E8A-4147-A177-3AD203B41FA5}">
                      <a16:colId xmlns:a16="http://schemas.microsoft.com/office/drawing/2014/main" val="1948249897"/>
                    </a:ext>
                  </a:extLst>
                </a:gridCol>
                <a:gridCol w="1661940">
                  <a:extLst>
                    <a:ext uri="{9D8B030D-6E8A-4147-A177-3AD203B41FA5}">
                      <a16:colId xmlns:a16="http://schemas.microsoft.com/office/drawing/2014/main" val="1189718891"/>
                    </a:ext>
                  </a:extLst>
                </a:gridCol>
              </a:tblGrid>
              <a:tr h="940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 (33%)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 (56%)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(12%)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(4%)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1371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0610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585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-615972" y="6271266"/>
            <a:ext cx="13463293" cy="62691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108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1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ДИНАМИКА ПУБЛИКАЦИОННОЙ АКТИВНОСТИ ИБХ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 – 2017 – 2018 – 2019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0544DB-D2DF-4599-83C7-77CAFC698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7" y="898721"/>
            <a:ext cx="10683644" cy="534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339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ED7419-89D2-4856-AC54-DD71AB1D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109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82B9F5-4EB7-43BF-8F0A-EAB50B733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51" y="0"/>
            <a:ext cx="10303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2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80726"/>
            <a:ext cx="12192000" cy="61745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ОТДЕЛОВ ИБХ В 2019 ГОДУ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(В БАЛЛАХ ИБХ)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2466F21-7235-47CF-A572-B9CEA265A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741" r="-488"/>
          <a:stretch/>
        </p:blipFill>
        <p:spPr bwMode="auto">
          <a:xfrm>
            <a:off x="776748" y="1062182"/>
            <a:ext cx="11250152" cy="51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192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80726"/>
            <a:ext cx="12192000" cy="61745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ОТДЕЛОВ ИБХ В 2019 ГОДУ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(СУММАРНЫЙ ИФ)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87DC331-84E9-448E-B2CE-CAA15609A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1" r="40"/>
          <a:stretch/>
        </p:blipFill>
        <p:spPr bwMode="auto">
          <a:xfrm>
            <a:off x="776748" y="1080654"/>
            <a:ext cx="11165870" cy="514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06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71266"/>
            <a:ext cx="12192000" cy="62691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ОТДЕЛОВ ИБХ В 2019 ГОДУ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(КОЛИЧЕСТВО СТАТЕЙ) 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D055CF2-441D-4F0A-A384-E9ACBD634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5" t="5386" r="30517" b="88876"/>
          <a:stretch/>
        </p:blipFill>
        <p:spPr bwMode="auto">
          <a:xfrm>
            <a:off x="8363865" y="5675571"/>
            <a:ext cx="3691890" cy="33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2590F6D-B731-4859-BBBA-C78E31312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677" r="-382"/>
          <a:stretch/>
        </p:blipFill>
        <p:spPr bwMode="auto">
          <a:xfrm>
            <a:off x="895926" y="934782"/>
            <a:ext cx="11130973" cy="54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108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71266"/>
            <a:ext cx="12192000" cy="62691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0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ОТДЕЛОВ ИБХ В 2019 ГОДУ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(БАЛЛЫ ИБХ / КОЛИЧЕСТВО БЮДЖЕТНЫХ НАУЧНЫХ СТАВОК)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0029A76-783B-45DC-AFF3-29A7BD0D5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" r="836"/>
          <a:stretch/>
        </p:blipFill>
        <p:spPr bwMode="auto">
          <a:xfrm>
            <a:off x="776749" y="993056"/>
            <a:ext cx="11279006" cy="523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792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71266"/>
            <a:ext cx="12192000" cy="62691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/>
              <a:t>Продолжение см. на следующем слайде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0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ЛАБОРАТОРИЙ И ГРУПП ИБХ В 2019 ГОДУ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(БАЛЛЫ ИБХ)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0868F08-FD78-48EF-8BCA-2B3B12EC5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6" r="-369" b="58787"/>
          <a:stretch/>
        </p:blipFill>
        <p:spPr bwMode="auto">
          <a:xfrm>
            <a:off x="776748" y="956685"/>
            <a:ext cx="9979749" cy="509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339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1" y="6271266"/>
            <a:ext cx="12192000" cy="62691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/>
              <a:t>Продолжение см. на следующем слайде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99870"/>
            <a:ext cx="1115982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ПУБЛИКАЦИОННАЯ АКТИВНОСТЬ ЛАБОРАТОРИЙ И ГРУПП ИБХ В 2019 ГОДУ </a:t>
            </a:r>
            <a:b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(БАЛЛЫ ИБХ) </a:t>
            </a:r>
            <a:r>
              <a:rPr lang="ru-RU" sz="2000" i="1" dirty="0">
                <a:latin typeface="Cambria" panose="02040503050406030204" pitchFamily="18" charset="0"/>
                <a:ea typeface="Cambria" panose="02040503050406030204" pitchFamily="18" charset="0"/>
              </a:rPr>
              <a:t>Продолжение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634ECF2-CC3E-48B1-B886-3AAF9DCCC2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22" r="2270"/>
          <a:stretch/>
        </p:blipFill>
        <p:spPr bwMode="auto">
          <a:xfrm>
            <a:off x="1221416" y="1080654"/>
            <a:ext cx="9428111" cy="51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85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/>
              <a:t>См. продолжение списка на следующем слайде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ПУБЛИКАЦИИ ИБХ РАН с ИФ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&gt;9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2019 ГОД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1D3799-3413-49E6-A007-9BC6951B5FB2}"/>
              </a:ext>
            </a:extLst>
          </p:cNvPr>
          <p:cNvSpPr/>
          <p:nvPr/>
        </p:nvSpPr>
        <p:spPr>
          <a:xfrm>
            <a:off x="269927" y="1077571"/>
            <a:ext cx="11652146" cy="474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Konopacki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Pritykin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Rubtsov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Y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Leslie CS,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Rudensky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AY.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Transcription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Foxp1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regulates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Foxp3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chromatin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binding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coordinates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 Immunol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(IF=23.53)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 N, van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Abdelaal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T, Guo N,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Kasatskaya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SA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Ladell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K, McLaren JE,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Egorov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ES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Izraelson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Chuva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Sousa Lopes SM,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Höllt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Britanova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 OV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Eggermont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J, de Miranda NFCC,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Chudakov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 DM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Price DA,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Lelieveldt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BPF, Koning F.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 CD4 T cells are generated in the human fetal intestine.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 Immunol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(IF=23.53)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Kabashin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Kravets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VG, Wu F,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Imaizumi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Shipunova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 VO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Deyev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 SM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Grigorenko AN.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Phase-Responsive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Fourier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Nanotransducers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Probing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2D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Functional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Interfaces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 </a:t>
            </a:r>
            <a:r>
              <a:rPr lang="en-US" b="1" i="1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Mater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(IF=15.621)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Cahen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Fereiro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Kayser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B, Romero-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Muñiz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Vilan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Dolgikh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 DA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Chertkova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 RV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Cuevas JC,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Zotti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Pecht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Sheves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M.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Solid-state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Protein-based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Reversible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Biased-induced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Tunneling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Angew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Chem Int Ed </a:t>
            </a:r>
            <a:r>
              <a:rPr lang="en-US" b="1" i="1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(IF=12.257)</a:t>
            </a:r>
            <a:endParaRPr lang="ru-RU" b="1" i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Radzisheuskaya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Shliaha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Grinev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Lorenzini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Kovalchuk S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Shlyueva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Gorshkov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V, Hendrickson RC, Jensen ON,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PRMT5 methylome profiling uncovers a direct link to splicing regulation in acute myeloid leukemia.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 Struct Mol Biol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(IF=12.109)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Kantidze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Luzhin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Nizovtseva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EV, Safina 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Valieva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Golov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AK,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Velichko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AK,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Lyubitelev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Feofanov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 AV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Gurova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KV,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Studitsky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VM,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SV.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anti-cancer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curaxins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target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spatial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genome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 </a:t>
            </a:r>
            <a:r>
              <a:rPr lang="en-US" b="1" i="1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(IF=11.878)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066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/>
              <a:t>См. продолжение списка на следующем слайде</a:t>
            </a:r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ПУБЛИКАЦИИ ИБХ РАН с ИФ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&gt;9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2019 ГОД. </a:t>
            </a:r>
            <a:r>
              <a:rPr lang="ru-RU" sz="2000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ПРОДОЛЖЕНИЕ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0DAC70-86D3-42D5-B93B-FAA26A881DF1}"/>
              </a:ext>
            </a:extLst>
          </p:cNvPr>
          <p:cNvSpPr/>
          <p:nvPr/>
        </p:nvSpPr>
        <p:spPr>
          <a:xfrm>
            <a:off x="360889" y="1164290"/>
            <a:ext cx="11666011" cy="4536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Weber J, de la Rosa J, Grove CS, Schick M, Rad L, Baranov O, Strong 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Pfaus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Friedrich MJ,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Engleitner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T, Lersch R,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Öllinger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R, Grau M, Menendez IG,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Martella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Kohlhofer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U, Banerjee R,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Turchaninova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MA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Scherger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Hoffman GJ, Hess J, Kuhn LB, Ammon T, Kim J, Schneider G, Unger K,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Zimber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-Strobl U,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Heikenwälder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Schmidt-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Supprian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Yang F, Saur D, Liu P,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Steiger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Chudakov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DM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Lenz G, Quintanilla-Martinez L, Keller U,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Vassiliou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GS,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Cadiñanos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J, Bradley A, Rad R.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PiggyBac transposon tools for recessive screening identify B-cell lymphoma drivers in mice.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 </a:t>
            </a:r>
            <a:r>
              <a:rPr lang="en-US" b="1" i="1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(IF=11.878)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Guerrero-Ferreira RC,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Hupfeld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Nazarov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Taylor NM,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Shneider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MM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Obbineni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JM,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Loessner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MJ, Ishikawa T,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Klumpp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Leiman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PG.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bacteriophage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A511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baseplate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infection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 </a:t>
            </a: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(IF=11.227)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Bagaev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DV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Vroomans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RMA, Samir J,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Stervbo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Rius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Dolton G, Greenshields-Watson A,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Attaf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Egorov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 ES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Zvyagin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 IV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Babel N, Cole DK,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Godkin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AJ, Sewell AK,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Kesmir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Chudakov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DM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Luciani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F, </a:t>
            </a:r>
            <a:r>
              <a:rPr lang="en-US" b="1" u="sng" dirty="0" err="1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Shugay</a:t>
            </a:r>
            <a:r>
              <a:rPr lang="en-US" b="1" u="sng" dirty="0">
                <a:solidFill>
                  <a:srgbClr val="CC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 M</a:t>
            </a:r>
            <a:r>
              <a:rPr lang="en-US" b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VDJdb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2019: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database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extension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T-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receptor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motif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compendium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b="1" i="1" dirty="0">
                <a:solidFill>
                  <a:srgbClr val="4747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Nucleic Acids Res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(IF=11.147)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r>
              <a:rPr lang="en-US" dirty="0"/>
              <a:t>Huang J, </a:t>
            </a:r>
            <a:r>
              <a:rPr lang="en-US" b="1" u="sng" dirty="0" err="1">
                <a:hlinkClick r:id="rId10"/>
              </a:rPr>
              <a:t>Stepanov</a:t>
            </a:r>
            <a:r>
              <a:rPr lang="en-US" b="1" u="sng" dirty="0">
                <a:hlinkClick r:id="rId10"/>
              </a:rPr>
              <a:t> A</a:t>
            </a:r>
            <a:r>
              <a:rPr lang="en-US" dirty="0"/>
              <a:t>, Li J, Jones T, Grande G, </a:t>
            </a:r>
            <a:r>
              <a:rPr lang="en-US" dirty="0" err="1"/>
              <a:t>Douthit</a:t>
            </a:r>
            <a:r>
              <a:rPr lang="en-US" dirty="0"/>
              <a:t> L, </a:t>
            </a:r>
            <a:r>
              <a:rPr lang="en-US" dirty="0" err="1"/>
              <a:t>Xie</a:t>
            </a:r>
            <a:r>
              <a:rPr lang="en-US" dirty="0"/>
              <a:t> J, Chen D, Wu X, Michael M, Xiao C, Zhao J, </a:t>
            </a:r>
            <a:r>
              <a:rPr lang="en-US" dirty="0" err="1"/>
              <a:t>Xie</a:t>
            </a:r>
            <a:r>
              <a:rPr lang="en-US" dirty="0"/>
              <a:t> X, </a:t>
            </a:r>
            <a:r>
              <a:rPr lang="en-US" dirty="0" err="1"/>
              <a:t>Xie</a:t>
            </a:r>
            <a:r>
              <a:rPr lang="en-US" dirty="0"/>
              <a:t> J, Chen X, Fu G, </a:t>
            </a:r>
            <a:r>
              <a:rPr lang="en-US" b="1" u="sng" dirty="0" err="1">
                <a:hlinkClick r:id="rId11"/>
              </a:rPr>
              <a:t>Gabibov</a:t>
            </a:r>
            <a:r>
              <a:rPr lang="en-US" b="1" u="sng" dirty="0">
                <a:hlinkClick r:id="rId11"/>
              </a:rPr>
              <a:t> A</a:t>
            </a:r>
            <a:r>
              <a:rPr lang="en-US" dirty="0"/>
              <a:t>, Tzeng CM (2019). </a:t>
            </a:r>
            <a:r>
              <a:rPr lang="ru-RU" dirty="0" err="1"/>
              <a:t>Unique</a:t>
            </a:r>
            <a:r>
              <a:rPr lang="ru-RU" dirty="0"/>
              <a:t> CDR3 </a:t>
            </a:r>
            <a:r>
              <a:rPr lang="ru-RU" dirty="0" err="1"/>
              <a:t>epitope</a:t>
            </a:r>
            <a:r>
              <a:rPr lang="ru-RU" dirty="0"/>
              <a:t> </a:t>
            </a:r>
            <a:r>
              <a:rPr lang="ru-RU" dirty="0" err="1"/>
              <a:t>targeting</a:t>
            </a:r>
            <a:r>
              <a:rPr lang="ru-RU" dirty="0"/>
              <a:t> </a:t>
            </a:r>
            <a:r>
              <a:rPr lang="ru-RU" dirty="0" err="1"/>
              <a:t>by</a:t>
            </a:r>
            <a:r>
              <a:rPr lang="ru-RU" dirty="0"/>
              <a:t> CAR-T </a:t>
            </a:r>
            <a:r>
              <a:rPr lang="ru-RU" dirty="0" err="1"/>
              <a:t>cells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a </a:t>
            </a:r>
            <a:r>
              <a:rPr lang="ru-RU" dirty="0" err="1"/>
              <a:t>viable</a:t>
            </a:r>
            <a:r>
              <a:rPr lang="ru-RU" dirty="0"/>
              <a:t> </a:t>
            </a:r>
            <a:r>
              <a:rPr lang="ru-RU" dirty="0" err="1"/>
              <a:t>approach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treating</a:t>
            </a:r>
            <a:r>
              <a:rPr lang="ru-RU" dirty="0"/>
              <a:t> T-</a:t>
            </a:r>
            <a:r>
              <a:rPr lang="ru-RU" dirty="0" err="1"/>
              <a:t>cell</a:t>
            </a:r>
            <a:r>
              <a:rPr lang="ru-RU" dirty="0"/>
              <a:t> </a:t>
            </a:r>
            <a:r>
              <a:rPr lang="ru-RU" dirty="0" err="1"/>
              <a:t>malignancies</a:t>
            </a:r>
            <a:r>
              <a:rPr lang="ru-RU" dirty="0"/>
              <a:t>. </a:t>
            </a:r>
            <a:r>
              <a:rPr lang="en-US" b="1" i="1" dirty="0"/>
              <a:t>Leukemia </a:t>
            </a:r>
            <a:r>
              <a:rPr lang="en-US" b="1" i="1" dirty="0">
                <a:solidFill>
                  <a:srgbClr val="C00000"/>
                </a:solidFill>
              </a:rPr>
              <a:t>(IF=9.944)</a:t>
            </a:r>
            <a:endParaRPr lang="ru-RU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59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118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ПУБЛИКАЦИИ ИБХ РАН с ИФ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&gt;9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2019 ГОД. </a:t>
            </a:r>
            <a:r>
              <a:rPr lang="ru-RU" sz="2000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ПРОДОЛЖЕНИЕ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0DAC70-86D3-42D5-B93B-FAA26A881DF1}"/>
              </a:ext>
            </a:extLst>
          </p:cNvPr>
          <p:cNvSpPr/>
          <p:nvPr/>
        </p:nvSpPr>
        <p:spPr>
          <a:xfrm>
            <a:off x="360889" y="1164290"/>
            <a:ext cx="11666011" cy="491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 startAt="11"/>
            </a:pPr>
            <a:r>
              <a:rPr lang="en-US" b="1" u="sng" dirty="0">
                <a:hlinkClick r:id="rId3"/>
              </a:rPr>
              <a:t>Fesenko I</a:t>
            </a:r>
            <a:r>
              <a:rPr lang="en-US" b="1" dirty="0"/>
              <a:t>, </a:t>
            </a:r>
            <a:r>
              <a:rPr lang="en-US" dirty="0"/>
              <a:t>Kirov I,</a:t>
            </a:r>
            <a:r>
              <a:rPr lang="en-US" b="1" dirty="0"/>
              <a:t> </a:t>
            </a:r>
            <a:r>
              <a:rPr lang="en-US" b="1" u="sng" dirty="0" err="1">
                <a:hlinkClick r:id="rId4"/>
              </a:rPr>
              <a:t>Kniazev</a:t>
            </a:r>
            <a:r>
              <a:rPr lang="en-US" b="1" u="sng" dirty="0">
                <a:hlinkClick r:id="rId4"/>
              </a:rPr>
              <a:t> A</a:t>
            </a:r>
            <a:r>
              <a:rPr lang="en-US" b="1" dirty="0"/>
              <a:t>, </a:t>
            </a:r>
            <a:r>
              <a:rPr lang="en-US" b="1" u="sng" dirty="0" err="1">
                <a:hlinkClick r:id="rId5"/>
              </a:rPr>
              <a:t>Khazigaleeva</a:t>
            </a:r>
            <a:r>
              <a:rPr lang="en-US" b="1" u="sng" dirty="0">
                <a:hlinkClick r:id="rId5"/>
              </a:rPr>
              <a:t> R</a:t>
            </a:r>
            <a:r>
              <a:rPr lang="en-US" dirty="0"/>
              <a:t>, </a:t>
            </a:r>
            <a:r>
              <a:rPr lang="en-US" dirty="0" err="1"/>
              <a:t>Lazarev</a:t>
            </a:r>
            <a:r>
              <a:rPr lang="en-US" dirty="0"/>
              <a:t> V, </a:t>
            </a:r>
            <a:r>
              <a:rPr lang="en-US" dirty="0" err="1"/>
              <a:t>Kharlampieva</a:t>
            </a:r>
            <a:r>
              <a:rPr lang="en-US" dirty="0"/>
              <a:t> D, </a:t>
            </a:r>
            <a:r>
              <a:rPr lang="en-US" dirty="0" err="1"/>
              <a:t>Grafskaia</a:t>
            </a:r>
            <a:r>
              <a:rPr lang="en-US" dirty="0"/>
              <a:t> E, </a:t>
            </a:r>
            <a:r>
              <a:rPr lang="en-US" dirty="0" err="1"/>
              <a:t>Zgoda</a:t>
            </a:r>
            <a:r>
              <a:rPr lang="en-US" dirty="0"/>
              <a:t> V, </a:t>
            </a:r>
            <a:r>
              <a:rPr lang="en-US" dirty="0" err="1"/>
              <a:t>Butenko</a:t>
            </a:r>
            <a:r>
              <a:rPr lang="en-US" dirty="0"/>
              <a:t> I, </a:t>
            </a:r>
            <a:r>
              <a:rPr lang="en-US" b="1" dirty="0" err="1">
                <a:solidFill>
                  <a:srgbClr val="7030A0"/>
                </a:solidFill>
              </a:rPr>
              <a:t>Arapidi</a:t>
            </a:r>
            <a:r>
              <a:rPr lang="en-US" b="1" dirty="0">
                <a:solidFill>
                  <a:srgbClr val="7030A0"/>
                </a:solidFill>
              </a:rPr>
              <a:t> G, </a:t>
            </a:r>
            <a:r>
              <a:rPr lang="en-US" b="1" u="sng" dirty="0" err="1">
                <a:hlinkClick r:id="rId6"/>
              </a:rPr>
              <a:t>Mamaeva</a:t>
            </a:r>
            <a:r>
              <a:rPr lang="en-US" b="1" u="sng" dirty="0">
                <a:hlinkClick r:id="rId6"/>
              </a:rPr>
              <a:t> A</a:t>
            </a:r>
            <a:r>
              <a:rPr lang="en-US" b="1" dirty="0"/>
              <a:t>, </a:t>
            </a:r>
            <a:r>
              <a:rPr lang="en-US" b="1" u="sng" dirty="0">
                <a:hlinkClick r:id="rId7"/>
              </a:rPr>
              <a:t>Ivanov V</a:t>
            </a:r>
            <a:r>
              <a:rPr lang="en-US" b="1" dirty="0"/>
              <a:t>, </a:t>
            </a:r>
            <a:r>
              <a:rPr lang="en-US" dirty="0" err="1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Govorun</a:t>
            </a:r>
            <a:r>
              <a:rPr lang="en-US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</a:t>
            </a:r>
            <a:r>
              <a:rPr lang="ru-RU" b="1" dirty="0"/>
              <a:t> </a:t>
            </a:r>
            <a:r>
              <a:rPr lang="en-US" dirty="0"/>
              <a:t>(2019). </a:t>
            </a:r>
            <a:r>
              <a:rPr lang="ru-RU" dirty="0" err="1"/>
              <a:t>Distinct</a:t>
            </a:r>
            <a:r>
              <a:rPr lang="ru-RU" dirty="0"/>
              <a:t> </a:t>
            </a:r>
            <a:r>
              <a:rPr lang="ru-RU" dirty="0" err="1"/>
              <a:t>types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short</a:t>
            </a:r>
            <a:r>
              <a:rPr lang="ru-RU" dirty="0"/>
              <a:t>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reading</a:t>
            </a:r>
            <a:r>
              <a:rPr lang="ru-RU" dirty="0"/>
              <a:t> </a:t>
            </a:r>
            <a:r>
              <a:rPr lang="ru-RU" dirty="0" err="1"/>
              <a:t>frames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translated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plant</a:t>
            </a:r>
            <a:r>
              <a:rPr lang="ru-RU" dirty="0"/>
              <a:t> </a:t>
            </a:r>
            <a:r>
              <a:rPr lang="ru-RU" dirty="0" err="1"/>
              <a:t>cells</a:t>
            </a:r>
            <a:r>
              <a:rPr lang="ru-RU" dirty="0"/>
              <a:t>. </a:t>
            </a:r>
            <a:r>
              <a:rPr lang="en-US" b="1" i="1" dirty="0"/>
              <a:t>Genome Res </a:t>
            </a:r>
            <a:r>
              <a:rPr lang="en-US" b="1" i="1" dirty="0">
                <a:solidFill>
                  <a:srgbClr val="C00000"/>
                </a:solidFill>
              </a:rPr>
              <a:t>(IF=9.944)</a:t>
            </a:r>
            <a:endParaRPr lang="ru-RU" dirty="0">
              <a:solidFill>
                <a:srgbClr val="C00000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 startAt="11"/>
            </a:pPr>
            <a:r>
              <a:rPr lang="en-US" b="1" u="sng" dirty="0" err="1">
                <a:hlinkClick r:id="rId9"/>
              </a:rPr>
              <a:t>Buzdin</a:t>
            </a:r>
            <a:r>
              <a:rPr lang="en-US" b="1" u="sng" dirty="0">
                <a:hlinkClick r:id="rId9"/>
              </a:rPr>
              <a:t> A</a:t>
            </a:r>
            <a:r>
              <a:rPr lang="en-US" b="1" dirty="0"/>
              <a:t>, </a:t>
            </a:r>
            <a:r>
              <a:rPr lang="en-US" b="1" u="sng" dirty="0">
                <a:hlinkClick r:id="rId10"/>
              </a:rPr>
              <a:t>Sorokin M</a:t>
            </a:r>
            <a:r>
              <a:rPr lang="en-US" dirty="0"/>
              <a:t>, </a:t>
            </a:r>
            <a:r>
              <a:rPr lang="en-US" dirty="0" err="1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Garazha</a:t>
            </a:r>
            <a:r>
              <a:rPr lang="en-US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</a:t>
            </a:r>
            <a:r>
              <a:rPr lang="en-US" dirty="0"/>
              <a:t>, </a:t>
            </a:r>
            <a:r>
              <a:rPr lang="en-US" dirty="0" err="1"/>
              <a:t>Glusker</a:t>
            </a:r>
            <a:r>
              <a:rPr lang="en-US" dirty="0"/>
              <a:t> A, Aleshin A, </a:t>
            </a:r>
            <a:r>
              <a:rPr lang="en-US" dirty="0" err="1"/>
              <a:t>Poddubskaya</a:t>
            </a:r>
            <a:r>
              <a:rPr lang="en-US" dirty="0"/>
              <a:t> E, </a:t>
            </a:r>
            <a:r>
              <a:rPr lang="en-US" dirty="0" err="1"/>
              <a:t>Sekacheva</a:t>
            </a:r>
            <a:r>
              <a:rPr lang="en-US" dirty="0"/>
              <a:t> M, Kim E, </a:t>
            </a:r>
            <a:r>
              <a:rPr lang="en-US" dirty="0" err="1"/>
              <a:t>Gaifullin</a:t>
            </a:r>
            <a:r>
              <a:rPr lang="en-US" dirty="0"/>
              <a:t> N, Giese A, </a:t>
            </a:r>
            <a:r>
              <a:rPr lang="en-US" dirty="0" err="1"/>
              <a:t>Seryakov</a:t>
            </a:r>
            <a:r>
              <a:rPr lang="en-US" dirty="0"/>
              <a:t> A, </a:t>
            </a:r>
            <a:r>
              <a:rPr lang="en-US" dirty="0" err="1"/>
              <a:t>Rumiantsev</a:t>
            </a:r>
            <a:r>
              <a:rPr lang="en-US" dirty="0"/>
              <a:t> P, </a:t>
            </a:r>
            <a:r>
              <a:rPr lang="en-US" dirty="0" err="1"/>
              <a:t>Moshkovskii</a:t>
            </a:r>
            <a:r>
              <a:rPr lang="en-US" dirty="0"/>
              <a:t> S, </a:t>
            </a:r>
            <a:r>
              <a:rPr lang="en-US" dirty="0" err="1"/>
              <a:t>Moiseev</a:t>
            </a:r>
            <a:r>
              <a:rPr lang="en-US" dirty="0"/>
              <a:t> A (2019). </a:t>
            </a:r>
            <a:r>
              <a:rPr lang="ru-RU" dirty="0"/>
              <a:t>RNA </a:t>
            </a:r>
            <a:r>
              <a:rPr lang="ru-RU" dirty="0" err="1"/>
              <a:t>sequencing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research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diagnostics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clinical</a:t>
            </a:r>
            <a:r>
              <a:rPr lang="ru-RU" dirty="0"/>
              <a:t> </a:t>
            </a:r>
            <a:r>
              <a:rPr lang="ru-RU" dirty="0" err="1"/>
              <a:t>oncology</a:t>
            </a:r>
            <a:r>
              <a:rPr lang="ru-RU" dirty="0"/>
              <a:t>.</a:t>
            </a:r>
            <a:r>
              <a:rPr lang="en-US" b="1" i="1" dirty="0"/>
              <a:t> </a:t>
            </a:r>
            <a:r>
              <a:rPr lang="en-US" b="1" i="1" dirty="0" err="1"/>
              <a:t>Semin</a:t>
            </a:r>
            <a:r>
              <a:rPr lang="en-US" b="1" i="1" dirty="0"/>
              <a:t> Cancer Biol </a:t>
            </a:r>
            <a:r>
              <a:rPr lang="en-US" b="1" i="1" dirty="0">
                <a:solidFill>
                  <a:srgbClr val="C00000"/>
                </a:solidFill>
              </a:rPr>
              <a:t>(IF=</a:t>
            </a:r>
            <a:r>
              <a:rPr lang="ru-RU" b="1" i="1" dirty="0">
                <a:solidFill>
                  <a:srgbClr val="C00000"/>
                </a:solidFill>
              </a:rPr>
              <a:t> 9.658</a:t>
            </a:r>
            <a:r>
              <a:rPr lang="en-US" dirty="0">
                <a:solidFill>
                  <a:srgbClr val="C00000"/>
                </a:solidFill>
              </a:rPr>
              <a:t>)</a:t>
            </a:r>
            <a:endParaRPr lang="ru-RU" dirty="0">
              <a:solidFill>
                <a:srgbClr val="C00000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 startAt="11"/>
            </a:pPr>
            <a:r>
              <a:rPr lang="en-US" dirty="0" err="1"/>
              <a:t>Chugunova</a:t>
            </a:r>
            <a:r>
              <a:rPr lang="en-US" dirty="0"/>
              <a:t> A, </a:t>
            </a:r>
            <a:r>
              <a:rPr lang="en-US" dirty="0" err="1"/>
              <a:t>Loseva</a:t>
            </a:r>
            <a:r>
              <a:rPr lang="en-US" dirty="0"/>
              <a:t> E, </a:t>
            </a:r>
            <a:r>
              <a:rPr lang="en-US" dirty="0" err="1"/>
              <a:t>Mazin</a:t>
            </a:r>
            <a:r>
              <a:rPr lang="en-US" dirty="0"/>
              <a:t> P, </a:t>
            </a:r>
            <a:r>
              <a:rPr lang="en-US" dirty="0" err="1"/>
              <a:t>Mitina</a:t>
            </a:r>
            <a:r>
              <a:rPr lang="en-US" dirty="0"/>
              <a:t> A, </a:t>
            </a:r>
            <a:r>
              <a:rPr lang="en-US" dirty="0" err="1"/>
              <a:t>Navalayeu</a:t>
            </a:r>
            <a:r>
              <a:rPr lang="en-US" dirty="0"/>
              <a:t> T, </a:t>
            </a:r>
            <a:r>
              <a:rPr lang="en-US" b="1" u="sng" dirty="0" err="1">
                <a:hlinkClick r:id="rId12"/>
              </a:rPr>
              <a:t>Bilan</a:t>
            </a:r>
            <a:r>
              <a:rPr lang="en-US" b="1" u="sng" dirty="0">
                <a:hlinkClick r:id="rId12"/>
              </a:rPr>
              <a:t> D</a:t>
            </a:r>
            <a:r>
              <a:rPr lang="en-US" dirty="0"/>
              <a:t>, </a:t>
            </a:r>
            <a:r>
              <a:rPr lang="en-US" dirty="0" err="1"/>
              <a:t>Vishnyakova</a:t>
            </a:r>
            <a:r>
              <a:rPr lang="en-US" dirty="0"/>
              <a:t> P, </a:t>
            </a:r>
            <a:r>
              <a:rPr lang="en-US" dirty="0" err="1"/>
              <a:t>Marey</a:t>
            </a:r>
            <a:r>
              <a:rPr lang="en-US" dirty="0"/>
              <a:t> M, </a:t>
            </a:r>
            <a:r>
              <a:rPr lang="en-US" dirty="0" err="1"/>
              <a:t>Golovina</a:t>
            </a:r>
            <a:r>
              <a:rPr lang="en-US" dirty="0"/>
              <a:t> A, </a:t>
            </a:r>
            <a:r>
              <a:rPr lang="en-US" dirty="0" err="1"/>
              <a:t>Serebryakova</a:t>
            </a:r>
            <a:r>
              <a:rPr lang="en-US" dirty="0"/>
              <a:t> M, </a:t>
            </a:r>
            <a:r>
              <a:rPr lang="en-US" dirty="0" err="1"/>
              <a:t>Pletnev</a:t>
            </a:r>
            <a:r>
              <a:rPr lang="en-US" dirty="0"/>
              <a:t> P, </a:t>
            </a:r>
            <a:r>
              <a:rPr lang="en-US" dirty="0" err="1"/>
              <a:t>Rubtsova</a:t>
            </a:r>
            <a:r>
              <a:rPr lang="en-US" dirty="0"/>
              <a:t> M, Mair W, </a:t>
            </a:r>
            <a:r>
              <a:rPr lang="en-US" dirty="0" err="1"/>
              <a:t>Vanyushkina</a:t>
            </a:r>
            <a:r>
              <a:rPr lang="en-US" dirty="0"/>
              <a:t> A, </a:t>
            </a:r>
            <a:r>
              <a:rPr lang="en-US" dirty="0" err="1"/>
              <a:t>Khaitovich</a:t>
            </a:r>
            <a:r>
              <a:rPr lang="en-US" dirty="0"/>
              <a:t> P, </a:t>
            </a:r>
            <a:r>
              <a:rPr lang="en-US" b="1" u="sng" dirty="0" err="1">
                <a:hlinkClick r:id="rId13"/>
              </a:rPr>
              <a:t>Belousov</a:t>
            </a:r>
            <a:r>
              <a:rPr lang="en-US" b="1" u="sng" dirty="0">
                <a:hlinkClick r:id="rId13"/>
              </a:rPr>
              <a:t> V</a:t>
            </a:r>
            <a:r>
              <a:rPr lang="en-US" dirty="0"/>
              <a:t>, </a:t>
            </a:r>
            <a:r>
              <a:rPr lang="en-US" dirty="0" err="1"/>
              <a:t>Vysokikh</a:t>
            </a:r>
            <a:r>
              <a:rPr lang="en-US" dirty="0"/>
              <a:t> M, </a:t>
            </a:r>
            <a:r>
              <a:rPr lang="en-US" dirty="0" err="1"/>
              <a:t>Sergiev</a:t>
            </a:r>
            <a:r>
              <a:rPr lang="en-US" dirty="0"/>
              <a:t> P, </a:t>
            </a:r>
            <a:r>
              <a:rPr lang="en-US" b="1" u="sng" dirty="0" err="1">
                <a:hlinkClick r:id="rId14"/>
              </a:rPr>
              <a:t>Dontsova</a:t>
            </a:r>
            <a:r>
              <a:rPr lang="en-US" b="1" u="sng" dirty="0">
                <a:hlinkClick r:id="rId14"/>
              </a:rPr>
              <a:t> O</a:t>
            </a:r>
            <a:r>
              <a:rPr lang="ru-RU" dirty="0"/>
              <a:t> </a:t>
            </a:r>
            <a:r>
              <a:rPr lang="en-US" dirty="0"/>
              <a:t>(2019). </a:t>
            </a:r>
            <a:r>
              <a:rPr lang="ru-RU" dirty="0"/>
              <a:t>LINC00116 </a:t>
            </a:r>
            <a:r>
              <a:rPr lang="ru-RU" dirty="0" err="1"/>
              <a:t>codes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a </a:t>
            </a:r>
            <a:r>
              <a:rPr lang="ru-RU" dirty="0" err="1"/>
              <a:t>mitochondrial</a:t>
            </a:r>
            <a:r>
              <a:rPr lang="ru-RU" dirty="0"/>
              <a:t> </a:t>
            </a:r>
            <a:r>
              <a:rPr lang="ru-RU" dirty="0" err="1"/>
              <a:t>peptide</a:t>
            </a:r>
            <a:r>
              <a:rPr lang="ru-RU" dirty="0"/>
              <a:t> </a:t>
            </a:r>
            <a:r>
              <a:rPr lang="ru-RU" dirty="0" err="1"/>
              <a:t>linking</a:t>
            </a:r>
            <a:r>
              <a:rPr lang="ru-RU" dirty="0"/>
              <a:t> </a:t>
            </a:r>
            <a:r>
              <a:rPr lang="ru-RU" dirty="0" err="1"/>
              <a:t>respiration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lipid</a:t>
            </a:r>
            <a:r>
              <a:rPr lang="ru-RU" dirty="0"/>
              <a:t> </a:t>
            </a:r>
            <a:r>
              <a:rPr lang="ru-RU" dirty="0" err="1"/>
              <a:t>metabolism</a:t>
            </a:r>
            <a:r>
              <a:rPr lang="ru-RU" dirty="0"/>
              <a:t>. </a:t>
            </a:r>
            <a:r>
              <a:rPr lang="en-US" b="1" i="1" dirty="0"/>
              <a:t>Proc Natl </a:t>
            </a:r>
            <a:r>
              <a:rPr lang="en-US" b="1" i="1" dirty="0" err="1"/>
              <a:t>Acad</a:t>
            </a:r>
            <a:r>
              <a:rPr lang="en-US" b="1" i="1" dirty="0"/>
              <a:t> Sci U S A </a:t>
            </a:r>
            <a:r>
              <a:rPr lang="en-US" b="1" i="1" dirty="0">
                <a:solidFill>
                  <a:srgbClr val="C00000"/>
                </a:solidFill>
              </a:rPr>
              <a:t>(IF=9.58)</a:t>
            </a:r>
            <a:endParaRPr lang="ru-RU" b="1" i="1" dirty="0">
              <a:solidFill>
                <a:srgbClr val="C00000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 startAt="11"/>
            </a:pPr>
            <a:r>
              <a:rPr lang="en-US" b="1" u="sng" dirty="0" err="1">
                <a:hlinkClick r:id="rId15"/>
              </a:rPr>
              <a:t>Kotlobay</a:t>
            </a:r>
            <a:r>
              <a:rPr lang="en-US" b="1" u="sng" dirty="0">
                <a:hlinkClick r:id="rId15"/>
              </a:rPr>
              <a:t> AA</a:t>
            </a:r>
            <a:r>
              <a:rPr lang="en-US" b="1" dirty="0"/>
              <a:t>, </a:t>
            </a:r>
            <a:r>
              <a:rPr lang="en-US" b="1" u="sng" dirty="0" err="1">
                <a:hlinkClick r:id="rId16"/>
              </a:rPr>
              <a:t>Dubinnyi</a:t>
            </a:r>
            <a:r>
              <a:rPr lang="en-US" b="1" u="sng" dirty="0">
                <a:hlinkClick r:id="rId16"/>
              </a:rPr>
              <a:t> MA</a:t>
            </a:r>
            <a:r>
              <a:rPr lang="en-US" b="1" dirty="0"/>
              <a:t>, </a:t>
            </a:r>
            <a:r>
              <a:rPr lang="en-US" b="1" u="sng" dirty="0" err="1">
                <a:hlinkClick r:id="rId17"/>
              </a:rPr>
              <a:t>Purtov</a:t>
            </a:r>
            <a:r>
              <a:rPr lang="en-US" b="1" u="sng" dirty="0">
                <a:hlinkClick r:id="rId17"/>
              </a:rPr>
              <a:t> KV</a:t>
            </a:r>
            <a:r>
              <a:rPr lang="en-US" dirty="0"/>
              <a:t>, </a:t>
            </a:r>
            <a:r>
              <a:rPr lang="en-US" dirty="0" err="1"/>
              <a:t>Guglya</a:t>
            </a:r>
            <a:r>
              <a:rPr lang="en-US" dirty="0"/>
              <a:t> EB, Rodionova NS, </a:t>
            </a:r>
            <a:r>
              <a:rPr lang="en-US" b="1" u="sng" dirty="0" err="1">
                <a:hlinkClick r:id="rId18"/>
              </a:rPr>
              <a:t>Petushkov</a:t>
            </a:r>
            <a:r>
              <a:rPr lang="en-US" b="1" u="sng" dirty="0">
                <a:hlinkClick r:id="rId18"/>
              </a:rPr>
              <a:t> VN</a:t>
            </a:r>
            <a:r>
              <a:rPr lang="en-US" b="1" dirty="0"/>
              <a:t>, </a:t>
            </a:r>
            <a:r>
              <a:rPr lang="en-US" b="1" u="sng" dirty="0">
                <a:hlinkClick r:id="rId19"/>
              </a:rPr>
              <a:t>Bolt YV</a:t>
            </a:r>
            <a:r>
              <a:rPr lang="en-US" b="1" dirty="0"/>
              <a:t>, </a:t>
            </a:r>
            <a:r>
              <a:rPr lang="en-US" b="1" u="sng" dirty="0" err="1">
                <a:hlinkClick r:id="rId20"/>
              </a:rPr>
              <a:t>Kublitski</a:t>
            </a:r>
            <a:r>
              <a:rPr lang="en-US" b="1" u="sng" dirty="0">
                <a:hlinkClick r:id="rId20"/>
              </a:rPr>
              <a:t> VS</a:t>
            </a:r>
            <a:r>
              <a:rPr lang="en-US" b="1" dirty="0"/>
              <a:t>, </a:t>
            </a:r>
            <a:r>
              <a:rPr lang="en-US" b="1" u="sng" dirty="0" err="1">
                <a:hlinkClick r:id="rId21"/>
              </a:rPr>
              <a:t>Kaskova</a:t>
            </a:r>
            <a:r>
              <a:rPr lang="en-US" b="1" u="sng" dirty="0">
                <a:hlinkClick r:id="rId21"/>
              </a:rPr>
              <a:t> ZM</a:t>
            </a:r>
            <a:r>
              <a:rPr lang="en-US" b="1" dirty="0"/>
              <a:t>, </a:t>
            </a:r>
            <a:r>
              <a:rPr lang="en-US" b="1" u="sng" dirty="0" err="1">
                <a:hlinkClick r:id="rId22"/>
              </a:rPr>
              <a:t>Ziganshin</a:t>
            </a:r>
            <a:r>
              <a:rPr lang="en-US" b="1" u="sng" dirty="0">
                <a:hlinkClick r:id="rId22"/>
              </a:rPr>
              <a:t> RH</a:t>
            </a:r>
            <a:r>
              <a:rPr lang="en-US" dirty="0"/>
              <a:t>, </a:t>
            </a:r>
            <a:r>
              <a:rPr lang="en-US" dirty="0" err="1"/>
              <a:t>Nelyubina</a:t>
            </a:r>
            <a:r>
              <a:rPr lang="en-US" dirty="0"/>
              <a:t> YV, </a:t>
            </a:r>
            <a:r>
              <a:rPr lang="en-US" dirty="0" err="1"/>
              <a:t>Dorovatovskii</a:t>
            </a:r>
            <a:r>
              <a:rPr lang="en-US" dirty="0"/>
              <a:t> PV, </a:t>
            </a:r>
            <a:r>
              <a:rPr lang="en-US" dirty="0" err="1"/>
              <a:t>Eliseev</a:t>
            </a:r>
            <a:r>
              <a:rPr lang="en-US" dirty="0"/>
              <a:t> IE, </a:t>
            </a:r>
            <a:r>
              <a:rPr lang="en-US" dirty="0" err="1"/>
              <a:t>Branchini</a:t>
            </a:r>
            <a:r>
              <a:rPr lang="en-US" dirty="0"/>
              <a:t> BR, </a:t>
            </a:r>
            <a:r>
              <a:rPr lang="en-US" dirty="0" err="1"/>
              <a:t>Bourenkov</a:t>
            </a:r>
            <a:r>
              <a:rPr lang="en-US" dirty="0"/>
              <a:t> G, </a:t>
            </a:r>
            <a:r>
              <a:rPr lang="en-US" b="1" u="sng" dirty="0">
                <a:hlinkClick r:id="rId23"/>
              </a:rPr>
              <a:t>Ivanov IA</a:t>
            </a:r>
            <a:r>
              <a:rPr lang="en-US" dirty="0"/>
              <a:t>, Oba Y, </a:t>
            </a:r>
            <a:r>
              <a:rPr lang="en-US" b="1" u="sng" dirty="0" err="1">
                <a:hlinkClick r:id="rId24"/>
              </a:rPr>
              <a:t>Yampolsky</a:t>
            </a:r>
            <a:r>
              <a:rPr lang="en-US" b="1" u="sng" dirty="0">
                <a:hlinkClick r:id="rId24"/>
              </a:rPr>
              <a:t> IV</a:t>
            </a:r>
            <a:r>
              <a:rPr lang="en-US" b="1" dirty="0"/>
              <a:t>, </a:t>
            </a:r>
            <a:r>
              <a:rPr lang="en-US" b="1" u="sng" dirty="0" err="1">
                <a:hlinkClick r:id="rId25"/>
              </a:rPr>
              <a:t>Tsarkova</a:t>
            </a:r>
            <a:r>
              <a:rPr lang="en-US" b="1" u="sng" dirty="0">
                <a:hlinkClick r:id="rId25"/>
              </a:rPr>
              <a:t> AS</a:t>
            </a:r>
            <a:r>
              <a:rPr lang="ru-RU" dirty="0"/>
              <a:t> </a:t>
            </a:r>
            <a:r>
              <a:rPr lang="en-US" dirty="0"/>
              <a:t>(2019). </a:t>
            </a:r>
            <a:r>
              <a:rPr lang="ru-RU" dirty="0" err="1"/>
              <a:t>Bioluminescence</a:t>
            </a:r>
            <a:r>
              <a:rPr lang="ru-RU" dirty="0"/>
              <a:t> </a:t>
            </a:r>
            <a:r>
              <a:rPr lang="ru-RU" dirty="0" err="1"/>
              <a:t>chemistry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fireworm</a:t>
            </a:r>
            <a:r>
              <a:rPr lang="ru-RU" dirty="0"/>
              <a:t> </a:t>
            </a:r>
            <a:r>
              <a:rPr lang="ru-RU" dirty="0" err="1"/>
              <a:t>Odontosyllis</a:t>
            </a:r>
            <a:r>
              <a:rPr lang="ru-RU" dirty="0"/>
              <a:t>. </a:t>
            </a:r>
            <a:r>
              <a:rPr lang="en-US" b="1" i="1" dirty="0"/>
              <a:t>Proc Natl </a:t>
            </a:r>
            <a:r>
              <a:rPr lang="en-US" b="1" i="1" dirty="0" err="1"/>
              <a:t>Acad</a:t>
            </a:r>
            <a:r>
              <a:rPr lang="en-US" b="1" i="1" dirty="0"/>
              <a:t> Sci U S A </a:t>
            </a:r>
            <a:r>
              <a:rPr lang="en-US" b="1" i="1" dirty="0">
                <a:solidFill>
                  <a:srgbClr val="C00000"/>
                </a:solidFill>
              </a:rPr>
              <a:t>(IF=9.58)</a:t>
            </a:r>
            <a:endParaRPr lang="ru-RU" dirty="0"/>
          </a:p>
          <a:p>
            <a:pPr marL="342900" indent="-342900">
              <a:spcAft>
                <a:spcPts val="600"/>
              </a:spcAft>
              <a:buFont typeface="+mj-lt"/>
              <a:buAutoNum type="arabicPeriod" startAt="11"/>
            </a:pPr>
            <a:r>
              <a:rPr lang="en-US" dirty="0"/>
              <a:t>Wang Y, Peng Y, Zhang B, Zhang X, Li H, Wilson AJ, </a:t>
            </a:r>
            <a:r>
              <a:rPr lang="en-US" b="1" u="sng" dirty="0" err="1">
                <a:hlinkClick r:id="rId26"/>
              </a:rPr>
              <a:t>Mineev</a:t>
            </a:r>
            <a:r>
              <a:rPr lang="en-US" b="1" u="sng" dirty="0">
                <a:hlinkClick r:id="rId26"/>
              </a:rPr>
              <a:t> KS</a:t>
            </a:r>
            <a:r>
              <a:rPr lang="en-US" dirty="0"/>
              <a:t>, Wang X (2019). </a:t>
            </a:r>
            <a:r>
              <a:rPr lang="ru-RU" dirty="0" err="1"/>
              <a:t>Targeting</a:t>
            </a:r>
            <a:r>
              <a:rPr lang="ru-RU" dirty="0"/>
              <a:t> </a:t>
            </a:r>
            <a:r>
              <a:rPr lang="ru-RU" dirty="0" err="1"/>
              <a:t>trimeric</a:t>
            </a:r>
            <a:r>
              <a:rPr lang="ru-RU" dirty="0"/>
              <a:t> </a:t>
            </a:r>
            <a:r>
              <a:rPr lang="ru-RU" dirty="0" err="1"/>
              <a:t>transmembrane</a:t>
            </a:r>
            <a:r>
              <a:rPr lang="ru-RU" dirty="0"/>
              <a:t> </a:t>
            </a:r>
            <a:r>
              <a:rPr lang="ru-RU" dirty="0" err="1"/>
              <a:t>domain</a:t>
            </a:r>
            <a:r>
              <a:rPr lang="ru-RU" dirty="0"/>
              <a:t> 5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oncogenic</a:t>
            </a:r>
            <a:r>
              <a:rPr lang="ru-RU" dirty="0"/>
              <a:t> </a:t>
            </a:r>
            <a:r>
              <a:rPr lang="ru-RU" dirty="0" err="1"/>
              <a:t>latent</a:t>
            </a:r>
            <a:r>
              <a:rPr lang="ru-RU" dirty="0"/>
              <a:t> </a:t>
            </a:r>
            <a:r>
              <a:rPr lang="ru-RU" dirty="0" err="1"/>
              <a:t>membrane</a:t>
            </a:r>
            <a:r>
              <a:rPr lang="ru-RU" dirty="0"/>
              <a:t> </a:t>
            </a:r>
            <a:r>
              <a:rPr lang="ru-RU" dirty="0" err="1"/>
              <a:t>protein</a:t>
            </a:r>
            <a:r>
              <a:rPr lang="ru-RU" dirty="0"/>
              <a:t> 1 </a:t>
            </a:r>
            <a:r>
              <a:rPr lang="ru-RU" dirty="0" err="1"/>
              <a:t>using</a:t>
            </a:r>
            <a:r>
              <a:rPr lang="ru-RU" dirty="0"/>
              <a:t> a </a:t>
            </a:r>
            <a:r>
              <a:rPr lang="ru-RU" dirty="0" err="1"/>
              <a:t>computationally</a:t>
            </a:r>
            <a:r>
              <a:rPr lang="ru-RU" dirty="0"/>
              <a:t> </a:t>
            </a:r>
            <a:r>
              <a:rPr lang="ru-RU" dirty="0" err="1"/>
              <a:t>designed</a:t>
            </a:r>
            <a:r>
              <a:rPr lang="ru-RU" dirty="0"/>
              <a:t> </a:t>
            </a:r>
            <a:r>
              <a:rPr lang="ru-RU" dirty="0" err="1"/>
              <a:t>peptide</a:t>
            </a:r>
            <a:r>
              <a:rPr lang="ru-RU" dirty="0"/>
              <a:t>. </a:t>
            </a:r>
            <a:r>
              <a:rPr lang="en-US" b="1" i="1" dirty="0"/>
              <a:t>Chem Sci </a:t>
            </a:r>
            <a:r>
              <a:rPr lang="en-US" b="1" i="1" dirty="0">
                <a:solidFill>
                  <a:srgbClr val="C00000"/>
                </a:solidFill>
              </a:rPr>
              <a:t>(IF=9.556)</a:t>
            </a:r>
            <a:endParaRPr lang="ru-RU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endParaRPr lang="ru-RU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10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C121147-B80E-4052-A42F-85FF529F6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119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D9E43E-AA83-49AE-BFD3-8BFAB1445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A029D2-5D33-4172-8F0A-148A85333629}"/>
              </a:ext>
            </a:extLst>
          </p:cNvPr>
          <p:cNvSpPr txBox="1"/>
          <p:nvPr/>
        </p:nvSpPr>
        <p:spPr>
          <a:xfrm>
            <a:off x="10756457" y="1161534"/>
            <a:ext cx="14686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22 статьи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(на момент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отчета)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24 статьи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(к маю 2019)</a:t>
            </a:r>
          </a:p>
        </p:txBody>
      </p:sp>
    </p:spTree>
    <p:extLst>
      <p:ext uri="{BB962C8B-B14F-4D97-AF65-F5344CB8AC3E}">
        <p14:creationId xmlns:p14="http://schemas.microsoft.com/office/powerpoint/2010/main" val="296165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120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ПУБЛИКАЦИИ ИБХ РАН ЗА 2019 ГОД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ЖУРНАЛАХ с ИФ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&gt;9 (15 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СТАТЕЙ)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000" i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BA62905C-C260-4AC1-AEF3-BA4685453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90212"/>
              </p:ext>
            </p:extLst>
          </p:nvPr>
        </p:nvGraphicFramePr>
        <p:xfrm>
          <a:off x="776747" y="867551"/>
          <a:ext cx="11250153" cy="53106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7213">
                  <a:extLst>
                    <a:ext uri="{9D8B030D-6E8A-4147-A177-3AD203B41FA5}">
                      <a16:colId xmlns:a16="http://schemas.microsoft.com/office/drawing/2014/main" val="4127352924"/>
                    </a:ext>
                  </a:extLst>
                </a:gridCol>
                <a:gridCol w="1447564">
                  <a:extLst>
                    <a:ext uri="{9D8B030D-6E8A-4147-A177-3AD203B41FA5}">
                      <a16:colId xmlns:a16="http://schemas.microsoft.com/office/drawing/2014/main" val="1106815761"/>
                    </a:ext>
                  </a:extLst>
                </a:gridCol>
                <a:gridCol w="1375376">
                  <a:extLst>
                    <a:ext uri="{9D8B030D-6E8A-4147-A177-3AD203B41FA5}">
                      <a16:colId xmlns:a16="http://schemas.microsoft.com/office/drawing/2014/main" val="4155438292"/>
                    </a:ext>
                  </a:extLst>
                </a:gridCol>
              </a:tblGrid>
              <a:tr h="4107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IF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статей</a:t>
                      </a: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066066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dirty="0">
                          <a:effectLst/>
                        </a:rPr>
                        <a:t>NATURE </a:t>
                      </a:r>
                      <a:r>
                        <a:rPr lang="en-US" sz="1800" dirty="0">
                          <a:effectLst/>
                        </a:rPr>
                        <a:t>IMMUNOLOGY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23.53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9219823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MATERIALS FOR OPTICS AND ELECTRONICS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15.621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6916106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ANGEWANDTE CHEMIE - INTERNATIONAL EDITION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12.257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813705977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NATURE STRUCTURAL AND MOLECULAR BIOLOGY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12.109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266011320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NATURE COMMUNICATIONS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11.878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438044750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EMBO JOURNAL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11.227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664644979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NUCLEIC ACIDS RESEARCH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11.147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75673137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LEUKEMIA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9.944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228721424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GENOME RESEARCH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9.944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129394493"/>
                  </a:ext>
                </a:extLst>
              </a:tr>
              <a:tr h="4107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SEMINARS IN CANCER BIOLOGY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9.658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236389513"/>
                  </a:ext>
                </a:extLst>
              </a:tr>
              <a:tr h="2053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PROCEEDINGS OF THE NATIONAL ACADEMY OF SCIENCES OF THE U S A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96066934"/>
                  </a:ext>
                </a:extLst>
              </a:tr>
              <a:tr h="2053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SCIENCE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9.556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941600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511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121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ДИНАМИКА ПУБЛИКАЦИЙ ИБХ РАН В ЖУРНАЛАХ с ИФ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&gt;9 (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2016-2019)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000" i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5480C767-FD72-4A2F-AEC0-EBB818468C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388352"/>
              </p:ext>
            </p:extLst>
          </p:nvPr>
        </p:nvGraphicFramePr>
        <p:xfrm>
          <a:off x="750367" y="1267166"/>
          <a:ext cx="11276533" cy="4814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9621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426C23D8-79E9-4C08-9584-3E172E66505C}"/>
              </a:ext>
            </a:extLst>
          </p:cNvPr>
          <p:cNvSpPr/>
          <p:nvPr/>
        </p:nvSpPr>
        <p:spPr>
          <a:xfrm>
            <a:off x="0" y="6280726"/>
            <a:ext cx="12192000" cy="57727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0B2A31-A8D3-45B6-96EA-A590C551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99" y="6365241"/>
            <a:ext cx="381001" cy="408244"/>
          </a:xfrm>
        </p:spPr>
        <p:txBody>
          <a:bodyPr lIns="36000" rIns="36000"/>
          <a:lstStyle/>
          <a:p>
            <a:fld id="{28B3794C-EF48-4F0E-A57F-B3A8E07CAB48}" type="slidenum">
              <a:rPr lang="ru-RU" smtClean="0">
                <a:solidFill>
                  <a:schemeClr val="bg1"/>
                </a:solidFill>
              </a:rPr>
              <a:t>122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881EDEC4-F97D-487F-B0B8-CDCCAD4CE20A}"/>
              </a:ext>
            </a:extLst>
          </p:cNvPr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6245" y="113303"/>
            <a:ext cx="453691" cy="8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C2E0570-A57D-4EBD-ABA4-75F893563B22}"/>
              </a:ext>
            </a:extLst>
          </p:cNvPr>
          <p:cNvSpPr/>
          <p:nvPr/>
        </p:nvSpPr>
        <p:spPr>
          <a:xfrm>
            <a:off x="776748" y="113303"/>
            <a:ext cx="11279007" cy="681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0102429E-E888-44B6-8459-7137703CCB31}"/>
              </a:ext>
            </a:extLst>
          </p:cNvPr>
          <p:cNvSpPr/>
          <p:nvPr/>
        </p:nvSpPr>
        <p:spPr>
          <a:xfrm>
            <a:off x="11480800" y="6280727"/>
            <a:ext cx="711200" cy="577273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774B4-5E95-4A72-A60E-B1D75B82DA0A}"/>
              </a:ext>
            </a:extLst>
          </p:cNvPr>
          <p:cNvSpPr txBox="1"/>
          <p:nvPr/>
        </p:nvSpPr>
        <p:spPr>
          <a:xfrm>
            <a:off x="895927" y="253758"/>
            <a:ext cx="11159828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ДИНАМИКА ИМПАКТ-ФАКТОРА ПО ВСЕМ ОПУБЛИКОВАННЫМ СТАТЬЯМ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ru-RU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2016-2019)</a:t>
            </a:r>
            <a:r>
              <a:rPr lang="en-US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000" i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5480C767-FD72-4A2F-AEC0-EBB818468C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7530047"/>
              </p:ext>
            </p:extLst>
          </p:nvPr>
        </p:nvGraphicFramePr>
        <p:xfrm>
          <a:off x="750367" y="1267166"/>
          <a:ext cx="10625845" cy="4873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0832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07A41AD-8F3B-4DE1-9583-6DF84E4F0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123</a:t>
            </a:fld>
            <a:endParaRPr lang="ru-RU"/>
          </a:p>
        </p:txBody>
      </p:sp>
      <p:pic>
        <p:nvPicPr>
          <p:cNvPr id="2052" name="Picture 4" descr="Картинки по запросу новый год 2020 gif">
            <a:extLst>
              <a:ext uri="{FF2B5EF4-FFF2-40B4-BE49-F238E27FC236}">
                <a16:creationId xmlns:a16="http://schemas.microsoft.com/office/drawing/2014/main" id="{0CC064ED-4062-4E5D-B32E-782119E05C3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8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225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C65B5AE-8BB0-4456-B967-40FFE738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3794C-EF48-4F0E-A57F-B3A8E07CAB48}" type="slidenum">
              <a:rPr lang="ru-RU" smtClean="0"/>
              <a:t>124</a:t>
            </a:fld>
            <a:endParaRPr lang="ru-RU"/>
          </a:p>
        </p:txBody>
      </p:sp>
      <p:pic>
        <p:nvPicPr>
          <p:cNvPr id="3074" name="Picture 2" descr="Картинки по запросу новый год 2020 gif">
            <a:extLst>
              <a:ext uri="{FF2B5EF4-FFF2-40B4-BE49-F238E27FC236}">
                <a16:creationId xmlns:a16="http://schemas.microsoft.com/office/drawing/2014/main" id="{8C80A681-EA19-4942-8505-6FB6EFFC7E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8"/>
            <a:ext cx="12191999" cy="68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319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1393</TotalTime>
  <Words>19109</Words>
  <Application>Microsoft Office PowerPoint</Application>
  <PresentationFormat>Широкоэкранный</PresentationFormat>
  <Paragraphs>1269</Paragraphs>
  <Slides>124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124</vt:i4>
      </vt:variant>
    </vt:vector>
  </HeadingPairs>
  <TitlesOfParts>
    <vt:vector size="131" baseType="lpstr">
      <vt:lpstr>Arial</vt:lpstr>
      <vt:lpstr>Calibri</vt:lpstr>
      <vt:lpstr>Calibri Light</vt:lpstr>
      <vt:lpstr>Cambria</vt:lpstr>
      <vt:lpstr>Times New Roman</vt:lpstr>
      <vt:lpstr>Wingdings</vt:lpstr>
      <vt:lpstr>Тема Office</vt:lpstr>
      <vt:lpstr>Итоги выполнения НИР в 2019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выполнения НИР в 2019 году</dc:title>
  <dc:creator>Marina Tretyak</dc:creator>
  <cp:lastModifiedBy>Marina Tretyak</cp:lastModifiedBy>
  <cp:revision>242</cp:revision>
  <dcterms:created xsi:type="dcterms:W3CDTF">2019-12-11T19:15:08Z</dcterms:created>
  <dcterms:modified xsi:type="dcterms:W3CDTF">2019-12-30T08:43:45Z</dcterms:modified>
</cp:coreProperties>
</file>