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1" r:id="rId1"/>
    <p:sldMasterId id="2147483923" r:id="rId2"/>
    <p:sldMasterId id="2147483935" r:id="rId3"/>
    <p:sldMasterId id="2147483947" r:id="rId4"/>
    <p:sldMasterId id="2147483959" r:id="rId5"/>
    <p:sldMasterId id="2147483971" r:id="rId6"/>
    <p:sldMasterId id="2147483983" r:id="rId7"/>
  </p:sldMasterIdLst>
  <p:notesMasterIdLst>
    <p:notesMasterId r:id="rId60"/>
  </p:notesMasterIdLst>
  <p:sldIdLst>
    <p:sldId id="316" r:id="rId8"/>
    <p:sldId id="320" r:id="rId9"/>
    <p:sldId id="307" r:id="rId10"/>
    <p:sldId id="308" r:id="rId11"/>
    <p:sldId id="271" r:id="rId12"/>
    <p:sldId id="286" r:id="rId13"/>
    <p:sldId id="309" r:id="rId14"/>
    <p:sldId id="287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314" r:id="rId24"/>
    <p:sldId id="297" r:id="rId25"/>
    <p:sldId id="317" r:id="rId26"/>
    <p:sldId id="298" r:id="rId27"/>
    <p:sldId id="310" r:id="rId28"/>
    <p:sldId id="300" r:id="rId29"/>
    <p:sldId id="299" r:id="rId30"/>
    <p:sldId id="301" r:id="rId31"/>
    <p:sldId id="311" r:id="rId32"/>
    <p:sldId id="302" r:id="rId33"/>
    <p:sldId id="318" r:id="rId34"/>
    <p:sldId id="304" r:id="rId35"/>
    <p:sldId id="319" r:id="rId36"/>
    <p:sldId id="312" r:id="rId37"/>
    <p:sldId id="305" r:id="rId38"/>
    <p:sldId id="263" r:id="rId39"/>
    <p:sldId id="278" r:id="rId40"/>
    <p:sldId id="283" r:id="rId41"/>
    <p:sldId id="321" r:id="rId42"/>
    <p:sldId id="323" r:id="rId43"/>
    <p:sldId id="324" r:id="rId44"/>
    <p:sldId id="325" r:id="rId45"/>
    <p:sldId id="326" r:id="rId46"/>
    <p:sldId id="341" r:id="rId47"/>
    <p:sldId id="328" r:id="rId48"/>
    <p:sldId id="340" r:id="rId49"/>
    <p:sldId id="335" r:id="rId50"/>
    <p:sldId id="329" r:id="rId51"/>
    <p:sldId id="330" r:id="rId52"/>
    <p:sldId id="332" r:id="rId53"/>
    <p:sldId id="333" r:id="rId54"/>
    <p:sldId id="334" r:id="rId55"/>
    <p:sldId id="331" r:id="rId56"/>
    <p:sldId id="336" r:id="rId57"/>
    <p:sldId id="337" r:id="rId58"/>
    <p:sldId id="339" r:id="rId5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1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58" y="-58"/>
      </p:cViewPr>
      <p:guideLst>
        <p:guide orient="horz" pos="20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61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I:\AGG\&#1054;&#1090;&#1095;&#1077;&#1090;%202013\&#1054;&#1090;&#1095;&#1077;&#1090;&#1085;&#1099;&#1077;%20&#1076;&#1086;&#1082;&#1091;&#1084;&#1077;&#1085;&#1090;&#1099;\&#1048;&#1060;%20&#1074;&#1099;&#1096;&#1077;%20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I:\AGG\&#1054;&#1090;&#1095;&#1077;&#1090;%202013\&#1044;&#1086;&#1082;&#1091;&#1084;&#1077;&#1085;&#1090;&#1099;%20&#1082;%20&#1086;&#1090;&#1095;&#1077;&#1090;&#1091;\&#1048;&#1085;&#1076;%20&#1048;&#1060;_&#1096;&#1090;&#1072;&#1090;&#1085;&#1099;&#1077;%20&#1077;&#1076;&#1080;&#1085;&#1080;&#1094;&#1099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.tsvetkova\Desktop\&#1055;&#1088;&#1080;&#1086;&#1088;&#1080;&#1090;&#1077;&#1090;&#1099;%20&#1087;&#1088;&#1080;&#1082;&#1083;&#1072;&#1076;&#1085;&#1086;&#1081;%20&#1085;&#1072;&#1091;&#1082;&#1080;%207%20&#1090;&#1077;&#1084;\2&#1058;&#1077;&#1084;&#1072;_%20&#1041;&#1080;&#1086;&#1090;&#1077;&#1093;&#1085;&#1086;&#1083;&#1086;&#1075;&#1080;&#1080;_&#1056;&#1086;&#1089;&#1089;&#1080;&#1103;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.tsvetkova\Desktop\&#1055;&#1088;&#1080;&#1086;&#1088;&#1080;&#1090;&#1077;&#1090;&#1099;%20&#1087;&#1088;&#1080;&#1082;&#1083;&#1072;&#1076;&#1085;&#1086;&#1081;%20&#1085;&#1072;&#1091;&#1082;&#1080;%207%20&#1090;&#1077;&#1084;\2&#1058;&#1077;&#1084;&#1072;_%20&#1041;&#1080;&#1086;&#1090;&#1077;&#1093;&#1085;&#1086;&#1083;&#1086;&#1075;&#1080;&#1080;_&#1052;&#1080;&#1088;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.tsvetkova\Desktop\&#1055;&#1088;&#1080;&#1086;&#1088;&#1080;&#1090;&#1077;&#1090;&#1099;%20&#1087;&#1088;&#1080;&#1082;&#1083;&#1072;&#1076;&#1085;&#1086;&#1081;%20&#1085;&#1072;&#1091;&#1082;&#1080;%207%20&#1090;&#1077;&#1084;\2_&#1041;&#1080;&#1086;&#1090;&#1077;&#1093;&#1085;&#1086;&#1083;&#1086;&#1075;&#1080;&#1080;\2&#1058;&#1077;&#1084;&#1072;_%20&#1041;&#1080;&#1086;&#1090;&#1077;&#1093;&#1085;&#1086;&#1083;&#1086;&#1075;&#1080;&#1080;_&#1052;&#1080;&#1088;_%20&#1087;&#1086;%20&#1086;&#1073;&#1083;&#1072;&#1089;&#1090;&#1103;&#1084;%20&#1086;&#1090;&#1095;&#1077;&#1090;%20&#1089;&#1073;&#1086;&#1088;&#1085;&#1099;&#1081;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n.g.kurakova2\Desktop\&#1045;%20&#1054;&#1083;&#1103;\&#1044;&#1080;&#1088;&#1077;&#1082;&#1094;&#1080;&#1103;%20&#1053;&#1058;%20&#1087;&#1088;&#1086;&#1075;&#1088;&#1072;&#1084;&#1084;\&#1044;&#1080;&#1085;&#1072;&#1084;&#1080;&#1082;&#1072;%20&#1087;&#1086;&#1076;&#1076;&#1077;&#1088;&#1078;&#1082;&#1080;%20&#1080;&#1089;&#1089;&#1083;&#1077;&#1076;&#1086;&#1074;&#1072;&#1085;&#1080;&#1081;%20&#1087;&#1086;%20&#1073;&#1080;&#1086;&#1090;&#1077;&#1093;&#1085;&#1086;&#1083;&#1086;&#1075;&#1080;&#1103;&#1084;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Лист1!$A$1:$A$22</c:f>
              <c:strCache>
                <c:ptCount val="22"/>
                <c:pt idx="0">
                  <c:v>Чудаков Д.М.</c:v>
                </c:pt>
                <c:pt idx="1">
                  <c:v>Арсеньев А.С.</c:v>
                </c:pt>
                <c:pt idx="2">
                  <c:v>Долгих Г.А.</c:v>
                </c:pt>
                <c:pt idx="3">
                  <c:v>Габибов А.Г.</c:v>
                </c:pt>
                <c:pt idx="4">
                  <c:v>Водовозова Е.Л.</c:v>
                </c:pt>
                <c:pt idx="5">
                  <c:v>Лебедев Ю.Б.</c:v>
                </c:pt>
                <c:pt idx="6">
                  <c:v>Гришин Е.В.</c:v>
                </c:pt>
                <c:pt idx="7">
                  <c:v>Лукьянов К.А.</c:v>
                </c:pt>
                <c:pt idx="8">
                  <c:v>Ефремов Р.Г.</c:v>
                </c:pt>
                <c:pt idx="9">
                  <c:v>Месянжинов В.В.</c:v>
                </c:pt>
                <c:pt idx="10">
                  <c:v>Мирошников А.И.</c:v>
                </c:pt>
                <c:pt idx="11">
                  <c:v>Олейников В.А.</c:v>
                </c:pt>
                <c:pt idx="12">
                  <c:v>Деев С.М.</c:v>
                </c:pt>
                <c:pt idx="13">
                  <c:v>Овчинникова Т.В.</c:v>
                </c:pt>
                <c:pt idx="14">
                  <c:v>Лукьянов С.А.</c:v>
                </c:pt>
                <c:pt idx="15">
                  <c:v>Свердлов Е.Д.</c:v>
                </c:pt>
                <c:pt idx="16">
                  <c:v>Говорун В.М.</c:v>
                </c:pt>
                <c:pt idx="17">
                  <c:v>Плетнев В.З.</c:v>
                </c:pt>
                <c:pt idx="18">
                  <c:v>Мартынов В.И.</c:v>
                </c:pt>
                <c:pt idx="19">
                  <c:v>Феофанов А.В.</c:v>
                </c:pt>
                <c:pt idx="20">
                  <c:v>Зубов В.П.</c:v>
                </c:pt>
                <c:pt idx="21">
                  <c:v>Петренко А.Г.</c:v>
                </c:pt>
              </c:strCache>
            </c:strRef>
          </c:cat>
          <c:val>
            <c:numRef>
              <c:f>Лист1!$B$1:$B$22</c:f>
              <c:numCache>
                <c:formatCode>General</c:formatCode>
                <c:ptCount val="22"/>
                <c:pt idx="0">
                  <c:v>100.95</c:v>
                </c:pt>
                <c:pt idx="1">
                  <c:v>89.17</c:v>
                </c:pt>
                <c:pt idx="2">
                  <c:v>86.97</c:v>
                </c:pt>
                <c:pt idx="3">
                  <c:v>77.989999999999995</c:v>
                </c:pt>
                <c:pt idx="4">
                  <c:v>72.260000000000005</c:v>
                </c:pt>
                <c:pt idx="5">
                  <c:v>58.23</c:v>
                </c:pt>
                <c:pt idx="6">
                  <c:v>58.14</c:v>
                </c:pt>
                <c:pt idx="7">
                  <c:v>56.02</c:v>
                </c:pt>
                <c:pt idx="8">
                  <c:v>55.82</c:v>
                </c:pt>
                <c:pt idx="9">
                  <c:v>42.99</c:v>
                </c:pt>
                <c:pt idx="10">
                  <c:v>41.26</c:v>
                </c:pt>
                <c:pt idx="11">
                  <c:v>38.53</c:v>
                </c:pt>
                <c:pt idx="12">
                  <c:v>36.590000000000003</c:v>
                </c:pt>
                <c:pt idx="13">
                  <c:v>33.79</c:v>
                </c:pt>
                <c:pt idx="14">
                  <c:v>32.19</c:v>
                </c:pt>
                <c:pt idx="15">
                  <c:v>29.91</c:v>
                </c:pt>
                <c:pt idx="16">
                  <c:v>28.93</c:v>
                </c:pt>
                <c:pt idx="17">
                  <c:v>28.2</c:v>
                </c:pt>
                <c:pt idx="18">
                  <c:v>28.2</c:v>
                </c:pt>
                <c:pt idx="19">
                  <c:v>22.72</c:v>
                </c:pt>
                <c:pt idx="20">
                  <c:v>22.24</c:v>
                </c:pt>
                <c:pt idx="21">
                  <c:v>21.36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352192"/>
        <c:axId val="143353728"/>
      </c:barChart>
      <c:catAx>
        <c:axId val="143352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43353728"/>
        <c:crosses val="autoZero"/>
        <c:auto val="1"/>
        <c:lblAlgn val="ctr"/>
        <c:lblOffset val="100"/>
        <c:noMultiLvlLbl val="0"/>
      </c:catAx>
      <c:valAx>
        <c:axId val="1433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352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cat>
            <c:strRef>
              <c:f>Лист1!$P$2:$P$31</c:f>
              <c:strCache>
                <c:ptCount val="30"/>
                <c:pt idx="0">
                  <c:v>Чудаков</c:v>
                </c:pt>
                <c:pt idx="1">
                  <c:v>Лебедев</c:v>
                </c:pt>
                <c:pt idx="2">
                  <c:v>Мартынов</c:v>
                </c:pt>
                <c:pt idx="3">
                  <c:v>Цетлин</c:v>
                </c:pt>
                <c:pt idx="4">
                  <c:v>Ефремов</c:v>
                </c:pt>
                <c:pt idx="5">
                  <c:v>Лукьянов К.</c:v>
                </c:pt>
                <c:pt idx="6">
                  <c:v>Водовозова</c:v>
                </c:pt>
                <c:pt idx="7">
                  <c:v>Месянжинов</c:v>
                </c:pt>
                <c:pt idx="8">
                  <c:v>Габибов</c:v>
                </c:pt>
                <c:pt idx="9">
                  <c:v>Коршун</c:v>
                </c:pt>
                <c:pt idx="10">
                  <c:v>Олейников</c:v>
                </c:pt>
                <c:pt idx="11">
                  <c:v>Арсеньев</c:v>
                </c:pt>
                <c:pt idx="12">
                  <c:v>Говорун</c:v>
                </c:pt>
                <c:pt idx="13">
                  <c:v>Технопарк</c:v>
                </c:pt>
                <c:pt idx="14">
                  <c:v>Долгих</c:v>
                </c:pt>
                <c:pt idx="15">
                  <c:v>Феофанов</c:v>
                </c:pt>
                <c:pt idx="16">
                  <c:v>Плетнев</c:v>
                </c:pt>
                <c:pt idx="17">
                  <c:v>Петренко</c:v>
                </c:pt>
                <c:pt idx="18">
                  <c:v>Завриев</c:v>
                </c:pt>
                <c:pt idx="19">
                  <c:v>Наволоцкая</c:v>
                </c:pt>
                <c:pt idx="20">
                  <c:v>Деев</c:v>
                </c:pt>
                <c:pt idx="21">
                  <c:v>Гришин</c:v>
                </c:pt>
                <c:pt idx="22">
                  <c:v>Шахпаронов, Пестов</c:v>
                </c:pt>
                <c:pt idx="23">
                  <c:v>Зинченко</c:v>
                </c:pt>
                <c:pt idx="24">
                  <c:v>Молотковская</c:v>
                </c:pt>
                <c:pt idx="25">
                  <c:v>Вольпина</c:v>
                </c:pt>
                <c:pt idx="26">
                  <c:v>Зарайский</c:v>
                </c:pt>
                <c:pt idx="27">
                  <c:v>Безуглов</c:v>
                </c:pt>
                <c:pt idx="28">
                  <c:v>Трубецкая</c:v>
                </c:pt>
                <c:pt idx="29">
                  <c:v>Демин</c:v>
                </c:pt>
              </c:strCache>
            </c:strRef>
          </c:cat>
          <c:val>
            <c:numRef>
              <c:f>Лист1!$Q$2:$Q$31</c:f>
              <c:numCache>
                <c:formatCode>General</c:formatCode>
                <c:ptCount val="30"/>
                <c:pt idx="0">
                  <c:v>25.24</c:v>
                </c:pt>
                <c:pt idx="1">
                  <c:v>14.56</c:v>
                </c:pt>
                <c:pt idx="2">
                  <c:v>14.1</c:v>
                </c:pt>
                <c:pt idx="3">
                  <c:v>13.53</c:v>
                </c:pt>
                <c:pt idx="4">
                  <c:v>13.14</c:v>
                </c:pt>
                <c:pt idx="5">
                  <c:v>11.2</c:v>
                </c:pt>
                <c:pt idx="6">
                  <c:v>9.0299999999999994</c:v>
                </c:pt>
                <c:pt idx="7">
                  <c:v>7.82</c:v>
                </c:pt>
                <c:pt idx="8">
                  <c:v>7.8</c:v>
                </c:pt>
                <c:pt idx="9">
                  <c:v>7.79</c:v>
                </c:pt>
                <c:pt idx="10">
                  <c:v>7.34</c:v>
                </c:pt>
                <c:pt idx="11">
                  <c:v>7.13</c:v>
                </c:pt>
                <c:pt idx="12">
                  <c:v>6.81</c:v>
                </c:pt>
                <c:pt idx="13">
                  <c:v>5.93</c:v>
                </c:pt>
                <c:pt idx="14">
                  <c:v>5.8</c:v>
                </c:pt>
                <c:pt idx="15">
                  <c:v>5.68</c:v>
                </c:pt>
                <c:pt idx="16">
                  <c:v>5.64</c:v>
                </c:pt>
                <c:pt idx="17">
                  <c:v>4.75</c:v>
                </c:pt>
                <c:pt idx="18">
                  <c:v>3.68</c:v>
                </c:pt>
                <c:pt idx="19">
                  <c:v>3.51</c:v>
                </c:pt>
                <c:pt idx="20">
                  <c:v>3.49</c:v>
                </c:pt>
                <c:pt idx="21">
                  <c:v>3.28</c:v>
                </c:pt>
                <c:pt idx="22">
                  <c:v>2.4</c:v>
                </c:pt>
                <c:pt idx="23">
                  <c:v>2.3199999999999998</c:v>
                </c:pt>
                <c:pt idx="24">
                  <c:v>2.2200000000000002</c:v>
                </c:pt>
                <c:pt idx="25">
                  <c:v>2.21</c:v>
                </c:pt>
                <c:pt idx="26">
                  <c:v>2.15</c:v>
                </c:pt>
                <c:pt idx="27">
                  <c:v>2.0699999999999998</c:v>
                </c:pt>
                <c:pt idx="28">
                  <c:v>2.0699999999999998</c:v>
                </c:pt>
                <c:pt idx="29">
                  <c:v>2.0099999999999998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390592"/>
        <c:axId val="143392128"/>
      </c:barChart>
      <c:catAx>
        <c:axId val="143390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3392128"/>
        <c:crosses val="autoZero"/>
        <c:auto val="1"/>
        <c:lblAlgn val="ctr"/>
        <c:lblOffset val="100"/>
        <c:noMultiLvlLbl val="0"/>
      </c:catAx>
      <c:valAx>
        <c:axId val="143392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3905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087926939098585"/>
          <c:y val="4.8000000000000077E-2"/>
          <c:w val="0.86374562194154136"/>
          <c:h val="0.59627231079916798"/>
        </c:manualLayout>
      </c:layout>
      <c:lineChart>
        <c:grouping val="standard"/>
        <c:varyColors val="0"/>
        <c:ser>
          <c:idx val="0"/>
          <c:order val="0"/>
          <c:tx>
            <c:v>RUSSIA, BIOTECHNOLOGY &amp; APPLIED MICROBIOLOGY</c:v>
          </c:tx>
          <c:spPr>
            <a:ln w="3175">
              <a:solidFill>
                <a:srgbClr val="387C2B"/>
              </a:solidFill>
              <a:prstDash val="solid"/>
            </a:ln>
          </c:spPr>
          <c:marker>
            <c:symbol val="x"/>
            <c:size val="5"/>
            <c:spPr>
              <a:solidFill>
                <a:srgbClr val="387C2B"/>
              </a:solidFill>
              <a:ln>
                <a:solidFill>
                  <a:srgbClr val="387C2B"/>
                </a:solidFill>
                <a:prstDash val="solid"/>
              </a:ln>
            </c:spPr>
          </c:marker>
          <c:cat>
            <c:strLit>
              <c:ptCount val="28"/>
              <c:pt idx="0">
                <c:v>1981-1985</c:v>
              </c:pt>
              <c:pt idx="1">
                <c:v>1982-1986</c:v>
              </c:pt>
              <c:pt idx="2">
                <c:v>1983-1987</c:v>
              </c:pt>
              <c:pt idx="3">
                <c:v>1984-1988</c:v>
              </c:pt>
              <c:pt idx="4">
                <c:v>1985-1989</c:v>
              </c:pt>
              <c:pt idx="5">
                <c:v>1986-1990</c:v>
              </c:pt>
              <c:pt idx="6">
                <c:v>1987-1991</c:v>
              </c:pt>
              <c:pt idx="7">
                <c:v>1988-1992</c:v>
              </c:pt>
              <c:pt idx="8">
                <c:v>1989-1993</c:v>
              </c:pt>
              <c:pt idx="9">
                <c:v>1990-1994</c:v>
              </c:pt>
              <c:pt idx="10">
                <c:v>1991-1995</c:v>
              </c:pt>
              <c:pt idx="11">
                <c:v>1992-1996</c:v>
              </c:pt>
              <c:pt idx="12">
                <c:v>1993-1997</c:v>
              </c:pt>
              <c:pt idx="13">
                <c:v>1994-1998</c:v>
              </c:pt>
              <c:pt idx="14">
                <c:v>1995-1999</c:v>
              </c:pt>
              <c:pt idx="15">
                <c:v>1996-2000</c:v>
              </c:pt>
              <c:pt idx="16">
                <c:v>1997-2001</c:v>
              </c:pt>
              <c:pt idx="17">
                <c:v>1998-2002</c:v>
              </c:pt>
              <c:pt idx="18">
                <c:v>1999-2003</c:v>
              </c:pt>
              <c:pt idx="19">
                <c:v>2000-2004</c:v>
              </c:pt>
              <c:pt idx="20">
                <c:v>2001-2005</c:v>
              </c:pt>
              <c:pt idx="21">
                <c:v>2002-2006</c:v>
              </c:pt>
              <c:pt idx="22">
                <c:v>2003-2007</c:v>
              </c:pt>
              <c:pt idx="23">
                <c:v>2004-2008</c:v>
              </c:pt>
              <c:pt idx="24">
                <c:v>2005-2009</c:v>
              </c:pt>
              <c:pt idx="25">
                <c:v>2006-2010</c:v>
              </c:pt>
              <c:pt idx="26">
                <c:v>2007-2011</c:v>
              </c:pt>
              <c:pt idx="27">
                <c:v>2008-2012</c:v>
              </c:pt>
            </c:strLit>
          </c:cat>
          <c:val>
            <c:numLit>
              <c:formatCode>General</c:formatCode>
              <c:ptCount val="28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1</c:v>
              </c:pt>
              <c:pt idx="6">
                <c:v>5</c:v>
              </c:pt>
              <c:pt idx="7">
                <c:v>15</c:v>
              </c:pt>
              <c:pt idx="8">
                <c:v>89</c:v>
              </c:pt>
              <c:pt idx="9">
                <c:v>194</c:v>
              </c:pt>
              <c:pt idx="10">
                <c:v>378</c:v>
              </c:pt>
              <c:pt idx="11">
                <c:v>613</c:v>
              </c:pt>
              <c:pt idx="12">
                <c:v>787</c:v>
              </c:pt>
              <c:pt idx="13">
                <c:v>929</c:v>
              </c:pt>
              <c:pt idx="14">
                <c:v>1031</c:v>
              </c:pt>
              <c:pt idx="15">
                <c:v>1038</c:v>
              </c:pt>
              <c:pt idx="16">
                <c:v>984</c:v>
              </c:pt>
              <c:pt idx="17">
                <c:v>978</c:v>
              </c:pt>
              <c:pt idx="18">
                <c:v>974</c:v>
              </c:pt>
              <c:pt idx="19">
                <c:v>972</c:v>
              </c:pt>
              <c:pt idx="20">
                <c:v>985</c:v>
              </c:pt>
              <c:pt idx="21">
                <c:v>978</c:v>
              </c:pt>
              <c:pt idx="22">
                <c:v>994</c:v>
              </c:pt>
              <c:pt idx="23">
                <c:v>959</c:v>
              </c:pt>
              <c:pt idx="24">
                <c:v>928</c:v>
              </c:pt>
              <c:pt idx="25">
                <c:v>968</c:v>
              </c:pt>
              <c:pt idx="26">
                <c:v>1010</c:v>
              </c:pt>
              <c:pt idx="27">
                <c:v>1010</c:v>
              </c:pt>
            </c:numLit>
          </c:val>
          <c:smooth val="0"/>
        </c:ser>
        <c:ser>
          <c:idx val="3"/>
          <c:order val="1"/>
          <c:tx>
            <c:v>USSR, BIOTECHNOLOGY &amp; APPLIED MICROBIOLOGY</c:v>
          </c:tx>
          <c:spPr>
            <a:ln w="3175">
              <a:solidFill>
                <a:srgbClr val="FF0000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strLit>
              <c:ptCount val="28"/>
              <c:pt idx="0">
                <c:v>1981-1985</c:v>
              </c:pt>
              <c:pt idx="1">
                <c:v>1982-1986</c:v>
              </c:pt>
              <c:pt idx="2">
                <c:v>1983-1987</c:v>
              </c:pt>
              <c:pt idx="3">
                <c:v>1984-1988</c:v>
              </c:pt>
              <c:pt idx="4">
                <c:v>1985-1989</c:v>
              </c:pt>
              <c:pt idx="5">
                <c:v>1986-1990</c:v>
              </c:pt>
              <c:pt idx="6">
                <c:v>1987-1991</c:v>
              </c:pt>
              <c:pt idx="7">
                <c:v>1988-1992</c:v>
              </c:pt>
              <c:pt idx="8">
                <c:v>1989-1993</c:v>
              </c:pt>
              <c:pt idx="9">
                <c:v>1990-1994</c:v>
              </c:pt>
              <c:pt idx="10">
                <c:v>1991-1995</c:v>
              </c:pt>
              <c:pt idx="11">
                <c:v>1992-1996</c:v>
              </c:pt>
              <c:pt idx="12">
                <c:v>1993-1997</c:v>
              </c:pt>
              <c:pt idx="13">
                <c:v>1994-1998</c:v>
              </c:pt>
              <c:pt idx="14">
                <c:v>1995-1999</c:v>
              </c:pt>
              <c:pt idx="15">
                <c:v>1996-2000</c:v>
              </c:pt>
              <c:pt idx="16">
                <c:v>1997-2001</c:v>
              </c:pt>
              <c:pt idx="17">
                <c:v>1998-2002</c:v>
              </c:pt>
              <c:pt idx="18">
                <c:v>1999-2003</c:v>
              </c:pt>
              <c:pt idx="19">
                <c:v>2000-2004</c:v>
              </c:pt>
              <c:pt idx="20">
                <c:v>2001-2005</c:v>
              </c:pt>
              <c:pt idx="21">
                <c:v>2002-2006</c:v>
              </c:pt>
              <c:pt idx="22">
                <c:v>2003-2007</c:v>
              </c:pt>
              <c:pt idx="23">
                <c:v>2004-2008</c:v>
              </c:pt>
              <c:pt idx="24">
                <c:v>2005-2009</c:v>
              </c:pt>
              <c:pt idx="25">
                <c:v>2006-2010</c:v>
              </c:pt>
              <c:pt idx="26">
                <c:v>2007-2011</c:v>
              </c:pt>
              <c:pt idx="27">
                <c:v>2008-2012</c:v>
              </c:pt>
            </c:strLit>
          </c:cat>
          <c:val>
            <c:numLit>
              <c:formatCode>General</c:formatCode>
              <c:ptCount val="28"/>
              <c:pt idx="0">
                <c:v>160</c:v>
              </c:pt>
              <c:pt idx="1">
                <c:v>164</c:v>
              </c:pt>
              <c:pt idx="2">
                <c:v>171</c:v>
              </c:pt>
              <c:pt idx="3">
                <c:v>186</c:v>
              </c:pt>
              <c:pt idx="4">
                <c:v>210</c:v>
              </c:pt>
              <c:pt idx="5">
                <c:v>224</c:v>
              </c:pt>
              <c:pt idx="6">
                <c:v>276</c:v>
              </c:pt>
              <c:pt idx="7">
                <c:v>322</c:v>
              </c:pt>
              <c:pt idx="8">
                <c:v>268</c:v>
              </c:pt>
              <c:pt idx="9">
                <c:v>208</c:v>
              </c:pt>
              <c:pt idx="10">
                <c:v>163</c:v>
              </c:pt>
              <c:pt idx="11">
                <c:v>79</c:v>
              </c:pt>
              <c:pt idx="12">
                <c:v>0</c:v>
              </c:pt>
              <c:pt idx="13">
                <c:v>0</c:v>
              </c:pt>
              <c:pt idx="14">
                <c:v>0</c:v>
              </c:pt>
              <c:pt idx="15">
                <c:v>0</c:v>
              </c:pt>
              <c:pt idx="16">
                <c:v>0</c:v>
              </c:pt>
              <c:pt idx="17">
                <c:v>0</c:v>
              </c:pt>
              <c:pt idx="18">
                <c:v>0</c:v>
              </c:pt>
              <c:pt idx="19">
                <c:v>0</c:v>
              </c:pt>
              <c:pt idx="20">
                <c:v>0</c:v>
              </c:pt>
              <c:pt idx="21">
                <c:v>0</c:v>
              </c:pt>
              <c:pt idx="22">
                <c:v>0</c:v>
              </c:pt>
              <c:pt idx="23">
                <c:v>0</c:v>
              </c:pt>
              <c:pt idx="24">
                <c:v>0</c:v>
              </c:pt>
              <c:pt idx="25">
                <c:v>0</c:v>
              </c:pt>
              <c:pt idx="26">
                <c:v>0</c:v>
              </c:pt>
              <c:pt idx="27">
                <c:v>0</c:v>
              </c:pt>
            </c:numLit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315328"/>
        <c:axId val="143317248"/>
      </c:lineChart>
      <c:catAx>
        <c:axId val="143315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5400000" vert="horz"/>
          <a:lstStyle/>
          <a:p>
            <a:pPr>
              <a:defRPr sz="900"/>
            </a:pPr>
            <a:endParaRPr lang="ru-RU"/>
          </a:p>
        </c:txPr>
        <c:crossAx val="143317248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143317248"/>
        <c:scaling>
          <c:orientation val="minMax"/>
        </c:scaling>
        <c:delete val="0"/>
        <c:axPos val="l"/>
        <c:majorGridlines>
          <c:spPr>
            <a:ln w="3175">
              <a:solidFill>
                <a:srgbClr val="BABABA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Web of Science Documents</a:t>
                </a:r>
              </a:p>
            </c:rich>
          </c:tx>
          <c:layout>
            <c:manualLayout>
              <c:xMode val="edge"/>
              <c:yMode val="edge"/>
              <c:x val="1.6000007812503894E-2"/>
              <c:y val="0.2960000000000003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##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ru-RU"/>
          </a:p>
        </c:txPr>
        <c:crossAx val="1433153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4.8625244827489693E-2"/>
          <c:y val="0.90850735498353852"/>
          <c:w val="0.93881331403762658"/>
          <c:h val="4.1404568728489841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/>
          </a:pPr>
          <a:endParaRPr lang="ru-RU"/>
        </a:p>
      </c:txPr>
    </c:legend>
    <c:plotVisOnly val="0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 Narrow" pitchFamily="34" charset="0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265830265012078"/>
          <c:y val="4.8000000000000001E-2"/>
          <c:w val="0.83594381562798459"/>
          <c:h val="0.66097383707544821"/>
        </c:manualLayout>
      </c:layout>
      <c:lineChart>
        <c:grouping val="standard"/>
        <c:varyColors val="0"/>
        <c:ser>
          <c:idx val="0"/>
          <c:order val="0"/>
          <c:tx>
            <c:v>--WORLD, BIOTECHNOLOGY &amp; APPLIED MICROBIOLOGY</c:v>
          </c:tx>
          <c:spPr>
            <a:ln w="3175">
              <a:solidFill>
                <a:srgbClr val="387C2B"/>
              </a:solidFill>
              <a:prstDash val="solid"/>
            </a:ln>
          </c:spPr>
          <c:marker>
            <c:symbol val="x"/>
            <c:size val="4"/>
            <c:spPr>
              <a:solidFill>
                <a:srgbClr val="387C2B"/>
              </a:solidFill>
              <a:ln>
                <a:solidFill>
                  <a:srgbClr val="387C2B"/>
                </a:solidFill>
                <a:prstDash val="solid"/>
              </a:ln>
            </c:spPr>
          </c:marker>
          <c:cat>
            <c:strLit>
              <c:ptCount val="28"/>
              <c:pt idx="0">
                <c:v>1981-1985</c:v>
              </c:pt>
              <c:pt idx="1">
                <c:v>1982-1986</c:v>
              </c:pt>
              <c:pt idx="2">
                <c:v>1983-1987</c:v>
              </c:pt>
              <c:pt idx="3">
                <c:v>1984-1988</c:v>
              </c:pt>
              <c:pt idx="4">
                <c:v>1985-1989</c:v>
              </c:pt>
              <c:pt idx="5">
                <c:v>1986-1990</c:v>
              </c:pt>
              <c:pt idx="6">
                <c:v>1987-1991</c:v>
              </c:pt>
              <c:pt idx="7">
                <c:v>1988-1992</c:v>
              </c:pt>
              <c:pt idx="8">
                <c:v>1989-1993</c:v>
              </c:pt>
              <c:pt idx="9">
                <c:v>1990-1994</c:v>
              </c:pt>
              <c:pt idx="10">
                <c:v>1991-1995</c:v>
              </c:pt>
              <c:pt idx="11">
                <c:v>1992-1996</c:v>
              </c:pt>
              <c:pt idx="12">
                <c:v>1993-1997</c:v>
              </c:pt>
              <c:pt idx="13">
                <c:v>1994-1998</c:v>
              </c:pt>
              <c:pt idx="14">
                <c:v>1995-1999</c:v>
              </c:pt>
              <c:pt idx="15">
                <c:v>1996-2000</c:v>
              </c:pt>
              <c:pt idx="16">
                <c:v>1997-2001</c:v>
              </c:pt>
              <c:pt idx="17">
                <c:v>1998-2002</c:v>
              </c:pt>
              <c:pt idx="18">
                <c:v>1999-2003</c:v>
              </c:pt>
              <c:pt idx="19">
                <c:v>2000-2004</c:v>
              </c:pt>
              <c:pt idx="20">
                <c:v>2001-2005</c:v>
              </c:pt>
              <c:pt idx="21">
                <c:v>2002-2006</c:v>
              </c:pt>
              <c:pt idx="22">
                <c:v>2003-2007</c:v>
              </c:pt>
              <c:pt idx="23">
                <c:v>2004-2008</c:v>
              </c:pt>
              <c:pt idx="24">
                <c:v>2005-2009</c:v>
              </c:pt>
              <c:pt idx="25">
                <c:v>2006-2010</c:v>
              </c:pt>
              <c:pt idx="26">
                <c:v>2007-2011</c:v>
              </c:pt>
              <c:pt idx="27">
                <c:v>2008-2012</c:v>
              </c:pt>
            </c:strLit>
          </c:cat>
          <c:val>
            <c:numLit>
              <c:formatCode>General</c:formatCode>
              <c:ptCount val="28"/>
              <c:pt idx="0">
                <c:v>16871</c:v>
              </c:pt>
              <c:pt idx="1">
                <c:v>18115</c:v>
              </c:pt>
              <c:pt idx="2">
                <c:v>19901</c:v>
              </c:pt>
              <c:pt idx="3">
                <c:v>21468</c:v>
              </c:pt>
              <c:pt idx="4">
                <c:v>23687</c:v>
              </c:pt>
              <c:pt idx="5">
                <c:v>26173</c:v>
              </c:pt>
              <c:pt idx="6">
                <c:v>29605</c:v>
              </c:pt>
              <c:pt idx="7">
                <c:v>33328</c:v>
              </c:pt>
              <c:pt idx="8">
                <c:v>37230</c:v>
              </c:pt>
              <c:pt idx="9">
                <c:v>41900</c:v>
              </c:pt>
              <c:pt idx="10">
                <c:v>47847</c:v>
              </c:pt>
              <c:pt idx="11">
                <c:v>52730</c:v>
              </c:pt>
              <c:pt idx="12">
                <c:v>56628</c:v>
              </c:pt>
              <c:pt idx="13">
                <c:v>60782</c:v>
              </c:pt>
              <c:pt idx="14">
                <c:v>63214</c:v>
              </c:pt>
              <c:pt idx="15">
                <c:v>63972</c:v>
              </c:pt>
              <c:pt idx="16">
                <c:v>64689</c:v>
              </c:pt>
              <c:pt idx="17">
                <c:v>65760</c:v>
              </c:pt>
              <c:pt idx="18">
                <c:v>67169</c:v>
              </c:pt>
              <c:pt idx="19">
                <c:v>69657</c:v>
              </c:pt>
              <c:pt idx="20">
                <c:v>73195</c:v>
              </c:pt>
              <c:pt idx="21">
                <c:v>78343</c:v>
              </c:pt>
              <c:pt idx="22">
                <c:v>84429</c:v>
              </c:pt>
              <c:pt idx="23">
                <c:v>91358</c:v>
              </c:pt>
              <c:pt idx="24">
                <c:v>98629</c:v>
              </c:pt>
              <c:pt idx="25">
                <c:v>106749</c:v>
              </c:pt>
              <c:pt idx="26">
                <c:v>115265</c:v>
              </c:pt>
              <c:pt idx="27">
                <c:v>120035</c:v>
              </c:pt>
            </c:numLit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611392"/>
        <c:axId val="143613312"/>
      </c:lineChart>
      <c:catAx>
        <c:axId val="143611392"/>
        <c:scaling>
          <c:orientation val="minMax"/>
        </c:scaling>
        <c:delete val="0"/>
        <c:axPos val="b"/>
        <c:minorGridlines>
          <c:spPr>
            <a:ln w="3175">
              <a:solidFill>
                <a:schemeClr val="bg1"/>
              </a:solidFill>
              <a:prstDash val="solid"/>
            </a:ln>
          </c:spPr>
        </c:minorGridlines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54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 Narrow" pitchFamily="34" charset="0"/>
                <a:ea typeface="Tahoma"/>
                <a:cs typeface="Tahoma"/>
              </a:defRPr>
            </a:pPr>
            <a:endParaRPr lang="ru-RU"/>
          </a:p>
        </c:txPr>
        <c:crossAx val="14361331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143613312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c:spPr>
        </c:majorGridlines>
        <c:minorGridlines>
          <c:spPr>
            <a:ln w="3175">
              <a:solidFill>
                <a:schemeClr val="bg1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Tahoma"/>
                    <a:ea typeface="Tahoma"/>
                    <a:cs typeface="Tahoma"/>
                  </a:defRPr>
                </a:pPr>
                <a:r>
                  <a:rPr lang="en-US"/>
                  <a:t>Web of Science Documents</a:t>
                </a:r>
              </a:p>
            </c:rich>
          </c:tx>
          <c:layout>
            <c:manualLayout>
              <c:xMode val="edge"/>
              <c:yMode val="edge"/>
              <c:x val="1.6000007812503821E-2"/>
              <c:y val="0.2960000000000003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##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Narrow" pitchFamily="34" charset="0"/>
                <a:ea typeface="Tahoma"/>
                <a:cs typeface="Tahoma"/>
              </a:defRPr>
            </a:pPr>
            <a:endParaRPr lang="ru-RU"/>
          </a:p>
        </c:txPr>
        <c:crossAx val="1436113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Narrow" pitchFamily="34" charset="0"/>
                <a:ea typeface="Tahoma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5801263693804271"/>
          <c:y val="0.91651241065583944"/>
          <c:w val="0.67011936906222958"/>
          <c:h val="6.9452594687404584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 Narrow" pitchFamily="34" charset="0"/>
              <a:ea typeface="Tahoma"/>
              <a:cs typeface="Tahoma"/>
            </a:defRPr>
          </a:pPr>
          <a:endParaRPr lang="ru-RU"/>
        </a:p>
      </c:txPr>
    </c:legend>
    <c:plotVisOnly val="0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683678284642413"/>
          <c:y val="3.3643999045573941E-2"/>
          <c:w val="0.56496105891666959"/>
          <c:h val="0.80224010512387356"/>
        </c:manualLayout>
      </c:layout>
      <c:lineChart>
        <c:grouping val="standard"/>
        <c:varyColors val="0"/>
        <c:ser>
          <c:idx val="1"/>
          <c:order val="0"/>
          <c:tx>
            <c:strRef>
              <c:f>'МИР График'!$C$1</c:f>
              <c:strCache>
                <c:ptCount val="1"/>
                <c:pt idx="0">
                  <c:v>Агробиотехнологии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'МИР График'!$A$2:$A$23</c:f>
              <c:strCach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strCache>
            </c:strRef>
          </c:cat>
          <c:val>
            <c:numRef>
              <c:f>'МИР График'!$C$2:$C$23</c:f>
              <c:numCache>
                <c:formatCode>#,##0</c:formatCode>
                <c:ptCount val="22"/>
                <c:pt idx="0">
                  <c:v>346</c:v>
                </c:pt>
                <c:pt idx="1">
                  <c:v>360</c:v>
                </c:pt>
                <c:pt idx="2">
                  <c:v>401</c:v>
                </c:pt>
                <c:pt idx="3">
                  <c:v>437</c:v>
                </c:pt>
                <c:pt idx="4">
                  <c:v>537</c:v>
                </c:pt>
                <c:pt idx="5">
                  <c:v>548</c:v>
                </c:pt>
                <c:pt idx="6">
                  <c:v>540</c:v>
                </c:pt>
                <c:pt idx="7">
                  <c:v>553</c:v>
                </c:pt>
                <c:pt idx="8">
                  <c:v>598</c:v>
                </c:pt>
                <c:pt idx="9">
                  <c:v>607</c:v>
                </c:pt>
                <c:pt idx="10">
                  <c:v>437</c:v>
                </c:pt>
                <c:pt idx="11">
                  <c:v>462</c:v>
                </c:pt>
                <c:pt idx="12">
                  <c:v>608</c:v>
                </c:pt>
                <c:pt idx="13">
                  <c:v>650</c:v>
                </c:pt>
                <c:pt idx="14">
                  <c:v>712</c:v>
                </c:pt>
                <c:pt idx="15">
                  <c:v>848</c:v>
                </c:pt>
                <c:pt idx="16">
                  <c:v>866</c:v>
                </c:pt>
                <c:pt idx="17">
                  <c:v>1078</c:v>
                </c:pt>
                <c:pt idx="18">
                  <c:v>1021</c:v>
                </c:pt>
                <c:pt idx="19">
                  <c:v>1074</c:v>
                </c:pt>
                <c:pt idx="20">
                  <c:v>1097</c:v>
                </c:pt>
                <c:pt idx="21">
                  <c:v>1240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'МИР График'!$D$1</c:f>
              <c:strCache>
                <c:ptCount val="1"/>
                <c:pt idx="0">
                  <c:v>Экологические биотехнологии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'МИР График'!$A$2:$A$23</c:f>
              <c:strCach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strCache>
            </c:strRef>
          </c:cat>
          <c:val>
            <c:numRef>
              <c:f>'МИР График'!$D$2:$D$23</c:f>
              <c:numCache>
                <c:formatCode>#,##0</c:formatCode>
                <c:ptCount val="22"/>
                <c:pt idx="0">
                  <c:v>193</c:v>
                </c:pt>
                <c:pt idx="1">
                  <c:v>191</c:v>
                </c:pt>
                <c:pt idx="2">
                  <c:v>229</c:v>
                </c:pt>
                <c:pt idx="3">
                  <c:v>229</c:v>
                </c:pt>
                <c:pt idx="4">
                  <c:v>232</c:v>
                </c:pt>
                <c:pt idx="5">
                  <c:v>275</c:v>
                </c:pt>
                <c:pt idx="6">
                  <c:v>509</c:v>
                </c:pt>
                <c:pt idx="7">
                  <c:v>455</c:v>
                </c:pt>
                <c:pt idx="8">
                  <c:v>537</c:v>
                </c:pt>
                <c:pt idx="9">
                  <c:v>528</c:v>
                </c:pt>
                <c:pt idx="10">
                  <c:v>473</c:v>
                </c:pt>
                <c:pt idx="11">
                  <c:v>533</c:v>
                </c:pt>
                <c:pt idx="12">
                  <c:v>497</c:v>
                </c:pt>
                <c:pt idx="13">
                  <c:v>428</c:v>
                </c:pt>
                <c:pt idx="14">
                  <c:v>495</c:v>
                </c:pt>
                <c:pt idx="15">
                  <c:v>654</c:v>
                </c:pt>
                <c:pt idx="16">
                  <c:v>658</c:v>
                </c:pt>
                <c:pt idx="17">
                  <c:v>513</c:v>
                </c:pt>
                <c:pt idx="18">
                  <c:v>491</c:v>
                </c:pt>
                <c:pt idx="19">
                  <c:v>625</c:v>
                </c:pt>
                <c:pt idx="20">
                  <c:v>681</c:v>
                </c:pt>
                <c:pt idx="21">
                  <c:v>698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'МИР График'!$E$1</c:f>
              <c:strCache>
                <c:ptCount val="1"/>
                <c:pt idx="0">
                  <c:v>Промышленные биотехнологии</c:v>
                </c:pt>
              </c:strCache>
            </c:strRef>
          </c:tx>
          <c:marker>
            <c:symbol val="none"/>
          </c:marker>
          <c:cat>
            <c:strRef>
              <c:f>'МИР График'!$A$2:$A$23</c:f>
              <c:strCach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strCache>
            </c:strRef>
          </c:cat>
          <c:val>
            <c:numRef>
              <c:f>'МИР График'!$E$2:$E$23</c:f>
              <c:numCache>
                <c:formatCode>#,##0</c:formatCode>
                <c:ptCount val="22"/>
                <c:pt idx="0">
                  <c:v>331</c:v>
                </c:pt>
                <c:pt idx="1">
                  <c:v>313</c:v>
                </c:pt>
                <c:pt idx="2">
                  <c:v>379</c:v>
                </c:pt>
                <c:pt idx="3">
                  <c:v>436</c:v>
                </c:pt>
                <c:pt idx="4">
                  <c:v>563</c:v>
                </c:pt>
                <c:pt idx="5">
                  <c:v>581</c:v>
                </c:pt>
                <c:pt idx="6">
                  <c:v>758</c:v>
                </c:pt>
                <c:pt idx="7">
                  <c:v>811</c:v>
                </c:pt>
                <c:pt idx="8">
                  <c:v>862</c:v>
                </c:pt>
                <c:pt idx="9">
                  <c:v>962</c:v>
                </c:pt>
                <c:pt idx="10">
                  <c:v>1001</c:v>
                </c:pt>
                <c:pt idx="11">
                  <c:v>951</c:v>
                </c:pt>
                <c:pt idx="12">
                  <c:v>1095</c:v>
                </c:pt>
                <c:pt idx="13">
                  <c:v>1121</c:v>
                </c:pt>
                <c:pt idx="14">
                  <c:v>1240</c:v>
                </c:pt>
                <c:pt idx="15">
                  <c:v>1400</c:v>
                </c:pt>
                <c:pt idx="16">
                  <c:v>1383</c:v>
                </c:pt>
                <c:pt idx="17">
                  <c:v>1753</c:v>
                </c:pt>
                <c:pt idx="18">
                  <c:v>1484</c:v>
                </c:pt>
                <c:pt idx="19">
                  <c:v>1684</c:v>
                </c:pt>
                <c:pt idx="20">
                  <c:v>1823</c:v>
                </c:pt>
                <c:pt idx="21">
                  <c:v>1904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'МИР График'!$F$1</c:f>
              <c:strCache>
                <c:ptCount val="1"/>
                <c:pt idx="0">
                  <c:v>Научно-методическая база исследований в области биотехнологии 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'МИР График'!$A$2:$A$23</c:f>
              <c:strCach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strCache>
            </c:strRef>
          </c:cat>
          <c:val>
            <c:numRef>
              <c:f>'МИР График'!$F$2:$F$23</c:f>
              <c:numCache>
                <c:formatCode>General</c:formatCode>
                <c:ptCount val="22"/>
                <c:pt idx="0">
                  <c:v>16</c:v>
                </c:pt>
                <c:pt idx="1">
                  <c:v>24</c:v>
                </c:pt>
                <c:pt idx="2">
                  <c:v>18</c:v>
                </c:pt>
                <c:pt idx="3">
                  <c:v>27</c:v>
                </c:pt>
                <c:pt idx="4">
                  <c:v>49</c:v>
                </c:pt>
                <c:pt idx="5">
                  <c:v>45</c:v>
                </c:pt>
                <c:pt idx="6">
                  <c:v>49</c:v>
                </c:pt>
                <c:pt idx="7">
                  <c:v>85</c:v>
                </c:pt>
                <c:pt idx="8">
                  <c:v>100</c:v>
                </c:pt>
                <c:pt idx="9">
                  <c:v>134</c:v>
                </c:pt>
                <c:pt idx="10">
                  <c:v>171</c:v>
                </c:pt>
                <c:pt idx="11">
                  <c:v>184</c:v>
                </c:pt>
                <c:pt idx="12">
                  <c:v>204</c:v>
                </c:pt>
                <c:pt idx="13">
                  <c:v>253</c:v>
                </c:pt>
                <c:pt idx="14">
                  <c:v>252</c:v>
                </c:pt>
                <c:pt idx="15">
                  <c:v>252</c:v>
                </c:pt>
                <c:pt idx="16">
                  <c:v>286</c:v>
                </c:pt>
                <c:pt idx="17">
                  <c:v>330</c:v>
                </c:pt>
                <c:pt idx="18">
                  <c:v>392</c:v>
                </c:pt>
                <c:pt idx="19">
                  <c:v>490</c:v>
                </c:pt>
                <c:pt idx="20">
                  <c:v>547</c:v>
                </c:pt>
                <c:pt idx="21">
                  <c:v>625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'МИР График'!$G$1</c:f>
              <c:strCache>
                <c:ptCount val="1"/>
                <c:pt idx="0">
                  <c:v>Пищевые биотехнологии</c:v>
                </c:pt>
              </c:strCache>
            </c:strRef>
          </c:tx>
          <c:spPr>
            <a:ln>
              <a:solidFill>
                <a:srgbClr val="B88C00"/>
              </a:solidFill>
            </a:ln>
          </c:spPr>
          <c:marker>
            <c:symbol val="none"/>
          </c:marker>
          <c:cat>
            <c:strRef>
              <c:f>'МИР График'!$A$2:$A$23</c:f>
              <c:strCach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strCache>
            </c:strRef>
          </c:cat>
          <c:val>
            <c:numRef>
              <c:f>'МИР График'!$G$2:$G$23</c:f>
              <c:numCache>
                <c:formatCode>General</c:formatCode>
                <c:ptCount val="22"/>
                <c:pt idx="0">
                  <c:v>61</c:v>
                </c:pt>
                <c:pt idx="1">
                  <c:v>98</c:v>
                </c:pt>
                <c:pt idx="2">
                  <c:v>71</c:v>
                </c:pt>
                <c:pt idx="3">
                  <c:v>76</c:v>
                </c:pt>
                <c:pt idx="4">
                  <c:v>79</c:v>
                </c:pt>
                <c:pt idx="5">
                  <c:v>127</c:v>
                </c:pt>
                <c:pt idx="6">
                  <c:v>122</c:v>
                </c:pt>
                <c:pt idx="7">
                  <c:v>123</c:v>
                </c:pt>
                <c:pt idx="8">
                  <c:v>122</c:v>
                </c:pt>
                <c:pt idx="9">
                  <c:v>161</c:v>
                </c:pt>
                <c:pt idx="10">
                  <c:v>137</c:v>
                </c:pt>
                <c:pt idx="11">
                  <c:v>162</c:v>
                </c:pt>
                <c:pt idx="12">
                  <c:v>170</c:v>
                </c:pt>
                <c:pt idx="13">
                  <c:v>192</c:v>
                </c:pt>
                <c:pt idx="14">
                  <c:v>201</c:v>
                </c:pt>
                <c:pt idx="15">
                  <c:v>293</c:v>
                </c:pt>
                <c:pt idx="16">
                  <c:v>297</c:v>
                </c:pt>
                <c:pt idx="17">
                  <c:v>346</c:v>
                </c:pt>
                <c:pt idx="18">
                  <c:v>738</c:v>
                </c:pt>
                <c:pt idx="19">
                  <c:v>784</c:v>
                </c:pt>
                <c:pt idx="20">
                  <c:v>801</c:v>
                </c:pt>
                <c:pt idx="21">
                  <c:v>786</c:v>
                </c:pt>
              </c:numCache>
            </c:numRef>
          </c:val>
          <c:smooth val="0"/>
        </c:ser>
        <c:ser>
          <c:idx val="6"/>
          <c:order val="5"/>
          <c:tx>
            <c:strRef>
              <c:f>'МИР График'!$H$1</c:f>
              <c:strCache>
                <c:ptCount val="1"/>
                <c:pt idx="0">
                  <c:v>Лесные биотехнологии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'МИР График'!$A$2:$A$23</c:f>
              <c:strCach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strCache>
            </c:strRef>
          </c:cat>
          <c:val>
            <c:numRef>
              <c:f>'МИР График'!$H$2:$H$23</c:f>
              <c:numCache>
                <c:formatCode>General</c:formatCode>
                <c:ptCount val="22"/>
                <c:pt idx="0">
                  <c:v>10</c:v>
                </c:pt>
                <c:pt idx="1">
                  <c:v>15</c:v>
                </c:pt>
                <c:pt idx="2">
                  <c:v>11</c:v>
                </c:pt>
                <c:pt idx="3">
                  <c:v>15</c:v>
                </c:pt>
                <c:pt idx="4">
                  <c:v>17</c:v>
                </c:pt>
                <c:pt idx="5">
                  <c:v>12</c:v>
                </c:pt>
                <c:pt idx="6">
                  <c:v>32</c:v>
                </c:pt>
                <c:pt idx="7">
                  <c:v>17</c:v>
                </c:pt>
                <c:pt idx="8">
                  <c:v>19</c:v>
                </c:pt>
                <c:pt idx="9">
                  <c:v>27</c:v>
                </c:pt>
                <c:pt idx="10">
                  <c:v>19</c:v>
                </c:pt>
                <c:pt idx="11">
                  <c:v>22</c:v>
                </c:pt>
                <c:pt idx="12">
                  <c:v>18</c:v>
                </c:pt>
                <c:pt idx="13">
                  <c:v>18</c:v>
                </c:pt>
                <c:pt idx="14">
                  <c:v>17</c:v>
                </c:pt>
                <c:pt idx="15">
                  <c:v>18</c:v>
                </c:pt>
                <c:pt idx="16">
                  <c:v>36</c:v>
                </c:pt>
                <c:pt idx="17">
                  <c:v>33</c:v>
                </c:pt>
                <c:pt idx="18">
                  <c:v>49</c:v>
                </c:pt>
                <c:pt idx="19">
                  <c:v>57</c:v>
                </c:pt>
                <c:pt idx="20">
                  <c:v>71</c:v>
                </c:pt>
                <c:pt idx="21">
                  <c:v>65</c:v>
                </c:pt>
              </c:numCache>
            </c:numRef>
          </c:val>
          <c:smooth val="0"/>
        </c:ser>
        <c:ser>
          <c:idx val="7"/>
          <c:order val="6"/>
          <c:tx>
            <c:strRef>
              <c:f>'МИР График'!$I$1</c:f>
              <c:strCache>
                <c:ptCount val="1"/>
                <c:pt idx="0">
                  <c:v>Аквабиокультура</c:v>
                </c:pt>
              </c:strCache>
            </c:strRef>
          </c:tx>
          <c:marker>
            <c:symbol val="none"/>
          </c:marker>
          <c:cat>
            <c:strRef>
              <c:f>'МИР График'!$A$2:$A$23</c:f>
              <c:strCach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strCache>
            </c:strRef>
          </c:cat>
          <c:val>
            <c:numRef>
              <c:f>'МИР График'!$I$2:$I$23</c:f>
              <c:numCache>
                <c:formatCode>General</c:formatCode>
                <c:ptCount val="22"/>
                <c:pt idx="0">
                  <c:v>25</c:v>
                </c:pt>
                <c:pt idx="1">
                  <c:v>22</c:v>
                </c:pt>
                <c:pt idx="2">
                  <c:v>21</c:v>
                </c:pt>
                <c:pt idx="3">
                  <c:v>32</c:v>
                </c:pt>
                <c:pt idx="4">
                  <c:v>32</c:v>
                </c:pt>
                <c:pt idx="5">
                  <c:v>27</c:v>
                </c:pt>
                <c:pt idx="6">
                  <c:v>32</c:v>
                </c:pt>
                <c:pt idx="7">
                  <c:v>40</c:v>
                </c:pt>
                <c:pt idx="8">
                  <c:v>47</c:v>
                </c:pt>
                <c:pt idx="9">
                  <c:v>39</c:v>
                </c:pt>
                <c:pt idx="10">
                  <c:v>52</c:v>
                </c:pt>
                <c:pt idx="11">
                  <c:v>59</c:v>
                </c:pt>
                <c:pt idx="12">
                  <c:v>84</c:v>
                </c:pt>
                <c:pt idx="13">
                  <c:v>62</c:v>
                </c:pt>
                <c:pt idx="14">
                  <c:v>73</c:v>
                </c:pt>
                <c:pt idx="15">
                  <c:v>88</c:v>
                </c:pt>
                <c:pt idx="16">
                  <c:v>88</c:v>
                </c:pt>
                <c:pt idx="17">
                  <c:v>120</c:v>
                </c:pt>
                <c:pt idx="18">
                  <c:v>113</c:v>
                </c:pt>
                <c:pt idx="19">
                  <c:v>109</c:v>
                </c:pt>
                <c:pt idx="20">
                  <c:v>135</c:v>
                </c:pt>
                <c:pt idx="21">
                  <c:v>143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991936"/>
        <c:axId val="143993472"/>
      </c:lineChart>
      <c:catAx>
        <c:axId val="1439919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/>
                </a:solidFill>
              </a:defRPr>
            </a:pPr>
            <a:endParaRPr lang="ru-RU"/>
          </a:p>
        </c:txPr>
        <c:crossAx val="143993472"/>
        <c:crosses val="autoZero"/>
        <c:auto val="1"/>
        <c:lblAlgn val="ctr"/>
        <c:lblOffset val="100"/>
        <c:tickLblSkip val="1"/>
        <c:noMultiLvlLbl val="0"/>
      </c:catAx>
      <c:valAx>
        <c:axId val="1439934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 публикаций в </a:t>
                </a:r>
                <a:r>
                  <a:rPr lang="en-US"/>
                  <a:t>WoS</a:t>
                </a:r>
                <a:endParaRPr lang="ru-RU"/>
              </a:p>
            </c:rich>
          </c:tx>
          <c:overlay val="0"/>
        </c:title>
        <c:numFmt formatCode="#,##0" sourceLinked="1"/>
        <c:majorTickMark val="out"/>
        <c:minorTickMark val="none"/>
        <c:tickLblPos val="nextTo"/>
        <c:crossAx val="143991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764727217419143"/>
          <c:y val="2.463445478406109E-2"/>
          <c:w val="0.28046565501749132"/>
          <c:h val="0.85376115485564308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1"/>
          <c:order val="0"/>
          <c:spPr>
            <a:ln>
              <a:solidFill>
                <a:srgbClr val="7030A0"/>
              </a:solidFill>
            </a:ln>
          </c:spPr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динамика!$A$5:$A$15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динамика!$B$5:$B$15</c:f>
              <c:numCache>
                <c:formatCode>General</c:formatCode>
                <c:ptCount val="11"/>
                <c:pt idx="0">
                  <c:v>3</c:v>
                </c:pt>
                <c:pt idx="1">
                  <c:v>5734</c:v>
                </c:pt>
                <c:pt idx="2">
                  <c:v>5567</c:v>
                </c:pt>
                <c:pt idx="3">
                  <c:v>6226</c:v>
                </c:pt>
                <c:pt idx="4">
                  <c:v>6310</c:v>
                </c:pt>
                <c:pt idx="5">
                  <c:v>6720</c:v>
                </c:pt>
                <c:pt idx="6">
                  <c:v>10455</c:v>
                </c:pt>
                <c:pt idx="7">
                  <c:v>6536</c:v>
                </c:pt>
                <c:pt idx="8">
                  <c:v>6210</c:v>
                </c:pt>
                <c:pt idx="9">
                  <c:v>2312</c:v>
                </c:pt>
                <c:pt idx="10">
                  <c:v>1272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000896"/>
        <c:axId val="144009472"/>
      </c:lineChart>
      <c:catAx>
        <c:axId val="1440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4009472"/>
        <c:crosses val="autoZero"/>
        <c:auto val="1"/>
        <c:lblAlgn val="ctr"/>
        <c:lblOffset val="100"/>
        <c:noMultiLvlLbl val="0"/>
      </c:catAx>
      <c:valAx>
        <c:axId val="1440094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b="0"/>
                  <a:t>Количество грантов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40008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185437783082234"/>
          <c:y val="0.26175805904731675"/>
          <c:w val="0.34933447915310034"/>
          <c:h val="0.55796479309175628"/>
        </c:manualLayout>
      </c:layout>
      <c:radarChart>
        <c:radarStyle val="marker"/>
        <c:varyColors val="0"/>
        <c:ser>
          <c:idx val="0"/>
          <c:order val="0"/>
          <c:tx>
            <c:strRef>
              <c:f>Лист2!$C$14</c:f>
              <c:strCache>
                <c:ptCount val="1"/>
                <c:pt idx="0">
                  <c:v>Доля числа возможностей получения поддержки исследований по тематической области на 18.11.2013 г.</c:v>
                </c:pt>
              </c:strCache>
            </c:strRef>
          </c:tx>
          <c:marker>
            <c:symbol val="none"/>
          </c:marker>
          <c:cat>
            <c:strRef>
              <c:f>Лист2!$B$15:$B$21</c:f>
              <c:strCache>
                <c:ptCount val="7"/>
                <c:pt idx="0">
                  <c:v>Научно-методическая база исследований в области биотехнологий </c:v>
                </c:pt>
                <c:pt idx="1">
                  <c:v>Промышленные биотехнологии </c:v>
                </c:pt>
                <c:pt idx="2">
                  <c:v>Агробиотехнологии </c:v>
                </c:pt>
                <c:pt idx="3">
                  <c:v>Экологические биотехнологии</c:v>
                </c:pt>
                <c:pt idx="4">
                  <c:v>Пищевые биотехнологии</c:v>
                </c:pt>
                <c:pt idx="5">
                  <c:v>Лесные биотехнологии</c:v>
                </c:pt>
                <c:pt idx="6">
                  <c:v>Аквабиокультура </c:v>
                </c:pt>
              </c:strCache>
            </c:strRef>
          </c:cat>
          <c:val>
            <c:numRef>
              <c:f>Лист2!$C$15:$C$21</c:f>
              <c:numCache>
                <c:formatCode>General</c:formatCode>
                <c:ptCount val="7"/>
                <c:pt idx="0">
                  <c:v>0</c:v>
                </c:pt>
                <c:pt idx="1">
                  <c:v>34.449760765550224</c:v>
                </c:pt>
                <c:pt idx="2">
                  <c:v>1.9138755980861244</c:v>
                </c:pt>
                <c:pt idx="3">
                  <c:v>35.406698564593221</c:v>
                </c:pt>
                <c:pt idx="4">
                  <c:v>23.444976076555022</c:v>
                </c:pt>
                <c:pt idx="5">
                  <c:v>3.3492822966507179</c:v>
                </c:pt>
                <c:pt idx="6">
                  <c:v>1.4354066985645881</c:v>
                </c:pt>
              </c:numCache>
            </c:numRef>
          </c:val>
        </c:ser>
        <c:ser>
          <c:idx val="1"/>
          <c:order val="1"/>
          <c:tx>
            <c:strRef>
              <c:f>Лист2!$D$14</c:f>
              <c:strCache>
                <c:ptCount val="1"/>
                <c:pt idx="0">
                  <c:v>Доля общего количества полученных возможностей на поддержку исследований по тематическим областям</c:v>
                </c:pt>
              </c:strCache>
            </c:strRef>
          </c:tx>
          <c:marker>
            <c:symbol val="none"/>
          </c:marker>
          <c:cat>
            <c:strRef>
              <c:f>Лист2!$B$15:$B$21</c:f>
              <c:strCache>
                <c:ptCount val="7"/>
                <c:pt idx="0">
                  <c:v>Научно-методическая база исследований в области биотехнологий </c:v>
                </c:pt>
                <c:pt idx="1">
                  <c:v>Промышленные биотехнологии </c:v>
                </c:pt>
                <c:pt idx="2">
                  <c:v>Агробиотехнологии </c:v>
                </c:pt>
                <c:pt idx="3">
                  <c:v>Экологические биотехнологии</c:v>
                </c:pt>
                <c:pt idx="4">
                  <c:v>Пищевые биотехнологии</c:v>
                </c:pt>
                <c:pt idx="5">
                  <c:v>Лесные биотехнологии</c:v>
                </c:pt>
                <c:pt idx="6">
                  <c:v>Аквабиокультура </c:v>
                </c:pt>
              </c:strCache>
            </c:strRef>
          </c:cat>
          <c:val>
            <c:numRef>
              <c:f>Лист2!$D$15:$D$21</c:f>
              <c:numCache>
                <c:formatCode>General</c:formatCode>
                <c:ptCount val="7"/>
                <c:pt idx="0">
                  <c:v>7.1029033117286713E-2</c:v>
                </c:pt>
                <c:pt idx="1">
                  <c:v>28.047589452188593</c:v>
                </c:pt>
                <c:pt idx="2">
                  <c:v>3.711266980378221</c:v>
                </c:pt>
                <c:pt idx="3">
                  <c:v>47.083370327621417</c:v>
                </c:pt>
                <c:pt idx="4">
                  <c:v>14.978247358607829</c:v>
                </c:pt>
                <c:pt idx="5">
                  <c:v>5.6645653911036105</c:v>
                </c:pt>
                <c:pt idx="6">
                  <c:v>0.44393145698304176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057856"/>
        <c:axId val="144059392"/>
      </c:radarChart>
      <c:catAx>
        <c:axId val="144057856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200" i="1"/>
            </a:pPr>
            <a:endParaRPr lang="ru-RU"/>
          </a:p>
        </c:txPr>
        <c:crossAx val="144059392"/>
        <c:crosses val="autoZero"/>
        <c:auto val="1"/>
        <c:lblAlgn val="ctr"/>
        <c:lblOffset val="100"/>
        <c:noMultiLvlLbl val="0"/>
      </c:catAx>
      <c:valAx>
        <c:axId val="144059392"/>
        <c:scaling>
          <c:orientation val="minMax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144057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004794671451323"/>
          <c:y val="0.20613990064422621"/>
          <c:w val="0.26067675588561506"/>
          <c:h val="0.58278196166994756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A76FD-C023-488D-AADB-185835179E25}" type="datetimeFigureOut">
              <a:rPr lang="ru-RU" smtClean="0"/>
              <a:t>14.01.2014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A0A33-43AF-4B77-9B32-214738EBC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062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ED595-665F-4D71-9161-8EC72CD5A98E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640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ED595-665F-4D71-9161-8EC72CD5A98E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640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F47522-8249-4251-AB5A-93DA860F0A06}" type="slidenum">
              <a:rPr lang="de-DE" smtClean="0"/>
              <a:pPr>
                <a:defRPr/>
              </a:pPr>
              <a:t>47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D6E903-9E5A-43AC-963A-C63B04C4A6B0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615DE-5024-4F12-8E66-6948E4C33FF1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C73C6-0227-458E-A8AF-4BA71D7012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06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C53AB-7F17-4CFA-96DB-8DF8F790212E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318C2-D582-4D42-BBFA-9419EAE7A1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7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7D1FA-46A9-4E23-9860-4869570F27E2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D6DA5-647B-4737-8885-0E291861DD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054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3304-FE72-4497-9078-6EE871BCBDDC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D4D48-7B4A-4FA7-A0C1-97284836A5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85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D3791-C7A3-4723-B823-F62508284CDF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6AAFB-2651-42A3-8327-D23E57D8F9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133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B56F-75B9-4E81-B7E2-080CF467FA01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D86F1-AD75-418A-BB67-8C5D7C4BC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0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1EF8E-9A23-40C4-8010-03286F8B8E6D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609F7-D297-481C-942C-1244789C5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91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D8403-67C7-44AA-9AF0-BF89C64CB574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1D9FE-4A87-4C5E-937F-2316DF73E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86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8C309-C516-4F4C-9387-E1E93920B494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BFA7B-118A-4377-B816-CF3B3DA26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6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95219-91DD-4CBD-8BEE-100DCCE20992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B93B3-7096-476B-9053-C201E3A44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9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69135-E7CE-468D-A663-DB84D85E01C5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09A68-7C19-4260-BDE5-283594D03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094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41A7D-8CC6-4B2B-8F09-7233BE55FF9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B53F-6EC1-4E6A-A362-9C1A2DBA0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FA8C53-F8C4-4840-A340-D880EE1F2831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B7E1FE-9211-4784-8862-7ED7098447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D61056-1124-4A48-88EF-C0D9BD923782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0044EC-C7B0-42B7-8709-9BBF6B8252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C77537-7F5F-4C29-AFF1-7C317BA075E2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8AB98A-BC8C-4DCC-B721-BD24F2D6D1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016A06-F7A4-422F-B2E6-4B80C49158BC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4FC483-8394-421D-91A4-828AE74755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98B51F-CFFB-46F6-9F46-3F4D25FF3E97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5012E-192E-4382-B938-CDAD2E63B1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DD4CB3-DC3E-4EE5-994B-97E0609FF4F0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F05552-702D-436E-92A2-449481EEF2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154967-117D-462B-BD32-77A8EF39F445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A3A0D-0047-43F7-9919-953EDA439E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DB2E69-526B-410D-AE98-56B9AF7A920A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9BF6DF-8ACA-4503-AA99-7C23380E11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9D22E4-A722-403C-B9A7-F6E8B8A8FCAC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6BE96-5C23-4658-A7DB-BD49E91770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9C470D-EC6E-4A21-98FB-7DBCC58B9743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10F64C-E619-4118-8E5F-1DBEF5EEBD2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750CA7-206E-4936-B156-800488B01D79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CF636-1512-4256-BB2B-688796BA5F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F3E52-6909-4C8F-87E3-AB0DA992AAB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B57F6-ACF4-47A1-9D34-0ACFA637F51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5BFEB-9808-4E41-8531-83B2188A79B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A972A-0AD5-4967-A0D0-16DABA264A4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548452-6265-4332-BE2C-E0BA3A9ACA1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FBD16A-CBCC-4865-AAC0-A5A0B806266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395710-A8A7-4EE5-A6EC-E0FE2818FF7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54612-502F-4185-B043-24D558EB338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7B5650-BCED-417A-9668-AF745E2CDEB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77DD1D-84A2-4163-9079-9BA9C3CB9F1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42DDC-4C59-4D15-A9DB-7967D35F00E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0A6280-1190-4537-B8B6-DAD416366A1A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3434-2B75-4BA8-BD66-6A8BF22A1E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EF8119-3B3E-4A17-B298-797EB6D853EB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9C0F7-6BD3-4074-99C0-7A1BACA346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Click to edit Master title style</a:t>
            </a:r>
            <a:endParaRPr lang="en-US" altLang="ru-RU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Click to edit Master text styles</a:t>
            </a:r>
          </a:p>
          <a:p>
            <a:pPr lvl="1"/>
            <a:r>
              <a:rPr lang="ru-RU" altLang="ru-RU" smtClean="0"/>
              <a:t>Second level</a:t>
            </a:r>
          </a:p>
          <a:p>
            <a:pPr lvl="2"/>
            <a:r>
              <a:rPr lang="ru-RU" altLang="ru-RU" smtClean="0"/>
              <a:t>Third level</a:t>
            </a:r>
          </a:p>
          <a:p>
            <a:pPr lvl="3"/>
            <a:r>
              <a:rPr lang="ru-RU" altLang="ru-RU" smtClean="0"/>
              <a:t>Fourth level</a:t>
            </a:r>
          </a:p>
          <a:p>
            <a:pPr lvl="4"/>
            <a:r>
              <a:rPr lang="ru-RU" altLang="ru-RU" smtClean="0"/>
              <a:t>Fifth level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922030-F853-4967-B648-E0D176F51379}" type="datetimeFigureOut">
              <a:rPr lang="en-US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4ED5F2-BEAC-4B45-86A2-B171DE52F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87D812B-CB15-44B7-8871-3E2CFC03E95B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6AC15BB-584A-4BDF-BBE2-1865E60792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87D812B-CB15-44B7-8871-3E2CFC03E95B}" type="datetimeFigureOut">
              <a:rPr lang="ru-RU" smtClean="0"/>
              <a:pPr>
                <a:defRPr/>
              </a:pPr>
              <a:t>14.01.2014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6AC15BB-584A-4BDF-BBE2-1865E60792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4F4F2C2-C9E2-4F2A-88C5-858121E80A44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8624ADB-7D2F-4BB6-96BE-1AF1AEE44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9F368B-B9EF-4107-930C-5AC9412B2B5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3922030-F853-4967-B648-E0D176F51379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64ED5F2-BEAC-4B45-86A2-B171DE52FA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3922030-F853-4967-B648-E0D176F51379}" type="datetimeFigureOut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64ED5F2-BEAC-4B45-86A2-B171DE52FA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65300"/>
            <a:ext cx="7772400" cy="1435100"/>
          </a:xfrm>
        </p:spPr>
        <p:txBody>
          <a:bodyPr/>
          <a:lstStyle/>
          <a:p>
            <a:r>
              <a:rPr lang="ru-RU" sz="4000" b="1" dirty="0"/>
              <a:t>ИТОГИ ВЫПОЛНЕНИЯ НИР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ru-RU" sz="4000" b="1" dirty="0" smtClean="0"/>
              <a:t>в </a:t>
            </a:r>
            <a:r>
              <a:rPr lang="ru-RU" sz="4000" b="1" dirty="0"/>
              <a:t>2013 году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1800" y="4686300"/>
            <a:ext cx="8420100" cy="18796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Анализ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основных достижений ИБХ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Анализ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публикационной активности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Сравнение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публикационной и патентной активности в РФ и мире по тематике «биотехнология». Поддержка научных и венчурных фондов в РФ и за рубежом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Совершенствование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работы </a:t>
            </a:r>
            <a:r>
              <a:rPr lang="ru-RU" sz="1600" dirty="0" err="1">
                <a:solidFill>
                  <a:schemeClr val="accent6">
                    <a:lumMod val="50000"/>
                  </a:schemeClr>
                </a:solidFill>
              </a:rPr>
              <a:t>наукометрической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 службы ИБХ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233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75356"/>
            <a:ext cx="652463" cy="98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489200" y="624245"/>
            <a:ext cx="5816600" cy="11695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Федеральное  государственное  бюджетное  учреждение  науки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ИНСТИТУТ БИООРГАНИЧЕСКОЙ ХИМИИ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им. академиков М.М. Шемякина и Ю.А. </a:t>
            </a:r>
            <a:r>
              <a:rPr kumimoji="0" lang="ru-RU" altLang="ru-RU" sz="1400" b="1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Овчинникова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Российской академии наук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 ИБХ РАН )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335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Анализ основных достижений </a:t>
            </a:r>
            <a:br>
              <a:rPr lang="ru-RU" sz="6000" dirty="0" smtClean="0">
                <a:solidFill>
                  <a:srgbClr val="FFC000"/>
                </a:solidFill>
                <a:latin typeface="Cambria" panose="02040503050406030204" pitchFamily="18" charset="0"/>
              </a:rPr>
            </a:br>
            <a:r>
              <a:rPr lang="ru-RU" sz="6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ИБХ РАН в 2013 году</a:t>
            </a:r>
            <a:endParaRPr lang="ru-RU" sz="600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485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структурной биологии</a:t>
            </a:r>
            <a:endParaRPr lang="ru-RU" dirty="0"/>
          </a:p>
        </p:txBody>
      </p:sp>
      <p:sp>
        <p:nvSpPr>
          <p:cNvPr id="31746" name="Объек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 eaLnBrk="1" hangingPunct="1">
              <a:buFont typeface="Arial" charset="0"/>
              <a:buNone/>
            </a:pPr>
            <a:endParaRPr lang="en-US" alt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en-US" altLang="ru-RU" sz="4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4463" y="646113"/>
            <a:ext cx="8897937" cy="560386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Веб</a:t>
            </a:r>
            <a:r>
              <a:rPr lang="en-US" sz="1800" b="1" dirty="0" smtClean="0">
                <a:solidFill>
                  <a:srgbClr val="002060"/>
                </a:solidFill>
              </a:rPr>
              <a:t>-</a:t>
            </a:r>
            <a:r>
              <a:rPr lang="ru-RU" sz="1800" b="1" dirty="0" smtClean="0">
                <a:solidFill>
                  <a:srgbClr val="002060"/>
                </a:solidFill>
              </a:rPr>
              <a:t>сервер </a:t>
            </a:r>
            <a:r>
              <a:rPr lang="en-US" sz="1800" b="1" dirty="0" smtClean="0">
                <a:solidFill>
                  <a:srgbClr val="002060"/>
                </a:solidFill>
              </a:rPr>
              <a:t>PREDDIMER</a:t>
            </a:r>
            <a:r>
              <a:rPr lang="ru-RU" sz="1800" b="1" dirty="0" smtClean="0">
                <a:solidFill>
                  <a:srgbClr val="002060"/>
                </a:solidFill>
              </a:rPr>
              <a:t>: предсказание и анализ пространственной структуры трансмембранных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альфа-спиральных </a:t>
            </a:r>
            <a:r>
              <a:rPr lang="ru-RU" sz="1800" b="1" dirty="0" err="1" smtClean="0">
                <a:solidFill>
                  <a:srgbClr val="002060"/>
                </a:solidFill>
              </a:rPr>
              <a:t>димеров</a:t>
            </a:r>
            <a:r>
              <a:rPr lang="ru-RU" sz="1800" b="1" dirty="0" smtClean="0">
                <a:solidFill>
                  <a:srgbClr val="002060"/>
                </a:solidFill>
              </a:rPr>
              <a:t>  </a:t>
            </a:r>
            <a:endParaRPr lang="en-US" sz="1800" b="1" dirty="0">
              <a:solidFill>
                <a:srgbClr val="002060"/>
              </a:solidFill>
            </a:endParaRPr>
          </a:p>
        </p:txBody>
      </p:sp>
      <p:pic>
        <p:nvPicPr>
          <p:cNvPr id="32771" name="Picture 5" descr="PREDDIMER_snapshot_trimm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458913"/>
            <a:ext cx="3154363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Rectangle 6"/>
          <p:cNvSpPr>
            <a:spLocks noChangeArrowheads="1"/>
          </p:cNvSpPr>
          <p:nvPr/>
        </p:nvSpPr>
        <p:spPr bwMode="auto">
          <a:xfrm>
            <a:off x="865188" y="4573588"/>
            <a:ext cx="2322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200">
                <a:solidFill>
                  <a:srgbClr val="000000"/>
                </a:solidFill>
              </a:rPr>
              <a:t>http://model.nmr.ru/preddimer/</a:t>
            </a:r>
          </a:p>
        </p:txBody>
      </p:sp>
      <p:pic>
        <p:nvPicPr>
          <p:cNvPr id="32773" name="Picture 7" descr="PREDDIMER_valid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463" y="1774825"/>
            <a:ext cx="239553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9"/>
          <p:cNvSpPr>
            <a:spLocks noChangeArrowheads="1"/>
          </p:cNvSpPr>
          <p:nvPr/>
        </p:nvSpPr>
        <p:spPr bwMode="auto">
          <a:xfrm>
            <a:off x="3773488" y="3879850"/>
            <a:ext cx="24495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Реалистичность предсказания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ТМ димеров сервером. </a:t>
            </a:r>
            <a:endParaRPr lang="en-US" altLang="ru-RU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Сравнение с известными </a:t>
            </a:r>
            <a:endParaRPr lang="en-US" altLang="ru-RU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ЯМР-моделями.</a:t>
            </a:r>
            <a:endParaRPr lang="en-US" altLang="ru-RU" sz="1200">
              <a:solidFill>
                <a:srgbClr val="000000"/>
              </a:solidFill>
            </a:endParaRPr>
          </a:p>
        </p:txBody>
      </p:sp>
      <p:pic>
        <p:nvPicPr>
          <p:cNvPr id="32775" name="Picture 10" descr="PDGFR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1206500"/>
            <a:ext cx="2447925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Rectangle 11"/>
          <p:cNvSpPr>
            <a:spLocks noChangeArrowheads="1"/>
          </p:cNvSpPr>
          <p:nvPr/>
        </p:nvSpPr>
        <p:spPr bwMode="auto">
          <a:xfrm>
            <a:off x="5613400" y="4833938"/>
            <a:ext cx="3429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Использование сервера для</a:t>
            </a:r>
            <a:r>
              <a:rPr lang="en-US" altLang="ru-RU" sz="1200">
                <a:solidFill>
                  <a:srgbClr val="000000"/>
                </a:solidFill>
              </a:rPr>
              <a:t> </a:t>
            </a:r>
            <a:r>
              <a:rPr lang="ru-RU" altLang="ru-RU" sz="1200">
                <a:solidFill>
                  <a:srgbClr val="000000"/>
                </a:solidFill>
              </a:rPr>
              <a:t>предсказания ТМ димеров рецепторной тирозинкиназы  </a:t>
            </a:r>
            <a:r>
              <a:rPr lang="en-US" altLang="ru-RU" sz="1200">
                <a:solidFill>
                  <a:srgbClr val="000000"/>
                </a:solidFill>
              </a:rPr>
              <a:t>PDGFRA  </a:t>
            </a:r>
            <a:r>
              <a:rPr lang="ru-RU" altLang="ru-RU" sz="1200">
                <a:solidFill>
                  <a:srgbClr val="000000"/>
                </a:solidFill>
              </a:rPr>
              <a:t>и ее онкогенного мутанта </a:t>
            </a:r>
            <a:r>
              <a:rPr lang="en-US" altLang="ru-RU" sz="1200">
                <a:solidFill>
                  <a:srgbClr val="000000"/>
                </a:solidFill>
              </a:rPr>
              <a:t>V536E</a:t>
            </a:r>
          </a:p>
        </p:txBody>
      </p:sp>
      <p:sp>
        <p:nvSpPr>
          <p:cNvPr id="32777" name="Rectangle 14"/>
          <p:cNvSpPr>
            <a:spLocks noChangeArrowheads="1"/>
          </p:cNvSpPr>
          <p:nvPr/>
        </p:nvSpPr>
        <p:spPr bwMode="auto">
          <a:xfrm>
            <a:off x="466725" y="5684838"/>
            <a:ext cx="8575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ru-RU" sz="1200">
                <a:solidFill>
                  <a:srgbClr val="000000"/>
                </a:solidFill>
              </a:rPr>
              <a:t>Polyansky AA, Chugunov AO, Volynsky PE, Krylov NA, Nolde DE, Efremov RG. PREDDIMER: a web server for prediction of transmembrane helical dimers. </a:t>
            </a:r>
            <a:r>
              <a:rPr lang="en-US" altLang="ru-RU" sz="1200" b="1" i="1">
                <a:solidFill>
                  <a:srgbClr val="000000"/>
                </a:solidFill>
              </a:rPr>
              <a:t>Bioinformatics</a:t>
            </a:r>
            <a:r>
              <a:rPr lang="en-US" altLang="ru-RU" sz="1200">
                <a:solidFill>
                  <a:srgbClr val="000000"/>
                </a:solidFill>
              </a:rPr>
              <a:t> (2013) doi: 10.1093/bioinformatics/btt645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ru-RU" sz="1200">
                <a:solidFill>
                  <a:srgbClr val="000000"/>
                </a:solidFill>
              </a:rPr>
              <a:t>Velghe AI, Van Cauwenberghe S, Polyansky AA, Chand D, Montano-Almendras CP, Charni S, Hallberg B, Essaghir A, Demoulin JB. </a:t>
            </a:r>
            <a:r>
              <a:rPr lang="nb-NO" altLang="ru-RU" sz="1200" b="1" i="1">
                <a:solidFill>
                  <a:srgbClr val="000000"/>
                </a:solidFill>
              </a:rPr>
              <a:t>Oncogene</a:t>
            </a:r>
            <a:r>
              <a:rPr lang="nb-NO" altLang="ru-RU" sz="1200" i="1">
                <a:solidFill>
                  <a:srgbClr val="000000"/>
                </a:solidFill>
              </a:rPr>
              <a:t> </a:t>
            </a:r>
            <a:r>
              <a:rPr lang="nb-NO" altLang="ru-RU" sz="1200">
                <a:solidFill>
                  <a:srgbClr val="000000"/>
                </a:solidFill>
              </a:rPr>
              <a:t>(2013) doi: 10.1038/onc.2013.218. </a:t>
            </a:r>
          </a:p>
        </p:txBody>
      </p:sp>
      <p:sp>
        <p:nvSpPr>
          <p:cNvPr id="32778" name="Rectangle 15"/>
          <p:cNvSpPr>
            <a:spLocks noChangeArrowheads="1"/>
          </p:cNvSpPr>
          <p:nvPr/>
        </p:nvSpPr>
        <p:spPr bwMode="auto">
          <a:xfrm>
            <a:off x="795338" y="5249863"/>
            <a:ext cx="1339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</a:rPr>
              <a:t>Публикации:</a:t>
            </a:r>
            <a:endParaRPr lang="en-US" altLang="ru-RU" sz="1400" b="1" dirty="0">
              <a:solidFill>
                <a:srgbClr val="000000"/>
              </a:solidFill>
            </a:endParaRPr>
          </a:p>
        </p:txBody>
      </p:sp>
      <p:sp>
        <p:nvSpPr>
          <p:cNvPr id="32779" name="Прямоугольник 16"/>
          <p:cNvSpPr>
            <a:spLocks noChangeArrowheads="1"/>
          </p:cNvSpPr>
          <p:nvPr/>
        </p:nvSpPr>
        <p:spPr bwMode="auto">
          <a:xfrm>
            <a:off x="144463" y="0"/>
            <a:ext cx="89995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Лаборатория моделирования </a:t>
            </a:r>
            <a:r>
              <a:rPr lang="ru-RU" altLang="ru-RU" sz="2400" b="1" dirty="0" err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биомолекулярных</a:t>
            </a:r>
            <a:r>
              <a:rPr lang="ru-RU" altLang="ru-RU" sz="2400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систем</a:t>
            </a:r>
            <a:endParaRPr lang="ru-RU" altLang="ru-RU" sz="24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algn="ctr" defTabSz="914400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(рук. </a:t>
            </a:r>
            <a:r>
              <a:rPr lang="ru-RU" altLang="ru-RU" sz="18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Р.Г. Ефремов)</a:t>
            </a:r>
            <a:r>
              <a:rPr lang="ru-RU" altLang="ru-RU" sz="1800" dirty="0" smtClean="0">
                <a:solidFill>
                  <a:srgbClr val="002060"/>
                </a:solidFill>
                <a:ea typeface="Calibri" pitchFamily="34" charset="0"/>
              </a:rPr>
              <a:t> </a:t>
            </a:r>
            <a:endParaRPr lang="en-US" altLang="ru-RU" sz="1800" dirty="0">
              <a:solidFill>
                <a:srgbClr val="002060"/>
              </a:solidFill>
              <a:ea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0" y="234037"/>
            <a:ext cx="904318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Лаборатория моделирования </a:t>
            </a:r>
            <a:r>
              <a:rPr lang="ru-RU" altLang="ru-RU" sz="2400" b="1" dirty="0" err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биомолекулярных</a:t>
            </a:r>
            <a:r>
              <a:rPr lang="ru-RU" altLang="ru-RU" sz="2400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систем</a:t>
            </a:r>
            <a:endParaRPr lang="ru-RU" altLang="ru-RU" sz="24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algn="ctr" defTabSz="914400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(рук. </a:t>
            </a:r>
            <a:r>
              <a:rPr lang="ru-RU" altLang="ru-RU" sz="24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Р.Г. Ефремов)</a:t>
            </a:r>
            <a:r>
              <a:rPr lang="ru-RU" altLang="ru-RU" sz="2400" dirty="0" smtClean="0">
                <a:solidFill>
                  <a:srgbClr val="002060"/>
                </a:solidFill>
                <a:ea typeface="Calibri" pitchFamily="34" charset="0"/>
              </a:rPr>
              <a:t> </a:t>
            </a:r>
            <a:endParaRPr lang="en-US" altLang="ru-RU" sz="2400" dirty="0">
              <a:solidFill>
                <a:srgbClr val="002060"/>
              </a:solidFill>
              <a:ea typeface="Calibri" pitchFamily="34" charset="0"/>
            </a:endParaRPr>
          </a:p>
          <a:p>
            <a:pPr algn="ctr" defTabSz="914400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2060"/>
                </a:solidFill>
                <a:ea typeface="Calibri" pitchFamily="34" charset="0"/>
              </a:rPr>
              <a:t>совместно с Лабораторией </a:t>
            </a:r>
            <a:r>
              <a:rPr lang="ru-RU" altLang="ru-RU" sz="2400" b="1" dirty="0" err="1">
                <a:solidFill>
                  <a:srgbClr val="002060"/>
                </a:solidFill>
                <a:ea typeface="Calibri" pitchFamily="34" charset="0"/>
              </a:rPr>
              <a:t>нейрорецепторов</a:t>
            </a:r>
            <a:r>
              <a:rPr lang="ru-RU" altLang="ru-RU" sz="2400" b="1" dirty="0">
                <a:solidFill>
                  <a:srgbClr val="002060"/>
                </a:solidFill>
                <a:ea typeface="Calibri" pitchFamily="34" charset="0"/>
              </a:rPr>
              <a:t> и </a:t>
            </a:r>
            <a:r>
              <a:rPr lang="ru-RU" altLang="ru-RU" sz="2400" b="1" dirty="0" err="1">
                <a:solidFill>
                  <a:srgbClr val="002060"/>
                </a:solidFill>
                <a:ea typeface="Calibri" pitchFamily="34" charset="0"/>
              </a:rPr>
              <a:t>нейрорегуляторов</a:t>
            </a:r>
            <a:endParaRPr lang="en-US" altLang="ru-RU" sz="2400" b="1" dirty="0">
              <a:solidFill>
                <a:srgbClr val="002060"/>
              </a:solidFill>
              <a:ea typeface="Calibri" pitchFamily="34" charset="0"/>
            </a:endParaRPr>
          </a:p>
          <a:p>
            <a:pPr algn="ctr" defTabSz="914400">
              <a:spcBef>
                <a:spcPct val="0"/>
              </a:spcBef>
              <a:buFontTx/>
              <a:buNone/>
            </a:pPr>
            <a:r>
              <a:rPr lang="en-US" altLang="ru-RU" sz="2400" b="1" dirty="0">
                <a:solidFill>
                  <a:srgbClr val="002060"/>
                </a:solidFill>
                <a:ea typeface="Calibri" pitchFamily="34" charset="0"/>
              </a:rPr>
              <a:t>(</a:t>
            </a:r>
            <a:r>
              <a:rPr lang="ru-RU" altLang="ru-RU" sz="2400" b="1" dirty="0">
                <a:solidFill>
                  <a:srgbClr val="002060"/>
                </a:solidFill>
                <a:ea typeface="Calibri" pitchFamily="34" charset="0"/>
              </a:rPr>
              <a:t>рук. </a:t>
            </a:r>
            <a:r>
              <a:rPr lang="ru-RU" altLang="ru-RU" sz="2400" b="1" dirty="0" smtClean="0">
                <a:solidFill>
                  <a:srgbClr val="002060"/>
                </a:solidFill>
                <a:ea typeface="Calibri" pitchFamily="34" charset="0"/>
              </a:rPr>
              <a:t>Е.В. Гришин)</a:t>
            </a:r>
            <a:endParaRPr lang="en-US" altLang="ru-RU" sz="2400" b="1" dirty="0">
              <a:solidFill>
                <a:srgbClr val="002060"/>
              </a:solidFill>
              <a:ea typeface="Calibri" pitchFamily="34" charset="0"/>
            </a:endParaRPr>
          </a:p>
          <a:p>
            <a:pPr algn="ctr" defTabSz="914400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00000"/>
              </a:solidFill>
              <a:ea typeface="Calibri" pitchFamily="34" charset="0"/>
            </a:endParaRPr>
          </a:p>
        </p:txBody>
      </p:sp>
      <p:sp>
        <p:nvSpPr>
          <p:cNvPr id="33795" name="Прямоугольник 6"/>
          <p:cNvSpPr>
            <a:spLocks noChangeArrowheads="1"/>
          </p:cNvSpPr>
          <p:nvPr/>
        </p:nvSpPr>
        <p:spPr bwMode="auto">
          <a:xfrm>
            <a:off x="323850" y="1911350"/>
            <a:ext cx="8640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</a:rPr>
              <a:t>Модульная организация и основа селективного действия α-</a:t>
            </a:r>
            <a:r>
              <a:rPr lang="ru-RU" altLang="ru-RU" sz="2000" b="1" dirty="0" err="1">
                <a:solidFill>
                  <a:srgbClr val="002060"/>
                </a:solidFill>
              </a:rPr>
              <a:t>нейротоксинов</a:t>
            </a:r>
            <a:r>
              <a:rPr lang="ru-RU" altLang="ru-RU" sz="2000" b="1" dirty="0">
                <a:solidFill>
                  <a:srgbClr val="002060"/>
                </a:solidFill>
              </a:rPr>
              <a:t> из яда скорпионов</a:t>
            </a:r>
          </a:p>
        </p:txBody>
      </p:sp>
      <p:sp>
        <p:nvSpPr>
          <p:cNvPr id="33796" name="Прямоугольник 7"/>
          <p:cNvSpPr>
            <a:spLocks noChangeArrowheads="1"/>
          </p:cNvSpPr>
          <p:nvPr/>
        </p:nvSpPr>
        <p:spPr bwMode="auto">
          <a:xfrm>
            <a:off x="99610" y="6111875"/>
            <a:ext cx="89646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ru-RU" sz="1400" dirty="0" err="1">
                <a:solidFill>
                  <a:srgbClr val="000000"/>
                </a:solidFill>
              </a:rPr>
              <a:t>Chugunov</a:t>
            </a:r>
            <a:r>
              <a:rPr lang="en-US" altLang="ru-RU" sz="1400" dirty="0">
                <a:solidFill>
                  <a:srgbClr val="000000"/>
                </a:solidFill>
              </a:rPr>
              <a:t> A.O.</a:t>
            </a:r>
            <a:r>
              <a:rPr lang="ru-RU" altLang="ru-RU" sz="1400" dirty="0">
                <a:solidFill>
                  <a:srgbClr val="000000"/>
                </a:solidFill>
              </a:rPr>
              <a:t>, </a:t>
            </a:r>
            <a:r>
              <a:rPr lang="en-US" altLang="ru-RU" sz="1400" i="1" dirty="0">
                <a:solidFill>
                  <a:srgbClr val="000000"/>
                </a:solidFill>
              </a:rPr>
              <a:t>et al.</a:t>
            </a:r>
            <a:r>
              <a:rPr lang="en-US" altLang="ru-RU" sz="1400" dirty="0">
                <a:solidFill>
                  <a:srgbClr val="000000"/>
                </a:solidFill>
              </a:rPr>
              <a:t> (2013). Modular Organization of </a:t>
            </a:r>
            <a:r>
              <a:rPr lang="el-GR" altLang="ru-RU" sz="1400" dirty="0">
                <a:solidFill>
                  <a:srgbClr val="000000"/>
                </a:solidFill>
              </a:rPr>
              <a:t>α-</a:t>
            </a:r>
            <a:r>
              <a:rPr lang="en-US" altLang="ru-RU" sz="1400" dirty="0">
                <a:solidFill>
                  <a:srgbClr val="000000"/>
                </a:solidFill>
              </a:rPr>
              <a:t>Toxins from Scorpion Venom Mirrors Domain Structure of Their Targets - Sodium Channels. </a:t>
            </a:r>
            <a:r>
              <a:rPr lang="en-US" altLang="ru-RU" sz="1400" b="1" dirty="0">
                <a:solidFill>
                  <a:srgbClr val="000000"/>
                </a:solidFill>
              </a:rPr>
              <a:t>J. Biol. Chem. </a:t>
            </a:r>
            <a:r>
              <a:rPr lang="en-US" altLang="ru-RU" sz="1400" i="1" dirty="0">
                <a:solidFill>
                  <a:srgbClr val="000000"/>
                </a:solidFill>
              </a:rPr>
              <a:t>288</a:t>
            </a:r>
            <a:r>
              <a:rPr lang="en-US" altLang="ru-RU" sz="1400" dirty="0">
                <a:solidFill>
                  <a:srgbClr val="000000"/>
                </a:solidFill>
              </a:rPr>
              <a:t>, 19014–19027</a:t>
            </a:r>
            <a:endParaRPr lang="ru-RU" altLang="ru-RU" sz="1400" dirty="0">
              <a:solidFill>
                <a:srgbClr val="000000"/>
              </a:solidFill>
            </a:endParaRPr>
          </a:p>
        </p:txBody>
      </p:sp>
      <p:pic>
        <p:nvPicPr>
          <p:cNvPr id="3379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21000"/>
            <a:ext cx="3657600" cy="282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921000"/>
            <a:ext cx="4410075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" y="274638"/>
            <a:ext cx="8712200" cy="9064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Лабо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p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ато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p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ия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биомолекулярной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 ЯМР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спектроскопии </a:t>
            </a:r>
            <a:b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(рук. Арсеньев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А.С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.)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4819" name="Объект 2"/>
          <p:cNvSpPr>
            <a:spLocks noGrp="1"/>
          </p:cNvSpPr>
          <p:nvPr>
            <p:ph idx="1"/>
          </p:nvPr>
        </p:nvSpPr>
        <p:spPr>
          <a:xfrm>
            <a:off x="457200" y="1181100"/>
            <a:ext cx="8229600" cy="4945063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ru-RU" altLang="ru-RU" sz="1400" dirty="0" smtClean="0"/>
              <a:t>На примере FGFR3 из семейства рецепторов факторов роста фибробластов проведен анализ белок-белок и белок-липид взаимодействий для ТМ домена, получена пространственная структура ТМ домена и исследованы конформационные изменения при его ассоциации. Предложен механизм активации FGFR3 в норме и при патологиях</a:t>
            </a:r>
            <a:r>
              <a:rPr lang="ru-RU" altLang="ru-RU" sz="1600" dirty="0" smtClean="0"/>
              <a:t>.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38" y="2324100"/>
            <a:ext cx="6516687" cy="372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1" name="Прямоугольник 3"/>
          <p:cNvSpPr>
            <a:spLocks noChangeArrowheads="1"/>
          </p:cNvSpPr>
          <p:nvPr/>
        </p:nvSpPr>
        <p:spPr bwMode="auto">
          <a:xfrm>
            <a:off x="457200" y="6049963"/>
            <a:ext cx="8534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</a:rPr>
              <a:t>ЯМР структура </a:t>
            </a:r>
            <a:r>
              <a:rPr lang="ru-RU" altLang="ru-RU" sz="1400" dirty="0" err="1">
                <a:solidFill>
                  <a:srgbClr val="000000"/>
                </a:solidFill>
              </a:rPr>
              <a:t>димера</a:t>
            </a:r>
            <a:r>
              <a:rPr lang="ru-RU" altLang="ru-RU" sz="1400" dirty="0">
                <a:solidFill>
                  <a:srgbClr val="000000"/>
                </a:solidFill>
              </a:rPr>
              <a:t> ТМ домена FGFR3 (с указанием патогенных мутаций) и предложенный механизм активации РТК FGFR3 в мембране клетки.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пептидно-белковых технологий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69900" y="490825"/>
            <a:ext cx="8229600" cy="779462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биокатализа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(рук. А.Г.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Габибов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</a:p>
        </p:txBody>
      </p:sp>
      <p:pic>
        <p:nvPicPr>
          <p:cNvPr id="368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3450" y="1838325"/>
            <a:ext cx="5338763" cy="3825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8" name="Прямоугольник 3"/>
          <p:cNvSpPr>
            <a:spLocks noChangeArrowheads="1"/>
          </p:cNvSpPr>
          <p:nvPr/>
        </p:nvSpPr>
        <p:spPr bwMode="auto">
          <a:xfrm>
            <a:off x="266700" y="1228150"/>
            <a:ext cx="863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</a:rPr>
              <a:t>Создан антидот против фосфорорганических отравляющих веществ пролонгированного действия на основе рекомбинантной </a:t>
            </a:r>
            <a:r>
              <a:rPr lang="ru-RU" altLang="ru-RU" sz="1600" dirty="0" err="1">
                <a:solidFill>
                  <a:srgbClr val="000000"/>
                </a:solidFill>
              </a:rPr>
              <a:t>бутирилхолинэстеразы</a:t>
            </a:r>
            <a:r>
              <a:rPr lang="ru-RU" altLang="ru-RU" sz="1600" dirty="0">
                <a:solidFill>
                  <a:srgbClr val="000000"/>
                </a:solidFill>
              </a:rPr>
              <a:t> человека. </a:t>
            </a:r>
          </a:p>
        </p:txBody>
      </p:sp>
      <p:sp>
        <p:nvSpPr>
          <p:cNvPr id="36869" name="Прямоугольник 1"/>
          <p:cNvSpPr>
            <a:spLocks noChangeArrowheads="1"/>
          </p:cNvSpPr>
          <p:nvPr/>
        </p:nvSpPr>
        <p:spPr bwMode="auto">
          <a:xfrm>
            <a:off x="266700" y="5816174"/>
            <a:ext cx="8636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ru-RU" sz="1200" dirty="0" smtClean="0">
                <a:latin typeface="Times New Roman" pitchFamily="18" charset="0"/>
                <a:cs typeface="Times New Roman" pitchFamily="18" charset="0"/>
              </a:rPr>
              <a:t>Chemical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polysialylation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of human recombinant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butyrylcholinesterase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delivers a long-acting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bioscavenger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for nerve agents in vivo.</a:t>
            </a:r>
          </a:p>
          <a:p>
            <a:pPr eaLnBrk="1" hangingPunct="1"/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Ilyushin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DG, Smirnov IV,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Belogurov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AA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Jr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Dyachenko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IA,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Zharmukhamedova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TIu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Novozhilova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TI,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Bychikhin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EA,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Serebryakova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MV,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Kharybin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ON,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Murashev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AN,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Anikienko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KA,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Nikolaev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EN,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Ponomarenko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NA,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Genkin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DD, Blackburn GM, Masson P,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Gabibov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AG.</a:t>
            </a:r>
          </a:p>
          <a:p>
            <a:pPr eaLnBrk="1" hangingPunct="1"/>
            <a:r>
              <a:rPr lang="en-US" altLang="ru-RU" sz="1200" b="1" dirty="0" err="1">
                <a:latin typeface="Times New Roman" pitchFamily="18" charset="0"/>
                <a:cs typeface="Times New Roman" pitchFamily="18" charset="0"/>
              </a:rPr>
              <a:t>Proc</a:t>
            </a:r>
            <a:r>
              <a:rPr lang="en-US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200" b="1" dirty="0" err="1">
                <a:latin typeface="Times New Roman" pitchFamily="18" charset="0"/>
                <a:cs typeface="Times New Roman" pitchFamily="18" charset="0"/>
              </a:rPr>
              <a:t>Natl</a:t>
            </a:r>
            <a:r>
              <a:rPr lang="en-US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200" b="1" dirty="0" err="1">
                <a:latin typeface="Times New Roman" pitchFamily="18" charset="0"/>
                <a:cs typeface="Times New Roman" pitchFamily="18" charset="0"/>
              </a:rPr>
              <a:t>Acad</a:t>
            </a:r>
            <a:r>
              <a:rPr lang="en-US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200" b="1" dirty="0" err="1">
                <a:latin typeface="Times New Roman" pitchFamily="18" charset="0"/>
                <a:cs typeface="Times New Roman" pitchFamily="18" charset="0"/>
              </a:rPr>
              <a:t>Sci</a:t>
            </a:r>
            <a:r>
              <a:rPr lang="en-US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200" b="1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altLang="ru-RU" sz="1200" b="1" dirty="0">
                <a:latin typeface="Times New Roman" pitchFamily="18" charset="0"/>
                <a:cs typeface="Times New Roman" pitchFamily="18" charset="0"/>
              </a:rPr>
              <a:t>S A. 2013 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Jan 22;110(4):1243-8.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: 10.1073/pnas.1211118110. </a:t>
            </a:r>
            <a:r>
              <a:rPr lang="en-US" altLang="ru-RU" sz="1200" dirty="0" err="1">
                <a:latin typeface="Times New Roman" pitchFamily="18" charset="0"/>
                <a:cs typeface="Times New Roman" pitchFamily="18" charset="0"/>
              </a:rPr>
              <a:t>Epub</a:t>
            </a:r>
            <a:r>
              <a:rPr lang="en-US" altLang="ru-RU" sz="1200" dirty="0">
                <a:latin typeface="Times New Roman" pitchFamily="18" charset="0"/>
                <a:cs typeface="Times New Roman" pitchFamily="18" charset="0"/>
              </a:rPr>
              <a:t> 2013 Jan 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протеомики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(рук. В.М. Говорун)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2000" dirty="0"/>
              <a:t>В клетках модельного организма - мхе </a:t>
            </a:r>
            <a:r>
              <a:rPr lang="ru-RU" sz="2000" i="1" dirty="0" err="1"/>
              <a:t>Physcomitrella</a:t>
            </a:r>
            <a:r>
              <a:rPr lang="ru-RU" sz="2000" i="1" dirty="0"/>
              <a:t> </a:t>
            </a:r>
            <a:r>
              <a:rPr lang="ru-RU" sz="2000" i="1" dirty="0" err="1"/>
              <a:t>patens</a:t>
            </a:r>
            <a:r>
              <a:rPr lang="ru-RU" sz="2000" i="1" dirty="0"/>
              <a:t> </a:t>
            </a:r>
            <a:r>
              <a:rPr lang="ru-RU" sz="2000" i="1" dirty="0" smtClean="0"/>
              <a:t>- </a:t>
            </a:r>
            <a:r>
              <a:rPr lang="ru-RU" sz="2000" dirty="0" smtClean="0"/>
              <a:t>идентифицированы </a:t>
            </a:r>
            <a:r>
              <a:rPr lang="ru-RU" sz="2000" dirty="0"/>
              <a:t>свыше </a:t>
            </a:r>
            <a:r>
              <a:rPr lang="ru-RU" sz="2000" dirty="0" smtClean="0"/>
              <a:t>28 </a:t>
            </a:r>
            <a:r>
              <a:rPr lang="ru-RU" sz="2000" dirty="0" err="1" smtClean="0"/>
              <a:t>тыс</a:t>
            </a:r>
            <a:r>
              <a:rPr lang="ru-RU" sz="2000" dirty="0" smtClean="0"/>
              <a:t> эндогенных </a:t>
            </a:r>
            <a:r>
              <a:rPr lang="ru-RU" sz="2000" dirty="0"/>
              <a:t>пептидов.  На основе высокоточного масс-спектрометрического анализа впервые были продемонстрированы существенные различия между </a:t>
            </a:r>
            <a:r>
              <a:rPr lang="ru-RU" sz="2000" dirty="0" err="1"/>
              <a:t>пептидомами</a:t>
            </a:r>
            <a:r>
              <a:rPr lang="ru-RU" sz="2000" dirty="0"/>
              <a:t> протопластов, протонемы и </a:t>
            </a:r>
            <a:r>
              <a:rPr lang="ru-RU" sz="2000" dirty="0" err="1"/>
              <a:t>гаметофоров</a:t>
            </a:r>
            <a:r>
              <a:rPr lang="ru-RU" sz="2000" dirty="0"/>
              <a:t>, представленных несколькими тысячами уникальных пептидов. В условиях стресса, в протопластах мха отмечены существенные изменения </a:t>
            </a:r>
            <a:r>
              <a:rPr lang="ru-RU" sz="2000" dirty="0" err="1"/>
              <a:t>пептидома</a:t>
            </a:r>
            <a:r>
              <a:rPr lang="ru-RU" sz="2000" dirty="0"/>
              <a:t> и </a:t>
            </a:r>
            <a:r>
              <a:rPr lang="ru-RU" sz="2000" dirty="0" err="1"/>
              <a:t>транскриптома</a:t>
            </a:r>
            <a:r>
              <a:rPr lang="ru-RU" sz="2000" dirty="0"/>
              <a:t> в сравнении с протонемой и </a:t>
            </a:r>
            <a:r>
              <a:rPr lang="ru-RU" sz="2000" dirty="0" err="1"/>
              <a:t>гаметофорами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000" dirty="0"/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microbiota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community structures in urban and rural populations in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Russia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Tyakht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Alexander V.;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Kostryukova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Elena S.;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Popenko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Anna S.; et al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Volume: 4     Article Number: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2469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161766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рентгеноструктурного анализа</a:t>
            </a:r>
            <a:r>
              <a:rPr lang="en-US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</a:t>
            </a:r>
            <a: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рук. В.З. Плетнев) 	</a:t>
            </a:r>
            <a:b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Методами рентгеноструктурного анализа высокого разрешения и сайт-направленного мутагенеза установлены пространственные структуры и изучена структурно-функциональная взаимосвязь серии новых флуоресцентных белков (ФБ) зеленого, желтого и красного спектральных диапазонов</a:t>
            </a:r>
            <a:r>
              <a:rPr lang="ru-RU" altLang="ru-RU" sz="1800" dirty="0" smtClean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3891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000" y="2449513"/>
            <a:ext cx="4314825" cy="32369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00" y="2257425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7" name="Прямоугольник 2"/>
          <p:cNvSpPr>
            <a:spLocks noChangeArrowheads="1"/>
          </p:cNvSpPr>
          <p:nvPr/>
        </p:nvSpPr>
        <p:spPr bwMode="auto">
          <a:xfrm>
            <a:off x="390525" y="5686425"/>
            <a:ext cx="83566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ru-RU" sz="1100" dirty="0" err="1" smtClean="0">
                <a:latin typeface="Times New Roman" pitchFamily="18" charset="0"/>
                <a:cs typeface="Times New Roman" pitchFamily="18" charset="0"/>
              </a:rPr>
              <a:t>Pletneva</a:t>
            </a:r>
            <a:r>
              <a:rPr lang="en-US" alt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NV,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Pletnev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VZ,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Souslova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E,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Chudakov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DM,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Lukyanov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Martynov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VI,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Arkhipova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Artemyev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I,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Wlodawer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Dauter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Z. and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Pletnev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S. “Yellow fluorescent protein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phiYFPv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phialidium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). Crystal structure and structure based mutagenesis.” (2013) </a:t>
            </a:r>
            <a:r>
              <a:rPr lang="en-US" altLang="ru-RU" sz="1100" b="1" dirty="0" err="1">
                <a:latin typeface="Times New Roman" pitchFamily="18" charset="0"/>
                <a:cs typeface="Times New Roman" pitchFamily="18" charset="0"/>
              </a:rPr>
              <a:t>Acta</a:t>
            </a:r>
            <a:r>
              <a:rPr lang="en-US" altLang="ru-RU" sz="1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100" b="1" dirty="0" err="1">
                <a:latin typeface="Times New Roman" pitchFamily="18" charset="0"/>
                <a:cs typeface="Times New Roman" pitchFamily="18" charset="0"/>
              </a:rPr>
              <a:t>Cryst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. 69D, 1005-1012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ru-RU" sz="1100" dirty="0" err="1" smtClean="0">
                <a:latin typeface="Times New Roman" pitchFamily="18" charset="0"/>
                <a:cs typeface="Times New Roman" pitchFamily="18" charset="0"/>
              </a:rPr>
              <a:t>Pletnev</a:t>
            </a:r>
            <a:r>
              <a:rPr lang="en-US" alt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VZ,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Pletneva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NV,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Souslova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EA,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Lukyanov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KA,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Chudakov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DM,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Fradkov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AF,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Chepurnykh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T,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Wlodawer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Dauter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Z and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Pletnev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S “Crystal Structure of red emitting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laRFP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Branchiostoma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Lanceolatum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): Catalytic Gln211, GYG </a:t>
            </a:r>
            <a:r>
              <a:rPr lang="en-US" altLang="ru-RU" sz="1100" dirty="0" err="1">
                <a:latin typeface="Times New Roman" pitchFamily="18" charset="0"/>
                <a:cs typeface="Times New Roman" pitchFamily="18" charset="0"/>
              </a:rPr>
              <a:t>Chromophore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 Covalently Bound with proximal Tyr62” (2013) </a:t>
            </a:r>
            <a:r>
              <a:rPr lang="en-US" altLang="ru-RU" sz="1100" b="1" dirty="0" err="1">
                <a:latin typeface="Times New Roman" pitchFamily="18" charset="0"/>
                <a:cs typeface="Times New Roman" pitchFamily="18" charset="0"/>
              </a:rPr>
              <a:t>Acta</a:t>
            </a:r>
            <a:r>
              <a:rPr lang="en-US" altLang="ru-RU" sz="1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100" b="1" dirty="0" err="1">
                <a:latin typeface="Times New Roman" pitchFamily="18" charset="0"/>
                <a:cs typeface="Times New Roman" pitchFamily="18" charset="0"/>
              </a:rPr>
              <a:t>Cryst</a:t>
            </a:r>
            <a:r>
              <a:rPr lang="en-US" altLang="ru-RU" sz="11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ru-RU" sz="1100" dirty="0">
                <a:latin typeface="Times New Roman" pitchFamily="18" charset="0"/>
                <a:cs typeface="Times New Roman" pitchFamily="18" charset="0"/>
              </a:rPr>
              <a:t>69D 1850-1860.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углеводов (рук. Н.В. Бовин)</a:t>
            </a:r>
            <a:b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Обнаружена способность </a:t>
            </a:r>
            <a:r>
              <a:rPr lang="ru-RU" altLang="ru-RU" sz="2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галектинов</a:t>
            </a:r>
            <a:r>
              <a:rPr lang="ru-RU" altLang="ru-RU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узнавать молекулярные паттерны </a:t>
            </a:r>
            <a:br>
              <a:rPr lang="ru-RU" altLang="ru-RU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бактериальных полисахаридов. </a:t>
            </a:r>
          </a:p>
        </p:txBody>
      </p:sp>
      <p:pic>
        <p:nvPicPr>
          <p:cNvPr id="3993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475" y="1614488"/>
            <a:ext cx="2663825" cy="3478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1433513"/>
            <a:ext cx="5556250" cy="365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1" name="Прямоугольник 7"/>
          <p:cNvSpPr>
            <a:spLocks noChangeArrowheads="1"/>
          </p:cNvSpPr>
          <p:nvPr/>
        </p:nvSpPr>
        <p:spPr bwMode="auto">
          <a:xfrm>
            <a:off x="6045200" y="5145088"/>
            <a:ext cx="2641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</a:rPr>
              <a:t>бактериальные полисахариды (ПС)</a:t>
            </a:r>
          </a:p>
        </p:txBody>
      </p:sp>
      <p:sp>
        <p:nvSpPr>
          <p:cNvPr id="39942" name="Прямоугольник 8"/>
          <p:cNvSpPr>
            <a:spLocks noChangeArrowheads="1"/>
          </p:cNvSpPr>
          <p:nvPr/>
        </p:nvSpPr>
        <p:spPr bwMode="auto">
          <a:xfrm>
            <a:off x="355600" y="5086350"/>
            <a:ext cx="457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 err="1">
                <a:solidFill>
                  <a:srgbClr val="000000"/>
                </a:solidFill>
              </a:rPr>
              <a:t>галектины</a:t>
            </a:r>
            <a:r>
              <a:rPr lang="ru-RU" altLang="ru-RU" sz="1600" dirty="0">
                <a:solidFill>
                  <a:srgbClr val="000000"/>
                </a:solidFill>
              </a:rPr>
              <a:t> -4, -8 и -9 способны связываться с несколькими бактериальными ПС</a:t>
            </a:r>
          </a:p>
        </p:txBody>
      </p:sp>
      <p:sp>
        <p:nvSpPr>
          <p:cNvPr id="39943" name="Прямоугольник 1"/>
          <p:cNvSpPr>
            <a:spLocks noChangeArrowheads="1"/>
          </p:cNvSpPr>
          <p:nvPr/>
        </p:nvSpPr>
        <p:spPr bwMode="auto">
          <a:xfrm>
            <a:off x="355600" y="5719763"/>
            <a:ext cx="83439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ru-RU" sz="1600" dirty="0" err="1" smtClean="0"/>
              <a:t>Y.A.Knirel</a:t>
            </a:r>
            <a:r>
              <a:rPr lang="en-US" altLang="ru-RU" sz="1600" dirty="0"/>
              <a:t>, H.-</a:t>
            </a:r>
            <a:r>
              <a:rPr lang="en-US" altLang="ru-RU" sz="1600" dirty="0" err="1"/>
              <a:t>J.Gabius</a:t>
            </a:r>
            <a:r>
              <a:rPr lang="en-US" altLang="ru-RU" sz="1600" dirty="0"/>
              <a:t>, </a:t>
            </a:r>
            <a:r>
              <a:rPr lang="en-US" altLang="ru-RU" sz="1600" dirty="0" err="1"/>
              <a:t>O.Blixt</a:t>
            </a:r>
            <a:r>
              <a:rPr lang="en-US" altLang="ru-RU" sz="1600" dirty="0"/>
              <a:t>, </a:t>
            </a:r>
            <a:r>
              <a:rPr lang="en-US" altLang="ru-RU" sz="1600" dirty="0" err="1"/>
              <a:t>E.M.Rapoport</a:t>
            </a:r>
            <a:r>
              <a:rPr lang="en-US" altLang="ru-RU" sz="1600" dirty="0"/>
              <a:t>, </a:t>
            </a:r>
            <a:r>
              <a:rPr lang="en-US" altLang="ru-RU" sz="1600" dirty="0" err="1"/>
              <a:t>N.R.Khasbiullina</a:t>
            </a:r>
            <a:r>
              <a:rPr lang="en-US" altLang="ru-RU" sz="1600" dirty="0"/>
              <a:t>, </a:t>
            </a:r>
            <a:r>
              <a:rPr lang="en-US" altLang="ru-RU" sz="1600" dirty="0" err="1"/>
              <a:t>N.V.Shilova</a:t>
            </a:r>
            <a:r>
              <a:rPr lang="en-US" altLang="ru-RU" sz="1600" dirty="0"/>
              <a:t>, </a:t>
            </a:r>
            <a:r>
              <a:rPr lang="en-US" altLang="ru-RU" sz="1600" dirty="0" err="1"/>
              <a:t>N.V.Bovin</a:t>
            </a:r>
            <a:r>
              <a:rPr lang="en-US" altLang="ru-RU" sz="1600" dirty="0"/>
              <a:t>. Human tandem-repeat-type </a:t>
            </a:r>
            <a:r>
              <a:rPr lang="en-US" altLang="ru-RU" sz="1600" dirty="0" err="1"/>
              <a:t>galectins</a:t>
            </a:r>
            <a:r>
              <a:rPr lang="en-US" altLang="ru-RU" sz="1600" dirty="0"/>
              <a:t> bind bacterial non-</a:t>
            </a:r>
            <a:r>
              <a:rPr lang="el-GR" altLang="ru-RU" sz="1600" dirty="0"/>
              <a:t>β</a:t>
            </a:r>
            <a:r>
              <a:rPr lang="en-US" altLang="ru-RU" sz="1600" dirty="0"/>
              <a:t>Gal polysaccharides. </a:t>
            </a:r>
            <a:r>
              <a:rPr lang="en-US" altLang="ru-RU" sz="1600" b="1" dirty="0" err="1"/>
              <a:t>Glycoconj</a:t>
            </a:r>
            <a:r>
              <a:rPr lang="en-US" altLang="ru-RU" sz="1600" b="1" dirty="0"/>
              <a:t>. J</a:t>
            </a:r>
            <a:r>
              <a:rPr lang="en-US" altLang="ru-RU" sz="1600" dirty="0"/>
              <a:t>., ... (2013). </a:t>
            </a:r>
            <a:r>
              <a:rPr lang="en-US" altLang="ru-RU" sz="1600" dirty="0" smtClean="0"/>
              <a:t>PMID:24065176</a:t>
            </a:r>
            <a:endParaRPr lang="ru-RU" alt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535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химии липидов (рук. Е.Л.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Водовозова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достижение 2</a:t>
            </a:r>
          </a:p>
        </p:txBody>
      </p:sp>
      <p:sp>
        <p:nvSpPr>
          <p:cNvPr id="40963" name="Объект 2"/>
          <p:cNvSpPr>
            <a:spLocks noGrp="1"/>
          </p:cNvSpPr>
          <p:nvPr>
            <p:ph idx="1"/>
          </p:nvPr>
        </p:nvSpPr>
        <p:spPr>
          <a:xfrm>
            <a:off x="203200" y="850900"/>
            <a:ext cx="8483600" cy="5275263"/>
          </a:xfrm>
        </p:spPr>
        <p:txBody>
          <a:bodyPr/>
          <a:lstStyle/>
          <a:p>
            <a:pPr marL="0" indent="0" eaLnBrk="1" hangingPunct="1">
              <a:buNone/>
            </a:pPr>
            <a:endParaRPr lang="ru-RU" altLang="ru-RU" dirty="0" smtClean="0"/>
          </a:p>
          <a:p>
            <a:pPr eaLnBrk="1" hangingPunct="1"/>
            <a:endParaRPr lang="ru-RU" altLang="ru-RU" b="1" dirty="0" smtClean="0"/>
          </a:p>
          <a:p>
            <a:pPr eaLnBrk="1" hangingPunct="1"/>
            <a:endParaRPr lang="ru-RU" altLang="ru-RU" dirty="0" smtClean="0"/>
          </a:p>
        </p:txBody>
      </p:sp>
      <p:pic>
        <p:nvPicPr>
          <p:cNvPr id="40964" name="Picture 4" descr="M:\К отчету от Марина\Водовозова_1слайд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49" y="1169992"/>
            <a:ext cx="7702551" cy="544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sz="2700" b="1" dirty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химии липидов (рук. Е.Л. </a:t>
            </a:r>
            <a:r>
              <a:rPr lang="ru-RU" altLang="ru-RU" sz="27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Водовозова</a:t>
            </a:r>
            <a: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  <a:b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7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достижение 2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altLang="ru-RU" dirty="0" smtClean="0"/>
          </a:p>
        </p:txBody>
      </p:sp>
      <p:pic>
        <p:nvPicPr>
          <p:cNvPr id="41988" name="Picture 2" descr="M:\К отчету от Марина\Водовозова_2слайд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21" y="1117599"/>
            <a:ext cx="8157079" cy="565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51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синтетических вакцин (рук. О.М.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Вольпина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) </a:t>
            </a:r>
          </a:p>
        </p:txBody>
      </p:sp>
      <p:pic>
        <p:nvPicPr>
          <p:cNvPr id="430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2505075"/>
            <a:ext cx="3422650" cy="2514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2" name="Прямоугольник 3"/>
          <p:cNvSpPr>
            <a:spLocks noChangeArrowheads="1"/>
          </p:cNvSpPr>
          <p:nvPr/>
        </p:nvSpPr>
        <p:spPr bwMode="auto">
          <a:xfrm>
            <a:off x="279400" y="917575"/>
            <a:ext cx="8585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</a:rPr>
              <a:t>Изучено </a:t>
            </a:r>
            <a:r>
              <a:rPr lang="ru-RU" altLang="ru-RU" sz="1800" dirty="0" err="1">
                <a:solidFill>
                  <a:srgbClr val="000000"/>
                </a:solidFill>
              </a:rPr>
              <a:t>иммунопротективное</a:t>
            </a:r>
            <a:r>
              <a:rPr lang="ru-RU" altLang="ru-RU" sz="1800" dirty="0">
                <a:solidFill>
                  <a:srgbClr val="000000"/>
                </a:solidFill>
              </a:rPr>
              <a:t> действие пептидного фрагмента </a:t>
            </a:r>
            <a:r>
              <a:rPr lang="ru-RU" altLang="ru-RU" sz="1800" dirty="0" err="1">
                <a:solidFill>
                  <a:srgbClr val="000000"/>
                </a:solidFill>
              </a:rPr>
              <a:t>прионного</a:t>
            </a:r>
            <a:r>
              <a:rPr lang="ru-RU" altLang="ru-RU" sz="1800" dirty="0">
                <a:solidFill>
                  <a:srgbClr val="000000"/>
                </a:solidFill>
              </a:rPr>
              <a:t> белка 95-123 и антител к нему в экспериментальной модели болезни Альцгеймера.  Показано, что иммунизация этим фрагментом мышей с </a:t>
            </a:r>
            <a:r>
              <a:rPr lang="ru-RU" altLang="ru-RU" sz="1800" dirty="0" err="1">
                <a:solidFill>
                  <a:srgbClr val="000000"/>
                </a:solidFill>
              </a:rPr>
              <a:t>нейродегенерацией</a:t>
            </a:r>
            <a:r>
              <a:rPr lang="ru-RU" altLang="ru-RU" sz="1800" dirty="0">
                <a:solidFill>
                  <a:srgbClr val="000000"/>
                </a:solidFill>
              </a:rPr>
              <a:t> </a:t>
            </a:r>
            <a:r>
              <a:rPr lang="ru-RU" altLang="ru-RU" sz="1800" dirty="0" err="1">
                <a:solidFill>
                  <a:srgbClr val="000000"/>
                </a:solidFill>
              </a:rPr>
              <a:t>альцгеймеровского</a:t>
            </a:r>
            <a:r>
              <a:rPr lang="ru-RU" altLang="ru-RU" sz="1800" dirty="0">
                <a:solidFill>
                  <a:srgbClr val="000000"/>
                </a:solidFill>
              </a:rPr>
              <a:t> типа, вызванной удалением обонятельных луковиц, предотвращает нарушение пространственной памяти животных и снижает уровень мозгового бета-амилоида.</a:t>
            </a:r>
          </a:p>
        </p:txBody>
      </p:sp>
      <p:pic>
        <p:nvPicPr>
          <p:cNvPr id="430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28875"/>
            <a:ext cx="4449763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4" name="Прямоугольник 4"/>
          <p:cNvSpPr>
            <a:spLocks noChangeArrowheads="1"/>
          </p:cNvSpPr>
          <p:nvPr/>
        </p:nvSpPr>
        <p:spPr bwMode="auto">
          <a:xfrm>
            <a:off x="549275" y="5019675"/>
            <a:ext cx="2282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морфофункциональное состояние нейронов </a:t>
            </a:r>
          </a:p>
        </p:txBody>
      </p:sp>
      <p:sp>
        <p:nvSpPr>
          <p:cNvPr id="43015" name="Прямоугольник 5"/>
          <p:cNvSpPr>
            <a:spLocks noChangeArrowheads="1"/>
          </p:cNvSpPr>
          <p:nvPr/>
        </p:nvSpPr>
        <p:spPr bwMode="auto">
          <a:xfrm>
            <a:off x="4241800" y="5343525"/>
            <a:ext cx="2692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синаптическая плотность нейронов.</a:t>
            </a:r>
          </a:p>
        </p:txBody>
      </p:sp>
      <p:sp>
        <p:nvSpPr>
          <p:cNvPr id="43016" name="Прямоугольник 6"/>
          <p:cNvSpPr>
            <a:spLocks noChangeArrowheads="1"/>
          </p:cNvSpPr>
          <p:nvPr/>
        </p:nvSpPr>
        <p:spPr bwMode="auto">
          <a:xfrm>
            <a:off x="549275" y="5454650"/>
            <a:ext cx="2514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>
                <a:solidFill>
                  <a:srgbClr val="000000"/>
                </a:solidFill>
              </a:rPr>
              <a:t>SO-контрольные животные, OBX-бульбэктомированные мыши с нейродегенерацией альцгеймеровского типа, OBX + peptide это бульбэктомированные мыши, иммунизированные пептидом.</a:t>
            </a:r>
          </a:p>
        </p:txBody>
      </p:sp>
      <p:pic>
        <p:nvPicPr>
          <p:cNvPr id="430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00" y="5619750"/>
            <a:ext cx="3454400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Лабо</a:t>
            </a:r>
            <a:r>
              <a:rPr lang="en-US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p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ато</a:t>
            </a:r>
            <a:r>
              <a:rPr lang="en-US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p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ия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биотехнологии 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(рук. А.И. Мирошников)</a:t>
            </a:r>
          </a:p>
        </p:txBody>
      </p:sp>
      <p:sp>
        <p:nvSpPr>
          <p:cNvPr id="44035" name="Объект 2"/>
          <p:cNvSpPr>
            <a:spLocks noGrp="1"/>
          </p:cNvSpPr>
          <p:nvPr>
            <p:ph idx="1"/>
          </p:nvPr>
        </p:nvSpPr>
        <p:spPr>
          <a:xfrm>
            <a:off x="457200" y="2120900"/>
            <a:ext cx="8229600" cy="4356100"/>
          </a:xfrm>
        </p:spPr>
        <p:txBody>
          <a:bodyPr/>
          <a:lstStyle/>
          <a:p>
            <a:pPr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Разработаны способы получения 2,6-пурин- 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дизамещенных</a:t>
            </a:r>
            <a:r>
              <a:rPr lang="ru-RU" altLang="ru-RU" sz="2000" dirty="0" smtClean="0">
                <a:solidFill>
                  <a:srgbClr val="002060"/>
                </a:solidFill>
              </a:rPr>
              <a:t> модифицированных нуклеозидов, содержащих в С6-положении остатки 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хиральных</a:t>
            </a:r>
            <a:r>
              <a:rPr lang="ru-RU" altLang="ru-RU" sz="2000" dirty="0" smtClean="0">
                <a:solidFill>
                  <a:srgbClr val="002060"/>
                </a:solidFill>
              </a:rPr>
              <a:t> аминокислот (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серина</a:t>
            </a:r>
            <a:r>
              <a:rPr lang="ru-RU" altLang="ru-RU" sz="2000" dirty="0" smtClean="0">
                <a:solidFill>
                  <a:srgbClr val="002060"/>
                </a:solidFill>
              </a:rPr>
              <a:t>, лизина и т.п.) и неприродные остатки 3’-дезоксирибозы, арабинозы и 2’-фторарабинозы. Получены первые результаты тестирования противоопухолевой активности синтезированных соединений на клеточной линии Т-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лимфобластного</a:t>
            </a:r>
            <a:r>
              <a:rPr lang="ru-RU" altLang="ru-RU" sz="2000" dirty="0" smtClean="0">
                <a:solidFill>
                  <a:srgbClr val="002060"/>
                </a:solidFill>
              </a:rPr>
              <a:t> лейкоза U937. </a:t>
            </a:r>
          </a:p>
          <a:p>
            <a:pPr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Впервые с помощью 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пуриннуклеозидфосфорилазы</a:t>
            </a:r>
            <a:r>
              <a:rPr lang="ru-RU" altLang="ru-RU" sz="2000" dirty="0" smtClean="0">
                <a:solidFill>
                  <a:srgbClr val="002060"/>
                </a:solidFill>
              </a:rPr>
              <a:t> 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E. </a:t>
            </a:r>
            <a:r>
              <a:rPr lang="ru-RU" altLang="ru-RU" sz="2000" i="1" dirty="0" err="1" smtClean="0">
                <a:solidFill>
                  <a:srgbClr val="002060"/>
                </a:solidFill>
              </a:rPr>
              <a:t>coli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 </a:t>
            </a:r>
            <a:r>
              <a:rPr lang="ru-RU" altLang="ru-RU" sz="2000" dirty="0" smtClean="0">
                <a:solidFill>
                  <a:srgbClr val="002060"/>
                </a:solidFill>
              </a:rPr>
              <a:t>получена серия из пятнадцати новых нуклеозидов на основе 4,5,6-тризамещенных 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бензимидазолов</a:t>
            </a:r>
            <a:r>
              <a:rPr lang="ru-RU" altLang="ru-RU" sz="2000" dirty="0" smtClean="0">
                <a:solidFill>
                  <a:srgbClr val="002060"/>
                </a:solidFill>
              </a:rPr>
              <a:t> 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рибо</a:t>
            </a:r>
            <a:r>
              <a:rPr lang="ru-RU" altLang="ru-RU" sz="2000" dirty="0" smtClean="0">
                <a:solidFill>
                  <a:srgbClr val="002060"/>
                </a:solidFill>
              </a:rPr>
              <a:t>-, 2’-дезоксирибо-, 3’-дезоксирибо- и 2’-фторарабино- рядов для тестирования противоопухолевой и противовирусной активности</a:t>
            </a:r>
            <a:r>
              <a:rPr lang="ru-RU" altLang="ru-RU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нейрорецепторов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и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нейрорегуляторов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(рук. Е.В. Гришин)</a:t>
            </a:r>
          </a:p>
        </p:txBody>
      </p:sp>
      <p:sp>
        <p:nvSpPr>
          <p:cNvPr id="45059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2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ru-RU" alt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Достижение 1</a:t>
            </a:r>
          </a:p>
          <a:p>
            <a:pPr eaLnBrk="1" hangingPunct="1"/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Охарактеризован уникальный пептидный ингибитор 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протонактивируемых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каналов 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ASIC3 –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пептид </a:t>
            </a:r>
            <a:r>
              <a:rPr lang="en-US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Ugr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9-1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из яда актинии </a:t>
            </a:r>
            <a:r>
              <a:rPr lang="en-US" altLang="ru-RU" sz="1600" i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Urticina</a:t>
            </a:r>
            <a:r>
              <a:rPr lang="en-US" altLang="ru-RU" sz="1600" i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ru-RU" sz="1600" i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grebelnyi</a:t>
            </a:r>
            <a:r>
              <a:rPr lang="en-US" altLang="ru-RU" sz="1600" i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-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проявляющий анальгетическую активность в тестах </a:t>
            </a:r>
            <a:r>
              <a:rPr lang="en-US" altLang="ru-RU" sz="1600" i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in vivo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Osmakov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DI,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Kozlov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SA, Andreev YA,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Koshelev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SG,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Sanamyan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NP,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Sanamyan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KE,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Dyachenko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IA,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Bondarenko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DA,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Murashev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AN,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Mineev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KS,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Arseniev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AS,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Grishin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EV. Sea anemone peptide with uncommon </a:t>
            </a:r>
            <a:r>
              <a:rPr lang="el-GR" altLang="ru-RU" sz="1200" dirty="0" smtClean="0">
                <a:latin typeface="Calibri" panose="020F0502020204030204" pitchFamily="34" charset="0"/>
                <a:cs typeface="Times New Roman" pitchFamily="18" charset="0"/>
              </a:rPr>
              <a:t>β-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hairpin structure inhibits acid-sensing ion channel 3 (ASIC3) and reveals analgesic activity. </a:t>
            </a:r>
            <a:r>
              <a:rPr lang="en-US" altLang="ru-RU" sz="1200" b="1" dirty="0" smtClean="0">
                <a:latin typeface="Calibri" panose="020F0502020204030204" pitchFamily="34" charset="0"/>
                <a:cs typeface="Times New Roman" pitchFamily="18" charset="0"/>
              </a:rPr>
              <a:t>J </a:t>
            </a:r>
            <a:r>
              <a:rPr lang="en-US" altLang="ru-RU" sz="1200" b="1" dirty="0" err="1" smtClean="0">
                <a:latin typeface="Calibri" panose="020F0502020204030204" pitchFamily="34" charset="0"/>
                <a:cs typeface="Times New Roman" pitchFamily="18" charset="0"/>
              </a:rPr>
              <a:t>Biol</a:t>
            </a:r>
            <a:r>
              <a:rPr lang="en-US" altLang="ru-RU" sz="1200" b="1" dirty="0" smtClean="0">
                <a:latin typeface="Calibri" panose="020F0502020204030204" pitchFamily="34" charset="0"/>
                <a:cs typeface="Times New Roman" pitchFamily="18" charset="0"/>
              </a:rPr>
              <a:t> Chem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. 2013, 288(32):23116-23127.</a:t>
            </a:r>
          </a:p>
          <a:p>
            <a:pPr marL="0" indent="0" eaLnBrk="1" hangingPunct="1">
              <a:buNone/>
            </a:pPr>
            <a:r>
              <a:rPr lang="ru-RU" alt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Достижение 2</a:t>
            </a:r>
          </a:p>
          <a:p>
            <a:pPr eaLnBrk="1" hangingPunct="1"/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Установлены полноразмерные структуры 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кДНК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, кодирующие 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антифунгальные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пептиды семян пшеницы 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Кихара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(</a:t>
            </a:r>
            <a:r>
              <a:rPr lang="en-US" altLang="ru-RU" sz="1600" i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Triticum</a:t>
            </a:r>
            <a:r>
              <a:rPr lang="en-US" altLang="ru-RU" sz="1600" i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ru-RU" sz="1600" i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kiharae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)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и звездчатки средней (</a:t>
            </a:r>
            <a:r>
              <a:rPr lang="en-US" altLang="ru-RU" sz="1600" i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Stellaria</a:t>
            </a:r>
            <a:r>
              <a:rPr lang="en-US" altLang="ru-RU" sz="1600" i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media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),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принадлежащих к новому семейству защитных пептидов растений - </a:t>
            </a:r>
            <a:r>
              <a:rPr lang="el-GR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α-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харпининов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. Установлено участие 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N-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и 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C-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концевых участков пептида </a:t>
            </a:r>
            <a:r>
              <a:rPr lang="en-US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Sm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-AMP-X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семян звездчатки </a:t>
            </a:r>
            <a:b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(</a:t>
            </a:r>
            <a:r>
              <a:rPr lang="en-US" altLang="ru-RU" sz="1600" i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S. media</a:t>
            </a:r>
            <a:r>
              <a:rPr lang="en-US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)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в формирование вторичной структуры данного пептида, которая, в свою очередь, является одним из определяющих факторов, отвечающих за проявление его биологической активности. </a:t>
            </a:r>
          </a:p>
          <a:p>
            <a:pPr eaLnBrk="1" hangingPunct="1"/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Utkina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LL, Andreev YA,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Rogozhin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EA,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Korostyleva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TV,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Slavokhotova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AA,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Oparin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PB,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Vassilevski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AA,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Grishin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EV,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Egorov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TA,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Odintsova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TI. Genes encoding 4-Cys antimicrobial peptides in wheat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Triticum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kiharae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Dorof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. et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Migush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.: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multimodular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 structural organization,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instraspecific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variability, distribution and role in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defence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. </a:t>
            </a:r>
            <a:r>
              <a:rPr lang="en-US" altLang="ru-RU" sz="1200" b="1" dirty="0" smtClean="0">
                <a:latin typeface="Calibri" panose="020F0502020204030204" pitchFamily="34" charset="0"/>
                <a:cs typeface="Times New Roman" pitchFamily="18" charset="0"/>
              </a:rPr>
              <a:t>FEBS J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. 2013, 280(15):3594-608.</a:t>
            </a:r>
          </a:p>
          <a:p>
            <a:pPr eaLnBrk="1" hangingPunct="1"/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Slavokhotova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AA,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Rogozhin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EA,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Musolyamov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AK, Andreev YA,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Oparin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PB,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Berkut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AA,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Vassilevski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AA,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Egorov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TA,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Grishin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EV, 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Odintsova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TI. Novel antifungal </a:t>
            </a:r>
            <a:r>
              <a:rPr lang="el-GR" altLang="ru-RU" sz="1200" dirty="0" smtClean="0">
                <a:latin typeface="Calibri" panose="020F0502020204030204" pitchFamily="34" charset="0"/>
                <a:cs typeface="Times New Roman" pitchFamily="18" charset="0"/>
              </a:rPr>
              <a:t>α-</a:t>
            </a:r>
            <a:r>
              <a:rPr lang="en-US" altLang="ru-RU" sz="1200" dirty="0" err="1" smtClean="0">
                <a:latin typeface="Calibri" panose="020F0502020204030204" pitchFamily="34" charset="0"/>
                <a:cs typeface="Times New Roman" pitchFamily="18" charset="0"/>
              </a:rPr>
              <a:t>hairpinin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 peptide from </a:t>
            </a:r>
            <a:r>
              <a:rPr lang="en-US" altLang="ru-RU" sz="1200" i="1" dirty="0" err="1" smtClean="0">
                <a:latin typeface="Calibri" panose="020F0502020204030204" pitchFamily="34" charset="0"/>
                <a:cs typeface="Times New Roman" pitchFamily="18" charset="0"/>
              </a:rPr>
              <a:t>Stellaria</a:t>
            </a:r>
            <a:r>
              <a:rPr lang="en-US" altLang="ru-RU" sz="1200" i="1" dirty="0" smtClean="0">
                <a:latin typeface="Calibri" panose="020F0502020204030204" pitchFamily="34" charset="0"/>
                <a:cs typeface="Times New Roman" pitchFamily="18" charset="0"/>
              </a:rPr>
              <a:t> media 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seeds: structure, biosynthesis, gene structure and evolution. </a:t>
            </a:r>
            <a:r>
              <a:rPr lang="en-US" altLang="ru-RU" sz="1200" b="1" dirty="0" smtClean="0">
                <a:latin typeface="Calibri" panose="020F0502020204030204" pitchFamily="34" charset="0"/>
                <a:cs typeface="Times New Roman" pitchFamily="18" charset="0"/>
              </a:rPr>
              <a:t>Plant </a:t>
            </a:r>
            <a:r>
              <a:rPr lang="en-US" altLang="ru-RU" sz="1200" b="1" dirty="0" err="1" smtClean="0">
                <a:latin typeface="Calibri" panose="020F0502020204030204" pitchFamily="34" charset="0"/>
                <a:cs typeface="Times New Roman" pitchFamily="18" charset="0"/>
              </a:rPr>
              <a:t>Mol</a:t>
            </a:r>
            <a:r>
              <a:rPr lang="en-US" altLang="ru-RU" sz="1200" b="1" dirty="0" smtClean="0">
                <a:latin typeface="Calibri" panose="020F0502020204030204" pitchFamily="34" charset="0"/>
                <a:cs typeface="Times New Roman" pitchFamily="18" charset="0"/>
              </a:rPr>
              <a:t> Biol</a:t>
            </a:r>
            <a:r>
              <a:rPr lang="en-US" altLang="ru-RU" sz="1200" dirty="0" smtClean="0">
                <a:latin typeface="Calibri" panose="020F0502020204030204" pitchFamily="34" charset="0"/>
                <a:cs typeface="Times New Roman" pitchFamily="18" charset="0"/>
              </a:rPr>
              <a:t>. 2014,84:189-202.</a:t>
            </a:r>
          </a:p>
          <a:p>
            <a:pPr eaLnBrk="1" hangingPunct="1"/>
            <a:endParaRPr lang="en-US" alt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ъект 2"/>
          <p:cNvSpPr>
            <a:spLocks noGrp="1"/>
          </p:cNvSpPr>
          <p:nvPr>
            <p:ph idx="1"/>
          </p:nvPr>
        </p:nvSpPr>
        <p:spPr>
          <a:xfrm>
            <a:off x="457200" y="1866900"/>
            <a:ext cx="8229600" cy="45259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altLang="ru-RU" sz="16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Достижение 3</a:t>
            </a:r>
          </a:p>
          <a:p>
            <a:pPr eaLnBrk="1" hangingPunct="1"/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В яде пауков обнаружены «модульные» токсины, состоящие из двух пептидных доменов. Каждый из модулей у таких токсинов соответствует «обычному» 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нейротоксину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или 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цитотоксину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. Встречаются токсины с любой из четырех возможных комбинаций модулей в составе одной полипептидной цепи. Выработка модульных токсинов – общее явление для ядовитых паукообразных, соответствующее эволюционному вектору «от простого к сложному».</a:t>
            </a:r>
          </a:p>
          <a:p>
            <a:pPr eaLnBrk="1" hangingPunct="1"/>
            <a:r>
              <a:rPr lang="en-US" altLang="ru-RU" sz="1300" dirty="0" err="1" smtClean="0">
                <a:latin typeface="Calibri" panose="020F0502020204030204" pitchFamily="34" charset="0"/>
              </a:rPr>
              <a:t>Kuzmenkov</a:t>
            </a:r>
            <a:r>
              <a:rPr lang="en-US" altLang="ru-RU" sz="1300" dirty="0" smtClean="0">
                <a:latin typeface="Calibri" panose="020F0502020204030204" pitchFamily="34" charset="0"/>
              </a:rPr>
              <a:t> A.I.,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Fedorova</a:t>
            </a:r>
            <a:r>
              <a:rPr lang="en-US" altLang="ru-RU" sz="1300" dirty="0" smtClean="0">
                <a:latin typeface="Calibri" panose="020F0502020204030204" pitchFamily="34" charset="0"/>
              </a:rPr>
              <a:t> I.M.,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Vassilevski</a:t>
            </a:r>
            <a:r>
              <a:rPr lang="en-US" altLang="ru-RU" sz="1300" dirty="0" smtClean="0">
                <a:latin typeface="Calibri" panose="020F0502020204030204" pitchFamily="34" charset="0"/>
              </a:rPr>
              <a:t> A.A.,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Grishin</a:t>
            </a:r>
            <a:r>
              <a:rPr lang="en-US" altLang="ru-RU" sz="1300" dirty="0" smtClean="0">
                <a:latin typeface="Calibri" panose="020F0502020204030204" pitchFamily="34" charset="0"/>
              </a:rPr>
              <a:t> E.V. (2013) Cysteine-rich toxins from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Lachesana</a:t>
            </a:r>
            <a:r>
              <a:rPr lang="en-US" altLang="ru-RU" sz="1300" dirty="0" smtClean="0">
                <a:latin typeface="Calibri" panose="020F0502020204030204" pitchFamily="34" charset="0"/>
              </a:rPr>
              <a:t>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tarabaevi</a:t>
            </a:r>
            <a:r>
              <a:rPr lang="en-US" altLang="ru-RU" sz="1300" dirty="0" smtClean="0">
                <a:latin typeface="Calibri" panose="020F0502020204030204" pitchFamily="34" charset="0"/>
              </a:rPr>
              <a:t> spider venom with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amphiphilic</a:t>
            </a:r>
            <a:r>
              <a:rPr lang="en-US" altLang="ru-RU" sz="1300" dirty="0" smtClean="0">
                <a:latin typeface="Calibri" panose="020F0502020204030204" pitchFamily="34" charset="0"/>
              </a:rPr>
              <a:t> C-terminal segments. </a:t>
            </a:r>
            <a:r>
              <a:rPr lang="en-US" altLang="ru-RU" sz="1300" b="1" dirty="0" err="1" smtClean="0">
                <a:latin typeface="Calibri" panose="020F0502020204030204" pitchFamily="34" charset="0"/>
              </a:rPr>
              <a:t>Biochim</a:t>
            </a:r>
            <a:r>
              <a:rPr lang="en-US" altLang="ru-RU" sz="1300" b="1" dirty="0" smtClean="0">
                <a:latin typeface="Calibri" panose="020F0502020204030204" pitchFamily="34" charset="0"/>
              </a:rPr>
              <a:t>. </a:t>
            </a:r>
            <a:r>
              <a:rPr lang="en-US" altLang="ru-RU" sz="1300" b="1" dirty="0" err="1" smtClean="0">
                <a:latin typeface="Calibri" panose="020F0502020204030204" pitchFamily="34" charset="0"/>
              </a:rPr>
              <a:t>Biophys</a:t>
            </a:r>
            <a:r>
              <a:rPr lang="en-US" altLang="ru-RU" sz="1300" b="1" dirty="0" smtClean="0">
                <a:latin typeface="Calibri" panose="020F0502020204030204" pitchFamily="34" charset="0"/>
              </a:rPr>
              <a:t>. </a:t>
            </a:r>
            <a:r>
              <a:rPr lang="en-US" altLang="ru-RU" sz="1300" b="1" dirty="0" err="1" smtClean="0">
                <a:latin typeface="Calibri" panose="020F0502020204030204" pitchFamily="34" charset="0"/>
              </a:rPr>
              <a:t>Acta</a:t>
            </a:r>
            <a:r>
              <a:rPr lang="en-US" altLang="ru-RU" sz="1300" b="1" dirty="0" smtClean="0">
                <a:latin typeface="Calibri" panose="020F0502020204030204" pitchFamily="34" charset="0"/>
              </a:rPr>
              <a:t> </a:t>
            </a:r>
            <a:r>
              <a:rPr lang="en-US" altLang="ru-RU" sz="1300" dirty="0" smtClean="0">
                <a:latin typeface="Calibri" panose="020F0502020204030204" pitchFamily="34" charset="0"/>
              </a:rPr>
              <a:t>1828, 724-731.</a:t>
            </a:r>
          </a:p>
          <a:p>
            <a:pPr eaLnBrk="1" hangingPunct="1"/>
            <a:r>
              <a:rPr lang="en-US" altLang="ru-RU" sz="1300" dirty="0" err="1" smtClean="0">
                <a:latin typeface="Calibri" panose="020F0502020204030204" pitchFamily="34" charset="0"/>
              </a:rPr>
              <a:t>Vassilevski</a:t>
            </a:r>
            <a:r>
              <a:rPr lang="en-US" altLang="ru-RU" sz="1300" dirty="0" smtClean="0">
                <a:latin typeface="Calibri" panose="020F0502020204030204" pitchFamily="34" charset="0"/>
              </a:rPr>
              <a:t> A.A.,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Sachkova</a:t>
            </a:r>
            <a:r>
              <a:rPr lang="en-US" altLang="ru-RU" sz="1300" dirty="0" smtClean="0">
                <a:latin typeface="Calibri" panose="020F0502020204030204" pitchFamily="34" charset="0"/>
              </a:rPr>
              <a:t> M.Y.,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Ignatova</a:t>
            </a:r>
            <a:r>
              <a:rPr lang="en-US" altLang="ru-RU" sz="1300" dirty="0" smtClean="0">
                <a:latin typeface="Calibri" panose="020F0502020204030204" pitchFamily="34" charset="0"/>
              </a:rPr>
              <a:t> A.A.,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Kozlov</a:t>
            </a:r>
            <a:r>
              <a:rPr lang="en-US" altLang="ru-RU" sz="1300" dirty="0" smtClean="0">
                <a:latin typeface="Calibri" panose="020F0502020204030204" pitchFamily="34" charset="0"/>
              </a:rPr>
              <a:t> S.A.,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Feofanov</a:t>
            </a:r>
            <a:r>
              <a:rPr lang="en-US" altLang="ru-RU" sz="1300" dirty="0" smtClean="0">
                <a:latin typeface="Calibri" panose="020F0502020204030204" pitchFamily="34" charset="0"/>
              </a:rPr>
              <a:t> A.V.,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Grishin</a:t>
            </a:r>
            <a:r>
              <a:rPr lang="en-US" altLang="ru-RU" sz="1300" dirty="0" smtClean="0">
                <a:latin typeface="Calibri" panose="020F0502020204030204" pitchFamily="34" charset="0"/>
              </a:rPr>
              <a:t> E.V. (2013) Spider toxins comprising disulfide-rich and linear amphipathic domains: A new class of molecules identified in the lynx spider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Oxyopes</a:t>
            </a:r>
            <a:r>
              <a:rPr lang="en-US" altLang="ru-RU" sz="1300" dirty="0" smtClean="0">
                <a:latin typeface="Calibri" panose="020F0502020204030204" pitchFamily="34" charset="0"/>
              </a:rPr>
              <a:t>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takobius</a:t>
            </a:r>
            <a:r>
              <a:rPr lang="en-US" altLang="ru-RU" sz="1300" dirty="0" smtClean="0">
                <a:latin typeface="Calibri" panose="020F0502020204030204" pitchFamily="34" charset="0"/>
              </a:rPr>
              <a:t>. </a:t>
            </a:r>
            <a:r>
              <a:rPr lang="en-US" altLang="ru-RU" sz="1300" b="1" dirty="0" smtClean="0">
                <a:latin typeface="Calibri" panose="020F0502020204030204" pitchFamily="34" charset="0"/>
              </a:rPr>
              <a:t>FEBS J. </a:t>
            </a:r>
            <a:r>
              <a:rPr lang="en-US" altLang="ru-RU" sz="1300" dirty="0" smtClean="0">
                <a:latin typeface="Calibri" panose="020F0502020204030204" pitchFamily="34" charset="0"/>
              </a:rPr>
              <a:t>280, 6247-6261</a:t>
            </a:r>
            <a:r>
              <a:rPr lang="en-US" altLang="ru-RU" sz="1600" dirty="0" smtClean="0">
                <a:latin typeface="Calibri" panose="020F0502020204030204" pitchFamily="34" charset="0"/>
              </a:rPr>
              <a:t>.</a:t>
            </a:r>
          </a:p>
          <a:p>
            <a:pPr marL="0" indent="0" eaLnBrk="1" hangingPunct="1">
              <a:buNone/>
            </a:pPr>
            <a:r>
              <a:rPr lang="ru-RU" altLang="ru-RU" sz="1400" b="1" dirty="0" smtClean="0">
                <a:latin typeface="Calibri" panose="020F0502020204030204" pitchFamily="34" charset="0"/>
              </a:rPr>
              <a:t>Предыдущие работы из цикла:</a:t>
            </a:r>
          </a:p>
          <a:p>
            <a:pPr eaLnBrk="1" hangingPunct="1"/>
            <a:r>
              <a:rPr lang="en-US" altLang="ru-RU" sz="1300" dirty="0" err="1" smtClean="0">
                <a:latin typeface="Calibri" panose="020F0502020204030204" pitchFamily="34" charset="0"/>
              </a:rPr>
              <a:t>Vassilevski</a:t>
            </a:r>
            <a:r>
              <a:rPr lang="en-US" altLang="ru-RU" sz="1300" dirty="0" smtClean="0">
                <a:latin typeface="Calibri" panose="020F0502020204030204" pitchFamily="34" charset="0"/>
              </a:rPr>
              <a:t> A.A.,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Kozlov</a:t>
            </a:r>
            <a:r>
              <a:rPr lang="en-US" altLang="ru-RU" sz="1300" dirty="0" smtClean="0">
                <a:latin typeface="Calibri" panose="020F0502020204030204" pitchFamily="34" charset="0"/>
              </a:rPr>
              <a:t> S.A.,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Samsonova</a:t>
            </a:r>
            <a:r>
              <a:rPr lang="en-US" altLang="ru-RU" sz="1300" dirty="0" smtClean="0">
                <a:latin typeface="Calibri" panose="020F0502020204030204" pitchFamily="34" charset="0"/>
              </a:rPr>
              <a:t> O.V.,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Egorova</a:t>
            </a:r>
            <a:r>
              <a:rPr lang="en-US" altLang="ru-RU" sz="1300" dirty="0" smtClean="0">
                <a:latin typeface="Calibri" panose="020F0502020204030204" pitchFamily="34" charset="0"/>
              </a:rPr>
              <a:t> N.S.,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Karpunin</a:t>
            </a:r>
            <a:r>
              <a:rPr lang="en-US" altLang="ru-RU" sz="1300" dirty="0" smtClean="0">
                <a:latin typeface="Calibri" panose="020F0502020204030204" pitchFamily="34" charset="0"/>
              </a:rPr>
              <a:t> D.V.,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Pluzhnikov</a:t>
            </a:r>
            <a:r>
              <a:rPr lang="en-US" altLang="ru-RU" sz="1300" dirty="0" smtClean="0">
                <a:latin typeface="Calibri" panose="020F0502020204030204" pitchFamily="34" charset="0"/>
              </a:rPr>
              <a:t> K.A.,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Feofanov</a:t>
            </a:r>
            <a:r>
              <a:rPr lang="en-US" altLang="ru-RU" sz="1300" dirty="0" smtClean="0">
                <a:latin typeface="Calibri" panose="020F0502020204030204" pitchFamily="34" charset="0"/>
              </a:rPr>
              <a:t> A.V.,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Grishin</a:t>
            </a:r>
            <a:r>
              <a:rPr lang="en-US" altLang="ru-RU" sz="1300" dirty="0" smtClean="0">
                <a:latin typeface="Calibri" panose="020F0502020204030204" pitchFamily="34" charset="0"/>
              </a:rPr>
              <a:t> E.V. (2008)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Cyto-insectotoxins</a:t>
            </a:r>
            <a:r>
              <a:rPr lang="en-US" altLang="ru-RU" sz="1300" dirty="0" smtClean="0">
                <a:latin typeface="Calibri" panose="020F0502020204030204" pitchFamily="34" charset="0"/>
              </a:rPr>
              <a:t>, a novel class of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cytolytic</a:t>
            </a:r>
            <a:r>
              <a:rPr lang="en-US" altLang="ru-RU" sz="1300" dirty="0" smtClean="0">
                <a:latin typeface="Calibri" panose="020F0502020204030204" pitchFamily="34" charset="0"/>
              </a:rPr>
              <a:t> and insecticidal peptides. </a:t>
            </a:r>
            <a:r>
              <a:rPr lang="en-US" altLang="ru-RU" sz="1300" b="1" dirty="0" err="1" smtClean="0">
                <a:latin typeface="Calibri" panose="020F0502020204030204" pitchFamily="34" charset="0"/>
              </a:rPr>
              <a:t>Biochem</a:t>
            </a:r>
            <a:r>
              <a:rPr lang="en-US" altLang="ru-RU" sz="1300" b="1" dirty="0" smtClean="0">
                <a:latin typeface="Calibri" panose="020F0502020204030204" pitchFamily="34" charset="0"/>
              </a:rPr>
              <a:t>. J</a:t>
            </a:r>
            <a:r>
              <a:rPr lang="en-US" altLang="ru-RU" sz="1300" dirty="0" smtClean="0">
                <a:latin typeface="Calibri" panose="020F0502020204030204" pitchFamily="34" charset="0"/>
              </a:rPr>
              <a:t>. 411, 687-696.</a:t>
            </a:r>
          </a:p>
          <a:p>
            <a:pPr eaLnBrk="1" hangingPunct="1"/>
            <a:r>
              <a:rPr lang="en-US" altLang="ru-RU" sz="1300" dirty="0" err="1" smtClean="0">
                <a:latin typeface="Calibri" panose="020F0502020204030204" pitchFamily="34" charset="0"/>
              </a:rPr>
              <a:t>Vassilevski</a:t>
            </a:r>
            <a:r>
              <a:rPr lang="en-US" altLang="ru-RU" sz="1300" dirty="0" smtClean="0">
                <a:latin typeface="Calibri" panose="020F0502020204030204" pitchFamily="34" charset="0"/>
              </a:rPr>
              <a:t> A.A.,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Fedorova</a:t>
            </a:r>
            <a:r>
              <a:rPr lang="en-US" altLang="ru-RU" sz="1300" dirty="0" smtClean="0">
                <a:latin typeface="Calibri" panose="020F0502020204030204" pitchFamily="34" charset="0"/>
              </a:rPr>
              <a:t> I.M.,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Maleeva</a:t>
            </a:r>
            <a:r>
              <a:rPr lang="en-US" altLang="ru-RU" sz="1300" dirty="0" smtClean="0">
                <a:latin typeface="Calibri" panose="020F0502020204030204" pitchFamily="34" charset="0"/>
              </a:rPr>
              <a:t> E.E.,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Korolkova</a:t>
            </a:r>
            <a:r>
              <a:rPr lang="en-US" altLang="ru-RU" sz="1300" dirty="0" smtClean="0">
                <a:latin typeface="Calibri" panose="020F0502020204030204" pitchFamily="34" charset="0"/>
              </a:rPr>
              <a:t> Y.V.,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Efimova</a:t>
            </a:r>
            <a:r>
              <a:rPr lang="en-US" altLang="ru-RU" sz="1300" dirty="0" smtClean="0">
                <a:latin typeface="Calibri" panose="020F0502020204030204" pitchFamily="34" charset="0"/>
              </a:rPr>
              <a:t> S.S.,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Samsonova</a:t>
            </a:r>
            <a:r>
              <a:rPr lang="en-US" altLang="ru-RU" sz="1300" dirty="0" smtClean="0">
                <a:latin typeface="Calibri" panose="020F0502020204030204" pitchFamily="34" charset="0"/>
              </a:rPr>
              <a:t> O.V.,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Schagina</a:t>
            </a:r>
            <a:r>
              <a:rPr lang="en-US" altLang="ru-RU" sz="1300" dirty="0" smtClean="0">
                <a:latin typeface="Calibri" panose="020F0502020204030204" pitchFamily="34" charset="0"/>
              </a:rPr>
              <a:t> L.V.,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Feofanov</a:t>
            </a:r>
            <a:r>
              <a:rPr lang="en-US" altLang="ru-RU" sz="1300" dirty="0" smtClean="0">
                <a:latin typeface="Calibri" panose="020F0502020204030204" pitchFamily="34" charset="0"/>
              </a:rPr>
              <a:t> A.V.,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Magazanik</a:t>
            </a:r>
            <a:r>
              <a:rPr lang="en-US" altLang="ru-RU" sz="1300" dirty="0" smtClean="0">
                <a:latin typeface="Calibri" panose="020F0502020204030204" pitchFamily="34" charset="0"/>
              </a:rPr>
              <a:t> L.G.,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Grishin</a:t>
            </a:r>
            <a:r>
              <a:rPr lang="en-US" altLang="ru-RU" sz="1300" dirty="0" smtClean="0">
                <a:latin typeface="Calibri" panose="020F0502020204030204" pitchFamily="34" charset="0"/>
              </a:rPr>
              <a:t> E.V. (2010) Novel class of spider toxin: Active principle from the yellow sac spider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Cheiracanthium</a:t>
            </a:r>
            <a:r>
              <a:rPr lang="en-US" altLang="ru-RU" sz="1300" dirty="0" smtClean="0">
                <a:latin typeface="Calibri" panose="020F0502020204030204" pitchFamily="34" charset="0"/>
              </a:rPr>
              <a:t> </a:t>
            </a:r>
            <a:r>
              <a:rPr lang="en-US" altLang="ru-RU" sz="1300" dirty="0" err="1" smtClean="0">
                <a:latin typeface="Calibri" panose="020F0502020204030204" pitchFamily="34" charset="0"/>
              </a:rPr>
              <a:t>punctorium</a:t>
            </a:r>
            <a:r>
              <a:rPr lang="en-US" altLang="ru-RU" sz="1300" dirty="0" smtClean="0">
                <a:latin typeface="Calibri" panose="020F0502020204030204" pitchFamily="34" charset="0"/>
              </a:rPr>
              <a:t> venom is a unique two-domain polypeptide. </a:t>
            </a:r>
            <a:r>
              <a:rPr lang="en-US" altLang="ru-RU" sz="1300" b="1" dirty="0" smtClean="0">
                <a:latin typeface="Calibri" panose="020F0502020204030204" pitchFamily="34" charset="0"/>
              </a:rPr>
              <a:t>J. Biol. Chem</a:t>
            </a:r>
            <a:r>
              <a:rPr lang="en-US" altLang="ru-RU" sz="1300" dirty="0" smtClean="0">
                <a:latin typeface="Calibri" panose="020F0502020204030204" pitchFamily="34" charset="0"/>
              </a:rPr>
              <a:t>. 285, 32293-32302.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нейрорецепторов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и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нейрорегуляторов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(рук. Е.В. Гришин)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Отдел молекулярных основ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нейросигнализации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(рук. В.И.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Цетлин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47107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Совместно с Отделом биоинженерии  получена серия мутантов водорастворимой формы белка Lynx1 из мозга  человека (ws-Lynx1), сходного по пространственной структуре с 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трехпетельными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α-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нейротоксинами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змей и взаимодействующего с никотиновыми 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ацетилхолиновыми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рецепторами (</a:t>
            </a:r>
            <a:r>
              <a:rPr lang="ru-RU" altLang="ru-RU" sz="16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нАХР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). </a:t>
            </a:r>
          </a:p>
          <a:p>
            <a:pPr marL="0" indent="0" algn="r" eaLnBrk="1" hangingPunct="1">
              <a:buFont typeface="Arial" charset="0"/>
              <a:buNone/>
            </a:pP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                                                      Пространственная структура ws-Lynx1  </a:t>
            </a:r>
            <a:b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с  указанием положений проведенных мутаций</a:t>
            </a:r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03"/>
          <a:stretch/>
        </p:blipFill>
        <p:spPr bwMode="auto">
          <a:xfrm>
            <a:off x="668338" y="2697162"/>
            <a:ext cx="2731144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Прямоугольник 3"/>
          <p:cNvSpPr>
            <a:spLocks noChangeArrowheads="1"/>
          </p:cNvSpPr>
          <p:nvPr/>
        </p:nvSpPr>
        <p:spPr bwMode="auto">
          <a:xfrm>
            <a:off x="3962400" y="5012075"/>
            <a:ext cx="5003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ru-RU" sz="1400" dirty="0" err="1">
                <a:cs typeface="Times New Roman" pitchFamily="18" charset="0"/>
              </a:rPr>
              <a:t>Lyukmanova</a:t>
            </a:r>
            <a:r>
              <a:rPr lang="en-US" altLang="ru-RU" sz="1400" dirty="0">
                <a:cs typeface="Times New Roman" pitchFamily="18" charset="0"/>
              </a:rPr>
              <a:t> EN, </a:t>
            </a:r>
            <a:r>
              <a:rPr lang="en-US" altLang="ru-RU" sz="1400" dirty="0" err="1">
                <a:cs typeface="Times New Roman" pitchFamily="18" charset="0"/>
              </a:rPr>
              <a:t>Shulepko</a:t>
            </a:r>
            <a:r>
              <a:rPr lang="en-US" altLang="ru-RU" sz="1400" dirty="0">
                <a:cs typeface="Times New Roman" pitchFamily="18" charset="0"/>
              </a:rPr>
              <a:t> MA, </a:t>
            </a:r>
            <a:r>
              <a:rPr lang="en-US" altLang="ru-RU" sz="1400" dirty="0" err="1">
                <a:cs typeface="Times New Roman" pitchFamily="18" charset="0"/>
              </a:rPr>
              <a:t>Buldakova</a:t>
            </a:r>
            <a:r>
              <a:rPr lang="en-US" altLang="ru-RU" sz="1400" dirty="0">
                <a:cs typeface="Times New Roman" pitchFamily="18" charset="0"/>
              </a:rPr>
              <a:t> SL, </a:t>
            </a:r>
            <a:r>
              <a:rPr lang="en-US" altLang="ru-RU" sz="1400" dirty="0" err="1">
                <a:cs typeface="Times New Roman" pitchFamily="18" charset="0"/>
              </a:rPr>
              <a:t>Kasheverov</a:t>
            </a:r>
            <a:r>
              <a:rPr lang="en-US" altLang="ru-RU" sz="1400" dirty="0">
                <a:cs typeface="Times New Roman" pitchFamily="18" charset="0"/>
              </a:rPr>
              <a:t> IE, </a:t>
            </a:r>
            <a:r>
              <a:rPr lang="en-US" altLang="ru-RU" sz="1400" dirty="0" err="1">
                <a:cs typeface="Times New Roman" pitchFamily="18" charset="0"/>
              </a:rPr>
              <a:t>Shenkarev</a:t>
            </a:r>
            <a:r>
              <a:rPr lang="en-US" altLang="ru-RU" sz="1400" dirty="0">
                <a:cs typeface="Times New Roman" pitchFamily="18" charset="0"/>
              </a:rPr>
              <a:t> ZO, </a:t>
            </a:r>
            <a:r>
              <a:rPr lang="en-US" altLang="ru-RU" sz="1400" dirty="0" err="1">
                <a:cs typeface="Times New Roman" pitchFamily="18" charset="0"/>
              </a:rPr>
              <a:t>Reshetnikov</a:t>
            </a:r>
            <a:r>
              <a:rPr lang="en-US" altLang="ru-RU" sz="1400" dirty="0">
                <a:cs typeface="Times New Roman" pitchFamily="18" charset="0"/>
              </a:rPr>
              <a:t> RV, </a:t>
            </a:r>
            <a:r>
              <a:rPr lang="en-US" altLang="ru-RU" sz="1400" dirty="0" err="1">
                <a:cs typeface="Times New Roman" pitchFamily="18" charset="0"/>
              </a:rPr>
              <a:t>Filkin</a:t>
            </a:r>
            <a:r>
              <a:rPr lang="en-US" altLang="ru-RU" sz="1400" dirty="0">
                <a:cs typeface="Times New Roman" pitchFamily="18" charset="0"/>
              </a:rPr>
              <a:t> SY, </a:t>
            </a:r>
            <a:r>
              <a:rPr lang="en-US" altLang="ru-RU" sz="1400" dirty="0" err="1">
                <a:cs typeface="Times New Roman" pitchFamily="18" charset="0"/>
              </a:rPr>
              <a:t>Kudryavtsev</a:t>
            </a:r>
            <a:r>
              <a:rPr lang="en-US" altLang="ru-RU" sz="1400" dirty="0">
                <a:cs typeface="Times New Roman" pitchFamily="18" charset="0"/>
              </a:rPr>
              <a:t> DS, </a:t>
            </a:r>
            <a:r>
              <a:rPr lang="en-US" altLang="ru-RU" sz="1400" dirty="0" err="1">
                <a:cs typeface="Times New Roman" pitchFamily="18" charset="0"/>
              </a:rPr>
              <a:t>Ojomoko</a:t>
            </a:r>
            <a:r>
              <a:rPr lang="en-US" altLang="ru-RU" sz="1400" dirty="0">
                <a:cs typeface="Times New Roman" pitchFamily="18" charset="0"/>
              </a:rPr>
              <a:t> LO, </a:t>
            </a:r>
            <a:r>
              <a:rPr lang="en-US" altLang="ru-RU" sz="1400" dirty="0" err="1">
                <a:cs typeface="Times New Roman" pitchFamily="18" charset="0"/>
              </a:rPr>
              <a:t>Kryukova</a:t>
            </a:r>
            <a:r>
              <a:rPr lang="en-US" altLang="ru-RU" sz="1400" dirty="0">
                <a:cs typeface="Times New Roman" pitchFamily="18" charset="0"/>
              </a:rPr>
              <a:t> EV, </a:t>
            </a:r>
            <a:r>
              <a:rPr lang="en-US" altLang="ru-RU" sz="1400" dirty="0" err="1">
                <a:cs typeface="Times New Roman" pitchFamily="18" charset="0"/>
              </a:rPr>
              <a:t>Dolgikh</a:t>
            </a:r>
            <a:r>
              <a:rPr lang="en-US" altLang="ru-RU" sz="1400" dirty="0">
                <a:cs typeface="Times New Roman" pitchFamily="18" charset="0"/>
              </a:rPr>
              <a:t> DA, </a:t>
            </a:r>
            <a:r>
              <a:rPr lang="en-US" altLang="ru-RU" sz="1400" dirty="0" err="1">
                <a:cs typeface="Times New Roman" pitchFamily="18" charset="0"/>
              </a:rPr>
              <a:t>Kirpichnikov</a:t>
            </a:r>
            <a:r>
              <a:rPr lang="en-US" altLang="ru-RU" sz="1400" dirty="0">
                <a:cs typeface="Times New Roman" pitchFamily="18" charset="0"/>
              </a:rPr>
              <a:t> MP, </a:t>
            </a:r>
            <a:r>
              <a:rPr lang="en-US" altLang="ru-RU" sz="1400" dirty="0" err="1">
                <a:cs typeface="Times New Roman" pitchFamily="18" charset="0"/>
              </a:rPr>
              <a:t>Bregestovski</a:t>
            </a:r>
            <a:r>
              <a:rPr lang="en-US" altLang="ru-RU" sz="1400" dirty="0">
                <a:cs typeface="Times New Roman" pitchFamily="18" charset="0"/>
              </a:rPr>
              <a:t> PD, </a:t>
            </a:r>
            <a:r>
              <a:rPr lang="en-US" altLang="ru-RU" sz="1400" dirty="0" err="1">
                <a:cs typeface="Times New Roman" pitchFamily="18" charset="0"/>
              </a:rPr>
              <a:t>Tsetlin</a:t>
            </a:r>
            <a:r>
              <a:rPr lang="en-US" altLang="ru-RU" sz="1400" dirty="0">
                <a:cs typeface="Times New Roman" pitchFamily="18" charset="0"/>
              </a:rPr>
              <a:t> VI. Water-soluble LYNX1 residues important for interaction with muscle-type and/or neuronal nicotinic receptors. </a:t>
            </a:r>
            <a:r>
              <a:rPr lang="en-US" altLang="ru-RU" sz="1400" b="1" dirty="0">
                <a:cs typeface="Times New Roman" pitchFamily="18" charset="0"/>
              </a:rPr>
              <a:t>J </a:t>
            </a:r>
            <a:r>
              <a:rPr lang="en-US" altLang="ru-RU" sz="1400" b="1" dirty="0" err="1">
                <a:cs typeface="Times New Roman" pitchFamily="18" charset="0"/>
              </a:rPr>
              <a:t>Biol</a:t>
            </a:r>
            <a:r>
              <a:rPr lang="en-US" altLang="ru-RU" sz="1400" b="1" dirty="0">
                <a:cs typeface="Times New Roman" pitchFamily="18" charset="0"/>
              </a:rPr>
              <a:t> Chem. </a:t>
            </a:r>
            <a:r>
              <a:rPr lang="en-US" altLang="ru-RU" sz="1400" dirty="0">
                <a:cs typeface="Times New Roman" pitchFamily="18" charset="0"/>
              </a:rPr>
              <a:t>288, 15888-15899 (2013)</a:t>
            </a:r>
            <a:endParaRPr lang="ru-RU" altLang="ru-RU" sz="14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биоинженерии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13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16000"/>
          </a:xfrm>
        </p:spPr>
        <p:txBody>
          <a:bodyPr/>
          <a:lstStyle/>
          <a:p>
            <a:pPr algn="ctr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Отдел биоинженерии 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(рук. </a:t>
            </a:r>
            <a:r>
              <a:rPr lang="ru-RU" alt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М.П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. Кирпичников)</a:t>
            </a:r>
          </a:p>
        </p:txBody>
      </p:sp>
      <p:pic>
        <p:nvPicPr>
          <p:cNvPr id="481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1063" y="2544763"/>
            <a:ext cx="4922837" cy="354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2" name="Прямоугольник 3"/>
          <p:cNvSpPr>
            <a:spLocks noChangeArrowheads="1"/>
          </p:cNvSpPr>
          <p:nvPr/>
        </p:nvSpPr>
        <p:spPr bwMode="auto">
          <a:xfrm>
            <a:off x="685800" y="1428750"/>
            <a:ext cx="7848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rgbClr val="002060"/>
                </a:solidFill>
              </a:rPr>
              <a:t>Проведены структурно-функциональные исследования и расшифрована пространственная структура </a:t>
            </a:r>
            <a:r>
              <a:rPr lang="ru-RU" altLang="ru-RU" sz="1600" dirty="0" err="1">
                <a:solidFill>
                  <a:srgbClr val="002060"/>
                </a:solidFill>
              </a:rPr>
              <a:t>бактериородопсина</a:t>
            </a:r>
            <a:r>
              <a:rPr lang="ru-RU" altLang="ru-RU" sz="1600" dirty="0">
                <a:solidFill>
                  <a:srgbClr val="002060"/>
                </a:solidFill>
              </a:rPr>
              <a:t> </a:t>
            </a:r>
            <a:r>
              <a:rPr lang="ru-RU" altLang="ru-RU" sz="1600" i="1" dirty="0" err="1">
                <a:solidFill>
                  <a:srgbClr val="002060"/>
                </a:solidFill>
              </a:rPr>
              <a:t>Exiguobacterium</a:t>
            </a:r>
            <a:r>
              <a:rPr lang="ru-RU" altLang="ru-RU" sz="1600" i="1" dirty="0">
                <a:solidFill>
                  <a:srgbClr val="002060"/>
                </a:solidFill>
              </a:rPr>
              <a:t> </a:t>
            </a:r>
            <a:r>
              <a:rPr lang="ru-RU" altLang="ru-RU" sz="1600" i="1" dirty="0" err="1">
                <a:solidFill>
                  <a:srgbClr val="002060"/>
                </a:solidFill>
              </a:rPr>
              <a:t>sibiricum</a:t>
            </a:r>
            <a:r>
              <a:rPr lang="ru-RU" altLang="ru-RU" sz="1600" i="1" dirty="0">
                <a:solidFill>
                  <a:srgbClr val="002060"/>
                </a:solidFill>
              </a:rPr>
              <a:t> </a:t>
            </a:r>
            <a:r>
              <a:rPr lang="ru-RU" altLang="ru-RU" sz="1600" dirty="0">
                <a:solidFill>
                  <a:srgbClr val="002060"/>
                </a:solidFill>
              </a:rPr>
              <a:t>– нового уникального представителя семейства </a:t>
            </a:r>
            <a:r>
              <a:rPr lang="ru-RU" altLang="ru-RU" sz="1600" dirty="0" err="1">
                <a:solidFill>
                  <a:srgbClr val="002060"/>
                </a:solidFill>
              </a:rPr>
              <a:t>ретиналь</a:t>
            </a:r>
            <a:r>
              <a:rPr lang="ru-RU" altLang="ru-RU" sz="1600" dirty="0">
                <a:solidFill>
                  <a:srgbClr val="002060"/>
                </a:solidFill>
              </a:rPr>
              <a:t>-содержащих белков, осуществляющих трансмембранный перенос протонов. </a:t>
            </a:r>
          </a:p>
        </p:txBody>
      </p:sp>
      <p:sp>
        <p:nvSpPr>
          <p:cNvPr id="48133" name="Прямоугольник 4"/>
          <p:cNvSpPr>
            <a:spLocks noChangeArrowheads="1"/>
          </p:cNvSpPr>
          <p:nvPr/>
        </p:nvSpPr>
        <p:spPr bwMode="auto">
          <a:xfrm>
            <a:off x="6057900" y="2825750"/>
            <a:ext cx="27686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rgbClr val="002060"/>
                </a:solidFill>
              </a:rPr>
              <a:t>Сравнение пространственной структуры ESR и других </a:t>
            </a:r>
            <a:r>
              <a:rPr lang="ru-RU" altLang="ru-RU" sz="1600" dirty="0" err="1">
                <a:solidFill>
                  <a:srgbClr val="002060"/>
                </a:solidFill>
              </a:rPr>
              <a:t>ретиналь</a:t>
            </a:r>
            <a:r>
              <a:rPr lang="ru-RU" altLang="ru-RU" sz="1600" dirty="0">
                <a:solidFill>
                  <a:srgbClr val="002060"/>
                </a:solidFill>
              </a:rPr>
              <a:t>-содержащих белков. Крупно показан участок сегмента F, содержащий 310 и π-спиральные элементы</a:t>
            </a:r>
          </a:p>
        </p:txBody>
      </p:sp>
      <p:sp>
        <p:nvSpPr>
          <p:cNvPr id="48134" name="Прямоугольник 5"/>
          <p:cNvSpPr>
            <a:spLocks noChangeArrowheads="1"/>
          </p:cNvSpPr>
          <p:nvPr/>
        </p:nvSpPr>
        <p:spPr bwMode="auto">
          <a:xfrm>
            <a:off x="2425700" y="6016625"/>
            <a:ext cx="6400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ru-RU" sz="1200" dirty="0" err="1">
                <a:cs typeface="Times New Roman" pitchFamily="18" charset="0"/>
              </a:rPr>
              <a:t>Balashov</a:t>
            </a:r>
            <a:r>
              <a:rPr lang="en-US" altLang="ru-RU" sz="1200" dirty="0">
                <a:cs typeface="Times New Roman" pitchFamily="18" charset="0"/>
              </a:rPr>
              <a:t> S.P., </a:t>
            </a:r>
            <a:r>
              <a:rPr lang="en-US" altLang="ru-RU" sz="1200" dirty="0" err="1">
                <a:cs typeface="Times New Roman" pitchFamily="18" charset="0"/>
              </a:rPr>
              <a:t>Petrovskaya</a:t>
            </a:r>
            <a:r>
              <a:rPr lang="en-US" altLang="ru-RU" sz="1200" dirty="0">
                <a:cs typeface="Times New Roman" pitchFamily="18" charset="0"/>
              </a:rPr>
              <a:t> L.E., </a:t>
            </a:r>
            <a:r>
              <a:rPr lang="en-US" altLang="ru-RU" sz="1200" dirty="0" err="1">
                <a:cs typeface="Times New Roman" pitchFamily="18" charset="0"/>
              </a:rPr>
              <a:t>Imasheva</a:t>
            </a:r>
            <a:r>
              <a:rPr lang="en-US" altLang="ru-RU" sz="1200" dirty="0">
                <a:cs typeface="Times New Roman" pitchFamily="18" charset="0"/>
              </a:rPr>
              <a:t> E.S., </a:t>
            </a:r>
            <a:r>
              <a:rPr lang="en-US" altLang="ru-RU" sz="1200" dirty="0" err="1">
                <a:cs typeface="Times New Roman" pitchFamily="18" charset="0"/>
              </a:rPr>
              <a:t>Lukashev</a:t>
            </a:r>
            <a:r>
              <a:rPr lang="en-US" altLang="ru-RU" sz="1200" dirty="0">
                <a:cs typeface="Times New Roman" pitchFamily="18" charset="0"/>
              </a:rPr>
              <a:t> E.P., </a:t>
            </a:r>
            <a:r>
              <a:rPr lang="en-US" altLang="ru-RU" sz="1200" dirty="0" err="1">
                <a:cs typeface="Times New Roman" pitchFamily="18" charset="0"/>
              </a:rPr>
              <a:t>Dioumaev</a:t>
            </a:r>
            <a:r>
              <a:rPr lang="en-US" altLang="ru-RU" sz="1200" dirty="0">
                <a:cs typeface="Times New Roman" pitchFamily="18" charset="0"/>
              </a:rPr>
              <a:t> A.K., Wang J.M., </a:t>
            </a:r>
            <a:r>
              <a:rPr lang="en-US" altLang="ru-RU" sz="1200" dirty="0" err="1">
                <a:cs typeface="Times New Roman" pitchFamily="18" charset="0"/>
              </a:rPr>
              <a:t>Sychev</a:t>
            </a:r>
            <a:r>
              <a:rPr lang="en-US" altLang="ru-RU" sz="1200" dirty="0">
                <a:cs typeface="Times New Roman" pitchFamily="18" charset="0"/>
              </a:rPr>
              <a:t> S.V., </a:t>
            </a:r>
            <a:r>
              <a:rPr lang="en-US" altLang="ru-RU" sz="1200" dirty="0" err="1">
                <a:cs typeface="Times New Roman" pitchFamily="18" charset="0"/>
              </a:rPr>
              <a:t>Dolgikh</a:t>
            </a:r>
            <a:r>
              <a:rPr lang="en-US" altLang="ru-RU" sz="1200" dirty="0">
                <a:cs typeface="Times New Roman" pitchFamily="18" charset="0"/>
              </a:rPr>
              <a:t> D.A., Rubin A.B., </a:t>
            </a:r>
            <a:r>
              <a:rPr lang="en-US" altLang="ru-RU" sz="1200" dirty="0" err="1">
                <a:cs typeface="Times New Roman" pitchFamily="18" charset="0"/>
              </a:rPr>
              <a:t>Kirpichnikov</a:t>
            </a:r>
            <a:r>
              <a:rPr lang="en-US" altLang="ru-RU" sz="1200" dirty="0">
                <a:cs typeface="Times New Roman" pitchFamily="18" charset="0"/>
              </a:rPr>
              <a:t> M.P., </a:t>
            </a:r>
            <a:r>
              <a:rPr lang="en-US" altLang="ru-RU" sz="1200" dirty="0" err="1">
                <a:cs typeface="Times New Roman" pitchFamily="18" charset="0"/>
              </a:rPr>
              <a:t>Lanyi</a:t>
            </a:r>
            <a:r>
              <a:rPr lang="en-US" altLang="ru-RU" sz="1200" dirty="0">
                <a:cs typeface="Times New Roman" pitchFamily="18" charset="0"/>
              </a:rPr>
              <a:t> J.K. Breaking the Carboxyl Rule: Lysine-96 Facilitates </a:t>
            </a:r>
            <a:r>
              <a:rPr lang="en-US" altLang="ru-RU" sz="1200" dirty="0" err="1">
                <a:cs typeface="Times New Roman" pitchFamily="18" charset="0"/>
              </a:rPr>
              <a:t>Reprotonation</a:t>
            </a:r>
            <a:r>
              <a:rPr lang="en-US" altLang="ru-RU" sz="1200" dirty="0">
                <a:cs typeface="Times New Roman" pitchFamily="18" charset="0"/>
              </a:rPr>
              <a:t> of the Schiff Base in the </a:t>
            </a:r>
            <a:r>
              <a:rPr lang="en-US" altLang="ru-RU" sz="1200" dirty="0" err="1">
                <a:cs typeface="Times New Roman" pitchFamily="18" charset="0"/>
              </a:rPr>
              <a:t>Photocycle</a:t>
            </a:r>
            <a:r>
              <a:rPr lang="en-US" altLang="ru-RU" sz="1200" dirty="0">
                <a:cs typeface="Times New Roman" pitchFamily="18" charset="0"/>
              </a:rPr>
              <a:t> of a Retinal Protein from </a:t>
            </a:r>
            <a:r>
              <a:rPr lang="en-US" altLang="ru-RU" sz="1200" dirty="0" err="1">
                <a:cs typeface="Times New Roman" pitchFamily="18" charset="0"/>
              </a:rPr>
              <a:t>Exiguobacterium</a:t>
            </a:r>
            <a:r>
              <a:rPr lang="en-US" altLang="ru-RU" sz="1200" dirty="0">
                <a:cs typeface="Times New Roman" pitchFamily="18" charset="0"/>
              </a:rPr>
              <a:t> </a:t>
            </a:r>
            <a:r>
              <a:rPr lang="en-US" altLang="ru-RU" sz="1200" dirty="0" err="1">
                <a:cs typeface="Times New Roman" pitchFamily="18" charset="0"/>
              </a:rPr>
              <a:t>sibiricum</a:t>
            </a:r>
            <a:r>
              <a:rPr lang="en-US" altLang="ru-RU" sz="1200" dirty="0">
                <a:cs typeface="Times New Roman" pitchFamily="18" charset="0"/>
              </a:rPr>
              <a:t>. </a:t>
            </a:r>
            <a:r>
              <a:rPr lang="en-US" altLang="ru-RU" sz="1200" b="1" dirty="0">
                <a:cs typeface="Times New Roman" pitchFamily="18" charset="0"/>
              </a:rPr>
              <a:t>J. Biol. Chem. </a:t>
            </a:r>
            <a:r>
              <a:rPr lang="en-US" altLang="ru-RU" sz="1200" dirty="0">
                <a:cs typeface="Times New Roman" pitchFamily="18" charset="0"/>
              </a:rPr>
              <a:t>2013. V. 288, p. 21254-21265.</a:t>
            </a:r>
            <a:endParaRPr lang="ru-RU" altLang="ru-RU" sz="12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Отдел иммунологии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>
          <a:xfrm>
            <a:off x="457200" y="581819"/>
            <a:ext cx="8229600" cy="614362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Лаборатория клеточных взаимодействий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(рук. А.М. Сапожников)</a:t>
            </a:r>
          </a:p>
        </p:txBody>
      </p:sp>
      <p:sp>
        <p:nvSpPr>
          <p:cNvPr id="50179" name="Объект 2"/>
          <p:cNvSpPr>
            <a:spLocks noGrp="1"/>
          </p:cNvSpPr>
          <p:nvPr>
            <p:ph idx="1"/>
          </p:nvPr>
        </p:nvSpPr>
        <p:spPr>
          <a:xfrm>
            <a:off x="457200" y="1844996"/>
            <a:ext cx="4445000" cy="3467100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Продемонстрировано выраженное иммуностимулирующее действие </a:t>
            </a:r>
            <a:r>
              <a:rPr lang="ru-RU" altLang="ru-RU" sz="1800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миелопептидов</a:t>
            </a:r>
            <a:r>
              <a:rPr lang="ru-RU" altLang="ru-RU" sz="1800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МП-1, МП-3 и МП-5, совместно размещенных на полимерной молекуле-носителе. Указанная конструкция существенно увеличивала продукцию интерферона-гамма клетками иммунной системы и уровень экспрессии рецепторов, активирующих эффекторы врожденного иммунитета.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1520524"/>
            <a:ext cx="4068762" cy="495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1" name="Прямоугольник 4"/>
          <p:cNvSpPr>
            <a:spLocks noChangeArrowheads="1"/>
          </p:cNvSpPr>
          <p:nvPr/>
        </p:nvSpPr>
        <p:spPr bwMode="auto">
          <a:xfrm>
            <a:off x="596900" y="5548313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400" dirty="0">
                <a:solidFill>
                  <a:srgbClr val="002060"/>
                </a:solidFill>
              </a:rPr>
              <a:t> Иммуномодулирующие эффекты: влияние на экспрессию TLR-рецепторов лейкоцитов человека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128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молекулярной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иммунологии </a:t>
            </a:r>
            <a:b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(рук. С.М. Деев)</a:t>
            </a:r>
            <a:b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51204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5" t="25652" r="32175" b="33884"/>
          <a:stretch>
            <a:fillRect/>
          </a:stretch>
        </p:blipFill>
        <p:spPr bwMode="auto">
          <a:xfrm>
            <a:off x="74441" y="1600199"/>
            <a:ext cx="5588171" cy="387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Прямоугольник 4"/>
          <p:cNvSpPr>
            <a:spLocks noChangeArrowheads="1"/>
          </p:cNvSpPr>
          <p:nvPr/>
        </p:nvSpPr>
        <p:spPr bwMode="auto">
          <a:xfrm>
            <a:off x="5662612" y="1693275"/>
            <a:ext cx="3240087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</a:rPr>
              <a:t>Впервые с помощью белок-опосредованной </a:t>
            </a:r>
            <a:r>
              <a:rPr lang="ru-RU" altLang="ru-RU" sz="1600" dirty="0" err="1">
                <a:solidFill>
                  <a:srgbClr val="000000"/>
                </a:solidFill>
              </a:rPr>
              <a:t>нековалентной</a:t>
            </a:r>
            <a:r>
              <a:rPr lang="ru-RU" altLang="ru-RU" sz="1600" dirty="0">
                <a:solidFill>
                  <a:srgbClr val="000000"/>
                </a:solidFill>
              </a:rPr>
              <a:t> </a:t>
            </a:r>
            <a:r>
              <a:rPr lang="ru-RU" altLang="ru-RU" sz="1600" dirty="0" err="1">
                <a:solidFill>
                  <a:srgbClr val="000000"/>
                </a:solidFill>
              </a:rPr>
              <a:t>самосборки</a:t>
            </a:r>
            <a:r>
              <a:rPr lang="ru-RU" altLang="ru-RU" sz="1600" dirty="0">
                <a:solidFill>
                  <a:srgbClr val="000000"/>
                </a:solidFill>
              </a:rPr>
              <a:t> получены коллоидные бифункциональные (флуоресцентные и магнитные) нано- и </a:t>
            </a:r>
            <a:r>
              <a:rPr lang="ru-RU" altLang="ru-RU" sz="1600" dirty="0" smtClean="0">
                <a:solidFill>
                  <a:srgbClr val="000000"/>
                </a:solidFill>
              </a:rPr>
              <a:t>микрочастицы</a:t>
            </a:r>
            <a:r>
              <a:rPr lang="ru-RU" altLang="ru-RU" sz="1600" dirty="0">
                <a:solidFill>
                  <a:srgbClr val="000000"/>
                </a:solidFill>
              </a:rPr>
              <a:t>, обладающие исключительной устойчивостью к экстремальным для белков денатурирующим условиям. Разрабатываемая технология белок-опосредованной </a:t>
            </a:r>
            <a:r>
              <a:rPr lang="ru-RU" altLang="ru-RU" sz="1600" dirty="0" err="1">
                <a:solidFill>
                  <a:srgbClr val="000000"/>
                </a:solidFill>
              </a:rPr>
              <a:t>нековалентной</a:t>
            </a:r>
            <a:r>
              <a:rPr lang="ru-RU" altLang="ru-RU" sz="1600" dirty="0">
                <a:solidFill>
                  <a:srgbClr val="000000"/>
                </a:solidFill>
              </a:rPr>
              <a:t> </a:t>
            </a:r>
            <a:r>
              <a:rPr lang="ru-RU" altLang="ru-RU" sz="1600" dirty="0" err="1">
                <a:solidFill>
                  <a:srgbClr val="000000"/>
                </a:solidFill>
              </a:rPr>
              <a:t>самосборки</a:t>
            </a:r>
            <a:r>
              <a:rPr lang="ru-RU" altLang="ru-RU" sz="1600" dirty="0">
                <a:solidFill>
                  <a:srgbClr val="000000"/>
                </a:solidFill>
              </a:rPr>
              <a:t> мультифункциональных коллоидных нано- и микрочастиц предназначена для создания нового поколения </a:t>
            </a:r>
            <a:r>
              <a:rPr lang="ru-RU" altLang="ru-RU" sz="1600" dirty="0" err="1">
                <a:solidFill>
                  <a:srgbClr val="000000"/>
                </a:solidFill>
              </a:rPr>
              <a:t>тера</a:t>
            </a:r>
            <a:r>
              <a:rPr lang="ru-RU" altLang="ru-RU" sz="1600" dirty="0">
                <a:solidFill>
                  <a:srgbClr val="000000"/>
                </a:solidFill>
              </a:rPr>
              <a:t>(г)</a:t>
            </a:r>
            <a:r>
              <a:rPr lang="ru-RU" altLang="ru-RU" sz="1600" dirty="0" err="1">
                <a:solidFill>
                  <a:srgbClr val="000000"/>
                </a:solidFill>
              </a:rPr>
              <a:t>ностических</a:t>
            </a:r>
            <a:r>
              <a:rPr lang="ru-RU" altLang="ru-RU" sz="1600" dirty="0">
                <a:solidFill>
                  <a:srgbClr val="000000"/>
                </a:solidFill>
              </a:rPr>
              <a:t> агентов.</a:t>
            </a:r>
          </a:p>
        </p:txBody>
      </p:sp>
      <p:sp>
        <p:nvSpPr>
          <p:cNvPr id="51206" name="Прямоугольник 2"/>
          <p:cNvSpPr>
            <a:spLocks noChangeArrowheads="1"/>
          </p:cNvSpPr>
          <p:nvPr/>
        </p:nvSpPr>
        <p:spPr bwMode="auto">
          <a:xfrm>
            <a:off x="1435100" y="6413303"/>
            <a:ext cx="70231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ru-RU" sz="1400" dirty="0" err="1"/>
              <a:t>Aghayeva</a:t>
            </a:r>
            <a:r>
              <a:rPr lang="en-US" altLang="ru-RU" sz="1400" dirty="0"/>
              <a:t> U.F., </a:t>
            </a:r>
            <a:r>
              <a:rPr lang="en-US" altLang="ru-RU" sz="1400" dirty="0" err="1"/>
              <a:t>Nikitin</a:t>
            </a:r>
            <a:r>
              <a:rPr lang="en-US" altLang="ru-RU" sz="1400" dirty="0"/>
              <a:t> M.P., </a:t>
            </a:r>
            <a:r>
              <a:rPr lang="en-US" altLang="ru-RU" sz="1400" dirty="0" err="1"/>
              <a:t>Lukash</a:t>
            </a:r>
            <a:r>
              <a:rPr lang="en-US" altLang="ru-RU" sz="1400" dirty="0"/>
              <a:t> S.V., </a:t>
            </a:r>
            <a:r>
              <a:rPr lang="en-US" altLang="ru-RU" sz="1400" dirty="0" err="1"/>
              <a:t>Deyev</a:t>
            </a:r>
            <a:r>
              <a:rPr lang="en-US" altLang="ru-RU" sz="1400" dirty="0"/>
              <a:t> S.M., </a:t>
            </a:r>
            <a:r>
              <a:rPr lang="en-US" altLang="ru-RU" sz="1400" b="1" dirty="0"/>
              <a:t>ACS </a:t>
            </a:r>
            <a:r>
              <a:rPr lang="en-US" altLang="ru-RU" sz="1400" b="1" dirty="0" err="1"/>
              <a:t>Nano</a:t>
            </a:r>
            <a:r>
              <a:rPr lang="en-US" altLang="ru-RU" sz="1400" dirty="0"/>
              <a:t>, 2013, 7: 950-961; IF 12.0</a:t>
            </a:r>
            <a:endParaRPr lang="ru-RU" alt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"/>
          <p:cNvGrpSpPr>
            <a:grpSpLocks/>
          </p:cNvGrpSpPr>
          <p:nvPr/>
        </p:nvGrpSpPr>
        <p:grpSpPr bwMode="auto">
          <a:xfrm>
            <a:off x="250825" y="1917700"/>
            <a:ext cx="5905500" cy="2899790"/>
            <a:chOff x="2451" y="7333"/>
            <a:chExt cx="8112" cy="4170"/>
          </a:xfrm>
        </p:grpSpPr>
        <p:pic>
          <p:nvPicPr>
            <p:cNvPr id="5223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1" y="7333"/>
              <a:ext cx="6690" cy="4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233" name="Group 4"/>
            <p:cNvGrpSpPr>
              <a:grpSpLocks/>
            </p:cNvGrpSpPr>
            <p:nvPr/>
          </p:nvGrpSpPr>
          <p:grpSpPr bwMode="auto">
            <a:xfrm>
              <a:off x="8673" y="9192"/>
              <a:ext cx="1890" cy="1328"/>
              <a:chOff x="8673" y="9192"/>
              <a:chExt cx="1890" cy="1328"/>
            </a:xfrm>
          </p:grpSpPr>
          <p:graphicFrame>
            <p:nvGraphicFramePr>
              <p:cNvPr id="52234" name="Object 5"/>
              <p:cNvGraphicFramePr>
                <a:graphicFrameLocks noChangeAspect="1"/>
              </p:cNvGraphicFramePr>
              <p:nvPr/>
            </p:nvGraphicFramePr>
            <p:xfrm>
              <a:off x="8673" y="9192"/>
              <a:ext cx="1776" cy="13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2302" name="Graph" r:id="rId4" imgW="4159910" imgH="2909011" progId="Origin50.Graph">
                      <p:embed/>
                    </p:oleObj>
                  </mc:Choice>
                  <mc:Fallback>
                    <p:oleObj name="Graph" r:id="rId4" imgW="4159910" imgH="2909011" progId="Origin50.Graph">
                      <p:embed/>
                      <p:pic>
                        <p:nvPicPr>
                          <p:cNvPr id="0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73" y="9192"/>
                            <a:ext cx="1776" cy="13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2235" name="Text Box 6"/>
              <p:cNvSpPr txBox="1">
                <a:spLocks noChangeArrowheads="1"/>
              </p:cNvSpPr>
              <p:nvPr/>
            </p:nvSpPr>
            <p:spPr bwMode="auto">
              <a:xfrm>
                <a:off x="9693" y="9210"/>
                <a:ext cx="870" cy="5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defTabSz="914400" eaLnBrk="1" hangingPunct="1"/>
                <a:r>
                  <a:rPr lang="en-US" altLang="ru-RU" sz="1000" b="1">
                    <a:solidFill>
                      <a:srgbClr val="000000"/>
                    </a:solidFill>
                    <a:latin typeface="Arial" charset="0"/>
                  </a:rPr>
                  <a:t>O</a:t>
                </a:r>
                <a:r>
                  <a:rPr lang="ru-RU" altLang="ru-RU" sz="1000" b="1">
                    <a:solidFill>
                      <a:srgbClr val="000000"/>
                    </a:solidFill>
                    <a:latin typeface="Arial" charset="0"/>
                  </a:rPr>
                  <a:t>S</a:t>
                </a:r>
                <a:r>
                  <a:rPr lang="en-US" altLang="ru-RU" sz="1000" b="1">
                    <a:solidFill>
                      <a:srgbClr val="000000"/>
                    </a:solidFill>
                    <a:latin typeface="Arial" charset="0"/>
                  </a:rPr>
                  <a:t>D</a:t>
                </a:r>
                <a:endParaRPr lang="ru-RU" alt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52227" name="Rectangle 7"/>
          <p:cNvSpPr>
            <a:spLocks noChangeArrowheads="1"/>
          </p:cNvSpPr>
          <p:nvPr/>
        </p:nvSpPr>
        <p:spPr bwMode="auto">
          <a:xfrm>
            <a:off x="503238" y="5481638"/>
            <a:ext cx="8256587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228600" indent="-228600" defTabSz="914400" eaLnBrk="1" hangingPunct="1">
              <a:buFont typeface="+mj-lt"/>
              <a:buAutoNum type="arabicPeriod"/>
            </a:pPr>
            <a:r>
              <a:rPr lang="ru-RU" altLang="ru-RU" sz="1000" dirty="0" err="1">
                <a:solidFill>
                  <a:srgbClr val="000000"/>
                </a:solidFill>
              </a:rPr>
              <a:t>Mochalov</a:t>
            </a:r>
            <a:r>
              <a:rPr lang="ru-RU" altLang="ru-RU" sz="1000" dirty="0">
                <a:solidFill>
                  <a:srgbClr val="000000"/>
                </a:solidFill>
              </a:rPr>
              <a:t> K.E., </a:t>
            </a:r>
            <a:r>
              <a:rPr lang="ru-RU" altLang="ru-RU" sz="1000" dirty="0" err="1">
                <a:solidFill>
                  <a:srgbClr val="000000"/>
                </a:solidFill>
              </a:rPr>
              <a:t>Efimov</a:t>
            </a:r>
            <a:r>
              <a:rPr lang="ru-RU" altLang="ru-RU" sz="1000" dirty="0">
                <a:solidFill>
                  <a:srgbClr val="000000"/>
                </a:solidFill>
              </a:rPr>
              <a:t>, A.E., </a:t>
            </a:r>
            <a:r>
              <a:rPr lang="ru-RU" altLang="ru-RU" sz="1000" dirty="0" err="1">
                <a:solidFill>
                  <a:srgbClr val="000000"/>
                </a:solidFill>
              </a:rPr>
              <a:t>Bobrovsky</a:t>
            </a:r>
            <a:r>
              <a:rPr lang="ru-RU" altLang="ru-RU" sz="1000" dirty="0">
                <a:solidFill>
                  <a:srgbClr val="000000"/>
                </a:solidFill>
              </a:rPr>
              <a:t> A., </a:t>
            </a:r>
            <a:r>
              <a:rPr lang="ru-RU" altLang="ru-RU" sz="1000" dirty="0" err="1">
                <a:solidFill>
                  <a:srgbClr val="000000"/>
                </a:solidFill>
              </a:rPr>
              <a:t>Agapov</a:t>
            </a:r>
            <a:r>
              <a:rPr lang="ru-RU" altLang="ru-RU" sz="1000" dirty="0">
                <a:solidFill>
                  <a:srgbClr val="000000"/>
                </a:solidFill>
              </a:rPr>
              <a:t>, I.I., </a:t>
            </a:r>
            <a:r>
              <a:rPr lang="ru-RU" altLang="ru-RU" sz="1000" dirty="0" err="1">
                <a:solidFill>
                  <a:srgbClr val="000000"/>
                </a:solidFill>
              </a:rPr>
              <a:t>Chistyakov</a:t>
            </a:r>
            <a:r>
              <a:rPr lang="ru-RU" altLang="ru-RU" sz="1000" dirty="0">
                <a:solidFill>
                  <a:srgbClr val="000000"/>
                </a:solidFill>
              </a:rPr>
              <a:t> A.A., </a:t>
            </a:r>
            <a:r>
              <a:rPr lang="ru-RU" altLang="ru-RU" sz="1000" dirty="0" err="1">
                <a:solidFill>
                  <a:srgbClr val="000000"/>
                </a:solidFill>
              </a:rPr>
              <a:t>Oleinikov</a:t>
            </a:r>
            <a:r>
              <a:rPr lang="ru-RU" altLang="ru-RU" sz="1000" dirty="0">
                <a:solidFill>
                  <a:srgbClr val="000000"/>
                </a:solidFill>
              </a:rPr>
              <a:t> V., </a:t>
            </a:r>
            <a:r>
              <a:rPr lang="ru-RU" altLang="ru-RU" sz="1000" dirty="0" err="1">
                <a:solidFill>
                  <a:srgbClr val="000000"/>
                </a:solidFill>
              </a:rPr>
              <a:t>Sukhanova</a:t>
            </a:r>
            <a:r>
              <a:rPr lang="ru-RU" altLang="ru-RU" sz="1000" dirty="0">
                <a:solidFill>
                  <a:srgbClr val="000000"/>
                </a:solidFill>
              </a:rPr>
              <a:t> A., </a:t>
            </a:r>
            <a:r>
              <a:rPr lang="ru-RU" altLang="ru-RU" sz="1000" dirty="0" err="1">
                <a:solidFill>
                  <a:srgbClr val="000000"/>
                </a:solidFill>
              </a:rPr>
              <a:t>Nabiev</a:t>
            </a:r>
            <a:r>
              <a:rPr lang="ru-RU" altLang="ru-RU" sz="1000" dirty="0">
                <a:solidFill>
                  <a:srgbClr val="000000"/>
                </a:solidFill>
              </a:rPr>
              <a:t> I. (2013) </a:t>
            </a:r>
            <a:r>
              <a:rPr lang="ru-RU" altLang="ru-RU" sz="1000" dirty="0" err="1">
                <a:solidFill>
                  <a:srgbClr val="000000"/>
                </a:solidFill>
              </a:rPr>
              <a:t>Combined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Scanning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Probe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Nanotomography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and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Optical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Microspectroscopy</a:t>
            </a:r>
            <a:r>
              <a:rPr lang="ru-RU" altLang="ru-RU" sz="1000" dirty="0">
                <a:solidFill>
                  <a:srgbClr val="000000"/>
                </a:solidFill>
              </a:rPr>
              <a:t>: A </a:t>
            </a:r>
            <a:r>
              <a:rPr lang="ru-RU" altLang="ru-RU" sz="1000" dirty="0" err="1">
                <a:solidFill>
                  <a:srgbClr val="000000"/>
                </a:solidFill>
              </a:rPr>
              <a:t>Correlative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Technique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for</a:t>
            </a:r>
            <a:r>
              <a:rPr lang="ru-RU" altLang="ru-RU" sz="1000" dirty="0">
                <a:solidFill>
                  <a:srgbClr val="000000"/>
                </a:solidFill>
              </a:rPr>
              <a:t> 3D </a:t>
            </a:r>
            <a:r>
              <a:rPr lang="ru-RU" altLang="ru-RU" sz="1000" dirty="0" err="1">
                <a:solidFill>
                  <a:srgbClr val="000000"/>
                </a:solidFill>
              </a:rPr>
              <a:t>Characterization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of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Nanomaterials</a:t>
            </a:r>
            <a:r>
              <a:rPr lang="ru-RU" altLang="ru-RU" sz="1000" dirty="0">
                <a:solidFill>
                  <a:srgbClr val="000000"/>
                </a:solidFill>
              </a:rPr>
              <a:t>. - </a:t>
            </a:r>
            <a:r>
              <a:rPr lang="ru-RU" altLang="ru-RU" sz="1000" b="1" dirty="0">
                <a:solidFill>
                  <a:srgbClr val="000000"/>
                </a:solidFill>
              </a:rPr>
              <a:t>ACS </a:t>
            </a:r>
            <a:r>
              <a:rPr lang="ru-RU" altLang="ru-RU" sz="1000" b="1" dirty="0" err="1">
                <a:solidFill>
                  <a:srgbClr val="000000"/>
                </a:solidFill>
              </a:rPr>
              <a:t>Nano</a:t>
            </a:r>
            <a:r>
              <a:rPr lang="ru-RU" altLang="ru-RU" sz="1000" dirty="0">
                <a:solidFill>
                  <a:srgbClr val="000000"/>
                </a:solidFill>
              </a:rPr>
              <a:t>, 7(10), 8953-8962. </a:t>
            </a:r>
            <a:r>
              <a:rPr lang="en-US" altLang="ru-RU" sz="1000" dirty="0">
                <a:solidFill>
                  <a:srgbClr val="000000"/>
                </a:solidFill>
              </a:rPr>
              <a:t>DOI: 10.1021/nn403448p</a:t>
            </a:r>
            <a:r>
              <a:rPr lang="ru-RU" altLang="ru-RU" sz="1000" dirty="0">
                <a:solidFill>
                  <a:srgbClr val="000000"/>
                </a:solidFill>
              </a:rPr>
              <a:t>, </a:t>
            </a:r>
            <a:r>
              <a:rPr lang="en-US" altLang="ru-RU" sz="1000" b="1" dirty="0">
                <a:solidFill>
                  <a:srgbClr val="000000"/>
                </a:solidFill>
              </a:rPr>
              <a:t>IF=12.062</a:t>
            </a:r>
            <a:endParaRPr lang="ru-RU" altLang="ru-RU" sz="1000" dirty="0">
              <a:solidFill>
                <a:srgbClr val="000000"/>
              </a:solidFill>
            </a:endParaRPr>
          </a:p>
          <a:p>
            <a:pPr marL="228600" indent="-228600" defTabSz="914400" eaLnBrk="1" hangingPunct="1">
              <a:buFont typeface="+mj-lt"/>
              <a:buAutoNum type="arabicPeriod"/>
            </a:pPr>
            <a:r>
              <a:rPr lang="en-US" altLang="ru-RU" sz="1000" dirty="0" err="1">
                <a:solidFill>
                  <a:srgbClr val="000000"/>
                </a:solidFill>
              </a:rPr>
              <a:t>Mochalov</a:t>
            </a:r>
            <a:r>
              <a:rPr lang="en-US" altLang="ru-RU" sz="1000" dirty="0">
                <a:solidFill>
                  <a:srgbClr val="000000"/>
                </a:solidFill>
              </a:rPr>
              <a:t>, K.E., </a:t>
            </a:r>
            <a:r>
              <a:rPr lang="en-US" altLang="ru-RU" sz="1000" dirty="0" err="1">
                <a:solidFill>
                  <a:srgbClr val="000000"/>
                </a:solidFill>
              </a:rPr>
              <a:t>Efimov</a:t>
            </a:r>
            <a:r>
              <a:rPr lang="en-US" altLang="ru-RU" sz="1000" dirty="0">
                <a:solidFill>
                  <a:srgbClr val="000000"/>
                </a:solidFill>
              </a:rPr>
              <a:t>, A.E., </a:t>
            </a:r>
            <a:r>
              <a:rPr lang="en-US" altLang="ru-RU" sz="1000" dirty="0" err="1">
                <a:solidFill>
                  <a:srgbClr val="000000"/>
                </a:solidFill>
              </a:rPr>
              <a:t>Bobrovsky</a:t>
            </a:r>
            <a:r>
              <a:rPr lang="en-US" altLang="ru-RU" sz="1000" dirty="0">
                <a:solidFill>
                  <a:srgbClr val="000000"/>
                </a:solidFill>
              </a:rPr>
              <a:t>, </a:t>
            </a:r>
            <a:r>
              <a:rPr lang="en-US" altLang="ru-RU" sz="1000" dirty="0" err="1">
                <a:solidFill>
                  <a:srgbClr val="000000"/>
                </a:solidFill>
              </a:rPr>
              <a:t>A.Yu</a:t>
            </a:r>
            <a:r>
              <a:rPr lang="en-US" altLang="ru-RU" sz="1000" dirty="0">
                <a:solidFill>
                  <a:srgbClr val="000000"/>
                </a:solidFill>
              </a:rPr>
              <a:t>., </a:t>
            </a:r>
            <a:r>
              <a:rPr lang="en-US" altLang="ru-RU" sz="1000" dirty="0" err="1">
                <a:solidFill>
                  <a:srgbClr val="000000"/>
                </a:solidFill>
              </a:rPr>
              <a:t>Agapov</a:t>
            </a:r>
            <a:r>
              <a:rPr lang="en-US" altLang="ru-RU" sz="1000" dirty="0">
                <a:solidFill>
                  <a:srgbClr val="000000"/>
                </a:solidFill>
              </a:rPr>
              <a:t>, I.I., </a:t>
            </a:r>
            <a:r>
              <a:rPr lang="en-US" altLang="ru-RU" sz="1000" dirty="0" err="1">
                <a:solidFill>
                  <a:srgbClr val="000000"/>
                </a:solidFill>
              </a:rPr>
              <a:t>Chistyakov</a:t>
            </a:r>
            <a:r>
              <a:rPr lang="en-US" altLang="ru-RU" sz="1000" dirty="0">
                <a:solidFill>
                  <a:srgbClr val="000000"/>
                </a:solidFill>
              </a:rPr>
              <a:t>, A.A., </a:t>
            </a:r>
            <a:r>
              <a:rPr lang="en-US" altLang="ru-RU" sz="1000" dirty="0" err="1">
                <a:solidFill>
                  <a:srgbClr val="000000"/>
                </a:solidFill>
              </a:rPr>
              <a:t>Oleinikov</a:t>
            </a:r>
            <a:r>
              <a:rPr lang="en-US" altLang="ru-RU" sz="1000" dirty="0">
                <a:solidFill>
                  <a:srgbClr val="000000"/>
                </a:solidFill>
              </a:rPr>
              <a:t>, V.A., </a:t>
            </a:r>
            <a:r>
              <a:rPr lang="en-US" altLang="ru-RU" sz="1000" dirty="0" err="1">
                <a:solidFill>
                  <a:srgbClr val="000000"/>
                </a:solidFill>
              </a:rPr>
              <a:t>Nabiev</a:t>
            </a:r>
            <a:r>
              <a:rPr lang="en-US" altLang="ru-RU" sz="1000" dirty="0">
                <a:solidFill>
                  <a:srgbClr val="000000"/>
                </a:solidFill>
              </a:rPr>
              <a:t>, I. (2013) High-resolution 3D structural and optical analyses of hybrid or composite materials by means of scanning probe microscopy combined with the </a:t>
            </a:r>
            <a:r>
              <a:rPr lang="en-US" altLang="ru-RU" sz="1000" dirty="0" err="1">
                <a:solidFill>
                  <a:srgbClr val="000000"/>
                </a:solidFill>
              </a:rPr>
              <a:t>ultramicrotome</a:t>
            </a:r>
            <a:r>
              <a:rPr lang="en-US" altLang="ru-RU" sz="1000" dirty="0">
                <a:solidFill>
                  <a:srgbClr val="000000"/>
                </a:solidFill>
              </a:rPr>
              <a:t> technique: An example of application to engineering of liquid crystals doped with fluorescent quantum dots. In: J.-M. </a:t>
            </a:r>
            <a:r>
              <a:rPr lang="en-US" altLang="ru-RU" sz="1000" dirty="0" err="1">
                <a:solidFill>
                  <a:srgbClr val="000000"/>
                </a:solidFill>
              </a:rPr>
              <a:t>Fédéli</a:t>
            </a:r>
            <a:r>
              <a:rPr lang="en-US" altLang="ru-RU" sz="1000" dirty="0">
                <a:solidFill>
                  <a:srgbClr val="000000"/>
                </a:solidFill>
              </a:rPr>
              <a:t>, L. Vivien, and M. K. </a:t>
            </a:r>
            <a:r>
              <a:rPr lang="en-US" altLang="ru-RU" sz="1000" dirty="0" err="1">
                <a:solidFill>
                  <a:srgbClr val="000000"/>
                </a:solidFill>
              </a:rPr>
              <a:t>Smit</a:t>
            </a:r>
            <a:r>
              <a:rPr lang="en-US" altLang="ru-RU" sz="1000" dirty="0">
                <a:solidFill>
                  <a:srgbClr val="000000"/>
                </a:solidFill>
              </a:rPr>
              <a:t>, eds. Integrated Photonics: Materials, Devices, and Applications II. Proc. SPIE, 8767, 876708. DOI:10.1117/12.2017088.</a:t>
            </a:r>
          </a:p>
        </p:txBody>
      </p:sp>
      <p:sp>
        <p:nvSpPr>
          <p:cNvPr id="52228" name="Rectangle 8"/>
          <p:cNvSpPr>
            <a:spLocks noChangeArrowheads="1"/>
          </p:cNvSpPr>
          <p:nvPr/>
        </p:nvSpPr>
        <p:spPr bwMode="auto">
          <a:xfrm>
            <a:off x="287338" y="4825673"/>
            <a:ext cx="63407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/>
            <a:r>
              <a:rPr lang="ru-RU" altLang="ru-RU" sz="1200" b="1" dirty="0">
                <a:solidFill>
                  <a:srgbClr val="000000"/>
                </a:solidFill>
              </a:rPr>
              <a:t>ОМ – оптический микроскоп		</a:t>
            </a:r>
            <a:r>
              <a:rPr lang="ru-RU" altLang="ru-RU" sz="1200" b="1" dirty="0" smtClean="0">
                <a:solidFill>
                  <a:srgbClr val="000000"/>
                </a:solidFill>
              </a:rPr>
              <a:t>O-I</a:t>
            </a:r>
            <a:r>
              <a:rPr lang="en-US" altLang="ru-RU" sz="1200" b="1" dirty="0">
                <a:solidFill>
                  <a:srgbClr val="000000"/>
                </a:solidFill>
              </a:rPr>
              <a:t>m</a:t>
            </a:r>
            <a:r>
              <a:rPr lang="ru-RU" altLang="ru-RU" sz="1200" b="1" dirty="0">
                <a:solidFill>
                  <a:srgbClr val="000000"/>
                </a:solidFill>
              </a:rPr>
              <a:t> – оптическое </a:t>
            </a:r>
            <a:r>
              <a:rPr lang="ru-RU" altLang="ru-RU" sz="1200" b="1" dirty="0" err="1">
                <a:solidFill>
                  <a:srgbClr val="000000"/>
                </a:solidFill>
              </a:rPr>
              <a:t>изображене</a:t>
            </a:r>
            <a:endParaRPr lang="ru-RU" altLang="ru-RU" sz="1200" dirty="0">
              <a:solidFill>
                <a:srgbClr val="000000"/>
              </a:solidFill>
            </a:endParaRPr>
          </a:p>
          <a:p>
            <a:pPr defTabSz="914400" eaLnBrk="1" hangingPunct="1"/>
            <a:r>
              <a:rPr lang="en-US" altLang="ru-RU" sz="1200" b="1" dirty="0">
                <a:solidFill>
                  <a:srgbClr val="000000"/>
                </a:solidFill>
              </a:rPr>
              <a:t>SPM</a:t>
            </a:r>
            <a:r>
              <a:rPr lang="ru-RU" altLang="ru-RU" sz="1200" b="1" dirty="0">
                <a:solidFill>
                  <a:srgbClr val="000000"/>
                </a:solidFill>
              </a:rPr>
              <a:t> – сканирующий зондовый микроскоп	3</a:t>
            </a:r>
            <a:r>
              <a:rPr lang="en-US" altLang="ru-RU" sz="1200" b="1" dirty="0">
                <a:solidFill>
                  <a:srgbClr val="000000"/>
                </a:solidFill>
              </a:rPr>
              <a:t>D</a:t>
            </a:r>
            <a:r>
              <a:rPr lang="ru-RU" altLang="ru-RU" sz="1200" b="1" dirty="0">
                <a:solidFill>
                  <a:srgbClr val="000000"/>
                </a:solidFill>
              </a:rPr>
              <a:t>-</a:t>
            </a:r>
            <a:r>
              <a:rPr lang="en-US" altLang="ru-RU" sz="1200" b="1" dirty="0" err="1">
                <a:solidFill>
                  <a:srgbClr val="000000"/>
                </a:solidFill>
              </a:rPr>
              <a:t>Im</a:t>
            </a:r>
            <a:r>
              <a:rPr lang="ru-RU" altLang="ru-RU" sz="1200" b="1" dirty="0">
                <a:solidFill>
                  <a:srgbClr val="000000"/>
                </a:solidFill>
              </a:rPr>
              <a:t> – трехмерная реконструкция</a:t>
            </a:r>
            <a:endParaRPr lang="en-US" altLang="ru-RU" sz="1200" b="1" dirty="0">
              <a:solidFill>
                <a:srgbClr val="000000"/>
              </a:solidFill>
            </a:endParaRPr>
          </a:p>
          <a:p>
            <a:pPr defTabSz="914400" eaLnBrk="1" hangingPunct="1"/>
            <a:r>
              <a:rPr lang="en-US" altLang="ru-RU" sz="1200" b="1" dirty="0">
                <a:solidFill>
                  <a:srgbClr val="000000"/>
                </a:solidFill>
              </a:rPr>
              <a:t>UMT </a:t>
            </a:r>
            <a:r>
              <a:rPr lang="ru-RU" altLang="ru-RU" sz="1200" b="1" dirty="0">
                <a:solidFill>
                  <a:srgbClr val="000000"/>
                </a:solidFill>
              </a:rPr>
              <a:t>–</a:t>
            </a:r>
            <a:r>
              <a:rPr lang="ru-RU" altLang="ru-RU" sz="1200" b="1" dirty="0" err="1">
                <a:solidFill>
                  <a:srgbClr val="000000"/>
                </a:solidFill>
              </a:rPr>
              <a:t>ультрамикромтом</a:t>
            </a:r>
            <a:r>
              <a:rPr lang="ru-RU" altLang="ru-RU" sz="1200" b="1" dirty="0">
                <a:solidFill>
                  <a:srgbClr val="000000"/>
                </a:solidFill>
              </a:rPr>
              <a:t>		</a:t>
            </a:r>
            <a:r>
              <a:rPr lang="en-US" altLang="ru-RU" sz="1200" b="1" dirty="0" smtClean="0">
                <a:solidFill>
                  <a:srgbClr val="000000"/>
                </a:solidFill>
              </a:rPr>
              <a:t>OSD</a:t>
            </a:r>
            <a:r>
              <a:rPr lang="ru-RU" altLang="ru-RU" sz="1200" b="1" dirty="0" smtClean="0">
                <a:solidFill>
                  <a:srgbClr val="000000"/>
                </a:solidFill>
              </a:rPr>
              <a:t> </a:t>
            </a:r>
            <a:r>
              <a:rPr lang="ru-RU" altLang="ru-RU" sz="1200" b="1" dirty="0">
                <a:solidFill>
                  <a:srgbClr val="000000"/>
                </a:solidFill>
              </a:rPr>
              <a:t>– оптико-спектральные данные</a:t>
            </a:r>
            <a:r>
              <a:rPr lang="ru-RU" altLang="ru-RU" sz="12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2229" name="Rectangle 9"/>
          <p:cNvSpPr>
            <a:spLocks noChangeArrowheads="1"/>
          </p:cNvSpPr>
          <p:nvPr/>
        </p:nvSpPr>
        <p:spPr bwMode="auto">
          <a:xfrm>
            <a:off x="1849582" y="324277"/>
            <a:ext cx="556389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4400" eaLnBrk="1" hangingPunct="1"/>
            <a:r>
              <a:rPr lang="ru-RU" altLang="ru-RU" sz="2400" b="1" dirty="0">
                <a:solidFill>
                  <a:srgbClr val="002060"/>
                </a:solidFill>
              </a:rPr>
              <a:t>Лаборатория 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молекулярной </a:t>
            </a:r>
            <a:r>
              <a:rPr lang="ru-RU" altLang="ru-RU" sz="2400" b="1" dirty="0">
                <a:solidFill>
                  <a:srgbClr val="002060"/>
                </a:solidFill>
              </a:rPr>
              <a:t>биофизики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algn="ctr" defTabSz="914400" eaLnBrk="1" hangingPunct="1"/>
            <a:r>
              <a:rPr lang="ru-RU" altLang="ru-RU" sz="2400" b="1" dirty="0">
                <a:solidFill>
                  <a:srgbClr val="002060"/>
                </a:solidFill>
              </a:rPr>
              <a:t>(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рук. </a:t>
            </a:r>
            <a:r>
              <a:rPr lang="ru-RU" altLang="ru-RU" sz="2400" b="1" dirty="0">
                <a:solidFill>
                  <a:srgbClr val="002060"/>
                </a:solidFill>
              </a:rPr>
              <a:t>В.А. Олейников)</a:t>
            </a:r>
          </a:p>
        </p:txBody>
      </p:sp>
      <p:sp>
        <p:nvSpPr>
          <p:cNvPr id="52230" name="Rectangle 10"/>
          <p:cNvSpPr>
            <a:spLocks noChangeArrowheads="1"/>
          </p:cNvSpPr>
          <p:nvPr/>
        </p:nvSpPr>
        <p:spPr bwMode="auto">
          <a:xfrm>
            <a:off x="304800" y="1002874"/>
            <a:ext cx="8712200" cy="85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4400" eaLnBrk="1" hangingPunct="1"/>
            <a:r>
              <a:rPr lang="ru-RU" altLang="ru-RU" sz="1600" dirty="0">
                <a:solidFill>
                  <a:srgbClr val="333399"/>
                </a:solidFill>
              </a:rPr>
              <a:t>Новый инструментальный подход, основанный на объединении </a:t>
            </a:r>
            <a:r>
              <a:rPr lang="ru-RU" altLang="ru-RU" sz="1600" dirty="0" smtClean="0">
                <a:solidFill>
                  <a:srgbClr val="333399"/>
                </a:solidFill>
              </a:rPr>
              <a:t/>
            </a:r>
            <a:br>
              <a:rPr lang="ru-RU" altLang="ru-RU" sz="1600" dirty="0" smtClean="0">
                <a:solidFill>
                  <a:srgbClr val="333399"/>
                </a:solidFill>
              </a:rPr>
            </a:br>
            <a:r>
              <a:rPr lang="ru-RU" altLang="ru-RU" sz="1600" dirty="0" smtClean="0">
                <a:solidFill>
                  <a:srgbClr val="333399"/>
                </a:solidFill>
              </a:rPr>
              <a:t>трех </a:t>
            </a:r>
            <a:r>
              <a:rPr lang="ru-RU" altLang="ru-RU" sz="1600" dirty="0" err="1">
                <a:solidFill>
                  <a:srgbClr val="333399"/>
                </a:solidFill>
              </a:rPr>
              <a:t>наноинструментальных</a:t>
            </a:r>
            <a:r>
              <a:rPr lang="ru-RU" altLang="ru-RU" sz="1600" dirty="0">
                <a:solidFill>
                  <a:srgbClr val="333399"/>
                </a:solidFill>
              </a:rPr>
              <a:t> методов: сканирующей зондовой микроскопии, </a:t>
            </a:r>
            <a:r>
              <a:rPr lang="ru-RU" altLang="ru-RU" sz="1600" dirty="0" smtClean="0">
                <a:solidFill>
                  <a:srgbClr val="333399"/>
                </a:solidFill>
              </a:rPr>
              <a:t/>
            </a:r>
            <a:br>
              <a:rPr lang="ru-RU" altLang="ru-RU" sz="1600" dirty="0" smtClean="0">
                <a:solidFill>
                  <a:srgbClr val="333399"/>
                </a:solidFill>
              </a:rPr>
            </a:br>
            <a:r>
              <a:rPr lang="ru-RU" altLang="ru-RU" sz="1600" dirty="0" smtClean="0">
                <a:solidFill>
                  <a:srgbClr val="333399"/>
                </a:solidFill>
              </a:rPr>
              <a:t>оптической </a:t>
            </a:r>
            <a:r>
              <a:rPr lang="ru-RU" altLang="ru-RU" sz="1600" dirty="0" err="1">
                <a:solidFill>
                  <a:srgbClr val="333399"/>
                </a:solidFill>
              </a:rPr>
              <a:t>микроспектросокпии</a:t>
            </a:r>
            <a:r>
              <a:rPr lang="ru-RU" altLang="ru-RU" sz="1600" dirty="0">
                <a:solidFill>
                  <a:srgbClr val="333399"/>
                </a:solidFill>
              </a:rPr>
              <a:t> и </a:t>
            </a:r>
            <a:r>
              <a:rPr lang="ru-RU" altLang="ru-RU" sz="1600" dirty="0" err="1">
                <a:solidFill>
                  <a:srgbClr val="333399"/>
                </a:solidFill>
              </a:rPr>
              <a:t>ультратомографии</a:t>
            </a:r>
            <a:r>
              <a:rPr lang="ru-RU" altLang="ru-RU" sz="160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52231" name="Rectangle 11"/>
          <p:cNvSpPr>
            <a:spLocks noChangeArrowheads="1"/>
          </p:cNvSpPr>
          <p:nvPr/>
        </p:nvSpPr>
        <p:spPr bwMode="auto">
          <a:xfrm>
            <a:off x="6156325" y="2207850"/>
            <a:ext cx="286067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/>
            <a:r>
              <a:rPr lang="ru-RU" altLang="ru-RU" sz="1200" b="1" dirty="0">
                <a:solidFill>
                  <a:srgbClr val="002060"/>
                </a:solidFill>
              </a:rPr>
              <a:t>Экспериментальная реализация нового подхода является прообразом нового класса инструментов, позволяющих получать информацию о структурных и оптических свойствах локальных областей </a:t>
            </a:r>
            <a:r>
              <a:rPr lang="ru-RU" altLang="ru-RU" sz="1200" b="1" dirty="0" err="1">
                <a:solidFill>
                  <a:srgbClr val="002060"/>
                </a:solidFill>
              </a:rPr>
              <a:t>нанометрового</a:t>
            </a:r>
            <a:r>
              <a:rPr lang="ru-RU" altLang="ru-RU" sz="1200" b="1" dirty="0">
                <a:solidFill>
                  <a:srgbClr val="002060"/>
                </a:solidFill>
              </a:rPr>
              <a:t> диапазона и сделать новый шаг в изучении свойств </a:t>
            </a:r>
            <a:r>
              <a:rPr lang="ru-RU" altLang="ru-RU" sz="1200" b="1" dirty="0" err="1">
                <a:solidFill>
                  <a:srgbClr val="002060"/>
                </a:solidFill>
              </a:rPr>
              <a:t>наноразмерных</a:t>
            </a:r>
            <a:r>
              <a:rPr lang="ru-RU" altLang="ru-RU" sz="1200" b="1" dirty="0">
                <a:solidFill>
                  <a:srgbClr val="002060"/>
                </a:solidFill>
              </a:rPr>
              <a:t> объектов и материалов: </a:t>
            </a:r>
            <a:r>
              <a:rPr lang="ru-RU" altLang="ru-RU" sz="1200" b="1" dirty="0" err="1">
                <a:solidFill>
                  <a:srgbClr val="002060"/>
                </a:solidFill>
              </a:rPr>
              <a:t>наноструктурированных</a:t>
            </a:r>
            <a:r>
              <a:rPr lang="ru-RU" altLang="ru-RU" sz="1200" b="1" dirty="0">
                <a:solidFill>
                  <a:srgbClr val="002060"/>
                </a:solidFill>
              </a:rPr>
              <a:t> поверхностей, </a:t>
            </a:r>
            <a:r>
              <a:rPr lang="ru-RU" altLang="ru-RU" sz="1200" b="1" dirty="0" err="1">
                <a:solidFill>
                  <a:srgbClr val="002060"/>
                </a:solidFill>
              </a:rPr>
              <a:t>нанокомпозитов</a:t>
            </a:r>
            <a:r>
              <a:rPr lang="ru-RU" altLang="ru-RU" sz="1200" b="1" dirty="0">
                <a:solidFill>
                  <a:srgbClr val="002060"/>
                </a:solidFill>
              </a:rPr>
              <a:t>, </a:t>
            </a:r>
            <a:r>
              <a:rPr lang="ru-RU" altLang="ru-RU" sz="1200" b="1" dirty="0" err="1">
                <a:solidFill>
                  <a:srgbClr val="002060"/>
                </a:solidFill>
              </a:rPr>
              <a:t>наночастиц</a:t>
            </a:r>
            <a:r>
              <a:rPr lang="ru-RU" altLang="ru-RU" sz="1200" b="1" dirty="0">
                <a:solidFill>
                  <a:srgbClr val="002060"/>
                </a:solidFill>
              </a:rPr>
              <a:t>, биологических объектов.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Отдел </a:t>
            </a:r>
            <a:r>
              <a:rPr lang="ru-RU" dirty="0" err="1" smtClean="0"/>
              <a:t>геномики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 err="1" smtClean="0"/>
              <a:t>постгеномных</a:t>
            </a:r>
            <a:r>
              <a:rPr lang="ru-RU" dirty="0" smtClean="0"/>
              <a:t> технологий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6988"/>
            <a:ext cx="8229600" cy="1143001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Лаборатория </a:t>
            </a:r>
            <a:r>
              <a:rPr lang="ru-RU" altLang="ru-RU" sz="2400" b="1" dirty="0" err="1" smtClean="0">
                <a:solidFill>
                  <a:srgbClr val="002060"/>
                </a:solidFill>
                <a:cs typeface="Arial" charset="0"/>
              </a:rPr>
              <a:t>геномики</a:t>
            </a: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 адаптивного иммунитета </a:t>
            </a:r>
            <a:b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(рук. Д.М. Чудаков) </a:t>
            </a:r>
            <a:r>
              <a:rPr lang="ru-RU" altLang="ru-RU" sz="2200" b="1" dirty="0" smtClean="0">
                <a:latin typeface="Arial" charset="0"/>
                <a:cs typeface="Arial" charset="0"/>
              </a:rPr>
              <a:t>: </a:t>
            </a:r>
            <a:r>
              <a:rPr lang="en-US" altLang="ru-RU" sz="2200" b="1" dirty="0" err="1" smtClean="0">
                <a:latin typeface="Arial" charset="0"/>
                <a:cs typeface="Arial" charset="0"/>
              </a:rPr>
              <a:t>MiTCR</a:t>
            </a:r>
            <a:r>
              <a:rPr lang="en-US" altLang="ru-RU" sz="2200" b="1" dirty="0" smtClean="0">
                <a:latin typeface="Arial" charset="0"/>
                <a:cs typeface="Arial" charset="0"/>
              </a:rPr>
              <a:t> software</a:t>
            </a:r>
            <a:r>
              <a:rPr lang="en-US" altLang="ru-RU" sz="3600" b="1" dirty="0" smtClean="0">
                <a:latin typeface="Arial" charset="0"/>
                <a:cs typeface="Arial" charset="0"/>
              </a:rPr>
              <a:t/>
            </a:r>
            <a:br>
              <a:rPr lang="en-US" altLang="ru-RU" sz="3600" b="1" dirty="0" smtClean="0">
                <a:latin typeface="Arial" charset="0"/>
                <a:cs typeface="Arial" charset="0"/>
              </a:rPr>
            </a:br>
            <a:r>
              <a:rPr lang="en-US" alt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http://mitcr.milaboratory.com/</a:t>
            </a:r>
            <a:endParaRPr lang="ru-RU" alt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1477963"/>
            <a:ext cx="30067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6"/>
          <p:cNvSpPr>
            <a:spLocks noChangeArrowheads="1"/>
          </p:cNvSpPr>
          <p:nvPr/>
        </p:nvSpPr>
        <p:spPr bwMode="auto">
          <a:xfrm>
            <a:off x="4356100" y="5313363"/>
            <a:ext cx="4403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Bolotin DA et al. MiTCR: software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 T-cell receptor sequencing data analysis.</a:t>
            </a:r>
            <a:r>
              <a:rPr lang="en-US" altLang="ru-RU" sz="1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Nature Methods</a:t>
            </a:r>
            <a:r>
              <a:rPr lang="en-US" altLang="ru-RU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2013</a:t>
            </a:r>
          </a:p>
        </p:txBody>
      </p:sp>
      <p:grpSp>
        <p:nvGrpSpPr>
          <p:cNvPr id="10" name="Группа 9"/>
          <p:cNvGrpSpPr>
            <a:grpSpLocks/>
          </p:cNvGrpSpPr>
          <p:nvPr/>
        </p:nvGrpSpPr>
        <p:grpSpPr bwMode="auto">
          <a:xfrm>
            <a:off x="4356100" y="1477963"/>
            <a:ext cx="3519488" cy="3619500"/>
            <a:chOff x="4278312" y="1393501"/>
            <a:chExt cx="4429874" cy="4555779"/>
          </a:xfrm>
        </p:grpSpPr>
        <p:pic>
          <p:nvPicPr>
            <p:cNvPr id="5427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312" y="1393501"/>
              <a:ext cx="4398144" cy="4555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501" t="7182" b="83511"/>
            <a:stretch>
              <a:fillRect/>
            </a:stretch>
          </p:blipFill>
          <p:spPr bwMode="auto">
            <a:xfrm>
              <a:off x="6705600" y="1524000"/>
              <a:ext cx="2002586" cy="992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8" name="Straight Connector 5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76200" cmpd="thickThin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6988"/>
            <a:ext cx="8229600" cy="1143001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Лаборатория </a:t>
            </a:r>
            <a:r>
              <a:rPr lang="ru-RU" altLang="ru-RU" sz="2400" b="1" dirty="0" err="1" smtClean="0">
                <a:solidFill>
                  <a:srgbClr val="002060"/>
                </a:solidFill>
                <a:cs typeface="Arial" charset="0"/>
              </a:rPr>
              <a:t>геномики</a:t>
            </a: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 адаптивного иммунитета </a:t>
            </a:r>
            <a:b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(рук. Д.М. Чудаков)</a:t>
            </a:r>
            <a:endParaRPr lang="ru-RU" alt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5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76200" cmpd="thickThin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193800" y="2551837"/>
            <a:ext cx="64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dirty="0" smtClean="0"/>
              <a:t>Разработана технология массированного спаривания и идентификации </a:t>
            </a:r>
            <a:r>
              <a:rPr lang="ru-RU" altLang="ru-RU" sz="2400" dirty="0" err="1" smtClean="0"/>
              <a:t>нативных</a:t>
            </a:r>
            <a:r>
              <a:rPr lang="ru-RU" altLang="ru-RU" sz="2400" dirty="0" smtClean="0"/>
              <a:t> пар альфа- и бета- цепей Т-клеточных рецепторов с помощью эмульсионного ОТ-ПЦР, реакции перекрытия-удлинения, и </a:t>
            </a:r>
            <a:r>
              <a:rPr lang="ru-RU" altLang="ru-RU" sz="2400" dirty="0" err="1" smtClean="0"/>
              <a:t>секвенирования</a:t>
            </a:r>
            <a:r>
              <a:rPr lang="ru-RU" altLang="ru-RU" sz="2400" dirty="0" smtClean="0"/>
              <a:t> нового поколения.</a:t>
            </a:r>
          </a:p>
        </p:txBody>
      </p:sp>
    </p:spTree>
    <p:extLst>
      <p:ext uri="{BB962C8B-B14F-4D97-AF65-F5344CB8AC3E}">
        <p14:creationId xmlns:p14="http://schemas.microsoft.com/office/powerpoint/2010/main" val="40258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501650" y="505619"/>
            <a:ext cx="8229600" cy="72548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</a:rPr>
              <a:t>Лаборатория </a:t>
            </a:r>
            <a:r>
              <a:rPr lang="ru-RU" altLang="ru-RU" sz="2400" b="1" dirty="0" err="1" smtClean="0">
                <a:solidFill>
                  <a:srgbClr val="002060"/>
                </a:solidFill>
              </a:rPr>
              <a:t>биофотоники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  </a:t>
            </a:r>
            <a:br>
              <a:rPr lang="ru-RU" altLang="ru-RU" sz="2400" b="1" dirty="0" smtClean="0">
                <a:solidFill>
                  <a:srgbClr val="002060"/>
                </a:solidFill>
              </a:rPr>
            </a:br>
            <a:r>
              <a:rPr lang="ru-RU" altLang="ru-RU" sz="2400" b="1" dirty="0" smtClean="0">
                <a:solidFill>
                  <a:srgbClr val="002060"/>
                </a:solidFill>
              </a:rPr>
              <a:t>(рук. К.А. Лукьянов)</a:t>
            </a:r>
          </a:p>
        </p:txBody>
      </p:sp>
      <p:pic>
        <p:nvPicPr>
          <p:cNvPr id="563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5425" y="1912938"/>
            <a:ext cx="6153150" cy="3762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4" name="Прямоугольник 3"/>
          <p:cNvSpPr>
            <a:spLocks noChangeArrowheads="1"/>
          </p:cNvSpPr>
          <p:nvPr/>
        </p:nvSpPr>
        <p:spPr bwMode="auto">
          <a:xfrm>
            <a:off x="704850" y="1231106"/>
            <a:ext cx="802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000000"/>
                </a:solidFill>
              </a:rPr>
              <a:t>Синтезированы флуоресцентные красители </a:t>
            </a:r>
            <a:r>
              <a:rPr lang="ru-RU" altLang="ru-RU" b="1" dirty="0">
                <a:solidFill>
                  <a:srgbClr val="000000"/>
                </a:solidFill>
              </a:rPr>
              <a:t>на основе структуры </a:t>
            </a:r>
            <a:r>
              <a:rPr lang="ru-RU" altLang="ru-RU" dirty="0">
                <a:solidFill>
                  <a:srgbClr val="000000"/>
                </a:solidFill>
              </a:rPr>
              <a:t>природного хромофора зеленого флуоресцентного белка GFP. </a:t>
            </a:r>
          </a:p>
        </p:txBody>
      </p:sp>
      <p:sp>
        <p:nvSpPr>
          <p:cNvPr id="56325" name="Прямоугольник 4"/>
          <p:cNvSpPr>
            <a:spLocks noChangeArrowheads="1"/>
          </p:cNvSpPr>
          <p:nvPr/>
        </p:nvSpPr>
        <p:spPr bwMode="auto">
          <a:xfrm>
            <a:off x="590550" y="5675313"/>
            <a:ext cx="8140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200" dirty="0">
                <a:solidFill>
                  <a:srgbClr val="000000"/>
                </a:solidFill>
              </a:rPr>
              <a:t>Мечение </a:t>
            </a:r>
            <a:r>
              <a:rPr lang="ru-RU" altLang="ru-RU" sz="1200" dirty="0" err="1">
                <a:solidFill>
                  <a:srgbClr val="000000"/>
                </a:solidFill>
              </a:rPr>
              <a:t>катепсина</a:t>
            </a:r>
            <a:r>
              <a:rPr lang="ru-RU" altLang="ru-RU" sz="1200" dirty="0">
                <a:solidFill>
                  <a:srgbClr val="000000"/>
                </a:solidFill>
              </a:rPr>
              <a:t> зондом, содержащим необратимый ингибитор </a:t>
            </a:r>
            <a:r>
              <a:rPr lang="ru-RU" altLang="ru-RU" sz="1200" dirty="0" err="1">
                <a:solidFill>
                  <a:srgbClr val="000000"/>
                </a:solidFill>
              </a:rPr>
              <a:t>катепсина</a:t>
            </a:r>
            <a:r>
              <a:rPr lang="ru-RU" altLang="ru-RU" sz="1200" dirty="0">
                <a:solidFill>
                  <a:srgbClr val="000000"/>
                </a:solidFill>
              </a:rPr>
              <a:t> и флуоресцентную группу, подобную хромофору GFP. Флуоресценция нового зонда (средняя панель, структура зонда показана внизу) позволяет детектировать </a:t>
            </a:r>
            <a:r>
              <a:rPr lang="ru-RU" altLang="ru-RU" sz="1200" dirty="0" err="1">
                <a:solidFill>
                  <a:srgbClr val="000000"/>
                </a:solidFill>
              </a:rPr>
              <a:t>катепсин</a:t>
            </a:r>
            <a:r>
              <a:rPr lang="ru-RU" altLang="ru-RU" sz="1200" dirty="0">
                <a:solidFill>
                  <a:srgbClr val="000000"/>
                </a:solidFill>
              </a:rPr>
              <a:t> на белковом гель-электрофорезе, в том числе, в присутствии избытка других белков (</a:t>
            </a:r>
            <a:r>
              <a:rPr lang="ru-RU" altLang="ru-RU" sz="1200" dirty="0" err="1">
                <a:solidFill>
                  <a:srgbClr val="000000"/>
                </a:solidFill>
              </a:rPr>
              <a:t>лизат</a:t>
            </a:r>
            <a:r>
              <a:rPr lang="ru-RU" altLang="ru-RU" sz="1200" dirty="0">
                <a:solidFill>
                  <a:srgbClr val="000000"/>
                </a:solidFill>
              </a:rPr>
              <a:t> клеток HEK293) со специфичностью, превосходящей таковую стандартного метода окраски с антителами против </a:t>
            </a:r>
            <a:r>
              <a:rPr lang="ru-RU" altLang="ru-RU" sz="1200" dirty="0" err="1">
                <a:solidFill>
                  <a:srgbClr val="000000"/>
                </a:solidFill>
              </a:rPr>
              <a:t>катепсина</a:t>
            </a:r>
            <a:r>
              <a:rPr lang="ru-RU" altLang="ru-RU" sz="1200" dirty="0">
                <a:solidFill>
                  <a:srgbClr val="000000"/>
                </a:solidFill>
              </a:rPr>
              <a:t> (правая панель).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501650" y="505619"/>
            <a:ext cx="8229600" cy="72548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</a:rPr>
              <a:t>Лаборатория </a:t>
            </a:r>
            <a:r>
              <a:rPr lang="ru-RU" altLang="ru-RU" sz="2400" b="1" dirty="0" err="1" smtClean="0">
                <a:solidFill>
                  <a:srgbClr val="002060"/>
                </a:solidFill>
              </a:rPr>
              <a:t>биофотоники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  </a:t>
            </a:r>
            <a:br>
              <a:rPr lang="ru-RU" altLang="ru-RU" sz="2400" b="1" dirty="0" smtClean="0">
                <a:solidFill>
                  <a:srgbClr val="002060"/>
                </a:solidFill>
              </a:rPr>
            </a:br>
            <a:r>
              <a:rPr lang="ru-RU" altLang="ru-RU" sz="2400" b="1" dirty="0" smtClean="0">
                <a:solidFill>
                  <a:srgbClr val="002060"/>
                </a:solidFill>
              </a:rPr>
              <a:t>(рук. К.А. Лукьянов)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altLang="ru-RU" b="1" dirty="0">
                <a:solidFill>
                  <a:srgbClr val="002060"/>
                </a:solidFill>
                <a:latin typeface="Calibri" panose="020F0502020204030204" pitchFamily="34" charset="0"/>
              </a:rPr>
              <a:t>Публикации: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ru-RU" sz="2100" dirty="0" err="1" smtClean="0">
                <a:latin typeface="Calibri" panose="020F0502020204030204" pitchFamily="34" charset="0"/>
              </a:rPr>
              <a:t>Frizler</a:t>
            </a:r>
            <a:r>
              <a:rPr lang="en-US" altLang="ru-RU" sz="2100" dirty="0" smtClean="0">
                <a:latin typeface="Calibri" panose="020F0502020204030204" pitchFamily="34" charset="0"/>
              </a:rPr>
              <a:t> </a:t>
            </a:r>
            <a:r>
              <a:rPr lang="en-US" altLang="ru-RU" sz="2100" dirty="0">
                <a:latin typeface="Calibri" panose="020F0502020204030204" pitchFamily="34" charset="0"/>
              </a:rPr>
              <a:t>M., </a:t>
            </a:r>
            <a:r>
              <a:rPr lang="en-US" altLang="ru-RU" sz="2100" dirty="0" err="1">
                <a:latin typeface="Calibri" panose="020F0502020204030204" pitchFamily="34" charset="0"/>
              </a:rPr>
              <a:t>Yampolsky</a:t>
            </a:r>
            <a:r>
              <a:rPr lang="en-US" altLang="ru-RU" sz="2100" dirty="0">
                <a:latin typeface="Calibri" panose="020F0502020204030204" pitchFamily="34" charset="0"/>
              </a:rPr>
              <a:t> I.V., Baranov M.S., </a:t>
            </a:r>
            <a:r>
              <a:rPr lang="en-US" altLang="ru-RU" sz="2100" dirty="0" err="1">
                <a:latin typeface="Calibri" panose="020F0502020204030204" pitchFamily="34" charset="0"/>
              </a:rPr>
              <a:t>Stirnberg</a:t>
            </a:r>
            <a:r>
              <a:rPr lang="en-US" altLang="ru-RU" sz="2100" dirty="0">
                <a:latin typeface="Calibri" panose="020F0502020204030204" pitchFamily="34" charset="0"/>
              </a:rPr>
              <a:t> M and </a:t>
            </a:r>
            <a:r>
              <a:rPr lang="en-US" altLang="ru-RU" sz="2100" dirty="0" err="1">
                <a:latin typeface="Calibri" panose="020F0502020204030204" pitchFamily="34" charset="0"/>
              </a:rPr>
              <a:t>Gütschow</a:t>
            </a:r>
            <a:r>
              <a:rPr lang="en-US" altLang="ru-RU" sz="2100" dirty="0">
                <a:latin typeface="Calibri" panose="020F0502020204030204" pitchFamily="34" charset="0"/>
              </a:rPr>
              <a:t> M. Chemical introduction of the green fluorescence: imaging of cysteine </a:t>
            </a:r>
            <a:r>
              <a:rPr lang="en-US" altLang="ru-RU" sz="2100" dirty="0" err="1">
                <a:latin typeface="Calibri" panose="020F0502020204030204" pitchFamily="34" charset="0"/>
              </a:rPr>
              <a:t>cathepsins</a:t>
            </a:r>
            <a:r>
              <a:rPr lang="en-US" altLang="ru-RU" sz="2100" dirty="0">
                <a:latin typeface="Calibri" panose="020F0502020204030204" pitchFamily="34" charset="0"/>
              </a:rPr>
              <a:t> by an irreversibly locked GFP </a:t>
            </a:r>
            <a:r>
              <a:rPr lang="en-US" altLang="ru-RU" sz="2100" dirty="0" err="1">
                <a:latin typeface="Calibri" panose="020F0502020204030204" pitchFamily="34" charset="0"/>
              </a:rPr>
              <a:t>fluorophore</a:t>
            </a:r>
            <a:r>
              <a:rPr lang="en-US" altLang="ru-RU" sz="2100" dirty="0">
                <a:latin typeface="Calibri" panose="020F0502020204030204" pitchFamily="34" charset="0"/>
              </a:rPr>
              <a:t>. </a:t>
            </a:r>
            <a:r>
              <a:rPr lang="en-US" altLang="ru-RU" sz="2100" b="1" dirty="0">
                <a:latin typeface="Calibri" panose="020F0502020204030204" pitchFamily="34" charset="0"/>
              </a:rPr>
              <a:t>Org. </a:t>
            </a:r>
            <a:r>
              <a:rPr lang="en-US" altLang="ru-RU" sz="2100" b="1" dirty="0" err="1">
                <a:latin typeface="Calibri" panose="020F0502020204030204" pitchFamily="34" charset="0"/>
              </a:rPr>
              <a:t>Biomol</a:t>
            </a:r>
            <a:r>
              <a:rPr lang="en-US" altLang="ru-RU" sz="2100" b="1" dirty="0">
                <a:latin typeface="Calibri" panose="020F0502020204030204" pitchFamily="34" charset="0"/>
              </a:rPr>
              <a:t>. Chem., </a:t>
            </a:r>
            <a:r>
              <a:rPr lang="en-US" altLang="ru-RU" sz="2100" dirty="0">
                <a:latin typeface="Calibri" panose="020F0502020204030204" pitchFamily="34" charset="0"/>
              </a:rPr>
              <a:t>2013, 11, 5913. </a:t>
            </a:r>
            <a:endParaRPr lang="ru-RU" altLang="ru-RU" sz="2100" dirty="0" smtClean="0"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ru-RU" sz="2100" dirty="0" smtClean="0">
                <a:latin typeface="Calibri" panose="020F0502020204030204" pitchFamily="34" charset="0"/>
              </a:rPr>
              <a:t>Baranov </a:t>
            </a:r>
            <a:r>
              <a:rPr lang="en-US" altLang="ru-RU" sz="2100" dirty="0">
                <a:latin typeface="Calibri" panose="020F0502020204030204" pitchFamily="34" charset="0"/>
              </a:rPr>
              <a:t>M.S., </a:t>
            </a:r>
            <a:r>
              <a:rPr lang="en-US" altLang="ru-RU" sz="2100" dirty="0" err="1">
                <a:latin typeface="Calibri" panose="020F0502020204030204" pitchFamily="34" charset="0"/>
              </a:rPr>
              <a:t>Solntsev</a:t>
            </a:r>
            <a:r>
              <a:rPr lang="en-US" altLang="ru-RU" sz="2100" dirty="0">
                <a:latin typeface="Calibri" panose="020F0502020204030204" pitchFamily="34" charset="0"/>
              </a:rPr>
              <a:t> K.M., </a:t>
            </a:r>
            <a:r>
              <a:rPr lang="en-US" altLang="ru-RU" sz="2100" dirty="0" err="1">
                <a:latin typeface="Calibri" panose="020F0502020204030204" pitchFamily="34" charset="0"/>
              </a:rPr>
              <a:t>Lukyanov</a:t>
            </a:r>
            <a:r>
              <a:rPr lang="en-US" altLang="ru-RU" sz="2100" dirty="0">
                <a:latin typeface="Calibri" panose="020F0502020204030204" pitchFamily="34" charset="0"/>
              </a:rPr>
              <a:t> K.A. and </a:t>
            </a:r>
            <a:r>
              <a:rPr lang="en-US" altLang="ru-RU" sz="2100" dirty="0" err="1">
                <a:latin typeface="Calibri" panose="020F0502020204030204" pitchFamily="34" charset="0"/>
              </a:rPr>
              <a:t>Yampolsky</a:t>
            </a:r>
            <a:r>
              <a:rPr lang="en-US" altLang="ru-RU" sz="2100" dirty="0">
                <a:latin typeface="Calibri" panose="020F0502020204030204" pitchFamily="34" charset="0"/>
              </a:rPr>
              <a:t> I.V. Synthetic approach to GFP </a:t>
            </a:r>
            <a:r>
              <a:rPr lang="en-US" altLang="ru-RU" sz="2100" dirty="0" err="1">
                <a:latin typeface="Calibri" panose="020F0502020204030204" pitchFamily="34" charset="0"/>
              </a:rPr>
              <a:t>chromophore</a:t>
            </a:r>
            <a:r>
              <a:rPr lang="en-US" altLang="ru-RU" sz="2100" dirty="0">
                <a:latin typeface="Calibri" panose="020F0502020204030204" pitchFamily="34" charset="0"/>
              </a:rPr>
              <a:t> analogs from 3-azidocinnamates. Role of methyl rotors on the </a:t>
            </a:r>
            <a:r>
              <a:rPr lang="en-US" altLang="ru-RU" sz="2100" dirty="0" err="1">
                <a:latin typeface="Calibri" panose="020F0502020204030204" pitchFamily="34" charset="0"/>
              </a:rPr>
              <a:t>chromophore</a:t>
            </a:r>
            <a:r>
              <a:rPr lang="en-US" altLang="ru-RU" sz="2100" dirty="0">
                <a:latin typeface="Calibri" panose="020F0502020204030204" pitchFamily="34" charset="0"/>
              </a:rPr>
              <a:t> </a:t>
            </a:r>
            <a:r>
              <a:rPr lang="en-US" altLang="ru-RU" sz="2100" dirty="0" err="1">
                <a:latin typeface="Calibri" panose="020F0502020204030204" pitchFamily="34" charset="0"/>
              </a:rPr>
              <a:t>photophysics</a:t>
            </a:r>
            <a:r>
              <a:rPr lang="en-US" altLang="ru-RU" sz="2100" dirty="0">
                <a:latin typeface="Calibri" panose="020F0502020204030204" pitchFamily="34" charset="0"/>
              </a:rPr>
              <a:t>. </a:t>
            </a:r>
            <a:r>
              <a:rPr lang="en-US" altLang="ru-RU" sz="2100" b="1" dirty="0">
                <a:latin typeface="Calibri" panose="020F0502020204030204" pitchFamily="34" charset="0"/>
              </a:rPr>
              <a:t>Chem. </a:t>
            </a:r>
            <a:r>
              <a:rPr lang="en-US" altLang="ru-RU" sz="2100" b="1" dirty="0" err="1">
                <a:latin typeface="Calibri" panose="020F0502020204030204" pitchFamily="34" charset="0"/>
              </a:rPr>
              <a:t>Commun</a:t>
            </a:r>
            <a:r>
              <a:rPr lang="en-US" altLang="ru-RU" sz="2100" dirty="0">
                <a:latin typeface="Calibri" panose="020F0502020204030204" pitchFamily="34" charset="0"/>
              </a:rPr>
              <a:t>., 2013, 49 (51), </a:t>
            </a:r>
            <a:r>
              <a:rPr lang="en-US" altLang="ru-RU" sz="2100" dirty="0" smtClean="0">
                <a:latin typeface="Calibri" panose="020F0502020204030204" pitchFamily="34" charset="0"/>
              </a:rPr>
              <a:t>5778-5780.</a:t>
            </a:r>
            <a:endParaRPr lang="ru-RU" altLang="ru-RU" sz="2100" dirty="0" smtClean="0"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100" dirty="0" smtClean="0">
                <a:latin typeface="Calibri" panose="020F0502020204030204" pitchFamily="34" charset="0"/>
              </a:rPr>
              <a:t>Баранов </a:t>
            </a:r>
            <a:r>
              <a:rPr lang="ru-RU" altLang="ru-RU" sz="2100" dirty="0">
                <a:latin typeface="Calibri" panose="020F0502020204030204" pitchFamily="34" charset="0"/>
              </a:rPr>
              <a:t>М.С, Лукьянов К.А., Ямпольский И.В. Синтез хромофоров флуоресцентных белков и их аналогов. </a:t>
            </a:r>
            <a:r>
              <a:rPr lang="ru-RU" altLang="ru-RU" sz="2100" b="1" dirty="0">
                <a:latin typeface="Calibri" panose="020F0502020204030204" pitchFamily="34" charset="0"/>
              </a:rPr>
              <a:t>Биоорганическая химия</a:t>
            </a:r>
            <a:r>
              <a:rPr lang="ru-RU" altLang="ru-RU" sz="2100" dirty="0">
                <a:latin typeface="Calibri" panose="020F0502020204030204" pitchFamily="34" charset="0"/>
              </a:rPr>
              <a:t>, 2013, 39, </a:t>
            </a:r>
            <a:r>
              <a:rPr lang="ru-RU" altLang="ru-RU" sz="2100" dirty="0" smtClean="0">
                <a:latin typeface="Calibri" panose="020F0502020204030204" pitchFamily="34" charset="0"/>
              </a:rPr>
              <a:t>255–276.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ru-RU" sz="2100" dirty="0" smtClean="0">
                <a:latin typeface="Calibri" panose="020F0502020204030204" pitchFamily="34" charset="0"/>
              </a:rPr>
              <a:t>Baranov </a:t>
            </a:r>
            <a:r>
              <a:rPr lang="en-US" altLang="ru-RU" sz="2100" dirty="0">
                <a:latin typeface="Calibri" panose="020F0502020204030204" pitchFamily="34" charset="0"/>
              </a:rPr>
              <a:t>M.S., </a:t>
            </a:r>
            <a:r>
              <a:rPr lang="en-US" altLang="ru-RU" sz="2100" dirty="0" err="1">
                <a:latin typeface="Calibri" panose="020F0502020204030204" pitchFamily="34" charset="0"/>
              </a:rPr>
              <a:t>Lukyanov</a:t>
            </a:r>
            <a:r>
              <a:rPr lang="en-US" altLang="ru-RU" sz="2100" dirty="0">
                <a:latin typeface="Calibri" panose="020F0502020204030204" pitchFamily="34" charset="0"/>
              </a:rPr>
              <a:t> K.A., </a:t>
            </a:r>
            <a:r>
              <a:rPr lang="en-US" altLang="ru-RU" sz="2100" dirty="0" err="1">
                <a:latin typeface="Calibri" panose="020F0502020204030204" pitchFamily="34" charset="0"/>
              </a:rPr>
              <a:t>Ivashkin</a:t>
            </a:r>
            <a:r>
              <a:rPr lang="en-US" altLang="ru-RU" sz="2100" dirty="0">
                <a:latin typeface="Calibri" panose="020F0502020204030204" pitchFamily="34" charset="0"/>
              </a:rPr>
              <a:t> P.E., </a:t>
            </a:r>
            <a:r>
              <a:rPr lang="en-US" altLang="ru-RU" sz="2100" dirty="0" err="1">
                <a:latin typeface="Calibri" panose="020F0502020204030204" pitchFamily="34" charset="0"/>
              </a:rPr>
              <a:t>Yampolsky</a:t>
            </a:r>
            <a:r>
              <a:rPr lang="en-US" altLang="ru-RU" sz="2100" dirty="0">
                <a:latin typeface="Calibri" panose="020F0502020204030204" pitchFamily="34" charset="0"/>
              </a:rPr>
              <a:t> I.V. An efficient synthetic approach to fluorescent oxazole-4-carboxylate derivatives. </a:t>
            </a:r>
            <a:r>
              <a:rPr lang="en-US" altLang="ru-RU" sz="2100" b="1" dirty="0">
                <a:latin typeface="Calibri" panose="020F0502020204030204" pitchFamily="34" charset="0"/>
              </a:rPr>
              <a:t>Synth. </a:t>
            </a:r>
            <a:r>
              <a:rPr lang="en-US" altLang="ru-RU" sz="2100" b="1" dirty="0" err="1">
                <a:latin typeface="Calibri" panose="020F0502020204030204" pitchFamily="34" charset="0"/>
              </a:rPr>
              <a:t>Commun</a:t>
            </a:r>
            <a:r>
              <a:rPr lang="en-US" altLang="ru-RU" sz="2100" dirty="0">
                <a:latin typeface="Calibri" panose="020F0502020204030204" pitchFamily="34" charset="0"/>
              </a:rPr>
              <a:t>., 2013, 43, 2337-2342. </a:t>
            </a:r>
            <a:endParaRPr lang="ru-RU" altLang="ru-RU" sz="2100" dirty="0" smtClean="0"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ru-RU" sz="2100" dirty="0" smtClean="0">
                <a:latin typeface="Calibri" panose="020F0502020204030204" pitchFamily="34" charset="0"/>
              </a:rPr>
              <a:t>Baranov </a:t>
            </a:r>
            <a:r>
              <a:rPr lang="en-US" altLang="ru-RU" sz="2100" dirty="0">
                <a:latin typeface="Calibri" panose="020F0502020204030204" pitchFamily="34" charset="0"/>
              </a:rPr>
              <a:t>M.S., </a:t>
            </a:r>
            <a:r>
              <a:rPr lang="en-US" altLang="ru-RU" sz="2100" dirty="0" err="1">
                <a:latin typeface="Calibri" panose="020F0502020204030204" pitchFamily="34" charset="0"/>
              </a:rPr>
              <a:t>Yampolsky</a:t>
            </a:r>
            <a:r>
              <a:rPr lang="en-US" altLang="ru-RU" sz="2100" dirty="0">
                <a:latin typeface="Calibri" panose="020F0502020204030204" pitchFamily="34" charset="0"/>
              </a:rPr>
              <a:t> I.V. Novel condensations of </a:t>
            </a:r>
            <a:r>
              <a:rPr lang="en-US" altLang="ru-RU" sz="2100" dirty="0" err="1">
                <a:latin typeface="Calibri" panose="020F0502020204030204" pitchFamily="34" charset="0"/>
              </a:rPr>
              <a:t>nitroacetic</a:t>
            </a:r>
            <a:r>
              <a:rPr lang="en-US" altLang="ru-RU" sz="2100" dirty="0">
                <a:latin typeface="Calibri" panose="020F0502020204030204" pitchFamily="34" charset="0"/>
              </a:rPr>
              <a:t> esters with aromatic aldehydes leading to 5-hydroxy-1,2-oxazin-6-ones. </a:t>
            </a:r>
            <a:r>
              <a:rPr lang="en-US" altLang="ru-RU" sz="2100" b="1" dirty="0">
                <a:latin typeface="Calibri" panose="020F0502020204030204" pitchFamily="34" charset="0"/>
              </a:rPr>
              <a:t>Tetrahedron </a:t>
            </a:r>
            <a:r>
              <a:rPr lang="en-US" altLang="ru-RU" sz="2100" b="1" dirty="0" err="1">
                <a:latin typeface="Calibri" panose="020F0502020204030204" pitchFamily="34" charset="0"/>
              </a:rPr>
              <a:t>Lett</a:t>
            </a:r>
            <a:r>
              <a:rPr lang="en-US" altLang="ru-RU" sz="2100" dirty="0">
                <a:latin typeface="Calibri" panose="020F0502020204030204" pitchFamily="34" charset="0"/>
              </a:rPr>
              <a:t>., 2013, 54, 628-629.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155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088"/>
          <p:cNvSpPr>
            <a:spLocks noChangeArrowheads="1"/>
          </p:cNvSpPr>
          <p:nvPr/>
        </p:nvSpPr>
        <p:spPr bwMode="auto">
          <a:xfrm>
            <a:off x="107950" y="1268413"/>
            <a:ext cx="5256213" cy="4897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8371" name="Text Box 99"/>
          <p:cNvSpPr txBox="1">
            <a:spLocks noChangeArrowheads="1"/>
          </p:cNvSpPr>
          <p:nvPr/>
        </p:nvSpPr>
        <p:spPr bwMode="auto">
          <a:xfrm>
            <a:off x="0" y="315223"/>
            <a:ext cx="90487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000000"/>
                </a:solidFill>
                <a:latin typeface="Times New Roman" pitchFamily="18" charset="0"/>
              </a:rPr>
              <a:t>       </a:t>
            </a: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</a:rPr>
              <a:t>Лаборатория сравнительной </a:t>
            </a:r>
            <a:r>
              <a:rPr lang="ru-RU" altLang="ru-RU" b="1" dirty="0">
                <a:solidFill>
                  <a:srgbClr val="000000"/>
                </a:solidFill>
                <a:latin typeface="Times New Roman" pitchFamily="18" charset="0"/>
              </a:rPr>
              <a:t>и </a:t>
            </a: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</a:rPr>
              <a:t>функциональной </a:t>
            </a:r>
            <a:r>
              <a:rPr lang="ru-RU" altLang="ru-RU" b="1" dirty="0" err="1" smtClean="0">
                <a:solidFill>
                  <a:srgbClr val="000000"/>
                </a:solidFill>
                <a:latin typeface="Times New Roman" pitchFamily="18" charset="0"/>
              </a:rPr>
              <a:t>геномики</a:t>
            </a: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ru-RU" b="1" dirty="0">
                <a:solidFill>
                  <a:srgbClr val="000000"/>
                </a:solidFill>
                <a:latin typeface="Times New Roman" pitchFamily="18" charset="0"/>
              </a:rPr>
              <a:t>(рук. </a:t>
            </a: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</a:rPr>
              <a:t>Ю.Б. Лебедев</a:t>
            </a:r>
            <a:r>
              <a:rPr lang="ru-RU" altLang="ru-RU" b="1" dirty="0">
                <a:solidFill>
                  <a:srgbClr val="000000"/>
                </a:solidFill>
                <a:latin typeface="Times New Roman" pitchFamily="18" charset="0"/>
              </a:rPr>
              <a:t>)    </a:t>
            </a:r>
          </a:p>
        </p:txBody>
      </p:sp>
      <p:sp>
        <p:nvSpPr>
          <p:cNvPr id="58372" name="Text Box 100"/>
          <p:cNvSpPr txBox="1">
            <a:spLocks noChangeArrowheads="1"/>
          </p:cNvSpPr>
          <p:nvPr/>
        </p:nvSpPr>
        <p:spPr bwMode="auto">
          <a:xfrm>
            <a:off x="244475" y="707336"/>
            <a:ext cx="8629650" cy="530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ru-RU" altLang="ru-RU" sz="1200" b="1" dirty="0">
                <a:solidFill>
                  <a:srgbClr val="000000"/>
                </a:solidFill>
              </a:rPr>
              <a:t>Впервые выполнен глубокий сравнительный анализ индивидуальных репертуаров Т-клеточных рецепторов (ТКР)</a:t>
            </a:r>
            <a:r>
              <a:rPr lang="en-US" altLang="ru-RU" sz="1200" b="1" dirty="0">
                <a:solidFill>
                  <a:srgbClr val="000000"/>
                </a:solidFill>
              </a:rPr>
              <a:t> </a:t>
            </a:r>
            <a:r>
              <a:rPr lang="ru-RU" altLang="ru-RU" sz="1200" b="1" dirty="0">
                <a:solidFill>
                  <a:srgbClr val="000000"/>
                </a:solidFill>
              </a:rPr>
              <a:t> для группы монозиготных близнецов и определен вклад генетических факторов в формирование адаптивного иммунитета человека.</a:t>
            </a:r>
            <a:r>
              <a:rPr lang="ru-RU" altLang="ru-RU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58373" name="Picture 1092" descr="fig4-v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284538"/>
            <a:ext cx="2879725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 Box 1094"/>
          <p:cNvSpPr txBox="1">
            <a:spLocks noChangeArrowheads="1"/>
          </p:cNvSpPr>
          <p:nvPr/>
        </p:nvSpPr>
        <p:spPr bwMode="auto">
          <a:xfrm>
            <a:off x="158750" y="1120775"/>
            <a:ext cx="3898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0000"/>
                </a:solidFill>
                <a:latin typeface="Times New Roman" pitchFamily="18" charset="0"/>
              </a:rPr>
              <a:t>Фрагмент списка совпадающих клонов Т-лимфоцитов для близнецовой пары А1-А2</a:t>
            </a:r>
            <a:r>
              <a:rPr lang="ru-RU" altLang="ru-RU">
                <a:solidFill>
                  <a:srgbClr val="000000"/>
                </a:solidFill>
              </a:rPr>
              <a:t> </a:t>
            </a:r>
          </a:p>
        </p:txBody>
      </p:sp>
      <p:graphicFrame>
        <p:nvGraphicFramePr>
          <p:cNvPr id="5159" name="Group 2087"/>
          <p:cNvGraphicFramePr>
            <a:graphicFrameLocks noGrp="1"/>
          </p:cNvGraphicFramePr>
          <p:nvPr/>
        </p:nvGraphicFramePr>
        <p:xfrm>
          <a:off x="179388" y="1557338"/>
          <a:ext cx="5035550" cy="4511673"/>
        </p:xfrm>
        <a:graphic>
          <a:graphicData uri="http://schemas.openxmlformats.org/drawingml/2006/table">
            <a:tbl>
              <a:tblPr/>
              <a:tblGrid>
                <a:gridCol w="2008187"/>
                <a:gridCol w="425450"/>
                <a:gridCol w="341313"/>
                <a:gridCol w="425450"/>
                <a:gridCol w="765175"/>
                <a:gridCol w="511175"/>
                <a:gridCol w="558800"/>
              </a:tblGrid>
              <a:tr h="152421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β-</a:t>
                      </a:r>
                      <a:r>
                        <a:rPr kumimoji="0" lang="ru-RU" altLang="ru-RU" sz="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ТкР</a:t>
                      </a: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клона</a:t>
                      </a:r>
                      <a:endParaRPr kumimoji="0" lang="ru-RU" alt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представленность клона *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421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CDR3  nt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**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V/D/J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***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CDR3 aa</a:t>
                      </a:r>
                      <a:endParaRPr kumimoji="0" lang="en-US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А1 (%)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А2 (%</a:t>
                      </a:r>
                      <a:r>
                        <a:rPr kumimoji="0" lang="en-US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kumimoji="0" lang="en-US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kumimoji="0" lang="en-US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</a:t>
                      </a:r>
                      <a:endParaRPr kumimoji="0" lang="en-US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TGTGCCAGCAGTTT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CT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CACTACGAGCAGTACTTC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TRBV28</a:t>
                      </a:r>
                      <a:endParaRPr kumimoji="0" lang="ru-RU" alt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TRBD1, 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TRBJ2-7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CASSLGL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YEQYF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32537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</a:t>
                      </a:r>
                      <a:r>
                        <a:rPr kumimoji="0" lang="en-US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(1,2728)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2550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(0,0919)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TGTGCCAGCAGTTT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AGGCGT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CTACGAGCAGTACTTC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TRBV28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TRBD1, 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TRBJ2-7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CASSLG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VG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YEQYF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11598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(0,4550)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</a:t>
                      </a:r>
                      <a:r>
                        <a:rPr kumimoji="0" lang="en-US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141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(0,0051)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TGTGCCAGCAGCTTA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GAGACCCAGTACTTC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TRBV7-6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TRBJ2-5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CASSLGETQYF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382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(0,0150)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3992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(0,1441)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TGTGCCAGCAGTTT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CTTAGT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TACGAGCAGTACTTC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TRBV28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TRBD1, 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TRBJ2-7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CASSLGL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YEQYF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707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(0,0277)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2331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(0,0842)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TGTGCCAGCAGTG</a:t>
                      </a: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ru-RU" altLang="ru-RU" sz="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CTAGCG</a:t>
                      </a: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GGAGCACAGATACGCAGTATTTT</a:t>
                      </a:r>
                      <a:endParaRPr kumimoji="0" lang="ru-RU" alt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TRBV6-4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TRBJ2-3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CASSETSGSTDTQYF</a:t>
                      </a:r>
                      <a:endParaRPr kumimoji="0" lang="ru-RU" alt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452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(0,0177)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1848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(0,0667)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TGTGCCAGCAGT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TC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CACTACGAGCAGTACTTC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TRBV28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TRBJ2-7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CASSLG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VH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YEQYF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1771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(0,0693)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381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(0,0138)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AGGACAGGG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TACGAGCAGTACTTC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TRBV28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TRBJ2-7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CASSIGQGYEQYF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1404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(0,0551)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679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(0,0265)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TGTGCCAGCAGC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CACAGG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ACTCCTACAATGAGCAGTTCTTC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TRBV9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CASSAQGNSYNEQFF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339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(0,0131)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1349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(0,0487)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TGTGCCACCAGTGATTT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TC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WWSS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CTACAATGAGCAGTTCTTC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TRBV24-1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TRBD1, 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CATSDLSSGPYNEQFF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149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(0,0058)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829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(0,0299)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TGCAGTGCTAG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GGCTACACCTTC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TRBV20-1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TRBJ1-2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CSAREDGYTF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413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(0,0162)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327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(0,0118)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TGTGCCAGCAGTGACTC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TAGCG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GGAGCACAGATACGCAGTATTTT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TRBV6-4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TRBJ2-3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CASSDSSGSTDTQYF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552 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(0,0217)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184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(0,0066)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AACACTGAAGCTTTCTTT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TRBJ1-1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CASSGQGNTEAFF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441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(0,0173)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252 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(0,0091)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TGCGCCAGCAGTGA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ATGAACACTGAAGCTTTCTTT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TRBV10-2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TRBD1, 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TRBJ1-1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CASSEDGMNTEAFF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160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(0,0063)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528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(0,0191)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TGTGCCAGCAGCCAA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TAC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CACCGGGGAGCTGTTTTTT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TRBV4-2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CASSQVTTGELFF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258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(0,0101)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377 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(0,0136)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TGTGCCAGCAGTGA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ACTCTGGGGCCAACGTCCTGACTTTC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TRBV6-4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TRBJ2-6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CASSDNSGANVLTF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193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(0,0076)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415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(0,0150)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TGTGCCAGCAGC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GCTT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TAGGGGG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CGCGG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GCACCGGGGAGCTGTTTTTT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TRBV9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CASSALGGAGTGELFF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153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(0,0060)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319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(0,0115)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TGCAGCGT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</a:t>
                      </a: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ACAGGGGG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CACTAATGAAAAACTGTTTTTT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TRBV29-1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TRBJ1-4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CSVGTGGTNEKLFF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247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(0,0097)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179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(0,0065)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TGTGCCAGCAGCT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TGGA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GGGGACTAGCGGGAGG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TTACAATGAGCAGTTCTTC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TRBV7-2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TRBD2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TRBJ2-1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CASSLEGTSGRYYNEQFF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166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(0,0065)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245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(0,0088)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TGTGCCAGCA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GCT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CGGACAGG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AAGCAATCAGCCCCAGCATTTT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TRBV12-4, TRBV12-3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TRBD1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TRBJ1-5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CASSSDRESNQPQHF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194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(0,0074)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179</a:t>
                      </a:r>
                      <a:r>
                        <a:rPr kumimoji="0" lang="ru-RU" altLang="ru-RU" sz="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(0,0065)</a:t>
                      </a:r>
                      <a:endParaRPr kumimoji="0" lang="ru-RU" alt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58550" name="Group 2090"/>
          <p:cNvGrpSpPr>
            <a:grpSpLocks/>
          </p:cNvGrpSpPr>
          <p:nvPr/>
        </p:nvGrpSpPr>
        <p:grpSpPr bwMode="auto">
          <a:xfrm>
            <a:off x="5795963" y="1292225"/>
            <a:ext cx="3024187" cy="1704975"/>
            <a:chOff x="3651" y="814"/>
            <a:chExt cx="1905" cy="1074"/>
          </a:xfrm>
        </p:grpSpPr>
        <p:pic>
          <p:nvPicPr>
            <p:cNvPr id="58553" name="Picture 1093" descr="Fig3-alphabet-v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814"/>
              <a:ext cx="1270" cy="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554" name="Text Box 2089"/>
            <p:cNvSpPr txBox="1">
              <a:spLocks noChangeArrowheads="1"/>
            </p:cNvSpPr>
            <p:nvPr/>
          </p:nvSpPr>
          <p:spPr bwMode="auto">
            <a:xfrm>
              <a:off x="3651" y="1657"/>
              <a:ext cx="1905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50000"/>
                </a:lnSpc>
              </a:pPr>
              <a:r>
                <a:rPr lang="ru-RU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Т-клеточные репертуары близнецовых пар не отличаются</a:t>
              </a:r>
              <a:r>
                <a:rPr lang="en-US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</a:p>
            <a:p>
              <a:pPr eaLnBrk="1" hangingPunct="1">
                <a:lnSpc>
                  <a:spcPct val="50000"/>
                </a:lnSpc>
              </a:pPr>
              <a:r>
                <a:rPr lang="ru-RU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от пар неродственных индивидов по числу совпадений</a:t>
              </a:r>
              <a:r>
                <a:rPr lang="en-US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ru-RU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в</a:t>
              </a:r>
              <a:r>
                <a:rPr lang="en-US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ru-RU" altLang="ru-RU" sz="900" dirty="0" err="1">
                  <a:solidFill>
                    <a:srgbClr val="000000"/>
                  </a:solidFill>
                  <a:latin typeface="Times New Roman" pitchFamily="18" charset="0"/>
                </a:rPr>
                <a:t>клональном</a:t>
              </a:r>
              <a:r>
                <a:rPr lang="ru-RU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 разнообразии</a:t>
              </a:r>
              <a:r>
                <a:rPr lang="en-US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ru-RU" altLang="ru-RU" sz="900" dirty="0">
                  <a:solidFill>
                    <a:srgbClr val="000000"/>
                  </a:solidFill>
                  <a:latin typeface="Times New Roman" pitchFamily="18" charset="0"/>
                </a:rPr>
                <a:t>общего пула Т-лимфоцитов</a:t>
              </a:r>
              <a:r>
                <a:rPr lang="ru-RU" altLang="ru-RU" dirty="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58551" name="Text Box 2091"/>
          <p:cNvSpPr txBox="1">
            <a:spLocks noChangeArrowheads="1"/>
          </p:cNvSpPr>
          <p:nvPr/>
        </p:nvSpPr>
        <p:spPr bwMode="auto">
          <a:xfrm>
            <a:off x="5632450" y="5937250"/>
            <a:ext cx="3116263" cy="7762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rgbClr val="000000"/>
                </a:solidFill>
                <a:latin typeface="Times New Roman" pitchFamily="18" charset="0"/>
              </a:rPr>
              <a:t>функционально активная часть репертуаров у монозиготных близнецов значительно обогащена клонами Т-лимфоцитов,  идентичными по структуре антиген-распознающих участков ТКР</a:t>
            </a:r>
            <a:r>
              <a:rPr lang="ru-RU" alt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8552" name="Text Box 2092"/>
          <p:cNvSpPr txBox="1">
            <a:spLocks noChangeArrowheads="1"/>
          </p:cNvSpPr>
          <p:nvPr/>
        </p:nvSpPr>
        <p:spPr bwMode="auto">
          <a:xfrm>
            <a:off x="250825" y="6237288"/>
            <a:ext cx="4757738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rgbClr val="000000"/>
                </a:solidFill>
                <a:latin typeface="Times New Roman" pitchFamily="18" charset="0"/>
              </a:rPr>
              <a:t>Идентичные у близнецов Т-клоны  равновысоко представлены вкаждом из пары репертуаров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>
          <a:xfrm>
            <a:off x="292100" y="274638"/>
            <a:ext cx="86360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молекулярных основ эмбриогенеза 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(рук. А.Г. Зарайский)</a:t>
            </a:r>
          </a:p>
        </p:txBody>
      </p:sp>
      <p:pic>
        <p:nvPicPr>
          <p:cNvPr id="593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1975" y="2178050"/>
            <a:ext cx="5200650" cy="390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396" name="Прямоугольник 3"/>
          <p:cNvSpPr>
            <a:spLocks noChangeArrowheads="1"/>
          </p:cNvSpPr>
          <p:nvPr/>
        </p:nvSpPr>
        <p:spPr bwMode="auto">
          <a:xfrm>
            <a:off x="508000" y="1255713"/>
            <a:ext cx="78486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</a:rPr>
              <a:t>Впервые установлено, что секретируемые белки семейства Ag1 присутствуют только у низших позвоночных (рыбы, амфибии), но отсутствуют у высших (рептилии, птицы, млекопитающие).</a:t>
            </a:r>
          </a:p>
        </p:txBody>
      </p:sp>
      <p:sp>
        <p:nvSpPr>
          <p:cNvPr id="59397" name="Прямоугольник 1"/>
          <p:cNvSpPr>
            <a:spLocks noChangeArrowheads="1"/>
          </p:cNvSpPr>
          <p:nvPr/>
        </p:nvSpPr>
        <p:spPr bwMode="auto">
          <a:xfrm>
            <a:off x="508000" y="6213475"/>
            <a:ext cx="8420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ru-RU" sz="1200" dirty="0" err="1"/>
              <a:t>Ivanova</a:t>
            </a:r>
            <a:r>
              <a:rPr lang="en-US" altLang="ru-RU" sz="1200" dirty="0"/>
              <a:t> A.S., </a:t>
            </a:r>
            <a:r>
              <a:rPr lang="en-US" altLang="ru-RU" sz="1200" dirty="0" err="1"/>
              <a:t>Tereshina</a:t>
            </a:r>
            <a:r>
              <a:rPr lang="en-US" altLang="ru-RU" sz="1200" dirty="0"/>
              <a:t> M.V., </a:t>
            </a:r>
            <a:r>
              <a:rPr lang="en-US" altLang="ru-RU" sz="1200" dirty="0" err="1"/>
              <a:t>Ermakova</a:t>
            </a:r>
            <a:r>
              <a:rPr lang="en-US" altLang="ru-RU" sz="1200" dirty="0"/>
              <a:t> G.V., </a:t>
            </a:r>
            <a:r>
              <a:rPr lang="en-US" altLang="ru-RU" sz="1200" dirty="0" err="1"/>
              <a:t>Belousov</a:t>
            </a:r>
            <a:r>
              <a:rPr lang="en-US" altLang="ru-RU" sz="1200" dirty="0"/>
              <a:t> V.V. </a:t>
            </a:r>
            <a:r>
              <a:rPr lang="en-US" altLang="ru-RU" sz="1200" dirty="0" err="1"/>
              <a:t>Zaraisky</a:t>
            </a:r>
            <a:r>
              <a:rPr lang="en-US" altLang="ru-RU" sz="1200" dirty="0"/>
              <a:t> A.G. </a:t>
            </a:r>
            <a:r>
              <a:rPr lang="en-US" altLang="ru-RU" sz="1200" dirty="0" err="1"/>
              <a:t>Agr</a:t>
            </a:r>
            <a:r>
              <a:rPr lang="en-US" altLang="ru-RU" sz="1200" dirty="0"/>
              <a:t> genes, missing in amniotes, are involved in the body appendages regeneration in frog tadpoles.  </a:t>
            </a:r>
            <a:r>
              <a:rPr lang="en-US" altLang="ru-RU" sz="1200" b="1" dirty="0"/>
              <a:t>Scientific Reports</a:t>
            </a:r>
            <a:r>
              <a:rPr lang="en-US" altLang="ru-RU" sz="1200" dirty="0"/>
              <a:t>, 2013, 3, 1279.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>
          <a:xfrm>
            <a:off x="457200" y="495300"/>
            <a:ext cx="8229600" cy="330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Группа лесной биотехнологии (рук. К.А.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Шестибратов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60419" name="Объект 2"/>
          <p:cNvSpPr>
            <a:spLocks noGrp="1"/>
          </p:cNvSpPr>
          <p:nvPr>
            <p:ph idx="1"/>
          </p:nvPr>
        </p:nvSpPr>
        <p:spPr>
          <a:xfrm>
            <a:off x="457200" y="825500"/>
            <a:ext cx="8229600" cy="50085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altLang="ru-RU" sz="1600" dirty="0" smtClean="0">
                <a:latin typeface="Calibri" panose="020F0502020204030204" pitchFamily="34" charset="0"/>
              </a:rPr>
              <a:t>Завершены испытания </a:t>
            </a:r>
            <a:r>
              <a:rPr lang="ru-RU" altLang="ru-RU" sz="1600" dirty="0" err="1" smtClean="0">
                <a:latin typeface="Calibri" panose="020F0502020204030204" pitchFamily="34" charset="0"/>
              </a:rPr>
              <a:t>трансгенных</a:t>
            </a:r>
            <a:r>
              <a:rPr lang="ru-RU" altLang="ru-RU" sz="1600" dirty="0" smtClean="0">
                <a:latin typeface="Calibri" panose="020F0502020204030204" pitchFamily="34" charset="0"/>
              </a:rPr>
              <a:t> форм осины </a:t>
            </a:r>
            <a:r>
              <a:rPr lang="ru-RU" altLang="ru-RU" sz="1600" i="1" dirty="0" err="1" smtClean="0">
                <a:latin typeface="Calibri" panose="020F0502020204030204" pitchFamily="34" charset="0"/>
              </a:rPr>
              <a:t>Populus</a:t>
            </a:r>
            <a:r>
              <a:rPr lang="ru-RU" altLang="ru-RU" sz="1600" i="1" dirty="0" smtClean="0">
                <a:latin typeface="Calibri" panose="020F0502020204030204" pitchFamily="34" charset="0"/>
              </a:rPr>
              <a:t> </a:t>
            </a:r>
            <a:r>
              <a:rPr lang="ru-RU" altLang="ru-RU" sz="1600" i="1" dirty="0" err="1" smtClean="0">
                <a:latin typeface="Calibri" panose="020F0502020204030204" pitchFamily="34" charset="0"/>
              </a:rPr>
              <a:t>tremula</a:t>
            </a:r>
            <a:r>
              <a:rPr lang="ru-RU" altLang="ru-RU" sz="1600" i="1" dirty="0" smtClean="0">
                <a:latin typeface="Calibri" panose="020F0502020204030204" pitchFamily="34" charset="0"/>
              </a:rPr>
              <a:t> </a:t>
            </a:r>
            <a:r>
              <a:rPr lang="ru-RU" altLang="ru-RU" sz="1600" dirty="0" smtClean="0">
                <a:latin typeface="Calibri" panose="020F0502020204030204" pitchFamily="34" charset="0"/>
              </a:rPr>
              <a:t>с </a:t>
            </a:r>
            <a:r>
              <a:rPr lang="ru-RU" altLang="ru-RU" sz="1600" dirty="0" err="1" smtClean="0">
                <a:latin typeface="Calibri" panose="020F0502020204030204" pitchFamily="34" charset="0"/>
              </a:rPr>
              <a:t>суперэкспрессией</a:t>
            </a:r>
            <a:r>
              <a:rPr lang="ru-RU" altLang="ru-RU" sz="1600" dirty="0" smtClean="0">
                <a:latin typeface="Calibri" panose="020F0502020204030204" pitchFamily="34" charset="0"/>
              </a:rPr>
              <a:t> гена </a:t>
            </a:r>
            <a:r>
              <a:rPr lang="ru-RU" altLang="ru-RU" sz="1600" dirty="0" err="1" smtClean="0">
                <a:latin typeface="Calibri" panose="020F0502020204030204" pitchFamily="34" charset="0"/>
              </a:rPr>
              <a:t>глутаминсинтетазы</a:t>
            </a:r>
            <a:r>
              <a:rPr lang="ru-RU" altLang="ru-RU" sz="1600" dirty="0" smtClean="0">
                <a:latin typeface="Calibri" panose="020F0502020204030204" pitchFamily="34" charset="0"/>
              </a:rPr>
              <a:t> GS1 из сосны.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81175" y="1549400"/>
          <a:ext cx="5581650" cy="439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2159"/>
                <a:gridCol w="1170572"/>
                <a:gridCol w="1350317"/>
                <a:gridCol w="1438602"/>
              </a:tblGrid>
              <a:tr h="512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Параметр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Контроль </a:t>
                      </a:r>
                      <a:r>
                        <a:rPr lang="en-US" sz="1200" dirty="0">
                          <a:effectLst/>
                        </a:rPr>
                        <a:t>PtV22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PtV22XGS(8)2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PtV22IXGS(6)8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</a:tr>
              <a:tr h="301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Реакция на РРТ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</a:tr>
              <a:tr h="512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Содержание целлюлозы,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29,6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33,3 (ув. на 11,2%)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33,6 (ув. на 11,3%)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</a:tr>
              <a:tr h="512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Содержание лигнинов,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33,6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30,8 (сн. на 8,4%)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30,8 (сн. на 8,4%)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</a:tr>
              <a:tr h="512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Содержание азота во флоэме, 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0,88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0,94 (ув. на 6,8 %)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0,97 (ув. на 10,2%)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</a:tr>
              <a:tr h="512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Высота, см (3-летние растения)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136,3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167,8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</a:tr>
              <a:tr h="512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Объем стволовой части, см3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37,8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45,9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53,1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</a:tr>
              <a:tr h="512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Ширина либриформа, мкм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17,3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32,6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42,9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</a:tr>
              <a:tr h="512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Толщина стенки либриформа, мкм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6,3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30" marR="91430" marT="45727" marB="45727" anchor="ctr"/>
                </a:tc>
              </a:tr>
            </a:tbl>
          </a:graphicData>
        </a:graphic>
      </p:graphicFrame>
      <p:sp>
        <p:nvSpPr>
          <p:cNvPr id="60472" name="Прямоугольник 1"/>
          <p:cNvSpPr>
            <a:spLocks noChangeArrowheads="1"/>
          </p:cNvSpPr>
          <p:nvPr/>
        </p:nvSpPr>
        <p:spPr bwMode="auto">
          <a:xfrm>
            <a:off x="711200" y="6157913"/>
            <a:ext cx="797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200" dirty="0"/>
              <a:t>Лебедев В.Г.,  </a:t>
            </a:r>
            <a:r>
              <a:rPr lang="ru-RU" altLang="ru-RU" sz="1200" dirty="0" err="1"/>
              <a:t>Шестибратов</a:t>
            </a:r>
            <a:r>
              <a:rPr lang="ru-RU" altLang="ru-RU" sz="1200" dirty="0"/>
              <a:t> К.А. </a:t>
            </a:r>
            <a:r>
              <a:rPr lang="ru-RU" altLang="ru-RU" sz="1200" dirty="0" err="1"/>
              <a:t>Трансгенное</a:t>
            </a:r>
            <a:r>
              <a:rPr lang="ru-RU" altLang="ru-RU" sz="1200" dirty="0"/>
              <a:t> растение осины с повышенной продуктивностью и модифицированной древесиной. Заявка на изобретение № 2013149030. Приоритет от 05.11.2013.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>
          <a:xfrm>
            <a:off x="127000" y="406400"/>
            <a:ext cx="8851900" cy="431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Лаборатория механизмов генной экспрессии ( рук. Г.В.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Шпаковский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61443" name="Объект 2"/>
          <p:cNvSpPr>
            <a:spLocks noGrp="1"/>
          </p:cNvSpPr>
          <p:nvPr>
            <p:ph idx="1"/>
          </p:nvPr>
        </p:nvSpPr>
        <p:spPr>
          <a:xfrm>
            <a:off x="254000" y="838200"/>
            <a:ext cx="8724900" cy="19177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Впервые найдены белковые партнёры специфичных для человека </a:t>
            </a:r>
            <a:r>
              <a:rPr lang="ru-RU" alt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изоформ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hRPB11b</a:t>
            </a:r>
            <a:r>
              <a:rPr lang="el-GR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hRPB11с</a:t>
            </a:r>
            <a:r>
              <a:rPr lang="el-GR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субъединицы  РНК-полимеразы II POLR2J (hRPB11) в нервной и лимфоидной тканях </a:t>
            </a:r>
            <a:r>
              <a:rPr lang="ru-RU" alt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Homo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sapiens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Среди белков-партнёров сходных между собой </a:t>
            </a:r>
            <a:r>
              <a:rPr lang="ru-RU" alt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изоформ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hRPB11b</a:t>
            </a:r>
            <a:r>
              <a:rPr lang="el-GR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hRPB11c</a:t>
            </a:r>
            <a:r>
              <a:rPr lang="el-GR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(116 </a:t>
            </a:r>
            <a:r>
              <a:rPr lang="ru-RU" alt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а.о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.) обнаружены субъединица РНК-полимеразы II hRPB6 и ряд белков, участвующих в биогенезе и регуляции функционирования </a:t>
            </a:r>
            <a:r>
              <a:rPr lang="ru-RU" alt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siRNAs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(Y14 [RBM8A], DCAF, EIF6, RPS3A), в том числе новый, ранее не описанный вариант ядерной </a:t>
            </a:r>
            <a:r>
              <a:rPr lang="ru-RU" alt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рибонуклеазы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III DROSHPA, что указывает на существование у </a:t>
            </a:r>
            <a:r>
              <a:rPr lang="ru-RU" altLang="ru-RU" sz="1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Homo</a:t>
            </a:r>
            <a:r>
              <a:rPr lang="ru-RU" altLang="ru-RU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sapiens</a:t>
            </a:r>
            <a:r>
              <a:rPr lang="ru-RU" altLang="ru-RU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нового, особого типа сопряжения процессов транскрипции и РНК-интерференции.</a:t>
            </a:r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2489200"/>
            <a:ext cx="7635031" cy="346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45" name="Прямоугольник 4"/>
          <p:cNvSpPr>
            <a:spLocks noChangeArrowheads="1"/>
          </p:cNvSpPr>
          <p:nvPr/>
        </p:nvSpPr>
        <p:spPr bwMode="auto">
          <a:xfrm>
            <a:off x="609600" y="6056313"/>
            <a:ext cx="8369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200" dirty="0" err="1"/>
              <a:t>Шематорова</a:t>
            </a:r>
            <a:r>
              <a:rPr lang="ru-RU" altLang="ru-RU" sz="1200" dirty="0"/>
              <a:t> Е.К., </a:t>
            </a:r>
            <a:r>
              <a:rPr lang="ru-RU" altLang="ru-RU" sz="1200" dirty="0" err="1"/>
              <a:t>Шпаковский</a:t>
            </a:r>
            <a:r>
              <a:rPr lang="ru-RU" altLang="ru-RU" sz="1200" dirty="0"/>
              <a:t> Д.Г., </a:t>
            </a:r>
            <a:r>
              <a:rPr lang="ru-RU" altLang="ru-RU" sz="1200" dirty="0" err="1"/>
              <a:t>Шпаковский</a:t>
            </a:r>
            <a:r>
              <a:rPr lang="ru-RU" altLang="ru-RU" sz="1200" dirty="0"/>
              <a:t> Г.В.  «Новые комплексы генной экспрессии и их роль в возникновении и эволюции рода </a:t>
            </a:r>
            <a:r>
              <a:rPr lang="ru-RU" altLang="ru-RU" sz="1200" dirty="0" err="1"/>
              <a:t>Homo</a:t>
            </a:r>
            <a:r>
              <a:rPr lang="ru-RU" altLang="ru-RU" sz="1200" dirty="0"/>
              <a:t>»; </a:t>
            </a:r>
            <a:r>
              <a:rPr lang="ru-RU" altLang="ru-RU" sz="1200" b="1" dirty="0"/>
              <a:t>Цитология</a:t>
            </a:r>
            <a:r>
              <a:rPr lang="ru-RU" altLang="ru-RU" sz="1200" dirty="0"/>
              <a:t>, 2013, </a:t>
            </a:r>
            <a:r>
              <a:rPr lang="en-US" altLang="ru-RU" sz="1200" dirty="0"/>
              <a:t> </a:t>
            </a:r>
            <a:r>
              <a:rPr lang="ru-RU" altLang="ru-RU" sz="1200" dirty="0"/>
              <a:t>т. 55, № 3, с. 172-177; </a:t>
            </a:r>
            <a:r>
              <a:rPr lang="ru-RU" altLang="ru-RU" sz="1200" b="1" dirty="0" err="1"/>
              <a:t>Cell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and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Tissue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Biology</a:t>
            </a:r>
            <a:r>
              <a:rPr lang="ru-RU" altLang="ru-RU" sz="1200" dirty="0"/>
              <a:t>, 2013, v. 7, </a:t>
            </a:r>
            <a:r>
              <a:rPr lang="ru-RU" altLang="ru-RU" sz="1200" dirty="0" err="1"/>
              <a:t>No</a:t>
            </a:r>
            <a:r>
              <a:rPr lang="ru-RU" altLang="ru-RU" sz="1200" dirty="0"/>
              <a:t>. 4, </a:t>
            </a:r>
            <a:r>
              <a:rPr lang="ru-RU" altLang="ru-RU" sz="1200" dirty="0" err="1"/>
              <a:t>pp</a:t>
            </a:r>
            <a:r>
              <a:rPr lang="ru-RU" altLang="ru-RU" sz="1200" dirty="0"/>
              <a:t>. 314–319.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Группа химии пептидов </a:t>
            </a:r>
            <a:b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(рук. </a:t>
            </a:r>
            <a:r>
              <a:rPr lang="ru-RU" alt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И.Л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. Родионов)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1524000"/>
            <a:ext cx="8534400" cy="5461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ru-RU" sz="17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Разработан метод синтеза амидной формы пептида HLDF-6. </a:t>
            </a:r>
            <a:r>
              <a:rPr lang="ru-RU" sz="17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Ретросинтеческий</a:t>
            </a:r>
            <a:r>
              <a:rPr lang="ru-RU" sz="17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анализ разработанного метода синтеза представлен на схеме 1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ru-RU" sz="1800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/>
          </a:p>
        </p:txBody>
      </p:sp>
      <p:pic>
        <p:nvPicPr>
          <p:cNvPr id="624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222500"/>
            <a:ext cx="6445250" cy="332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69" name="Прямоугольник 3"/>
          <p:cNvSpPr>
            <a:spLocks noChangeArrowheads="1"/>
          </p:cNvSpPr>
          <p:nvPr/>
        </p:nvSpPr>
        <p:spPr bwMode="auto">
          <a:xfrm>
            <a:off x="6927850" y="2627313"/>
            <a:ext cx="21145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400" dirty="0" err="1">
                <a:solidFill>
                  <a:srgbClr val="002060"/>
                </a:solidFill>
              </a:rPr>
              <a:t>Ретросинтетический</a:t>
            </a:r>
            <a:r>
              <a:rPr lang="ru-RU" altLang="ru-RU" sz="1400" dirty="0">
                <a:solidFill>
                  <a:srgbClr val="002060"/>
                </a:solidFill>
              </a:rPr>
              <a:t> анализ целевого продукта, амидной формы пептида HLDF-6. Основные пути расчленения молекулы показаны волнистыми линиями и обозначены (a) и (b). </a:t>
            </a:r>
          </a:p>
        </p:txBody>
      </p:sp>
      <p:sp>
        <p:nvSpPr>
          <p:cNvPr id="62470" name="Прямоугольник 4"/>
          <p:cNvSpPr>
            <a:spLocks noChangeArrowheads="1"/>
          </p:cNvSpPr>
          <p:nvPr/>
        </p:nvSpPr>
        <p:spPr bwMode="auto">
          <a:xfrm>
            <a:off x="546100" y="5976143"/>
            <a:ext cx="8140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ru-RU" sz="1200" dirty="0"/>
              <a:t>Formation of Truncated Peptide by-Products via Sequence-specific </a:t>
            </a:r>
            <a:r>
              <a:rPr lang="en-US" altLang="ru-RU" sz="1200" dirty="0" err="1"/>
              <a:t>Formyl</a:t>
            </a:r>
            <a:r>
              <a:rPr lang="en-US" altLang="ru-RU" sz="1200" dirty="0"/>
              <a:t> Group Transfer from </a:t>
            </a:r>
            <a:r>
              <a:rPr lang="en-US" altLang="ru-RU" sz="1200" dirty="0" err="1"/>
              <a:t>Trp</a:t>
            </a:r>
            <a:r>
              <a:rPr lang="en-US" altLang="ru-RU" sz="1200" dirty="0"/>
              <a:t>(For) Residues to N in the Course of </a:t>
            </a:r>
            <a:r>
              <a:rPr lang="en-US" altLang="ru-RU" sz="1200" dirty="0" err="1"/>
              <a:t>Boc</a:t>
            </a:r>
            <a:r>
              <a:rPr lang="en-US" altLang="ru-RU" sz="1200" dirty="0"/>
              <a:t>-SPPS / V. N. </a:t>
            </a:r>
            <a:r>
              <a:rPr lang="en-US" altLang="ru-RU" sz="1200" dirty="0" err="1"/>
              <a:t>Azev</a:t>
            </a:r>
            <a:r>
              <a:rPr lang="en-US" altLang="ru-RU" sz="1200" dirty="0"/>
              <a:t>, L. G. </a:t>
            </a:r>
            <a:r>
              <a:rPr lang="en-US" altLang="ru-RU" sz="1200" dirty="0" err="1"/>
              <a:t>Mustaeva</a:t>
            </a:r>
            <a:r>
              <a:rPr lang="en-US" altLang="ru-RU" sz="1200" dirty="0"/>
              <a:t>, E. Y. </a:t>
            </a:r>
            <a:r>
              <a:rPr lang="en-US" altLang="ru-RU" sz="1200" dirty="0" err="1"/>
              <a:t>Gorbunova</a:t>
            </a:r>
            <a:r>
              <a:rPr lang="en-US" altLang="ru-RU" sz="1200" dirty="0"/>
              <a:t> et al. // </a:t>
            </a:r>
            <a:r>
              <a:rPr lang="en-US" altLang="ru-RU" sz="1200" b="1" dirty="0"/>
              <a:t>Journal of Peptide Science</a:t>
            </a:r>
            <a:r>
              <a:rPr lang="en-US" altLang="ru-RU" sz="1200" dirty="0"/>
              <a:t>. 2013. Vol. 19, no. 10. P. 607-612.</a:t>
            </a:r>
            <a:endParaRPr lang="ru-RU" alt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Анализ публикационной активности </a:t>
            </a:r>
            <a:br>
              <a:rPr lang="ru-RU" sz="6000" dirty="0" smtClean="0">
                <a:solidFill>
                  <a:srgbClr val="FFC000"/>
                </a:solidFill>
                <a:latin typeface="Cambria" panose="02040503050406030204" pitchFamily="18" charset="0"/>
              </a:rPr>
            </a:br>
            <a:r>
              <a:rPr lang="ru-RU" sz="6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в 2013 году</a:t>
            </a:r>
            <a:endParaRPr lang="ru-RU" sz="600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765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57"/>
            <a:ext cx="9144000" cy="64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272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57"/>
            <a:ext cx="9144000" cy="64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89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57"/>
            <a:ext cx="9144000" cy="64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48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Рейтинг публикаций лабораторий с общим 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IF</a:t>
            </a: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&gt;</a:t>
            </a: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20</a:t>
            </a:r>
            <a:endParaRPr lang="ru-RU" sz="28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5689329"/>
              </p:ext>
            </p:extLst>
          </p:nvPr>
        </p:nvGraphicFramePr>
        <p:xfrm>
          <a:off x="179512" y="1412776"/>
          <a:ext cx="878497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9218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Рейтинг публикаций лабораторий </a:t>
            </a:r>
            <a:b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со средним индивидуальным 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IF</a:t>
            </a: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&gt;</a:t>
            </a: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2,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0</a:t>
            </a:r>
            <a:endParaRPr lang="ru-RU" sz="28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539378"/>
              </p:ext>
            </p:extLst>
          </p:nvPr>
        </p:nvGraphicFramePr>
        <p:xfrm>
          <a:off x="850106" y="1633537"/>
          <a:ext cx="7443787" cy="472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5089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Публикации в журналах с </a:t>
            </a:r>
            <a:r>
              <a:rPr lang="en-US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IF&gt;9</a:t>
            </a:r>
            <a:endParaRPr lang="ru-RU" sz="36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Опубликовано в 2013 году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  <a:t>: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18 статей</a:t>
            </a: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 </a:t>
            </a: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IF&gt;9</a:t>
            </a:r>
            <a:endParaRPr lang="ru-RU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Суммарный 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IF 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по 18 статьям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: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282</a:t>
            </a:r>
          </a:p>
          <a:p>
            <a:pPr marL="377100" indent="0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77100" indent="0">
              <a:buNone/>
            </a:pPr>
            <a:r>
              <a:rPr lang="ru-RU" sz="21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Журнал				</a:t>
            </a:r>
            <a:r>
              <a:rPr lang="en-US" sz="21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IF		</a:t>
            </a:r>
            <a:r>
              <a:rPr lang="ru-RU" sz="21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Кол-во</a:t>
            </a:r>
            <a:r>
              <a:rPr lang="en-US" sz="21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sz="21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статей</a:t>
            </a:r>
          </a:p>
          <a:p>
            <a:pPr marL="720000">
              <a:buFont typeface="Wingdings" pitchFamily="2" charset="2"/>
              <a:buChar char="§"/>
            </a:pPr>
            <a:r>
              <a:rPr lang="ru-RU" sz="21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Nature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			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36,28		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</a:p>
          <a:p>
            <a:pPr marL="720000">
              <a:buFont typeface="Wingdings" pitchFamily="2" charset="2"/>
              <a:buChar char="§"/>
            </a:pPr>
            <a:r>
              <a:rPr lang="ru-RU" sz="21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Nat</a:t>
            </a:r>
            <a:r>
              <a:rPr lang="en-US" sz="21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ure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sz="21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Med</a:t>
            </a:r>
            <a:r>
              <a:rPr lang="en-US" sz="21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icine</a:t>
            </a: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		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24,302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1</a:t>
            </a:r>
          </a:p>
          <a:p>
            <a:pPr marL="720000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Nature Methods 		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23,565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1</a:t>
            </a:r>
          </a:p>
          <a:p>
            <a:pPr marL="720000">
              <a:buFont typeface="Wingdings" pitchFamily="2" charset="2"/>
              <a:buChar char="§"/>
            </a:pPr>
            <a:r>
              <a:rPr lang="ru-RU" sz="21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Acta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sz="21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Crystallographica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	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14,103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4</a:t>
            </a:r>
          </a:p>
          <a:p>
            <a:pPr marL="720000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ACS Nano 			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12,062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3</a:t>
            </a:r>
          </a:p>
          <a:p>
            <a:pPr marL="720000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J. Amer. Chem. Soc. 		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10,677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1</a:t>
            </a:r>
            <a:endParaRPr lang="en-US" sz="21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720000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Nature </a:t>
            </a:r>
            <a:r>
              <a:rPr lang="en-US" sz="2100" dirty="0">
                <a:solidFill>
                  <a:srgbClr val="C00000"/>
                </a:solidFill>
                <a:latin typeface="Calibri" panose="020F0502020204030204" pitchFamily="34" charset="0"/>
              </a:rPr>
              <a:t>Communications </a:t>
            </a: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	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10,015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1</a:t>
            </a:r>
            <a:endParaRPr lang="en-US" sz="21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720000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Proc. Natl. Acad. Sci. U. S. A. 	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9,737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3</a:t>
            </a:r>
          </a:p>
          <a:p>
            <a:pPr marL="720000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Trends </a:t>
            </a:r>
            <a:r>
              <a:rPr lang="en-US" sz="2100" dirty="0">
                <a:solidFill>
                  <a:srgbClr val="C00000"/>
                </a:solidFill>
                <a:latin typeface="Calibri" panose="020F0502020204030204" pitchFamily="34" charset="0"/>
              </a:rPr>
              <a:t>Mol. </a:t>
            </a: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Med. 		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9,571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1</a:t>
            </a:r>
          </a:p>
          <a:p>
            <a:pPr marL="720000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Ann. Rheum. </a:t>
            </a:r>
            <a:r>
              <a:rPr lang="en-US" sz="2100" dirty="0">
                <a:solidFill>
                  <a:srgbClr val="C00000"/>
                </a:solidFill>
                <a:latin typeface="Calibri" panose="020F0502020204030204" pitchFamily="34" charset="0"/>
              </a:rPr>
              <a:t>Dis. </a:t>
            </a:r>
            <a:r>
              <a:rPr lang="en-US" sz="21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			</a:t>
            </a:r>
            <a:r>
              <a:rPr lang="en-US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9,111</a:t>
            </a:r>
            <a:r>
              <a:rPr lang="ru-RU" sz="21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		1</a:t>
            </a:r>
            <a:endParaRPr lang="ru-RU" sz="21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79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0" y="292100"/>
            <a:ext cx="2654300" cy="16637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Публикации </a:t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в журналах </a:t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 </a:t>
            </a:r>
            <a:r>
              <a:rPr lang="en-US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IF&gt;9</a:t>
            </a:r>
            <a:endParaRPr lang="ru-RU" sz="36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1200" y="5200472"/>
            <a:ext cx="187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Красным отмечены публикации, в которых сотрудник данной лаборатории является первым </a:t>
            </a:r>
            <a:r>
              <a:rPr lang="ru-RU" sz="1200" dirty="0" smtClean="0"/>
              <a:t>и/или </a:t>
            </a:r>
            <a:r>
              <a:rPr lang="ru-RU" sz="1200" dirty="0"/>
              <a:t>последним автором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в </a:t>
            </a:r>
            <a:r>
              <a:rPr lang="ru-RU" sz="1200" dirty="0"/>
              <a:t>статье.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6" t="13468" r="29861" b="6986"/>
          <a:stretch/>
        </p:blipFill>
        <p:spPr>
          <a:xfrm>
            <a:off x="15522" y="480326"/>
            <a:ext cx="6270978" cy="631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882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0070C0"/>
                </a:solidFill>
              </a:rPr>
              <a:t>ВОПРОСЫ ФИНАНСИРОВАНИЯ </a:t>
            </a:r>
            <a:r>
              <a:rPr lang="ru-RU" sz="2400" dirty="0" smtClean="0">
                <a:solidFill>
                  <a:srgbClr val="0070C0"/>
                </a:solidFill>
              </a:rPr>
              <a:t>НАУКИ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РФФИ </a:t>
            </a:r>
          </a:p>
          <a:p>
            <a:r>
              <a:rPr lang="ru-RU" sz="1800" dirty="0">
                <a:solidFill>
                  <a:srgbClr val="002060"/>
                </a:solidFill>
              </a:rPr>
              <a:t>Регулярный грант – 300-700 </a:t>
            </a:r>
            <a:r>
              <a:rPr lang="ru-RU" sz="1800" dirty="0" err="1">
                <a:solidFill>
                  <a:srgbClr val="002060"/>
                </a:solidFill>
              </a:rPr>
              <a:t>тыс</a:t>
            </a:r>
            <a:r>
              <a:rPr lang="ru-RU" sz="1800" dirty="0">
                <a:solidFill>
                  <a:srgbClr val="002060"/>
                </a:solidFill>
              </a:rPr>
              <a:t> руб.</a:t>
            </a:r>
          </a:p>
          <a:p>
            <a:r>
              <a:rPr lang="ru-RU" sz="1800" dirty="0">
                <a:solidFill>
                  <a:srgbClr val="002060"/>
                </a:solidFill>
              </a:rPr>
              <a:t>ОФИ-М – 1 млн руб. </a:t>
            </a:r>
          </a:p>
          <a:p>
            <a:r>
              <a:rPr lang="ru-RU" sz="1800" dirty="0">
                <a:solidFill>
                  <a:srgbClr val="002060"/>
                </a:solidFill>
              </a:rPr>
              <a:t>КОМФИ – до 3 млн руб..</a:t>
            </a:r>
          </a:p>
          <a:p>
            <a:r>
              <a:rPr lang="ru-RU" sz="1800" dirty="0">
                <a:solidFill>
                  <a:srgbClr val="002060"/>
                </a:solidFill>
              </a:rPr>
              <a:t>Международное сотрудничество (совместные публикации при выполнении) – до 3 млн </a:t>
            </a:r>
            <a:r>
              <a:rPr lang="ru-RU" sz="1800" dirty="0" smtClean="0">
                <a:solidFill>
                  <a:srgbClr val="002060"/>
                </a:solidFill>
              </a:rPr>
              <a:t>руб.</a:t>
            </a:r>
            <a:endParaRPr lang="ru-RU" sz="18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МИНПРОМТОРГ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endParaRPr lang="ru-RU" sz="2400" dirty="0">
              <a:solidFill>
                <a:srgbClr val="002060"/>
              </a:solidFill>
            </a:endParaRPr>
          </a:p>
          <a:p>
            <a:r>
              <a:rPr lang="ru-RU" sz="1800" dirty="0">
                <a:solidFill>
                  <a:srgbClr val="002060"/>
                </a:solidFill>
              </a:rPr>
              <a:t>Грант на доклинические исследования – на 2–3 года 30 млн руб.</a:t>
            </a:r>
          </a:p>
          <a:p>
            <a:r>
              <a:rPr lang="ru-RU" sz="1800" dirty="0">
                <a:solidFill>
                  <a:srgbClr val="002060"/>
                </a:solidFill>
              </a:rPr>
              <a:t>Грант на клинические исследования – 60 млн руб.</a:t>
            </a:r>
          </a:p>
          <a:p>
            <a:r>
              <a:rPr lang="ru-RU" sz="1800" dirty="0">
                <a:solidFill>
                  <a:srgbClr val="002060"/>
                </a:solidFill>
              </a:rPr>
              <a:t>Трансфер технологий – 75 млн руб. 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МИНОБРНАУКИ </a:t>
            </a:r>
          </a:p>
          <a:p>
            <a:r>
              <a:rPr lang="ru-RU" sz="1800" dirty="0">
                <a:solidFill>
                  <a:srgbClr val="002060"/>
                </a:solidFill>
              </a:rPr>
              <a:t>«Зонтики» – по 4–6 млн руб.</a:t>
            </a:r>
          </a:p>
          <a:p>
            <a:r>
              <a:rPr lang="ru-RU" sz="1800" dirty="0" smtClean="0">
                <a:solidFill>
                  <a:srgbClr val="002060"/>
                </a:solidFill>
              </a:rPr>
              <a:t>Мероприятия 1.3</a:t>
            </a:r>
            <a:endParaRPr lang="ru-RU" sz="1800" dirty="0">
              <a:solidFill>
                <a:srgbClr val="002060"/>
              </a:solidFill>
            </a:endParaRPr>
          </a:p>
          <a:p>
            <a:r>
              <a:rPr lang="ru-RU" sz="1800" dirty="0">
                <a:solidFill>
                  <a:srgbClr val="002060"/>
                </a:solidFill>
              </a:rPr>
              <a:t>Большие проекты с хорошими публикациями и </a:t>
            </a:r>
            <a:r>
              <a:rPr lang="ru-RU" sz="1800" dirty="0" err="1">
                <a:solidFill>
                  <a:srgbClr val="002060"/>
                </a:solidFill>
              </a:rPr>
              <a:t>софинансированием</a:t>
            </a:r>
            <a:r>
              <a:rPr lang="ru-RU" sz="1800" dirty="0">
                <a:solidFill>
                  <a:srgbClr val="002060"/>
                </a:solidFill>
              </a:rPr>
              <a:t> – 20–30 млн руб. в год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032000"/>
            <a:ext cx="3008313" cy="4094163"/>
          </a:xfrm>
        </p:spPr>
        <p:txBody>
          <a:bodyPr/>
          <a:lstStyle/>
          <a:p>
            <a:r>
              <a:rPr lang="ru-RU" sz="1800" b="1" dirty="0">
                <a:solidFill>
                  <a:srgbClr val="C00000"/>
                </a:solidFill>
              </a:rPr>
              <a:t>РФФИ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 smtClean="0">
                <a:solidFill>
                  <a:srgbClr val="C00000"/>
                </a:solidFill>
              </a:rPr>
              <a:t/>
            </a:r>
            <a:br>
              <a:rPr lang="ru-RU" sz="1800" dirty="0" smtClean="0">
                <a:solidFill>
                  <a:srgbClr val="C0000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(</a:t>
            </a:r>
            <a:r>
              <a:rPr lang="ru-RU" sz="1800" dirty="0">
                <a:solidFill>
                  <a:srgbClr val="002060"/>
                </a:solidFill>
              </a:rPr>
              <a:t>Оценка при получении гранта по публикациям)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/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МИНПОМТОРГ</a:t>
            </a:r>
            <a:r>
              <a:rPr lang="ru-RU" sz="1800" dirty="0" smtClean="0">
                <a:solidFill>
                  <a:srgbClr val="C00000"/>
                </a:solidFill>
              </a:rPr>
              <a:t> </a:t>
            </a:r>
            <a:br>
              <a:rPr lang="ru-RU" sz="1800" dirty="0" smtClean="0">
                <a:solidFill>
                  <a:srgbClr val="C0000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(</a:t>
            </a:r>
            <a:r>
              <a:rPr lang="ru-RU" sz="1800" dirty="0">
                <a:solidFill>
                  <a:srgbClr val="002060"/>
                </a:solidFill>
              </a:rPr>
              <a:t>Обязательны патенты и желательны иностранные публикации, </a:t>
            </a:r>
            <a:r>
              <a:rPr lang="ru-RU" sz="1800" dirty="0" err="1">
                <a:solidFill>
                  <a:srgbClr val="002060"/>
                </a:solidFill>
              </a:rPr>
              <a:t>oбязательное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софинансирование</a:t>
            </a:r>
            <a:r>
              <a:rPr lang="ru-RU" sz="1800" dirty="0">
                <a:solidFill>
                  <a:srgbClr val="002060"/>
                </a:solidFill>
              </a:rPr>
              <a:t>)</a:t>
            </a:r>
          </a:p>
          <a:p>
            <a:r>
              <a:rPr lang="ru-RU" sz="1800" b="1" dirty="0" smtClean="0">
                <a:solidFill>
                  <a:srgbClr val="C00000"/>
                </a:solidFill>
              </a:rPr>
              <a:t/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МИНОБРНАУКИ</a:t>
            </a:r>
            <a:r>
              <a:rPr lang="ru-RU" sz="1800" dirty="0" smtClean="0">
                <a:solidFill>
                  <a:srgbClr val="C00000"/>
                </a:solidFill>
              </a:rPr>
              <a:t> </a:t>
            </a:r>
            <a:br>
              <a:rPr lang="ru-RU" sz="1800" dirty="0" smtClean="0">
                <a:solidFill>
                  <a:srgbClr val="C0000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(</a:t>
            </a:r>
            <a:r>
              <a:rPr lang="ru-RU" sz="1800" dirty="0">
                <a:solidFill>
                  <a:srgbClr val="002060"/>
                </a:solidFill>
              </a:rPr>
              <a:t>Обязательны публикации с учетом </a:t>
            </a:r>
            <a:r>
              <a:rPr lang="ru-RU" sz="1800" dirty="0" err="1" smtClean="0">
                <a:solidFill>
                  <a:srgbClr val="002060"/>
                </a:solidFill>
              </a:rPr>
              <a:t>импакт</a:t>
            </a:r>
            <a:r>
              <a:rPr lang="ru-RU" sz="1800" dirty="0" smtClean="0">
                <a:solidFill>
                  <a:srgbClr val="002060"/>
                </a:solidFill>
              </a:rPr>
              <a:t>-фактора</a:t>
            </a:r>
            <a:r>
              <a:rPr lang="ru-RU" sz="1800" dirty="0">
                <a:solidFill>
                  <a:srgbClr val="002060"/>
                </a:solidFill>
              </a:rPr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02222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57200"/>
            <a:r>
              <a:rPr lang="ru-RU" sz="3200" dirty="0">
                <a:solidFill>
                  <a:srgbClr val="FFC000"/>
                </a:solidFill>
              </a:rPr>
              <a:t>Сравнение публикационной 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r>
              <a:rPr lang="ru-RU" sz="3200" dirty="0" smtClean="0">
                <a:solidFill>
                  <a:srgbClr val="FFC000"/>
                </a:solidFill>
              </a:rPr>
              <a:t>и </a:t>
            </a:r>
            <a:r>
              <a:rPr lang="ru-RU" sz="3200" dirty="0">
                <a:solidFill>
                  <a:srgbClr val="FFC000"/>
                </a:solidFill>
              </a:rPr>
              <a:t>патентной активности в РФ 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r>
              <a:rPr lang="ru-RU" sz="3200" dirty="0" smtClean="0">
                <a:solidFill>
                  <a:srgbClr val="FFC000"/>
                </a:solidFill>
              </a:rPr>
              <a:t>и </a:t>
            </a:r>
            <a:r>
              <a:rPr lang="ru-RU" sz="3200" dirty="0">
                <a:solidFill>
                  <a:srgbClr val="FFC000"/>
                </a:solidFill>
              </a:rPr>
              <a:t>мире по тематике «биотехнология». 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r>
              <a:rPr lang="ru-RU" sz="3200" dirty="0" smtClean="0">
                <a:solidFill>
                  <a:srgbClr val="FFC000"/>
                </a:solidFill>
              </a:rPr>
              <a:t>Поддержка </a:t>
            </a:r>
            <a:r>
              <a:rPr lang="ru-RU" sz="3200" dirty="0">
                <a:solidFill>
                  <a:srgbClr val="FFC000"/>
                </a:solidFill>
              </a:rPr>
              <a:t>научных 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r>
              <a:rPr lang="ru-RU" sz="3200" dirty="0" smtClean="0">
                <a:solidFill>
                  <a:srgbClr val="FFC000"/>
                </a:solidFill>
              </a:rPr>
              <a:t>и </a:t>
            </a:r>
            <a:r>
              <a:rPr lang="ru-RU" sz="3200" dirty="0">
                <a:solidFill>
                  <a:srgbClr val="FFC000"/>
                </a:solidFill>
              </a:rPr>
              <a:t>венчурных фондов в РФ 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r>
              <a:rPr lang="ru-RU" sz="3200" dirty="0" smtClean="0">
                <a:solidFill>
                  <a:srgbClr val="FFC000"/>
                </a:solidFill>
              </a:rPr>
              <a:t>и </a:t>
            </a:r>
            <a:r>
              <a:rPr lang="ru-RU" sz="3200" dirty="0">
                <a:solidFill>
                  <a:srgbClr val="FFC000"/>
                </a:solidFill>
              </a:rPr>
              <a:t>за рубежом</a:t>
            </a:r>
          </a:p>
        </p:txBody>
      </p:sp>
    </p:spTree>
    <p:extLst>
      <p:ext uri="{BB962C8B-B14F-4D97-AF65-F5344CB8AC3E}">
        <p14:creationId xmlns:p14="http://schemas.microsoft.com/office/powerpoint/2010/main" val="41521371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285750" y="142875"/>
            <a:ext cx="8572500" cy="7080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1pPr>
            <a:lvl2pPr marL="742950" indent="-28575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2pPr>
            <a:lvl3pPr marL="11430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3pPr>
            <a:lvl4pPr marL="16002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4pPr>
            <a:lvl5pPr marL="20574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chemeClr val="bg1"/>
                </a:solidFill>
              </a:rPr>
              <a:t>Динамика публикационной активности в </a:t>
            </a:r>
            <a:r>
              <a:rPr lang="en-US" altLang="ru-RU" sz="2000" b="1">
                <a:solidFill>
                  <a:schemeClr val="bg1"/>
                </a:solidFill>
              </a:rPr>
              <a:t>WoS </a:t>
            </a:r>
            <a:r>
              <a:rPr lang="ru-RU" altLang="ru-RU" sz="2000" b="1">
                <a:solidFill>
                  <a:schemeClr val="bg1"/>
                </a:solidFill>
              </a:rPr>
              <a:t>по приоритетному направлению  «БИОТЕХНОЛОГИИ» в мире и в России</a:t>
            </a:r>
            <a:endParaRPr lang="ru-RU" altLang="ru-RU" sz="2000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3857628"/>
          <a:ext cx="5500726" cy="2811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2143108" y="1071546"/>
          <a:ext cx="5499750" cy="2714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5" name="TextBox 13"/>
          <p:cNvSpPr txBox="1">
            <a:spLocks noChangeArrowheads="1"/>
          </p:cNvSpPr>
          <p:nvPr/>
        </p:nvSpPr>
        <p:spPr bwMode="auto">
          <a:xfrm>
            <a:off x="1214438" y="164306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1pPr>
            <a:lvl2pPr marL="742950" indent="-28575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2pPr>
            <a:lvl3pPr marL="11430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3pPr>
            <a:lvl4pPr marL="16002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4pPr>
            <a:lvl5pPr marL="20574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9pPr>
          </a:lstStyle>
          <a:p>
            <a:pPr algn="ctr" eaLnBrk="1" hangingPunct="1"/>
            <a:r>
              <a:rPr lang="ru-RU" altLang="ru-RU"/>
              <a:t>МИР</a:t>
            </a:r>
          </a:p>
        </p:txBody>
      </p:sp>
      <p:sp>
        <p:nvSpPr>
          <p:cNvPr id="30726" name="TextBox 14"/>
          <p:cNvSpPr txBox="1">
            <a:spLocks noChangeArrowheads="1"/>
          </p:cNvSpPr>
          <p:nvPr/>
        </p:nvSpPr>
        <p:spPr bwMode="auto">
          <a:xfrm>
            <a:off x="1000125" y="4429125"/>
            <a:ext cx="976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1pPr>
            <a:lvl2pPr marL="742950" indent="-28575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2pPr>
            <a:lvl3pPr marL="11430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3pPr>
            <a:lvl4pPr marL="16002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4pPr>
            <a:lvl5pPr marL="20574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ru-RU" altLang="ru-RU"/>
              <a:t>РОССИЯ</a:t>
            </a:r>
          </a:p>
        </p:txBody>
      </p:sp>
    </p:spTree>
    <p:extLst>
      <p:ext uri="{BB962C8B-B14F-4D97-AF65-F5344CB8AC3E}">
        <p14:creationId xmlns:p14="http://schemas.microsoft.com/office/powerpoint/2010/main" val="33854228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Прямоугольник 3"/>
          <p:cNvSpPr>
            <a:spLocks noChangeArrowheads="1"/>
          </p:cNvSpPr>
          <p:nvPr/>
        </p:nvSpPr>
        <p:spPr bwMode="auto">
          <a:xfrm>
            <a:off x="285750" y="142875"/>
            <a:ext cx="8572500" cy="7080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1pPr>
            <a:lvl2pPr marL="742950" indent="-28575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2pPr>
            <a:lvl3pPr marL="11430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3pPr>
            <a:lvl4pPr marL="16002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4pPr>
            <a:lvl5pPr marL="20574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chemeClr val="bg1"/>
                </a:solidFill>
              </a:rPr>
              <a:t>Динамика публикационной активности в </a:t>
            </a:r>
            <a:r>
              <a:rPr lang="en-US" altLang="ru-RU" sz="2000" b="1">
                <a:solidFill>
                  <a:schemeClr val="bg1"/>
                </a:solidFill>
              </a:rPr>
              <a:t>WoS </a:t>
            </a:r>
            <a:r>
              <a:rPr lang="ru-RU" altLang="ru-RU" sz="2000" b="1">
                <a:solidFill>
                  <a:schemeClr val="bg1"/>
                </a:solidFill>
              </a:rPr>
              <a:t>по тематическим областям приоритетного направления  «БИОТЕХНОЛОГИИ» в мире</a:t>
            </a:r>
            <a:endParaRPr lang="ru-RU" altLang="ru-RU" sz="200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642911" y="1333500"/>
          <a:ext cx="8001056" cy="5238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41383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455613" y="574675"/>
            <a:ext cx="8277225" cy="1106488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dirty="0" smtClean="0"/>
              <a:t>Динамика общего количества грантов </a:t>
            </a:r>
            <a:br>
              <a:rPr lang="ru-RU" altLang="ru-RU" sz="2400" dirty="0" smtClean="0"/>
            </a:br>
            <a:r>
              <a:rPr lang="ru-RU" altLang="ru-RU" sz="2400" dirty="0" smtClean="0"/>
              <a:t>(на НИР, стажировки, новые образовательные программы </a:t>
            </a:r>
            <a:br>
              <a:rPr lang="ru-RU" altLang="ru-RU" sz="2400" dirty="0" smtClean="0"/>
            </a:br>
            <a:r>
              <a:rPr lang="ru-RU" altLang="ru-RU" sz="2400" dirty="0" smtClean="0"/>
              <a:t>и пр.) по биотехнологиям* за 2003-2013 гг. 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642910" y="2000240"/>
          <a:ext cx="7858180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796" name="TextBox 6"/>
          <p:cNvSpPr txBox="1">
            <a:spLocks noChangeArrowheads="1"/>
          </p:cNvSpPr>
          <p:nvPr/>
        </p:nvSpPr>
        <p:spPr bwMode="auto">
          <a:xfrm>
            <a:off x="571500" y="5572125"/>
            <a:ext cx="814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1pPr>
            <a:lvl2pPr marL="742950" indent="-28575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2pPr>
            <a:lvl3pPr marL="11430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3pPr>
            <a:lvl4pPr marL="16002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4pPr>
            <a:lvl5pPr marL="20574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ru-RU" altLang="ru-RU"/>
              <a:t>*Включая биотехнологии в фармацевтике, распределение по дате начала проекта</a:t>
            </a:r>
          </a:p>
          <a:p>
            <a:pPr eaLnBrk="1" hangingPunct="1"/>
            <a:r>
              <a:rPr lang="ru-RU" altLang="ru-RU"/>
              <a:t>Поиск по ключевому «</a:t>
            </a:r>
            <a:r>
              <a:rPr lang="en-US" altLang="ru-RU"/>
              <a:t>biotechnolog*</a:t>
            </a:r>
            <a:r>
              <a:rPr lang="ru-RU" altLang="ru-RU"/>
              <a:t>»</a:t>
            </a:r>
            <a:r>
              <a:rPr lang="en-US" altLang="ru-RU"/>
              <a:t> </a:t>
            </a:r>
            <a:r>
              <a:rPr lang="ru-RU" altLang="ru-RU"/>
              <a:t>во всех предметных областях</a:t>
            </a:r>
          </a:p>
        </p:txBody>
      </p:sp>
      <p:sp>
        <p:nvSpPr>
          <p:cNvPr id="33797" name="TextBox 7"/>
          <p:cNvSpPr txBox="1">
            <a:spLocks noChangeArrowheads="1"/>
          </p:cNvSpPr>
          <p:nvPr/>
        </p:nvSpPr>
        <p:spPr bwMode="auto">
          <a:xfrm>
            <a:off x="4714875" y="6357938"/>
            <a:ext cx="44291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1pPr>
            <a:lvl2pPr marL="742950" indent="-28575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2pPr>
            <a:lvl3pPr marL="11430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3pPr>
            <a:lvl4pPr marL="16002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4pPr>
            <a:lvl5pPr marL="20574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ru-RU" altLang="ru-RU" sz="1000"/>
              <a:t>Источник: </a:t>
            </a:r>
            <a:r>
              <a:rPr lang="en-US" altLang="ru-RU" sz="1000"/>
              <a:t>SciVal Funfing</a:t>
            </a:r>
            <a:r>
              <a:rPr lang="ru-RU" altLang="ru-RU" sz="1000"/>
              <a:t>, данные на 20.11.2013 г.</a:t>
            </a:r>
          </a:p>
        </p:txBody>
      </p:sp>
    </p:spTree>
    <p:extLst>
      <p:ext uri="{BB962C8B-B14F-4D97-AF65-F5344CB8AC3E}">
        <p14:creationId xmlns:p14="http://schemas.microsoft.com/office/powerpoint/2010/main" val="25929670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55613" y="473075"/>
            <a:ext cx="8277225" cy="1106488"/>
          </a:xfrm>
        </p:spPr>
        <p:txBody>
          <a:bodyPr>
            <a:noAutofit/>
          </a:bodyPr>
          <a:lstStyle/>
          <a:p>
            <a:r>
              <a:rPr lang="ru-RU" altLang="ru-RU" sz="2000" dirty="0" smtClean="0"/>
              <a:t>Соотношение числа грантов на все виды поддержки  исследований </a:t>
            </a:r>
            <a:br>
              <a:rPr lang="ru-RU" altLang="ru-RU" sz="2000" dirty="0" smtClean="0"/>
            </a:br>
            <a:r>
              <a:rPr lang="ru-RU" altLang="ru-RU" sz="2000" dirty="0" smtClean="0"/>
              <a:t>в области биотехнологий по тематическим областям за 2000-2013 </a:t>
            </a:r>
            <a:r>
              <a:rPr lang="ru-RU" altLang="ru-RU" sz="2000" dirty="0" err="1" smtClean="0"/>
              <a:t>гг</a:t>
            </a:r>
            <a:r>
              <a:rPr lang="ru-RU" altLang="ru-RU" sz="2000" dirty="0" smtClean="0"/>
              <a:t> </a:t>
            </a:r>
            <a:br>
              <a:rPr lang="ru-RU" altLang="ru-RU" sz="2000" dirty="0" smtClean="0"/>
            </a:br>
            <a:r>
              <a:rPr lang="ru-RU" altLang="ru-RU" sz="2000" dirty="0" smtClean="0"/>
              <a:t>и краткосрочную перспективу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6307124"/>
              </p:ext>
            </p:extLst>
          </p:nvPr>
        </p:nvGraphicFramePr>
        <p:xfrm>
          <a:off x="500034" y="1371549"/>
          <a:ext cx="8215370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4429125" y="6215063"/>
            <a:ext cx="44291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1pPr>
            <a:lvl2pPr marL="742950" indent="-28575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2pPr>
            <a:lvl3pPr marL="11430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3pPr>
            <a:lvl4pPr marL="16002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4pPr>
            <a:lvl5pPr marL="2057400" indent="-228600" eaLnBrk="0" hangingPunct="0"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43434"/>
                </a:solidFill>
                <a:latin typeface="Arial" pitchFamily="34" charset="0"/>
                <a:cs typeface="Lucida Sans Unicode" pitchFamily="34" charset="0"/>
              </a:defRPr>
            </a:lvl9pPr>
          </a:lstStyle>
          <a:p>
            <a:pPr eaLnBrk="1" hangingPunct="1"/>
            <a:r>
              <a:rPr lang="ru-RU" altLang="ru-RU" sz="1300"/>
              <a:t>Источник:  </a:t>
            </a:r>
            <a:r>
              <a:rPr lang="en-US" altLang="ru-RU" sz="1300"/>
              <a:t>SciVal  Funfing</a:t>
            </a:r>
            <a:r>
              <a:rPr lang="ru-RU" altLang="ru-RU" sz="1300"/>
              <a:t>, данные на 18.11.2013 г.</a:t>
            </a:r>
          </a:p>
        </p:txBody>
      </p:sp>
    </p:spTree>
    <p:extLst>
      <p:ext uri="{BB962C8B-B14F-4D97-AF65-F5344CB8AC3E}">
        <p14:creationId xmlns:p14="http://schemas.microsoft.com/office/powerpoint/2010/main" val="18262101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/>
              <a:t>Прогнозные оценки объема мирового рынка к 2015 г.</a:t>
            </a:r>
          </a:p>
        </p:txBody>
      </p:sp>
      <p:sp>
        <p:nvSpPr>
          <p:cNvPr id="41987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82563" indent="-182563">
              <a:lnSpc>
                <a:spcPct val="100000"/>
              </a:lnSpc>
            </a:pPr>
            <a:r>
              <a:rPr lang="ru-RU" altLang="ru-RU" b="1" dirty="0" smtClean="0"/>
              <a:t>Биофармацевтический рынок в</a:t>
            </a:r>
            <a:r>
              <a:rPr lang="ru-RU" altLang="ru-RU" dirty="0" smtClean="0"/>
              <a:t> </a:t>
            </a:r>
            <a:r>
              <a:rPr lang="ru-RU" altLang="ru-RU" b="1" dirty="0" smtClean="0"/>
              <a:t>целом</a:t>
            </a:r>
            <a:r>
              <a:rPr lang="ru-RU" altLang="ru-RU" dirty="0" smtClean="0"/>
              <a:t> - 264 млрд. долларов США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i="1" dirty="0" err="1" smtClean="0"/>
              <a:t>моноклональные</a:t>
            </a:r>
            <a:r>
              <a:rPr lang="ru-RU" altLang="ru-RU" i="1" dirty="0" smtClean="0"/>
              <a:t>  антитела</a:t>
            </a:r>
            <a:r>
              <a:rPr lang="ru-RU" altLang="ru-RU" dirty="0" smtClean="0"/>
              <a:t>- до 60 млрд. долларов США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i="1" dirty="0" err="1" smtClean="0"/>
              <a:t>онковакцины</a:t>
            </a:r>
            <a:r>
              <a:rPr lang="ru-RU" altLang="ru-RU" b="1" dirty="0" smtClean="0"/>
              <a:t> -</a:t>
            </a:r>
            <a:r>
              <a:rPr lang="ru-RU" altLang="ru-RU" dirty="0" smtClean="0"/>
              <a:t> 25 млрд. долларов США.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i="1" dirty="0" smtClean="0"/>
              <a:t>технологии клеточной терапии</a:t>
            </a:r>
            <a:r>
              <a:rPr lang="ru-RU" altLang="ru-RU" dirty="0" smtClean="0"/>
              <a:t> - 96.3 млрд. долларов США.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b="1" dirty="0" smtClean="0"/>
              <a:t>Пищевые биотехнологии</a:t>
            </a:r>
            <a:endParaRPr lang="ru-RU" altLang="ru-RU" dirty="0" smtClean="0"/>
          </a:p>
          <a:p>
            <a:pPr marL="182563" indent="-182563">
              <a:lnSpc>
                <a:spcPct val="100000"/>
              </a:lnSpc>
            </a:pPr>
            <a:r>
              <a:rPr lang="ru-RU" altLang="ru-RU" i="1" dirty="0" smtClean="0"/>
              <a:t>пищевые ингредиенты</a:t>
            </a:r>
            <a:r>
              <a:rPr lang="ru-RU" altLang="ru-RU" b="1" dirty="0" smtClean="0"/>
              <a:t> -</a:t>
            </a:r>
            <a:r>
              <a:rPr lang="ru-RU" altLang="ru-RU" dirty="0" smtClean="0"/>
              <a:t> 28 млрд. долларов США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i="1" dirty="0" smtClean="0"/>
              <a:t>лечебное питание</a:t>
            </a:r>
            <a:r>
              <a:rPr lang="ru-RU" altLang="ru-RU" dirty="0" smtClean="0"/>
              <a:t> 27 млрд. долларов США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b="1" dirty="0" smtClean="0"/>
              <a:t>Морские биотехнологии</a:t>
            </a:r>
            <a:r>
              <a:rPr lang="ru-RU" altLang="ru-RU" dirty="0" smtClean="0"/>
              <a:t> -4,1 млрд. долларов США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b="1" dirty="0" smtClean="0"/>
              <a:t>Биосовместимые материалы</a:t>
            </a:r>
            <a:r>
              <a:rPr lang="ru-RU" altLang="ru-RU" dirty="0" smtClean="0"/>
              <a:t> - 4,2 млрд. долларов США.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b="1" dirty="0" smtClean="0"/>
              <a:t>Биополимеры</a:t>
            </a:r>
            <a:r>
              <a:rPr lang="ru-RU" altLang="ru-RU" dirty="0" smtClean="0"/>
              <a:t> - 4,9 млрд. долларов США</a:t>
            </a:r>
          </a:p>
          <a:p>
            <a:pPr marL="182563" indent="-182563">
              <a:lnSpc>
                <a:spcPct val="100000"/>
              </a:lnSpc>
            </a:pPr>
            <a:r>
              <a:rPr lang="ru-RU" altLang="ru-RU" b="1" dirty="0" smtClean="0"/>
              <a:t>Ветеринарные биопрепараты</a:t>
            </a:r>
            <a:r>
              <a:rPr lang="ru-RU" altLang="ru-RU" dirty="0" smtClean="0"/>
              <a:t>-  5,6 млрд. долларов США.</a:t>
            </a:r>
          </a:p>
          <a:p>
            <a:pPr marL="182563" indent="-182563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7640393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57200"/>
            <a:r>
              <a:rPr lang="ru-RU" sz="4400" dirty="0" smtClean="0">
                <a:solidFill>
                  <a:srgbClr val="FFC000"/>
                </a:solidFill>
              </a:rPr>
              <a:t>Совершенствование работы </a:t>
            </a:r>
            <a:r>
              <a:rPr lang="ru-RU" sz="4400" dirty="0" err="1" smtClean="0">
                <a:solidFill>
                  <a:srgbClr val="FFC000"/>
                </a:solidFill>
              </a:rPr>
              <a:t>наукометрической</a:t>
            </a:r>
            <a:r>
              <a:rPr lang="ru-RU" sz="4400" dirty="0" smtClean="0">
                <a:solidFill>
                  <a:srgbClr val="FFC000"/>
                </a:solidFill>
              </a:rPr>
              <a:t> службы </a:t>
            </a:r>
            <a:r>
              <a:rPr lang="ru-RU" sz="4400" dirty="0" err="1" smtClean="0">
                <a:solidFill>
                  <a:srgbClr val="FFC000"/>
                </a:solidFill>
              </a:rPr>
              <a:t>ибх</a:t>
            </a:r>
            <a:r>
              <a:rPr lang="ru-RU" sz="4400" dirty="0" smtClean="0">
                <a:solidFill>
                  <a:srgbClr val="FFC000"/>
                </a:solidFill>
              </a:rPr>
              <a:t> РАН</a:t>
            </a:r>
            <a:endParaRPr lang="ru-RU" sz="4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1007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Calibri" panose="020F0502020204030204" pitchFamily="34" charset="0"/>
              </a:rPr>
              <a:t>Совершенствование работы </a:t>
            </a:r>
            <a:r>
              <a:rPr lang="ru-RU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над </a:t>
            </a:r>
            <a:r>
              <a:rPr lang="ru-RU" sz="2800" dirty="0" err="1">
                <a:solidFill>
                  <a:srgbClr val="C00000"/>
                </a:solidFill>
                <a:latin typeface="Calibri" panose="020F0502020204030204" pitchFamily="34" charset="0"/>
              </a:rPr>
              <a:t>наукометрическими</a:t>
            </a:r>
            <a:r>
              <a:rPr lang="ru-RU" sz="2800" dirty="0">
                <a:solidFill>
                  <a:srgbClr val="C00000"/>
                </a:solidFill>
                <a:latin typeface="Calibri" panose="020F0502020204030204" pitchFamily="34" charset="0"/>
              </a:rPr>
              <a:t> показателями ИБХ РАН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</a:rPr>
              <a:t>Отчеты, публикации, достижения лабораторий заполняются в электронном виде на сервере института в соответствующих окнах.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</a:rPr>
              <a:t>За неделю до начала формирования отчета окна «закрываются» и </a:t>
            </a:r>
            <a:r>
              <a:rPr lang="ru-RU" dirty="0" err="1">
                <a:solidFill>
                  <a:srgbClr val="002060"/>
                </a:solidFill>
                <a:latin typeface="Calibri" panose="020F0502020204030204" pitchFamily="34" charset="0"/>
              </a:rPr>
              <a:t>наукометрическая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</a:rPr>
              <a:t> группа ведет обработку информации.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</a:rPr>
              <a:t>Формируется основа научного отчета по итогам работ и публикационная/патентная активности.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</a:rPr>
              <a:t>Эта информация в конденсированной форме доводится до членов Ученого совета и обсуждается.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</a:rPr>
              <a:t>Презентация доклада и первичные материалы, послужившие основой доклада, помещаются на сайт института для формирования рекламных проспектов, отчетных материалов в вышестоящие организации</a:t>
            </a: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3657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4800" y="384770"/>
            <a:ext cx="59182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Новым годом, </a:t>
            </a:r>
            <a:b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дорогие коллеги!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57700" y="501940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B0F0"/>
                </a:solidFill>
              </a:rPr>
              <a:t>ВЫРАЖАЮ ИСКРЕННЮЮ БЛАГОДАРНОСТЬ </a:t>
            </a: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>В </a:t>
            </a:r>
            <a:r>
              <a:rPr lang="ru-RU" b="1" dirty="0">
                <a:solidFill>
                  <a:srgbClr val="00B0F0"/>
                </a:solidFill>
              </a:rPr>
              <a:t>ПОДГОТОВКЕ ОТЧЕТА</a:t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>Вере </a:t>
            </a:r>
            <a:r>
              <a:rPr lang="ru-RU" b="1" dirty="0" err="1" smtClean="0">
                <a:solidFill>
                  <a:srgbClr val="00B0F0"/>
                </a:solidFill>
              </a:rPr>
              <a:t>Кнорре</a:t>
            </a: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>Александре </a:t>
            </a:r>
            <a:r>
              <a:rPr lang="ru-RU" b="1" dirty="0" err="1">
                <a:solidFill>
                  <a:srgbClr val="00B0F0"/>
                </a:solidFill>
              </a:rPr>
              <a:t>Рогальской</a:t>
            </a:r>
            <a:r>
              <a:rPr lang="ru-RU" b="1" dirty="0" smtClean="0">
                <a:solidFill>
                  <a:srgbClr val="00B0F0"/>
                </a:solidFill>
              </a:rPr>
              <a:t>,</a:t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>Марине </a:t>
            </a:r>
            <a:r>
              <a:rPr lang="ru-RU" b="1" dirty="0">
                <a:solidFill>
                  <a:srgbClr val="00B0F0"/>
                </a:solidFill>
              </a:rPr>
              <a:t>Третьяк</a:t>
            </a:r>
          </a:p>
        </p:txBody>
      </p:sp>
    </p:spTree>
    <p:extLst>
      <p:ext uri="{BB962C8B-B14F-4D97-AF65-F5344CB8AC3E}">
        <p14:creationId xmlns:p14="http://schemas.microsoft.com/office/powerpoint/2010/main" val="78398250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TGF-Master_97-2003 8">
    <a:dk1>
      <a:srgbClr val="12110F"/>
    </a:dk1>
    <a:lt1>
      <a:srgbClr val="FFFFFF"/>
    </a:lt1>
    <a:dk2>
      <a:srgbClr val="343434"/>
    </a:dk2>
    <a:lt2>
      <a:srgbClr val="D8D8D8"/>
    </a:lt2>
    <a:accent1>
      <a:srgbClr val="E51F16"/>
    </a:accent1>
    <a:accent2>
      <a:srgbClr val="E51F16"/>
    </a:accent2>
    <a:accent3>
      <a:srgbClr val="FFFFFF"/>
    </a:accent3>
    <a:accent4>
      <a:srgbClr val="0E0D0B"/>
    </a:accent4>
    <a:accent5>
      <a:srgbClr val="F0ABAB"/>
    </a:accent5>
    <a:accent6>
      <a:srgbClr val="CF1B13"/>
    </a:accent6>
    <a:hlink>
      <a:srgbClr val="E51F16"/>
    </a:hlink>
    <a:folHlink>
      <a:srgbClr val="12110F"/>
    </a:folHlink>
  </a:clrScheme>
  <a:fontScheme name="Masterfolie_arial-002">
    <a:majorFont>
      <a:latin typeface="Arial"/>
      <a:ea typeface=""/>
      <a:cs typeface="Lucida Sans Unicode"/>
    </a:majorFont>
    <a:minorFont>
      <a:latin typeface="Arial"/>
      <a:ea typeface=""/>
      <a:cs typeface="Lucida Sans Unicode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HTGF-Master_97-2003 8">
    <a:dk1>
      <a:srgbClr val="12110F"/>
    </a:dk1>
    <a:lt1>
      <a:srgbClr val="FFFFFF"/>
    </a:lt1>
    <a:dk2>
      <a:srgbClr val="343434"/>
    </a:dk2>
    <a:lt2>
      <a:srgbClr val="D8D8D8"/>
    </a:lt2>
    <a:accent1>
      <a:srgbClr val="E51F16"/>
    </a:accent1>
    <a:accent2>
      <a:srgbClr val="E51F16"/>
    </a:accent2>
    <a:accent3>
      <a:srgbClr val="FFFFFF"/>
    </a:accent3>
    <a:accent4>
      <a:srgbClr val="0E0D0B"/>
    </a:accent4>
    <a:accent5>
      <a:srgbClr val="F0ABAB"/>
    </a:accent5>
    <a:accent6>
      <a:srgbClr val="CF1B13"/>
    </a:accent6>
    <a:hlink>
      <a:srgbClr val="E51F16"/>
    </a:hlink>
    <a:folHlink>
      <a:srgbClr val="12110F"/>
    </a:folHlink>
  </a:clrScheme>
  <a:fontScheme name="Masterfolie_arial-002">
    <a:majorFont>
      <a:latin typeface="Arial"/>
      <a:ea typeface=""/>
      <a:cs typeface="Lucida Sans Unicode"/>
    </a:majorFont>
    <a:minorFont>
      <a:latin typeface="Arial"/>
      <a:ea typeface=""/>
      <a:cs typeface="Lucida Sans Unicode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HTGF-Master_97-2003 8">
    <a:dk1>
      <a:srgbClr val="12110F"/>
    </a:dk1>
    <a:lt1>
      <a:srgbClr val="FFFFFF"/>
    </a:lt1>
    <a:dk2>
      <a:srgbClr val="343434"/>
    </a:dk2>
    <a:lt2>
      <a:srgbClr val="D8D8D8"/>
    </a:lt2>
    <a:accent1>
      <a:srgbClr val="E51F16"/>
    </a:accent1>
    <a:accent2>
      <a:srgbClr val="E51F16"/>
    </a:accent2>
    <a:accent3>
      <a:srgbClr val="FFFFFF"/>
    </a:accent3>
    <a:accent4>
      <a:srgbClr val="0E0D0B"/>
    </a:accent4>
    <a:accent5>
      <a:srgbClr val="F0ABAB"/>
    </a:accent5>
    <a:accent6>
      <a:srgbClr val="CF1B13"/>
    </a:accent6>
    <a:hlink>
      <a:srgbClr val="E51F16"/>
    </a:hlink>
    <a:folHlink>
      <a:srgbClr val="12110F"/>
    </a:folHlink>
  </a:clrScheme>
  <a:fontScheme name="Masterfolie_arial-002">
    <a:majorFont>
      <a:latin typeface="Arial"/>
      <a:ea typeface=""/>
      <a:cs typeface="Lucida Sans Unicode"/>
    </a:majorFont>
    <a:minorFont>
      <a:latin typeface="Arial"/>
      <a:ea typeface=""/>
      <a:cs typeface="Lucida Sans Unicode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HTGF-Master_97-2003 8">
    <a:dk1>
      <a:srgbClr val="12110F"/>
    </a:dk1>
    <a:lt1>
      <a:srgbClr val="FFFFFF"/>
    </a:lt1>
    <a:dk2>
      <a:srgbClr val="343434"/>
    </a:dk2>
    <a:lt2>
      <a:srgbClr val="D8D8D8"/>
    </a:lt2>
    <a:accent1>
      <a:srgbClr val="E51F16"/>
    </a:accent1>
    <a:accent2>
      <a:srgbClr val="E51F16"/>
    </a:accent2>
    <a:accent3>
      <a:srgbClr val="FFFFFF"/>
    </a:accent3>
    <a:accent4>
      <a:srgbClr val="0E0D0B"/>
    </a:accent4>
    <a:accent5>
      <a:srgbClr val="F0ABAB"/>
    </a:accent5>
    <a:accent6>
      <a:srgbClr val="CF1B13"/>
    </a:accent6>
    <a:hlink>
      <a:srgbClr val="E51F16"/>
    </a:hlink>
    <a:folHlink>
      <a:srgbClr val="12110F"/>
    </a:folHlink>
  </a:clrScheme>
  <a:fontScheme name="Masterfolie_arial-002">
    <a:majorFont>
      <a:latin typeface="Arial"/>
      <a:ea typeface=""/>
      <a:cs typeface="Lucida Sans Unicode"/>
    </a:majorFont>
    <a:minorFont>
      <a:latin typeface="Arial"/>
      <a:ea typeface=""/>
      <a:cs typeface="Lucida Sans Unicode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3564</Words>
  <Application>Microsoft Office PowerPoint</Application>
  <PresentationFormat>Экран (4:3)</PresentationFormat>
  <Paragraphs>397</Paragraphs>
  <Slides>52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0" baseType="lpstr">
      <vt:lpstr>2_Office Theme</vt:lpstr>
      <vt:lpstr>Ясность</vt:lpstr>
      <vt:lpstr>1_Ясность</vt:lpstr>
      <vt:lpstr>2_Ясность</vt:lpstr>
      <vt:lpstr>3_Ясность</vt:lpstr>
      <vt:lpstr>4_Ясность</vt:lpstr>
      <vt:lpstr>5_Ясность</vt:lpstr>
      <vt:lpstr>Graph</vt:lpstr>
      <vt:lpstr>ИТОГИ ВЫПОЛНЕНИЯ НИР  в 2013 году</vt:lpstr>
      <vt:lpstr>Анализ основных достижений  ИБХ РАН в 2013 году</vt:lpstr>
      <vt:lpstr>Отдел структурной биологии</vt:lpstr>
      <vt:lpstr>Презентация PowerPoint</vt:lpstr>
      <vt:lpstr>Презентация PowerPoint</vt:lpstr>
      <vt:lpstr>Лабоpатоpия биомолекулярной ЯМР спектроскопии  (рук. Арсеньев А.С.)</vt:lpstr>
      <vt:lpstr>Отдел пептидно-белковых технологий</vt:lpstr>
      <vt:lpstr>Лаборатория биокатализа  (рук. А.Г. Габибов)</vt:lpstr>
      <vt:lpstr>Лаборатория протеомики  (рук. В.М. Говорун)</vt:lpstr>
      <vt:lpstr>Лаборатория рентгеноструктурного анализа  (рук. В.З. Плетнев)   Методами рентгеноструктурного анализа высокого разрешения и сайт-направленного мутагенеза установлены пространственные структуры и изучена структурно-функциональная взаимосвязь серии новых флуоресцентных белков (ФБ) зеленого, желтого и красного спектральных диапазонов.</vt:lpstr>
      <vt:lpstr>Лаборатория углеводов (рук. Н.В. Бовин) Обнаружена способность галектинов узнавать молекулярные паттерны  бактериальных полисахаридов. </vt:lpstr>
      <vt:lpstr>Лаборатория химии липидов (рук. Е.Л. Водовозова) достижение 2</vt:lpstr>
      <vt:lpstr>Лаборатория химии липидов (рук. Е.Л. Водовозова) достижение 2 </vt:lpstr>
      <vt:lpstr>Лаборатория синтетических вакцин (рук. О.М. Вольпина) </vt:lpstr>
      <vt:lpstr>Лабоpатоpия биотехнологии  (рук. А.И. Мирошников)</vt:lpstr>
      <vt:lpstr>Лаборатория нейрорецепторов и нейрорегуляторов (рук. Е.В. Гришин)</vt:lpstr>
      <vt:lpstr>Лаборатория нейрорецепторов и нейрорегуляторов (рук. Е.В. Гришин)</vt:lpstr>
      <vt:lpstr>Отдел молекулярных основ нейросигнализации  (рук. В.И. Цетлин)</vt:lpstr>
      <vt:lpstr>Отдел биоинженерии</vt:lpstr>
      <vt:lpstr>Отдел биоинженерии  (рук. М.П. Кирпичников)</vt:lpstr>
      <vt:lpstr>Отдел иммунологии</vt:lpstr>
      <vt:lpstr>Лаборатория клеточных взаимодействий  (рук. А.М. Сапожников)</vt:lpstr>
      <vt:lpstr>Лаборатория молекулярной иммунологии  (рук. С.М. Деев) </vt:lpstr>
      <vt:lpstr>Презентация PowerPoint</vt:lpstr>
      <vt:lpstr>Отдел геномики  и постгеномных технологий</vt:lpstr>
      <vt:lpstr>Лаборатория геномики адаптивного иммунитета  (рук. Д.М. Чудаков) : MiTCR software http://mitcr.milaboratory.com/</vt:lpstr>
      <vt:lpstr>Лаборатория геномики адаптивного иммунитета  (рук. Д.М. Чудаков)</vt:lpstr>
      <vt:lpstr>Лаборатория биофотоники   (рук. К.А. Лукьянов)</vt:lpstr>
      <vt:lpstr>Лаборатория биофотоники   (рук. К.А. Лукьянов)</vt:lpstr>
      <vt:lpstr>Презентация PowerPoint</vt:lpstr>
      <vt:lpstr>Лаборатория молекулярных основ эмбриогенеза  (рук. А.Г. Зарайский)</vt:lpstr>
      <vt:lpstr>Группа лесной биотехнологии (рук. К.А. Шестибратов)</vt:lpstr>
      <vt:lpstr>Лаборатория механизмов генной экспрессии ( рук. Г.В. Шпаковский)</vt:lpstr>
      <vt:lpstr>Группа химии пептидов  (рук. И.Л. Родионов)</vt:lpstr>
      <vt:lpstr>Анализ публикационной активности  в 2013 году</vt:lpstr>
      <vt:lpstr>Презентация PowerPoint</vt:lpstr>
      <vt:lpstr>Презентация PowerPoint</vt:lpstr>
      <vt:lpstr>Презентация PowerPoint</vt:lpstr>
      <vt:lpstr>Рейтинг публикаций лабораторий с общим IF &gt;20</vt:lpstr>
      <vt:lpstr>Рейтинг публикаций лабораторий  со средним индивидуальным IF &gt;2,0</vt:lpstr>
      <vt:lpstr>Публикации в журналах с IF&gt;9</vt:lpstr>
      <vt:lpstr>Публикации  в журналах  с IF&gt;9</vt:lpstr>
      <vt:lpstr>ВОПРОСЫ ФИНАНСИРОВАНИЯ НАУКИ</vt:lpstr>
      <vt:lpstr>Сравнение публикационной  и патентной активности в РФ  и мире по тематике «биотехнология».  Поддержка научных  и венчурных фондов в РФ  и за рубежом</vt:lpstr>
      <vt:lpstr>Презентация PowerPoint</vt:lpstr>
      <vt:lpstr>Презентация PowerPoint</vt:lpstr>
      <vt:lpstr>Динамика общего количества грантов  (на НИР, стажировки, новые образовательные программы  и пр.) по биотехнологиям* за 2003-2013 гг. </vt:lpstr>
      <vt:lpstr>Соотношение числа грантов на все виды поддержки  исследований  в области биотехнологий по тематическим областям за 2000-2013 гг  и краткосрочную перспективу</vt:lpstr>
      <vt:lpstr>Прогнозные оценки объема мирового рынка к 2015 г.</vt:lpstr>
      <vt:lpstr>Совершенствование работы наукометрической службы ибх РАН</vt:lpstr>
      <vt:lpstr>Совершенствование работы  над наукометрическими показателями ИБХ РАН</vt:lpstr>
      <vt:lpstr>Презентация PowerPoint</vt:lpstr>
    </vt:vector>
  </TitlesOfParts>
  <Company>MFPL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Anton Polyansky</dc:creator>
  <cp:lastModifiedBy>Marina Tretyak</cp:lastModifiedBy>
  <cp:revision>91</cp:revision>
  <dcterms:created xsi:type="dcterms:W3CDTF">2013-12-10T08:49:17Z</dcterms:created>
  <dcterms:modified xsi:type="dcterms:W3CDTF">2014-01-14T06:09:37Z</dcterms:modified>
</cp:coreProperties>
</file>